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17" r:id="rId5"/>
    <p:sldMasterId id="2147483738" r:id="rId6"/>
  </p:sldMasterIdLst>
  <p:notesMasterIdLst>
    <p:notesMasterId r:id="rId26"/>
  </p:notesMasterIdLst>
  <p:sldIdLst>
    <p:sldId id="2147479370" r:id="rId7"/>
    <p:sldId id="2147479371" r:id="rId8"/>
    <p:sldId id="2147479372" r:id="rId9"/>
    <p:sldId id="2147479373" r:id="rId10"/>
    <p:sldId id="2147479374" r:id="rId11"/>
    <p:sldId id="2147479375" r:id="rId12"/>
    <p:sldId id="2147479376" r:id="rId13"/>
    <p:sldId id="2147479377" r:id="rId14"/>
    <p:sldId id="2147479378" r:id="rId15"/>
    <p:sldId id="2147479379" r:id="rId16"/>
    <p:sldId id="2147479380" r:id="rId17"/>
    <p:sldId id="2147479381" r:id="rId18"/>
    <p:sldId id="2147479382" r:id="rId19"/>
    <p:sldId id="2147479383" r:id="rId20"/>
    <p:sldId id="2147479388" r:id="rId21"/>
    <p:sldId id="2147479390" r:id="rId22"/>
    <p:sldId id="2147479384" r:id="rId23"/>
    <p:sldId id="2147479391" r:id="rId24"/>
    <p:sldId id="2147479389"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1E8A757-1C6B-4514-9BA6-D3302BAF0FA2}">
          <p14:sldIdLst>
            <p14:sldId id="2147479370"/>
            <p14:sldId id="2147479371"/>
            <p14:sldId id="2147479372"/>
            <p14:sldId id="2147479373"/>
            <p14:sldId id="2147479374"/>
            <p14:sldId id="2147479375"/>
            <p14:sldId id="2147479376"/>
            <p14:sldId id="2147479377"/>
            <p14:sldId id="2147479378"/>
            <p14:sldId id="2147479379"/>
            <p14:sldId id="2147479380"/>
            <p14:sldId id="2147479381"/>
            <p14:sldId id="2147479382"/>
            <p14:sldId id="2147479383"/>
            <p14:sldId id="2147479388"/>
            <p14:sldId id="2147479390"/>
            <p14:sldId id="2147479384"/>
            <p14:sldId id="2147479391"/>
            <p14:sldId id="21474793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sson Jan-Olof" initials="OJO" lastIdx="18" clrIdx="0">
    <p:extLst>
      <p:ext uri="{19B8F6BF-5375-455C-9EA6-DF929625EA0E}">
        <p15:presenceInfo xmlns:p15="http://schemas.microsoft.com/office/powerpoint/2012/main" userId="S-1-5-21-466509168-1772936955-2901788264-200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32C"/>
    <a:srgbClr val="CC4E13"/>
    <a:srgbClr val="081C31"/>
    <a:srgbClr val="061829"/>
    <a:srgbClr val="071A2E"/>
    <a:srgbClr val="061727"/>
    <a:srgbClr val="E5ECEF"/>
    <a:srgbClr val="F8EFE9"/>
    <a:srgbClr val="FAF5F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0" autoAdjust="0"/>
    <p:restoredTop sz="89418" autoAdjust="0"/>
  </p:normalViewPr>
  <p:slideViewPr>
    <p:cSldViewPr snapToGrid="0">
      <p:cViewPr varScale="1">
        <p:scale>
          <a:sx n="95" d="100"/>
          <a:sy n="95" d="100"/>
        </p:scale>
        <p:origin x="768" y="8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1" d="100"/>
          <a:sy n="61" d="100"/>
        </p:scale>
        <p:origin x="23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C63B9-86EF-4209-AC49-3E4A014F543A}" type="datetimeFigureOut">
              <a:rPr lang="sv-SE" smtClean="0"/>
              <a:t>2026-06-18</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3E5DC-3020-47B7-8ED6-DB931FEB4490}" type="slidenum">
              <a:rPr lang="sv-SE" smtClean="0"/>
              <a:t>‹#›</a:t>
            </a:fld>
            <a:endParaRPr lang="sv-SE" dirty="0"/>
          </a:p>
        </p:txBody>
      </p:sp>
    </p:spTree>
    <p:extLst>
      <p:ext uri="{BB962C8B-B14F-4D97-AF65-F5344CB8AC3E}">
        <p14:creationId xmlns:p14="http://schemas.microsoft.com/office/powerpoint/2010/main" val="226353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3.xml"/><Relationship Id="rId4" Type="http://schemas.openxmlformats.org/officeDocument/2006/relationships/tags" Target="../tags/tag2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Master" Target="../slideMasters/slideMaster3.xml"/><Relationship Id="rId4" Type="http://schemas.openxmlformats.org/officeDocument/2006/relationships/tags" Target="../tags/tag31.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tags" Target="../tags/tag32.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tags" Target="../tags/tag34.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9.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8" name="Bildobjekt 7" descr="En bild som visar blå, skärmbild, Electric blue&#10;&#10;AI-genererat innehåll kan vara felaktigt.">
            <a:extLst>
              <a:ext uri="{FF2B5EF4-FFF2-40B4-BE49-F238E27FC236}">
                <a16:creationId xmlns:a16="http://schemas.microsoft.com/office/drawing/2014/main" id="{4C6FDE17-55A4-5853-048F-F691D30A3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7" descr="Logotyp Myndigheten för civilt försvar">
            <a:extLst>
              <a:ext uri="{FF2B5EF4-FFF2-40B4-BE49-F238E27FC236}">
                <a16:creationId xmlns:a16="http://schemas.microsoft.com/office/drawing/2014/main" id="{729ADCA1-CB36-9E5B-7763-B612A7D40F98}"/>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93172"/>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9" y="5806222"/>
            <a:ext cx="1009915" cy="198031"/>
          </a:xfrm>
        </p:spPr>
        <p:txBody>
          <a:bodyPr/>
          <a:lstStyle>
            <a:lvl1pPr>
              <a:defRPr sz="1050">
                <a:solidFill>
                  <a:schemeClr val="accent5"/>
                </a:solidFill>
              </a:defRPr>
            </a:lvl1pPr>
          </a:lstStyle>
          <a:p>
            <a:fld id="{9F23E7D0-FAD9-4801-988B-CC58EF0C827E}" type="datetime1">
              <a:rPr lang="sv-SE" smtClean="0"/>
              <a:pPr/>
              <a:t>2026-06-18</a:t>
            </a:fld>
            <a:endParaRPr lang="sv-SE" sz="1050" dirty="0"/>
          </a:p>
        </p:txBody>
      </p:sp>
      <p:sp>
        <p:nvSpPr>
          <p:cNvPr id="5" name="Platshållare för sidfot 4">
            <a:extLst>
              <a:ext uri="{FF2B5EF4-FFF2-40B4-BE49-F238E27FC236}">
                <a16:creationId xmlns:a16="http://schemas.microsoft.com/office/drawing/2014/main" id="{1A416973-C155-F962-8AF3-CE31F29C633B}"/>
              </a:ext>
            </a:extLst>
          </p:cNvPr>
          <p:cNvSpPr>
            <a:spLocks noGrp="1"/>
          </p:cNvSpPr>
          <p:nvPr>
            <p:ph type="ftr" sz="quarter" idx="11"/>
          </p:nvPr>
        </p:nvSpPr>
        <p:spPr>
          <a:xfrm>
            <a:off x="552449" y="6049291"/>
            <a:ext cx="2581397" cy="171536"/>
          </a:xfrm>
        </p:spPr>
        <p:txBody>
          <a:bodyPr/>
          <a:lstStyle>
            <a:lvl1pPr algn="l">
              <a:defRPr sz="1050">
                <a:solidFill>
                  <a:schemeClr val="accent5"/>
                </a:solidFill>
              </a:defRPr>
            </a:lvl1pPr>
          </a:lstStyle>
          <a:p>
            <a:r>
              <a:rPr lang="sv-SE" dirty="0"/>
              <a:t>Sidfot</a:t>
            </a:r>
            <a:endParaRPr lang="sv-SE" sz="1050"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42486763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gress">
    <p:bg>
      <p:bgPr>
        <a:solidFill>
          <a:srgbClr val="061727"/>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54C71AB2-22DE-4463-0D49-85F6028F64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flipH="1">
            <a:off x="-4138" y="0"/>
            <a:ext cx="12196138" cy="6860328"/>
          </a:xfrm>
          <a:prstGeom prst="rect">
            <a:avLst/>
          </a:prstGeom>
        </p:spPr>
      </p:pic>
      <p:grpSp>
        <p:nvGrpSpPr>
          <p:cNvPr id="4" name="Grupp 3">
            <a:extLst>
              <a:ext uri="{FF2B5EF4-FFF2-40B4-BE49-F238E27FC236}">
                <a16:creationId xmlns:a16="http://schemas.microsoft.com/office/drawing/2014/main" id="{70C9EF7F-4E9D-01CB-0A3B-7EC4BAA1ED26}"/>
              </a:ext>
              <a:ext uri="{C183D7F6-B498-43B3-948B-1728B52AA6E4}">
                <adec:decorative xmlns:adec="http://schemas.microsoft.com/office/drawing/2017/decorative" val="1"/>
              </a:ext>
            </a:extLst>
          </p:cNvPr>
          <p:cNvGrpSpPr/>
          <p:nvPr/>
        </p:nvGrpSpPr>
        <p:grpSpPr>
          <a:xfrm flipV="1">
            <a:off x="-1" y="1786"/>
            <a:ext cx="12192001" cy="6858000"/>
            <a:chOff x="-1" y="0"/>
            <a:chExt cx="12192001" cy="6858000"/>
          </a:xfrm>
        </p:grpSpPr>
        <p:sp>
          <p:nvSpPr>
            <p:cNvPr id="6" name="Frihandsfigur 8">
              <a:extLst>
                <a:ext uri="{FF2B5EF4-FFF2-40B4-BE49-F238E27FC236}">
                  <a16:creationId xmlns:a16="http://schemas.microsoft.com/office/drawing/2014/main" id="{8BF2D478-504C-7203-3B9B-71C3AAF9D9BF}"/>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0B233E"/>
                </a:gs>
                <a:gs pos="25000">
                  <a:srgbClr val="061727"/>
                </a:gs>
                <a:gs pos="100000">
                  <a:srgbClr val="0B233E"/>
                </a:gs>
                <a:gs pos="50000">
                  <a:srgbClr val="091E35"/>
                </a:gs>
                <a:gs pos="0">
                  <a:srgbClr val="061727"/>
                </a:gs>
              </a:gsLst>
              <a:lin ang="5400000" scaled="0"/>
            </a:gradFill>
            <a:ln w="6322" cap="flat">
              <a:noFill/>
              <a:prstDash val="solid"/>
              <a:miter/>
            </a:ln>
          </p:spPr>
          <p:txBody>
            <a:bodyPr rtlCol="0" anchor="ctr"/>
            <a:lstStyle/>
            <a:p>
              <a:endParaRPr lang="sv-SE" dirty="0"/>
            </a:p>
          </p:txBody>
        </p:sp>
        <p:sp>
          <p:nvSpPr>
            <p:cNvPr id="10" name="Frihandsfigur 29">
              <a:extLst>
                <a:ext uri="{FF2B5EF4-FFF2-40B4-BE49-F238E27FC236}">
                  <a16:creationId xmlns:a16="http://schemas.microsoft.com/office/drawing/2014/main" id="{33D85435-D413-2D00-519D-604805AA7A58}"/>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091F36"/>
                </a:gs>
                <a:gs pos="75000">
                  <a:srgbClr val="0B233E"/>
                </a:gs>
                <a:gs pos="25000">
                  <a:srgbClr val="061727"/>
                </a:gs>
                <a:gs pos="100000">
                  <a:srgbClr val="0B233E"/>
                </a:gs>
                <a:gs pos="0">
                  <a:srgbClr val="061727"/>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solidFill>
                  <a:schemeClr val="tx1"/>
                </a:solidFill>
              </a:defRPr>
            </a:lvl1pPr>
          </a:lstStyle>
          <a:p>
            <a:r>
              <a:rPr lang="sv-SE" dirty="0"/>
              <a:t>Klicka här för att ändra mall för rubrikformat</a:t>
            </a:r>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
        <p:nvSpPr>
          <p:cNvPr id="3" name="Platshållare för datum 2">
            <a:extLst>
              <a:ext uri="{FF2B5EF4-FFF2-40B4-BE49-F238E27FC236}">
                <a16:creationId xmlns:a16="http://schemas.microsoft.com/office/drawing/2014/main" id="{D5967566-D4E8-35A6-964F-0C46C8EDAB44}"/>
              </a:ext>
              <a:ext uri="{C183D7F6-B498-43B3-948B-1728B52AA6E4}">
                <adec:decorative xmlns:adec="http://schemas.microsoft.com/office/drawing/2017/decorative" val="1"/>
              </a:ext>
            </a:extLst>
          </p:cNvPr>
          <p:cNvSpPr>
            <a:spLocks noGrp="1"/>
          </p:cNvSpPr>
          <p:nvPr>
            <p:ph type="dt" sz="half" idx="10"/>
          </p:nvPr>
        </p:nvSpPr>
        <p:spPr>
          <a:xfrm>
            <a:off x="1" y="7049829"/>
            <a:ext cx="752961" cy="142875"/>
          </a:xfrm>
        </p:spPr>
        <p:txBody>
          <a:bodyPr/>
          <a:lstStyle>
            <a:lvl1pPr>
              <a:defRPr>
                <a:solidFill>
                  <a:srgbClr val="F0F0F0"/>
                </a:solidFill>
              </a:defRPr>
            </a:lvl1pPr>
          </a:lstStyle>
          <a:p>
            <a:fld id="{6C670065-6AA5-4BEF-A4DE-42E35E790D50}" type="datetime1">
              <a:rPr lang="sv-SE" smtClean="0"/>
              <a:t>2026-06-18</a:t>
            </a:fld>
            <a:endParaRPr lang="sv-SE" dirty="0"/>
          </a:p>
        </p:txBody>
      </p:sp>
      <p:sp>
        <p:nvSpPr>
          <p:cNvPr id="7" name="Platshållare för sidfot 6">
            <a:extLst>
              <a:ext uri="{FF2B5EF4-FFF2-40B4-BE49-F238E27FC236}">
                <a16:creationId xmlns:a16="http://schemas.microsoft.com/office/drawing/2014/main" id="{BF3430F1-2CC2-CB28-0926-B5210A462DB6}"/>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dirty="0"/>
              <a:t>Sidfot</a:t>
            </a:r>
          </a:p>
        </p:txBody>
      </p:sp>
      <p:sp>
        <p:nvSpPr>
          <p:cNvPr id="8" name="Platshållare för bildnummer 7">
            <a:extLst>
              <a:ext uri="{FF2B5EF4-FFF2-40B4-BE49-F238E27FC236}">
                <a16:creationId xmlns:a16="http://schemas.microsoft.com/office/drawing/2014/main" id="{A600AD73-0E36-F193-DCC0-921D5E5F7885}"/>
              </a:ext>
            </a:extLst>
          </p:cNvPr>
          <p:cNvSpPr>
            <a:spLocks noGrp="1"/>
          </p:cNvSpPr>
          <p:nvPr>
            <p:ph type="sldNum" sz="quarter" idx="12"/>
          </p:nvPr>
        </p:nvSpPr>
        <p:spPr/>
        <p:txBody>
          <a:bodyPr/>
          <a:lstStyle>
            <a:lvl1pPr>
              <a:defRPr>
                <a:solidFill>
                  <a:srgbClr val="FF832C"/>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006192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gress ljus">
    <p:bg>
      <p:bgPr>
        <a:solidFill>
          <a:srgbClr val="F8EFE9"/>
        </a:solidFill>
        <a:effectLst/>
      </p:bgPr>
    </p:bg>
    <p:spTree>
      <p:nvGrpSpPr>
        <p:cNvPr id="1" name=""/>
        <p:cNvGrpSpPr/>
        <p:nvPr/>
      </p:nvGrpSpPr>
      <p:grpSpPr>
        <a:xfrm>
          <a:off x="0" y="0"/>
          <a:ext cx="0" cy="0"/>
          <a:chOff x="0" y="0"/>
          <a:chExt cx="0" cy="0"/>
        </a:xfrm>
      </p:grpSpPr>
      <p:grpSp>
        <p:nvGrpSpPr>
          <p:cNvPr id="12" name="Grupp 11">
            <a:extLst>
              <a:ext uri="{FF2B5EF4-FFF2-40B4-BE49-F238E27FC236}">
                <a16:creationId xmlns:a16="http://schemas.microsoft.com/office/drawing/2014/main" id="{33B76DF6-218C-14CE-B5E6-5D948EB69E42}"/>
              </a:ext>
              <a:ext uri="{C183D7F6-B498-43B3-948B-1728B52AA6E4}">
                <adec:decorative xmlns:adec="http://schemas.microsoft.com/office/drawing/2017/decorative" val="1"/>
              </a:ext>
            </a:extLst>
          </p:cNvPr>
          <p:cNvGrpSpPr/>
          <p:nvPr userDrawn="1"/>
        </p:nvGrpSpPr>
        <p:grpSpPr>
          <a:xfrm flipV="1">
            <a:off x="-2" y="0"/>
            <a:ext cx="12192002" cy="6858000"/>
            <a:chOff x="-2" y="0"/>
            <a:chExt cx="12192002" cy="6858000"/>
          </a:xfrm>
        </p:grpSpPr>
        <p:sp>
          <p:nvSpPr>
            <p:cNvPr id="13" name="Frihandsfigur 8">
              <a:extLst>
                <a:ext uri="{FF2B5EF4-FFF2-40B4-BE49-F238E27FC236}">
                  <a16:creationId xmlns:a16="http://schemas.microsoft.com/office/drawing/2014/main" id="{9D385243-B572-0054-4693-832A5A07D9ED}"/>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7F2EE"/>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4" name="Frihandsfigur 9">
              <a:extLst>
                <a:ext uri="{FF2B5EF4-FFF2-40B4-BE49-F238E27FC236}">
                  <a16:creationId xmlns:a16="http://schemas.microsoft.com/office/drawing/2014/main" id="{6B3B333B-FD12-0540-7C46-7E3C209BED12}"/>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dirty="0"/>
            </a:p>
          </p:txBody>
        </p:sp>
        <p:sp>
          <p:nvSpPr>
            <p:cNvPr id="15" name="Frihandsfigur 10">
              <a:extLst>
                <a:ext uri="{FF2B5EF4-FFF2-40B4-BE49-F238E27FC236}">
                  <a16:creationId xmlns:a16="http://schemas.microsoft.com/office/drawing/2014/main" id="{6C653514-2D89-D68D-F4E0-08AD9E51593D}"/>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5000">
                  <a:srgbClr val="F6EFE9"/>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lvl1pPr>
          </a:lstStyle>
          <a:p>
            <a:r>
              <a:rPr lang="sv-SE" dirty="0"/>
              <a:t>Klicka här för att ändra mall för rubrikformat</a:t>
            </a:r>
          </a:p>
        </p:txBody>
      </p:sp>
      <p:pic>
        <p:nvPicPr>
          <p:cNvPr id="3" name="Bildobjekt 7">
            <a:extLst>
              <a:ext uri="{FF2B5EF4-FFF2-40B4-BE49-F238E27FC236}">
                <a16:creationId xmlns:a16="http://schemas.microsoft.com/office/drawing/2014/main" id="{4128BDF4-620E-CC3E-819A-C2159EA6FCF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sp>
        <p:nvSpPr>
          <p:cNvPr id="7" name="Platshållare för datum 6">
            <a:extLst>
              <a:ext uri="{FF2B5EF4-FFF2-40B4-BE49-F238E27FC236}">
                <a16:creationId xmlns:a16="http://schemas.microsoft.com/office/drawing/2014/main" id="{2E6BECCA-6200-31CD-7D21-98E8E4760D08}"/>
              </a:ext>
              <a:ext uri="{C183D7F6-B498-43B3-948B-1728B52AA6E4}">
                <adec:decorative xmlns:adec="http://schemas.microsoft.com/office/drawing/2017/decorative" val="1"/>
              </a:ext>
            </a:extLst>
          </p:cNvPr>
          <p:cNvSpPr>
            <a:spLocks noGrp="1"/>
          </p:cNvSpPr>
          <p:nvPr>
            <p:ph type="dt" sz="half" idx="10"/>
          </p:nvPr>
        </p:nvSpPr>
        <p:spPr>
          <a:xfrm>
            <a:off x="0" y="7049829"/>
            <a:ext cx="752961" cy="142875"/>
          </a:xfrm>
        </p:spPr>
        <p:txBody>
          <a:bodyPr/>
          <a:lstStyle>
            <a:lvl1pPr>
              <a:defRPr>
                <a:solidFill>
                  <a:srgbClr val="F0F0F0"/>
                </a:solidFill>
              </a:defRPr>
            </a:lvl1pPr>
          </a:lstStyle>
          <a:p>
            <a:fld id="{B47C4F0A-7561-4AFF-978E-84E44E491C19}" type="datetime1">
              <a:rPr lang="sv-SE" smtClean="0"/>
              <a:t>2026-06-18</a:t>
            </a:fld>
            <a:endParaRPr lang="sv-SE" dirty="0"/>
          </a:p>
        </p:txBody>
      </p:sp>
      <p:sp>
        <p:nvSpPr>
          <p:cNvPr id="8" name="Platshållare för sidfot 7">
            <a:extLst>
              <a:ext uri="{FF2B5EF4-FFF2-40B4-BE49-F238E27FC236}">
                <a16:creationId xmlns:a16="http://schemas.microsoft.com/office/drawing/2014/main" id="{75C18AFE-567E-81A6-80A0-61F39F09A011}"/>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dirty="0"/>
              <a:t>Sidfot</a:t>
            </a:r>
          </a:p>
        </p:txBody>
      </p:sp>
      <p:sp>
        <p:nvSpPr>
          <p:cNvPr id="9" name="Platshållare för bildnummer 8">
            <a:extLst>
              <a:ext uri="{FF2B5EF4-FFF2-40B4-BE49-F238E27FC236}">
                <a16:creationId xmlns:a16="http://schemas.microsoft.com/office/drawing/2014/main" id="{0E4E1945-CF06-000D-C245-F4D4CB342B28}"/>
              </a:ext>
            </a:extLst>
          </p:cNvPr>
          <p:cNvSpPr>
            <a:spLocks noGrp="1"/>
          </p:cNvSpPr>
          <p:nvPr>
            <p:ph type="sldNum" sz="quarter" idx="12"/>
          </p:nvPr>
        </p:nvSpPr>
        <p:spPr/>
        <p:txBody>
          <a:bodyPr/>
          <a:lstStyle>
            <a:lvl1pPr>
              <a:defRPr>
                <a:solidFill>
                  <a:srgbClr val="CC4E13"/>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7368567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46AB4229-6FEF-264A-5F66-A12E0991D16B}"/>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65BFA89A-2A0C-68F9-4BD8-FE54E245CB25}"/>
              </a:ext>
            </a:extLst>
          </p:cNvPr>
          <p:cNvSpPr>
            <a:spLocks noGrp="1"/>
          </p:cNvSpPr>
          <p:nvPr>
            <p:ph sz="half" idx="1"/>
          </p:nvPr>
        </p:nvSpPr>
        <p:spPr>
          <a:xfrm>
            <a:off x="1393201" y="1641231"/>
            <a:ext cx="4542258"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7E3BC10B-6DBF-5CC2-2C75-E1A4D8B92974}"/>
              </a:ext>
            </a:extLst>
          </p:cNvPr>
          <p:cNvSpPr>
            <a:spLocks noGrp="1"/>
          </p:cNvSpPr>
          <p:nvPr>
            <p:ph sz="half" idx="2"/>
          </p:nvPr>
        </p:nvSpPr>
        <p:spPr>
          <a:xfrm>
            <a:off x="6274946" y="1641230"/>
            <a:ext cx="4543200"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nummer 8">
            <a:extLst>
              <a:ext uri="{FF2B5EF4-FFF2-40B4-BE49-F238E27FC236}">
                <a16:creationId xmlns:a16="http://schemas.microsoft.com/office/drawing/2014/main" id="{3E5BF03A-795D-8FBE-5111-85459A0870C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2EF18C69-D70F-EDF3-8EB8-82DC83CCCB61}"/>
              </a:ext>
            </a:extLst>
          </p:cNvPr>
          <p:cNvSpPr>
            <a:spLocks noGrp="1"/>
          </p:cNvSpPr>
          <p:nvPr>
            <p:ph type="dt" sz="half" idx="10"/>
          </p:nvPr>
        </p:nvSpPr>
        <p:spPr/>
        <p:txBody>
          <a:bodyPr/>
          <a:lstStyle/>
          <a:p>
            <a:fld id="{A39BCD9F-2D11-4A74-9C5D-6389E3C8CF37}" type="datetime1">
              <a:rPr lang="sv-SE" smtClean="0"/>
              <a:t>2026-06-18</a:t>
            </a:fld>
            <a:endParaRPr lang="sv-SE" dirty="0"/>
          </a:p>
        </p:txBody>
      </p:sp>
      <p:sp>
        <p:nvSpPr>
          <p:cNvPr id="8" name="Platshållare för sidfot 7">
            <a:extLst>
              <a:ext uri="{FF2B5EF4-FFF2-40B4-BE49-F238E27FC236}">
                <a16:creationId xmlns:a16="http://schemas.microsoft.com/office/drawing/2014/main" id="{3D4387AE-E4CD-7F19-0698-62400B05D70A}"/>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2396144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D354708-470A-BCA2-C582-062F2F65642E}"/>
              </a:ext>
            </a:extLst>
          </p:cNvPr>
          <p:cNvSpPr>
            <a:spLocks noGrp="1"/>
          </p:cNvSpPr>
          <p:nvPr>
            <p:ph type="title"/>
          </p:nvPr>
        </p:nvSpPr>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5AEE2E4-E0CB-8FB7-C05B-1617E7FBE0ED}"/>
              </a:ext>
            </a:extLst>
          </p:cNvPr>
          <p:cNvSpPr>
            <a:spLocks noGrp="1"/>
          </p:cNvSpPr>
          <p:nvPr>
            <p:ph type="body" idx="1"/>
          </p:nvPr>
        </p:nvSpPr>
        <p:spPr>
          <a:xfrm>
            <a:off x="1393201" y="1641230"/>
            <a:ext cx="4542258" cy="615532"/>
          </a:xfrm>
        </p:spPr>
        <p:txBody>
          <a:bodyPr lIns="0" rIns="0" bIns="0"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EAF71B8F-35F9-EE72-B38B-49B584EF3DB5}"/>
              </a:ext>
            </a:extLst>
          </p:cNvPr>
          <p:cNvSpPr>
            <a:spLocks noGrp="1"/>
          </p:cNvSpPr>
          <p:nvPr>
            <p:ph sz="half" idx="2"/>
          </p:nvPr>
        </p:nvSpPr>
        <p:spPr>
          <a:xfrm>
            <a:off x="1393201" y="2375632"/>
            <a:ext cx="4542258" cy="3458398"/>
          </a:xfrm>
        </p:spPr>
        <p:txBody>
          <a:bodyPr lIns="0" rIns="0" b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E4854401-1DC8-4894-53D6-48EDF4B1BAD4}"/>
              </a:ext>
            </a:extLst>
          </p:cNvPr>
          <p:cNvSpPr>
            <a:spLocks noGrp="1"/>
          </p:cNvSpPr>
          <p:nvPr>
            <p:ph type="body" sz="quarter" idx="3"/>
          </p:nvPr>
        </p:nvSpPr>
        <p:spPr>
          <a:xfrm>
            <a:off x="6275888" y="1641232"/>
            <a:ext cx="4542258" cy="61553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7D5C32DE-332E-08A6-8FE6-8A971EE166AA}"/>
              </a:ext>
            </a:extLst>
          </p:cNvPr>
          <p:cNvSpPr>
            <a:spLocks noGrp="1"/>
          </p:cNvSpPr>
          <p:nvPr>
            <p:ph sz="quarter" idx="4"/>
          </p:nvPr>
        </p:nvSpPr>
        <p:spPr>
          <a:xfrm>
            <a:off x="6275888" y="2375632"/>
            <a:ext cx="4542258" cy="34555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nummer 10">
            <a:extLst>
              <a:ext uri="{FF2B5EF4-FFF2-40B4-BE49-F238E27FC236}">
                <a16:creationId xmlns:a16="http://schemas.microsoft.com/office/drawing/2014/main" id="{9A1D26B9-A9C3-27B1-BC5A-1B829CE3E62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650CECA7-2596-B5B5-1314-C881F3677888}"/>
              </a:ext>
            </a:extLst>
          </p:cNvPr>
          <p:cNvSpPr>
            <a:spLocks noGrp="1"/>
          </p:cNvSpPr>
          <p:nvPr>
            <p:ph type="dt" sz="half" idx="10"/>
          </p:nvPr>
        </p:nvSpPr>
        <p:spPr/>
        <p:txBody>
          <a:bodyPr/>
          <a:lstStyle/>
          <a:p>
            <a:fld id="{6B7FDAE9-F614-49BC-A47C-95AA38AADB97}" type="datetime1">
              <a:rPr lang="sv-SE" smtClean="0"/>
              <a:t>2026-06-18</a:t>
            </a:fld>
            <a:endParaRPr lang="sv-SE" dirty="0"/>
          </a:p>
        </p:txBody>
      </p:sp>
      <p:sp>
        <p:nvSpPr>
          <p:cNvPr id="10" name="Platshållare för sidfot 9">
            <a:extLst>
              <a:ext uri="{FF2B5EF4-FFF2-40B4-BE49-F238E27FC236}">
                <a16:creationId xmlns:a16="http://schemas.microsoft.com/office/drawing/2014/main" id="{F16ECCE8-0EC0-DC5D-5F6C-B3458D47E963}"/>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1868295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Ref idx="1001">
        <a:schemeClr val="bg1"/>
      </p:bgRef>
    </p:bg>
    <p:spTree>
      <p:nvGrpSpPr>
        <p:cNvPr id="1" name=""/>
        <p:cNvGrpSpPr/>
        <p:nvPr/>
      </p:nvGrpSpPr>
      <p:grpSpPr>
        <a:xfrm>
          <a:off x="0" y="0"/>
          <a:ext cx="0" cy="0"/>
          <a:chOff x="0" y="0"/>
          <a:chExt cx="0" cy="0"/>
        </a:xfrm>
      </p:grpSpPr>
      <p:pic>
        <p:nvPicPr>
          <p:cNvPr id="2" name="Bildobjekt 1" descr="En bild som visar blå, skärmbild, Electric blue&#10;&#10;AI-genererat innehåll kan vara felaktigt.">
            <a:extLst>
              <a:ext uri="{FF2B5EF4-FFF2-40B4-BE49-F238E27FC236}">
                <a16:creationId xmlns:a16="http://schemas.microsoft.com/office/drawing/2014/main" id="{6589FF3D-D001-5E43-1C1C-B1E58197A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datum 13">
            <a:extLst>
              <a:ext uri="{FF2B5EF4-FFF2-40B4-BE49-F238E27FC236}">
                <a16:creationId xmlns:a16="http://schemas.microsoft.com/office/drawing/2014/main" id="{E62F0D98-8205-2F53-5DBE-08FCA5327C25}"/>
              </a:ext>
            </a:extLst>
          </p:cNvPr>
          <p:cNvSpPr>
            <a:spLocks noGrp="1"/>
          </p:cNvSpPr>
          <p:nvPr>
            <p:ph type="dt" sz="half" idx="16"/>
          </p:nvPr>
        </p:nvSpPr>
        <p:spPr/>
        <p:txBody>
          <a:bodyPr/>
          <a:lstStyle>
            <a:lvl1pPr>
              <a:defRPr>
                <a:solidFill>
                  <a:srgbClr val="FF832C"/>
                </a:solidFill>
              </a:defRPr>
            </a:lvl1pPr>
          </a:lstStyle>
          <a:p>
            <a:fld id="{8A14F9B3-7488-4C7E-8E46-A14DBCD098DB}" type="datetime1">
              <a:rPr lang="sv-SE" smtClean="0"/>
              <a:pPr/>
              <a:t>2026-06-18</a:t>
            </a:fld>
            <a:endParaRPr lang="sv-SE" dirty="0"/>
          </a:p>
        </p:txBody>
      </p:sp>
      <p:sp>
        <p:nvSpPr>
          <p:cNvPr id="19" name="Platshållare för sidfot 18">
            <a:extLst>
              <a:ext uri="{FF2B5EF4-FFF2-40B4-BE49-F238E27FC236}">
                <a16:creationId xmlns:a16="http://schemas.microsoft.com/office/drawing/2014/main" id="{CDAFCD90-7B5C-DE90-6184-23806AE33B34}"/>
              </a:ext>
            </a:extLst>
          </p:cNvPr>
          <p:cNvSpPr>
            <a:spLocks noGrp="1"/>
          </p:cNvSpPr>
          <p:nvPr>
            <p:ph type="ftr" sz="quarter" idx="17"/>
          </p:nvPr>
        </p:nvSpPr>
        <p:spPr/>
        <p:txBody>
          <a:bodyPr/>
          <a:lstStyle>
            <a:lvl1pPr>
              <a:defRPr>
                <a:solidFill>
                  <a:srgbClr val="FF832C"/>
                </a:solidFill>
              </a:defRPr>
            </a:lvl1pPr>
          </a:lstStyle>
          <a:p>
            <a:r>
              <a:rPr lang="sv-SE" dirty="0"/>
              <a:t>Sidfot</a:t>
            </a:r>
          </a:p>
        </p:txBody>
      </p:sp>
      <p:sp>
        <p:nvSpPr>
          <p:cNvPr id="20" name="Platshållare för bildnummer 19">
            <a:extLst>
              <a:ext uri="{FF2B5EF4-FFF2-40B4-BE49-F238E27FC236}">
                <a16:creationId xmlns:a16="http://schemas.microsoft.com/office/drawing/2014/main" id="{F74F7A85-7EB4-EE68-2618-2342C43F84FC}"/>
              </a:ext>
            </a:extLst>
          </p:cNvPr>
          <p:cNvSpPr>
            <a:spLocks noGrp="1"/>
          </p:cNvSpPr>
          <p:nvPr>
            <p:ph type="sldNum" sz="quarter" idx="18"/>
          </p:nvPr>
        </p:nvSpPr>
        <p:spPr/>
        <p:txBody>
          <a:bodyPr/>
          <a:lstStyle>
            <a:lvl1pPr>
              <a:defRPr>
                <a:solidFill>
                  <a:srgbClr val="FF832C"/>
                </a:solidFill>
              </a:defRPr>
            </a:lvl1pPr>
          </a:lstStyle>
          <a:p>
            <a:fld id="{F6C05EEB-4522-434C-B777-08D6E2D6AD2E}" type="slidenum">
              <a:rPr lang="sv-SE" smtClean="0"/>
              <a:pPr/>
              <a:t>‹#›</a:t>
            </a:fld>
            <a:endParaRPr lang="sv-SE" dirty="0"/>
          </a:p>
        </p:txBody>
      </p:sp>
      <p:sp>
        <p:nvSpPr>
          <p:cNvPr id="21" name="Rubrik 20">
            <a:extLst>
              <a:ext uri="{FF2B5EF4-FFF2-40B4-BE49-F238E27FC236}">
                <a16:creationId xmlns:a16="http://schemas.microsoft.com/office/drawing/2014/main" id="{C24B54D2-C846-92B1-B3F0-4179F0B68B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pic>
        <p:nvPicPr>
          <p:cNvPr id="22" name="Bildobjekt 7">
            <a:extLst>
              <a:ext uri="{FF2B5EF4-FFF2-40B4-BE49-F238E27FC236}">
                <a16:creationId xmlns:a16="http://schemas.microsoft.com/office/drawing/2014/main" id="{B600F89F-7BB9-0A1B-51DB-BE2BCC1172EF}"/>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3230546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lju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C9151-9ACB-3005-DD31-28C60558C985}"/>
              </a:ext>
            </a:extLst>
          </p:cNvPr>
          <p:cNvSpPr>
            <a:spLocks noGrp="1"/>
          </p:cNvSpPr>
          <p:nvPr>
            <p:ph type="title"/>
          </p:nvPr>
        </p:nvSpPr>
        <p:spPr/>
        <p:txBody>
          <a:bodyPr/>
          <a:lstStyle/>
          <a:p>
            <a:r>
              <a:rPr lang="sv-SE" dirty="0"/>
              <a:t>Klicka här för att ändra mall för rubrikformat</a:t>
            </a:r>
          </a:p>
        </p:txBody>
      </p:sp>
      <p:sp>
        <p:nvSpPr>
          <p:cNvPr id="6" name="Platshållare för datum 5">
            <a:extLst>
              <a:ext uri="{FF2B5EF4-FFF2-40B4-BE49-F238E27FC236}">
                <a16:creationId xmlns:a16="http://schemas.microsoft.com/office/drawing/2014/main" id="{B1DA9291-C237-13F2-C433-166DA741B27B}"/>
              </a:ext>
            </a:extLst>
          </p:cNvPr>
          <p:cNvSpPr>
            <a:spLocks noGrp="1"/>
          </p:cNvSpPr>
          <p:nvPr>
            <p:ph type="dt" sz="half" idx="10"/>
          </p:nvPr>
        </p:nvSpPr>
        <p:spPr/>
        <p:txBody>
          <a:bodyPr/>
          <a:lstStyle/>
          <a:p>
            <a:fld id="{0B772C3C-FA6A-4452-BFC2-E17E0F02CAC2}" type="datetime1">
              <a:rPr lang="sv-SE" smtClean="0"/>
              <a:t>2026-06-18</a:t>
            </a:fld>
            <a:endParaRPr lang="sv-SE" dirty="0"/>
          </a:p>
        </p:txBody>
      </p:sp>
      <p:sp>
        <p:nvSpPr>
          <p:cNvPr id="7" name="Platshållare för sidfot 6">
            <a:extLst>
              <a:ext uri="{FF2B5EF4-FFF2-40B4-BE49-F238E27FC236}">
                <a16:creationId xmlns:a16="http://schemas.microsoft.com/office/drawing/2014/main" id="{61050746-B6E2-6FA2-038E-03335356EEB3}"/>
              </a:ext>
            </a:extLst>
          </p:cNvPr>
          <p:cNvSpPr>
            <a:spLocks noGrp="1"/>
          </p:cNvSpPr>
          <p:nvPr>
            <p:ph type="ftr" sz="quarter" idx="11"/>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A24ACC02-D9B1-B91A-CB25-10EE836B9CB8}"/>
              </a:ext>
            </a:extLst>
          </p:cNvPr>
          <p:cNvSpPr>
            <a:spLocks noGrp="1"/>
          </p:cNvSpPr>
          <p:nvPr>
            <p:ph type="sldNum" sz="quarter" idx="12"/>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519166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9F2BF20-7946-FACE-C10F-16F86CB29C39}"/>
              </a:ext>
            </a:extLst>
          </p:cNvPr>
          <p:cNvSpPr>
            <a:spLocks noGrp="1"/>
          </p:cNvSpPr>
          <p:nvPr>
            <p:ph type="dt" sz="half" idx="10"/>
          </p:nvPr>
        </p:nvSpPr>
        <p:spPr/>
        <p:txBody>
          <a:bodyPr/>
          <a:lstStyle/>
          <a:p>
            <a:fld id="{AEA1179F-FCE8-4B08-B7B6-F4D905288062}" type="datetime1">
              <a:rPr lang="sv-SE" smtClean="0"/>
              <a:t>2026-06-18</a:t>
            </a:fld>
            <a:endParaRPr lang="sv-SE" dirty="0"/>
          </a:p>
        </p:txBody>
      </p:sp>
      <p:sp>
        <p:nvSpPr>
          <p:cNvPr id="6" name="Platshållare för sidfot 5">
            <a:extLst>
              <a:ext uri="{FF2B5EF4-FFF2-40B4-BE49-F238E27FC236}">
                <a16:creationId xmlns:a16="http://schemas.microsoft.com/office/drawing/2014/main" id="{452621C7-4F25-D156-E911-628A78F65188}"/>
              </a:ext>
            </a:extLst>
          </p:cNvPr>
          <p:cNvSpPr>
            <a:spLocks noGrp="1"/>
          </p:cNvSpPr>
          <p:nvPr>
            <p:ph type="ftr" sz="quarter" idx="11"/>
          </p:nvPr>
        </p:nvSpPr>
        <p:spPr/>
        <p:txBody>
          <a:bodyPr/>
          <a:lstStyle/>
          <a:p>
            <a:r>
              <a:rPr lang="sv-SE" dirty="0"/>
              <a:t>Sidfot</a:t>
            </a:r>
          </a:p>
        </p:txBody>
      </p:sp>
      <p:sp>
        <p:nvSpPr>
          <p:cNvPr id="7" name="Platshållare för bildnummer 6">
            <a:extLst>
              <a:ext uri="{FF2B5EF4-FFF2-40B4-BE49-F238E27FC236}">
                <a16:creationId xmlns:a16="http://schemas.microsoft.com/office/drawing/2014/main" id="{0A054EB4-FB18-0ADA-0BFB-CC73D9FE13D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3" name="Rektangel 2">
            <a:extLst>
              <a:ext uri="{FF2B5EF4-FFF2-40B4-BE49-F238E27FC236}">
                <a16:creationId xmlns:a16="http://schemas.microsoft.com/office/drawing/2014/main" id="{0747EE16-55AB-73CA-C710-C37FEBC6F6CF}"/>
              </a:ext>
            </a:extLst>
          </p:cNvPr>
          <p:cNvSpPr/>
          <p:nvPr userDrawn="1"/>
        </p:nvSpPr>
        <p:spPr>
          <a:xfrm>
            <a:off x="-3600" y="-3600"/>
            <a:ext cx="12200400" cy="68652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142878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nehåll med foto/illustration">
    <p:bg>
      <p:bgPr>
        <a:solidFill>
          <a:srgbClr val="FAF5F3"/>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36B5C13E-3B2D-3292-6115-32BDD377CEAD}"/>
              </a:ext>
              <a:ext uri="{C183D7F6-B498-43B3-948B-1728B52AA6E4}">
                <adec:decorative xmlns:adec="http://schemas.microsoft.com/office/drawing/2017/decorative" val="1"/>
              </a:ext>
            </a:extLst>
          </p:cNvPr>
          <p:cNvGrpSpPr/>
          <p:nvPr userDrawn="1"/>
        </p:nvGrpSpPr>
        <p:grpSpPr>
          <a:xfrm>
            <a:off x="-2" y="0"/>
            <a:ext cx="12192002" cy="6865884"/>
            <a:chOff x="-2" y="0"/>
            <a:chExt cx="12192002" cy="6865884"/>
          </a:xfrm>
        </p:grpSpPr>
        <p:sp>
          <p:nvSpPr>
            <p:cNvPr id="8" name="Frihandsfigur 8">
              <a:extLst>
                <a:ext uri="{FF2B5EF4-FFF2-40B4-BE49-F238E27FC236}">
                  <a16:creationId xmlns:a16="http://schemas.microsoft.com/office/drawing/2014/main" id="{ADF60E9D-72D2-B3F4-A791-2AADD3465199}"/>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49000">
                  <a:srgbClr val="F7F2EE"/>
                </a:gs>
                <a:gs pos="25000">
                  <a:srgbClr val="F6EFE9"/>
                </a:gs>
                <a:gs pos="0">
                  <a:srgbClr val="F6EFE9"/>
                </a:gs>
                <a:gs pos="75000">
                  <a:srgbClr val="F8F5F3"/>
                </a:gs>
                <a:gs pos="100000">
                  <a:srgbClr val="F7F2EE"/>
                </a:gs>
              </a:gsLst>
              <a:lin ang="0" scaled="0"/>
            </a:gradFill>
            <a:ln w="6322" cap="flat">
              <a:noFill/>
              <a:prstDash val="solid"/>
              <a:miter/>
            </a:ln>
          </p:spPr>
          <p:txBody>
            <a:bodyPr rtlCol="0" anchor="ctr"/>
            <a:lstStyle/>
            <a:p>
              <a:endParaRPr lang="sv-SE" dirty="0"/>
            </a:p>
          </p:txBody>
        </p:sp>
        <p:sp>
          <p:nvSpPr>
            <p:cNvPr id="13" name="Frihandsfigur 9">
              <a:extLst>
                <a:ext uri="{FF2B5EF4-FFF2-40B4-BE49-F238E27FC236}">
                  <a16:creationId xmlns:a16="http://schemas.microsoft.com/office/drawing/2014/main" id="{ACF66A86-5703-1B4B-A6F6-00D0BFB2A5F7}"/>
                </a:ext>
              </a:extLst>
            </p:cNvPr>
            <p:cNvSpPr/>
            <p:nvPr/>
          </p:nvSpPr>
          <p:spPr>
            <a:xfrm rot="5400000">
              <a:off x="-560032" y="560031"/>
              <a:ext cx="6865884" cy="5745821"/>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 name="connsiteX0" fmla="*/ 0 w 7261670"/>
                <a:gd name="connsiteY0" fmla="*/ 0 h 1695500"/>
                <a:gd name="connsiteX1" fmla="*/ 6084779 w 7261670"/>
                <a:gd name="connsiteY1" fmla="*/ 1418697 h 1695500"/>
                <a:gd name="connsiteX2" fmla="*/ 7261670 w 7261670"/>
                <a:gd name="connsiteY2" fmla="*/ 1695500 h 1695500"/>
                <a:gd name="connsiteX3" fmla="*/ 0 w 7261670"/>
                <a:gd name="connsiteY3" fmla="*/ 1695500 h 1695500"/>
                <a:gd name="connsiteX4" fmla="*/ 0 w 7261670"/>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 name="connsiteX0" fmla="*/ 0 w 7270017"/>
                <a:gd name="connsiteY0" fmla="*/ 0 h 1695500"/>
                <a:gd name="connsiteX1" fmla="*/ 7270017 w 7270017"/>
                <a:gd name="connsiteY1" fmla="*/ 492919 h 1695500"/>
                <a:gd name="connsiteX2" fmla="*/ 7261670 w 7270017"/>
                <a:gd name="connsiteY2" fmla="*/ 1695500 h 1695500"/>
                <a:gd name="connsiteX3" fmla="*/ 0 w 7270017"/>
                <a:gd name="connsiteY3" fmla="*/ 1695500 h 1695500"/>
                <a:gd name="connsiteX4" fmla="*/ 0 w 7270017"/>
                <a:gd name="connsiteY4" fmla="*/ 0 h 169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0017" h="1695500">
                  <a:moveTo>
                    <a:pt x="0" y="0"/>
                  </a:moveTo>
                  <a:lnTo>
                    <a:pt x="7270017" y="492919"/>
                  </a:lnTo>
                  <a:cubicBezTo>
                    <a:pt x="7267235" y="893779"/>
                    <a:pt x="7264452" y="1294640"/>
                    <a:pt x="7261670" y="1695500"/>
                  </a:cubicBezTo>
                  <a:lnTo>
                    <a:pt x="0" y="1695500"/>
                  </a:lnTo>
                  <a:lnTo>
                    <a:pt x="0" y="0"/>
                  </a:lnTo>
                  <a:close/>
                </a:path>
              </a:pathLst>
            </a:custGeom>
            <a:gradFill>
              <a:gsLst>
                <a:gs pos="50000">
                  <a:srgbClr val="F9F2EE"/>
                </a:gs>
                <a:gs pos="0">
                  <a:schemeClr val="bg2"/>
                </a:gs>
                <a:gs pos="75000">
                  <a:schemeClr val="accent6"/>
                </a:gs>
                <a:gs pos="25000">
                  <a:schemeClr val="bg2"/>
                </a:gs>
                <a:gs pos="99000">
                  <a:schemeClr val="accent6"/>
                </a:gs>
              </a:gsLst>
              <a:lin ang="5400000" scaled="0"/>
            </a:gradFill>
            <a:ln w="6322" cap="flat">
              <a:noFill/>
              <a:prstDash val="solid"/>
              <a:miter/>
            </a:ln>
          </p:spPr>
          <p:txBody>
            <a:bodyPr rtlCol="0" anchor="ctr"/>
            <a:lstStyle/>
            <a:p>
              <a:endParaRPr lang="sv-SE" dirty="0"/>
            </a:p>
          </p:txBody>
        </p:sp>
        <p:sp>
          <p:nvSpPr>
            <p:cNvPr id="15" name="Frihandsfigur 10">
              <a:extLst>
                <a:ext uri="{FF2B5EF4-FFF2-40B4-BE49-F238E27FC236}">
                  <a16:creationId xmlns:a16="http://schemas.microsoft.com/office/drawing/2014/main" id="{4B333006-CC6F-FD1D-0A1A-88C61E9EC527}"/>
                </a:ext>
              </a:extLst>
            </p:cNvPr>
            <p:cNvSpPr/>
            <p:nvPr/>
          </p:nvSpPr>
          <p:spPr>
            <a:xfrm rot="5400000" flipV="1">
              <a:off x="10115549" y="628651"/>
              <a:ext cx="2705102" cy="1447801"/>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75000">
                  <a:srgbClr val="F8F5F3"/>
                </a:gs>
                <a:gs pos="45000">
                  <a:srgbClr val="F8F5F3"/>
                </a:gs>
                <a:gs pos="100000">
                  <a:srgbClr val="F8F5F3"/>
                </a:gs>
                <a:gs pos="0">
                  <a:srgbClr val="F6EFE9"/>
                </a:gs>
              </a:gsLst>
              <a:lin ang="0" scaled="0"/>
            </a:gradFill>
            <a:ln w="6322" cap="flat">
              <a:noFill/>
              <a:prstDash val="solid"/>
              <a:miter/>
            </a:ln>
          </p:spPr>
          <p:txBody>
            <a:bodyPr rtlCol="0" anchor="ctr"/>
            <a:lstStyle/>
            <a:p>
              <a:endParaRPr lang="sv-SE" dirty="0"/>
            </a:p>
          </p:txBody>
        </p:sp>
      </p:grpSp>
      <p:sp>
        <p:nvSpPr>
          <p:cNvPr id="9" name="Platshållare för bild 8">
            <a:extLst>
              <a:ext uri="{FF2B5EF4-FFF2-40B4-BE49-F238E27FC236}">
                <a16:creationId xmlns:a16="http://schemas.microsoft.com/office/drawing/2014/main" id="{EFF7C4F9-DBA7-35EC-BB58-25655C89C7D8}"/>
              </a:ext>
              <a:ext uri="{C183D7F6-B498-43B3-948B-1728B52AA6E4}">
                <adec:decorative xmlns:adec="http://schemas.microsoft.com/office/drawing/2017/decorative" val="1"/>
              </a:ext>
            </a:extLst>
          </p:cNvPr>
          <p:cNvSpPr>
            <a:spLocks noGrp="1"/>
          </p:cNvSpPr>
          <p:nvPr>
            <p:ph type="pic" sz="quarter" idx="14"/>
          </p:nvPr>
        </p:nvSpPr>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txBody>
          <a:bodyPr wrap="square" tIns="288000">
            <a:noAutofit/>
          </a:bodyPr>
          <a:lstStyle>
            <a:lvl1pPr marL="0" indent="0" algn="ctr">
              <a:buFont typeface="Arial" panose="020B0604020202020204" pitchFamily="34" charset="0"/>
              <a:buNone/>
              <a:defRPr sz="1800"/>
            </a:lvl1pPr>
          </a:lstStyle>
          <a:p>
            <a:r>
              <a:rPr lang="sv-SE" dirty="0"/>
              <a:t>Klicka på ikonen för att lägga till en bild</a:t>
            </a:r>
          </a:p>
        </p:txBody>
      </p:sp>
      <p:sp>
        <p:nvSpPr>
          <p:cNvPr id="2" name="Rubrik 1">
            <a:extLst>
              <a:ext uri="{FF2B5EF4-FFF2-40B4-BE49-F238E27FC236}">
                <a16:creationId xmlns:a16="http://schemas.microsoft.com/office/drawing/2014/main" id="{2FD59613-B1D0-87BD-32BE-3F7AF0B78697}"/>
              </a:ext>
            </a:extLst>
          </p:cNvPr>
          <p:cNvSpPr>
            <a:spLocks noGrp="1"/>
          </p:cNvSpPr>
          <p:nvPr>
            <p:ph type="title"/>
          </p:nvPr>
        </p:nvSpPr>
        <p:spPr>
          <a:xfrm>
            <a:off x="6275888" y="638890"/>
            <a:ext cx="4675382" cy="878339"/>
          </a:xfrm>
        </p:spPr>
        <p:txBody>
          <a:bodyPr/>
          <a:lstStyle/>
          <a:p>
            <a:r>
              <a:rPr lang="sv-SE" dirty="0"/>
              <a:t>Klicka här för att ändra mall för rubrikformat</a:t>
            </a:r>
          </a:p>
        </p:txBody>
      </p:sp>
      <p:sp>
        <p:nvSpPr>
          <p:cNvPr id="10" name="Platshållare för text 9">
            <a:extLst>
              <a:ext uri="{FF2B5EF4-FFF2-40B4-BE49-F238E27FC236}">
                <a16:creationId xmlns:a16="http://schemas.microsoft.com/office/drawing/2014/main" id="{0FD2CCCB-B201-D40A-5847-4AF2DA7F5B38}"/>
              </a:ext>
            </a:extLst>
          </p:cNvPr>
          <p:cNvSpPr>
            <a:spLocks noGrp="1"/>
          </p:cNvSpPr>
          <p:nvPr>
            <p:ph type="body" sz="quarter" idx="13"/>
          </p:nvPr>
        </p:nvSpPr>
        <p:spPr>
          <a:xfrm>
            <a:off x="6274946" y="1641230"/>
            <a:ext cx="4676324" cy="42355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10">
            <a:extLst>
              <a:ext uri="{FF2B5EF4-FFF2-40B4-BE49-F238E27FC236}">
                <a16:creationId xmlns:a16="http://schemas.microsoft.com/office/drawing/2014/main" id="{FC90D35C-57D5-DC70-7668-E7F57526E890}"/>
              </a:ext>
              <a:ext uri="{C183D7F6-B498-43B3-948B-1728B52AA6E4}">
                <adec:decorative xmlns:adec="http://schemas.microsoft.com/office/drawing/2017/decorative" val="1"/>
              </a:ext>
            </a:extLst>
          </p:cNvPr>
          <p:cNvSpPr>
            <a:spLocks noGrp="1"/>
          </p:cNvSpPr>
          <p:nvPr>
            <p:ph type="dt" sz="half" idx="15"/>
          </p:nvPr>
        </p:nvSpPr>
        <p:spPr>
          <a:xfrm>
            <a:off x="105436" y="7049830"/>
            <a:ext cx="662348" cy="142875"/>
          </a:xfrm>
        </p:spPr>
        <p:txBody>
          <a:bodyPr/>
          <a:lstStyle>
            <a:lvl1pPr>
              <a:defRPr>
                <a:solidFill>
                  <a:srgbClr val="F0F0F0"/>
                </a:solidFill>
              </a:defRPr>
            </a:lvl1pPr>
          </a:lstStyle>
          <a:p>
            <a:fld id="{D16CC7AC-40D8-4CD4-B84D-C47171264583}" type="datetime1">
              <a:rPr lang="sv-SE" smtClean="0"/>
              <a:t>2026-06-18</a:t>
            </a:fld>
            <a:endParaRPr lang="sv-SE" dirty="0"/>
          </a:p>
        </p:txBody>
      </p:sp>
      <p:sp>
        <p:nvSpPr>
          <p:cNvPr id="12" name="Platshållare för sidfot 11">
            <a:extLst>
              <a:ext uri="{FF2B5EF4-FFF2-40B4-BE49-F238E27FC236}">
                <a16:creationId xmlns:a16="http://schemas.microsoft.com/office/drawing/2014/main" id="{FF42BFF2-15BA-6F8D-4D54-0509DEE114A5}"/>
              </a:ext>
              <a:ext uri="{C183D7F6-B498-43B3-948B-1728B52AA6E4}">
                <adec:decorative xmlns:adec="http://schemas.microsoft.com/office/drawing/2017/decorative" val="1"/>
              </a:ext>
            </a:extLst>
          </p:cNvPr>
          <p:cNvSpPr>
            <a:spLocks noGrp="1"/>
          </p:cNvSpPr>
          <p:nvPr>
            <p:ph type="ftr" sz="quarter" idx="16"/>
          </p:nvPr>
        </p:nvSpPr>
        <p:spPr>
          <a:xfrm>
            <a:off x="819575" y="7049830"/>
            <a:ext cx="3473452" cy="142875"/>
          </a:xfrm>
        </p:spPr>
        <p:txBody>
          <a:bodyPr/>
          <a:lstStyle>
            <a:lvl1pPr>
              <a:defRPr>
                <a:solidFill>
                  <a:srgbClr val="F0F0F0"/>
                </a:solidFill>
              </a:defRPr>
            </a:lvl1pPr>
          </a:lstStyle>
          <a:p>
            <a:r>
              <a:rPr lang="sv-SE" dirty="0"/>
              <a:t>Sidfot</a:t>
            </a:r>
          </a:p>
        </p:txBody>
      </p:sp>
      <p:sp>
        <p:nvSpPr>
          <p:cNvPr id="14" name="Platshållare för bildnummer 13">
            <a:extLst>
              <a:ext uri="{FF2B5EF4-FFF2-40B4-BE49-F238E27FC236}">
                <a16:creationId xmlns:a16="http://schemas.microsoft.com/office/drawing/2014/main" id="{E7A2BB7D-1365-DA43-5E77-FC973AF0B4F2}"/>
              </a:ext>
            </a:extLst>
          </p:cNvPr>
          <p:cNvSpPr>
            <a:spLocks noGrp="1"/>
          </p:cNvSpPr>
          <p:nvPr>
            <p:ph type="sldNum" sz="quarter" idx="17"/>
          </p:nvPr>
        </p:nvSpPr>
        <p:spPr/>
        <p:txBody>
          <a:bodyPr/>
          <a:lstStyle/>
          <a:p>
            <a:fld id="{F6C05EEB-4522-434C-B777-08D6E2D6AD2E}" type="slidenum">
              <a:rPr lang="sv-SE" smtClean="0"/>
              <a:pPr/>
              <a:t>‹#›</a:t>
            </a:fld>
            <a:endParaRPr lang="sv-SE" dirty="0"/>
          </a:p>
        </p:txBody>
      </p:sp>
      <p:pic>
        <p:nvPicPr>
          <p:cNvPr id="3" name="Bildobjekt 7">
            <a:extLst>
              <a:ext uri="{FF2B5EF4-FFF2-40B4-BE49-F238E27FC236}">
                <a16:creationId xmlns:a16="http://schemas.microsoft.com/office/drawing/2014/main" id="{161C7A27-70CA-348C-BD51-833B049D67E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19232354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orient="horz" pos="1275">
          <p15:clr>
            <a:srgbClr val="FBAE40"/>
          </p15:clr>
        </p15:guide>
        <p15:guide id="3" pos="3840">
          <p15:clr>
            <a:srgbClr val="FBAE40"/>
          </p15:clr>
        </p15:guide>
        <p15:guide id="4" pos="395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slut">
    <p:bg>
      <p:bgPr>
        <a:solidFill>
          <a:schemeClr val="accent1"/>
        </a:solidFill>
        <a:effectLst/>
      </p:bgPr>
    </p:bg>
    <p:spTree>
      <p:nvGrpSpPr>
        <p:cNvPr id="1" name=""/>
        <p:cNvGrpSpPr/>
        <p:nvPr/>
      </p:nvGrpSpPr>
      <p:grpSpPr>
        <a:xfrm>
          <a:off x="0" y="0"/>
          <a:ext cx="0" cy="0"/>
          <a:chOff x="0" y="0"/>
          <a:chExt cx="0" cy="0"/>
        </a:xfrm>
      </p:grpSpPr>
      <p:pic>
        <p:nvPicPr>
          <p:cNvPr id="5" name="Bildobjekt 4" descr="En bild som visar blå, skärmbild, Electric blue&#10;&#10;AI-genererat innehåll kan vara felaktigt.">
            <a:extLst>
              <a:ext uri="{FF2B5EF4-FFF2-40B4-BE49-F238E27FC236}">
                <a16:creationId xmlns:a16="http://schemas.microsoft.com/office/drawing/2014/main" id="{1EAE52D5-4933-0ECD-8298-26D628DC8B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1050">
                <a:solidFill>
                  <a:schemeClr val="accent5"/>
                </a:solidFill>
              </a:defRPr>
            </a:lvl1pPr>
          </a:lstStyle>
          <a:p>
            <a:fld id="{09BB838B-46E6-4D36-AC68-60BC6AF1DCBE}" type="datetime1">
              <a:rPr lang="sv-SE" smtClean="0"/>
              <a:pPr/>
              <a:t>2026-06-18</a:t>
            </a:fld>
            <a:endParaRPr lang="sv-SE" sz="1050"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dirty="0"/>
              <a:t>Sidfot</a:t>
            </a:r>
          </a:p>
        </p:txBody>
      </p:sp>
      <p:pic>
        <p:nvPicPr>
          <p:cNvPr id="12" name="Bildobjekt 7">
            <a:extLst>
              <a:ext uri="{FF2B5EF4-FFF2-40B4-BE49-F238E27FC236}">
                <a16:creationId xmlns:a16="http://schemas.microsoft.com/office/drawing/2014/main" id="{8BAC032B-98F5-47C0-97A9-5BC140C35F2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66526" y="2915770"/>
            <a:ext cx="2058947" cy="720000"/>
          </a:xfrm>
          <a:prstGeom prst="rect">
            <a:avLst/>
          </a:prstGeom>
        </p:spPr>
      </p:pic>
    </p:spTree>
    <p:extLst>
      <p:ext uri="{BB962C8B-B14F-4D97-AF65-F5344CB8AC3E}">
        <p14:creationId xmlns:p14="http://schemas.microsoft.com/office/powerpoint/2010/main" val="42066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slut med rörlig bakgrund">
    <p:bg>
      <p:bgPr>
        <a:solidFill>
          <a:schemeClr val="accent1"/>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8E784BCB-B4D3-E415-2A3A-6E5CBDA7411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596572" y="-4396863"/>
            <a:ext cx="15385144" cy="15150152"/>
          </a:xfrm>
          <a:prstGeom prst="rect">
            <a:avLst/>
          </a:prstGeom>
        </p:spPr>
      </p:pic>
      <p:pic>
        <p:nvPicPr>
          <p:cNvPr id="16" name="Bildobjekt 15">
            <a:extLst>
              <a:ext uri="{FF2B5EF4-FFF2-40B4-BE49-F238E27FC236}">
                <a16:creationId xmlns:a16="http://schemas.microsoft.com/office/drawing/2014/main" id="{E5FB65F5-9A15-402E-6809-0611F6E690A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9622" y="0"/>
            <a:ext cx="12600000" cy="7087500"/>
          </a:xfrm>
          <a:prstGeom prst="rect">
            <a:avLst/>
          </a:prstGeom>
        </p:spPr>
      </p:pic>
      <p:pic>
        <p:nvPicPr>
          <p:cNvPr id="17" name="Bildobjekt 16">
            <a:extLst>
              <a:ext uri="{FF2B5EF4-FFF2-40B4-BE49-F238E27FC236}">
                <a16:creationId xmlns:a16="http://schemas.microsoft.com/office/drawing/2014/main" id="{350A4328-412A-365A-1E96-6472824057D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77248"/>
            <a:ext cx="12600000" cy="7087500"/>
          </a:xfrm>
          <a:prstGeom prst="rect">
            <a:avLst/>
          </a:prstGeom>
        </p:spPr>
      </p:pic>
      <p:sp>
        <p:nvSpPr>
          <p:cNvPr id="25" name="Frihandsfigur: Form 24">
            <a:extLst>
              <a:ext uri="{FF2B5EF4-FFF2-40B4-BE49-F238E27FC236}">
                <a16:creationId xmlns:a16="http://schemas.microsoft.com/office/drawing/2014/main" id="{1897703E-C6BD-21D4-6A06-50A761BA0A94}"/>
              </a:ext>
            </a:extLst>
          </p:cNvPr>
          <p:cNvSpPr/>
          <p:nvPr userDrawn="1"/>
        </p:nvSpPr>
        <p:spPr>
          <a:xfrm>
            <a:off x="-1596572" y="-4396863"/>
            <a:ext cx="15385144" cy="15150152"/>
          </a:xfrm>
          <a:custGeom>
            <a:avLst/>
            <a:gdLst>
              <a:gd name="csX0" fmla="*/ 1592972 w 15385144"/>
              <a:gd name="csY0" fmla="*/ 4393263 h 15150152"/>
              <a:gd name="csX1" fmla="*/ 1592972 w 15385144"/>
              <a:gd name="csY1" fmla="*/ 11258463 h 15150152"/>
              <a:gd name="csX2" fmla="*/ 13793372 w 15385144"/>
              <a:gd name="csY2" fmla="*/ 11258463 h 15150152"/>
              <a:gd name="csX3" fmla="*/ 13793372 w 15385144"/>
              <a:gd name="csY3" fmla="*/ 4393263 h 15150152"/>
              <a:gd name="csX4" fmla="*/ 0 w 15385144"/>
              <a:gd name="csY4" fmla="*/ 0 h 15150152"/>
              <a:gd name="csX5" fmla="*/ 15385144 w 15385144"/>
              <a:gd name="csY5" fmla="*/ 0 h 15150152"/>
              <a:gd name="csX6" fmla="*/ 15385144 w 15385144"/>
              <a:gd name="csY6" fmla="*/ 15150152 h 15150152"/>
              <a:gd name="csX7" fmla="*/ 0 w 15385144"/>
              <a:gd name="csY7" fmla="*/ 15150152 h 151501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385144" h="15150152">
                <a:moveTo>
                  <a:pt x="1592972" y="4393263"/>
                </a:moveTo>
                <a:lnTo>
                  <a:pt x="1592972" y="11258463"/>
                </a:lnTo>
                <a:lnTo>
                  <a:pt x="13793372" y="11258463"/>
                </a:lnTo>
                <a:lnTo>
                  <a:pt x="13793372" y="4393263"/>
                </a:lnTo>
                <a:close/>
                <a:moveTo>
                  <a:pt x="0" y="0"/>
                </a:moveTo>
                <a:lnTo>
                  <a:pt x="15385144" y="0"/>
                </a:lnTo>
                <a:lnTo>
                  <a:pt x="15385144" y="15150152"/>
                </a:lnTo>
                <a:lnTo>
                  <a:pt x="0" y="15150152"/>
                </a:lnTo>
                <a:close/>
              </a:path>
            </a:pathLst>
          </a:custGeom>
          <a:solidFill>
            <a:srgbClr val="E5ECE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pic>
        <p:nvPicPr>
          <p:cNvPr id="8" name="Bildobjekt 7">
            <a:extLst>
              <a:ext uri="{FF2B5EF4-FFF2-40B4-BE49-F238E27FC236}">
                <a16:creationId xmlns:a16="http://schemas.microsoft.com/office/drawing/2014/main" id="{6BD0BB8F-A542-1646-7F59-FB63B47DC8A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66527" y="2915770"/>
            <a:ext cx="2058947" cy="720000"/>
          </a:xfrm>
          <a:prstGeom prst="rect">
            <a:avLst/>
          </a:prstGeom>
        </p:spPr>
      </p:pic>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1050">
                <a:solidFill>
                  <a:schemeClr val="accent5"/>
                </a:solidFill>
              </a:defRPr>
            </a:lvl1pPr>
          </a:lstStyle>
          <a:p>
            <a:fld id="{0A41A198-3709-4A5A-AE28-D80C38C5B164}" type="datetime1">
              <a:rPr lang="sv-SE" smtClean="0"/>
              <a:pPr/>
              <a:t>2026-06-18</a:t>
            </a:fld>
            <a:endParaRPr lang="sv-SE" sz="1050"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dirty="0"/>
              <a:t>Sidfot</a:t>
            </a:r>
          </a:p>
        </p:txBody>
      </p:sp>
    </p:spTree>
    <p:extLst>
      <p:ext uri="{BB962C8B-B14F-4D97-AF65-F5344CB8AC3E}">
        <p14:creationId xmlns:p14="http://schemas.microsoft.com/office/powerpoint/2010/main" val="2953666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repeatCount="indefinite" accel="50000" decel="50000" autoRev="1" fill="hold" nodeType="withEffect">
                                  <p:stCondLst>
                                    <p:cond delay="0"/>
                                  </p:stCondLst>
                                  <p:endCondLst>
                                    <p:cond evt="onNext" delay="0">
                                      <p:tgtEl>
                                        <p:sldTgt/>
                                      </p:tgtEl>
                                    </p:cond>
                                  </p:endCondLst>
                                  <p:childTnLst>
                                    <p:animScale>
                                      <p:cBhvr>
                                        <p:cTn id="11" dur="6000" fill="hold"/>
                                        <p:tgtEl>
                                          <p:spTgt spid="16"/>
                                        </p:tgtEl>
                                      </p:cBhvr>
                                      <p:by x="100000" y="150000"/>
                                    </p:animScale>
                                  </p:childTnLst>
                                </p:cTn>
                              </p:par>
                              <p:par>
                                <p:cTn id="12" presetID="6" presetClass="emph" presetSubtype="0" repeatCount="indefinite" accel="50000" decel="50000" autoRev="1" fill="hold" nodeType="withEffect">
                                  <p:stCondLst>
                                    <p:cond delay="0"/>
                                  </p:stCondLst>
                                  <p:endCondLst>
                                    <p:cond evt="onNext" delay="0">
                                      <p:tgtEl>
                                        <p:sldTgt/>
                                      </p:tgtEl>
                                    </p:cond>
                                  </p:endCondLst>
                                  <p:childTnLst>
                                    <p:animScale>
                                      <p:cBhvr>
                                        <p:cTn id="13" dur="6000" fill="hold"/>
                                        <p:tgtEl>
                                          <p:spTgt spid="17"/>
                                        </p:tgtEl>
                                      </p:cBhvr>
                                      <p:by x="150000" y="100000"/>
                                    </p:animScale>
                                  </p:childTnLst>
                                </p:cTn>
                              </p:par>
                              <p:par>
                                <p:cTn id="14" presetID="8" presetClass="emph" presetSubtype="0" repeatCount="10000" fill="hold" nodeType="withEffect">
                                  <p:stCondLst>
                                    <p:cond delay="0"/>
                                  </p:stCondLst>
                                  <p:childTnLst>
                                    <p:animRot by="21600000">
                                      <p:cBhvr>
                                        <p:cTn id="15" dur="2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9C5581-399A-A049-5BB0-204A5A0F943C}"/>
              </a:ext>
            </a:extLst>
          </p:cNvPr>
          <p:cNvSpPr>
            <a:spLocks noGrp="1"/>
          </p:cNvSpPr>
          <p:nvPr>
            <p:ph type="title"/>
          </p:nvPr>
        </p:nvSpPr>
        <p:spPr>
          <a:xfrm>
            <a:off x="1393199" y="638889"/>
            <a:ext cx="9424947" cy="878339"/>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E76CBC88-D1CD-D18D-4170-CF854F8A0E34}"/>
              </a:ext>
            </a:extLst>
          </p:cNvPr>
          <p:cNvSpPr>
            <a:spLocks noGrp="1"/>
          </p:cNvSpPr>
          <p:nvPr>
            <p:ph idx="1"/>
          </p:nvPr>
        </p:nvSpPr>
        <p:spPr>
          <a:xfrm>
            <a:off x="1393200" y="1641231"/>
            <a:ext cx="9424947"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nummer 8">
            <a:extLst>
              <a:ext uri="{FF2B5EF4-FFF2-40B4-BE49-F238E27FC236}">
                <a16:creationId xmlns:a16="http://schemas.microsoft.com/office/drawing/2014/main" id="{FFDF9CA7-2C84-D13E-EE10-931F4A3E646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7" name="Platshållare för datum 6">
            <a:extLst>
              <a:ext uri="{FF2B5EF4-FFF2-40B4-BE49-F238E27FC236}">
                <a16:creationId xmlns:a16="http://schemas.microsoft.com/office/drawing/2014/main" id="{39676AD5-066A-FFD4-4779-B435141CAD2E}"/>
              </a:ext>
            </a:extLst>
          </p:cNvPr>
          <p:cNvSpPr>
            <a:spLocks noGrp="1"/>
          </p:cNvSpPr>
          <p:nvPr>
            <p:ph type="dt" sz="half" idx="10"/>
          </p:nvPr>
        </p:nvSpPr>
        <p:spPr/>
        <p:txBody>
          <a:bodyPr/>
          <a:lstStyle/>
          <a:p>
            <a:fld id="{A266004F-85C1-41E2-82B1-A6E500845D42}" type="datetime1">
              <a:rPr lang="sv-SE" smtClean="0"/>
              <a:t>2026-06-18</a:t>
            </a:fld>
            <a:endParaRPr lang="sv-SE" dirty="0"/>
          </a:p>
        </p:txBody>
      </p:sp>
      <p:sp>
        <p:nvSpPr>
          <p:cNvPr id="8" name="Platshållare för sidfot 7">
            <a:extLst>
              <a:ext uri="{FF2B5EF4-FFF2-40B4-BE49-F238E27FC236}">
                <a16:creationId xmlns:a16="http://schemas.microsoft.com/office/drawing/2014/main" id="{D9C4AE58-43BF-223C-4552-D8665A58BE38}"/>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992909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å, Rubrikbild">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ubrik 1">
            <a:extLst>
              <a:ext uri="{FF2B5EF4-FFF2-40B4-BE49-F238E27FC236}">
                <a16:creationId xmlns:a16="http://schemas.microsoft.com/office/drawing/2014/main" id="{585D3525-C3B4-D48A-A3C8-1CD789E0E804}"/>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rgbClr val="000000"/>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EEA49DA0-6E04-D712-FB70-9D4D12C7534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69030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7" name="Bildobjekt 6" descr="En bild som visar blå, skärmbild, Electric blue&#10;&#10;AI-genererat innehåll kan vara felaktigt.">
            <a:extLst>
              <a:ext uri="{FF2B5EF4-FFF2-40B4-BE49-F238E27FC236}">
                <a16:creationId xmlns:a16="http://schemas.microsoft.com/office/drawing/2014/main" id="{DC330430-14A9-D95C-22B6-5A1DD21C8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7" descr="Logotyp Myndigheten för civilt försvar">
            <a:extLst>
              <a:ext uri="{FF2B5EF4-FFF2-40B4-BE49-F238E27FC236}">
                <a16:creationId xmlns:a16="http://schemas.microsoft.com/office/drawing/2014/main" id="{729ADCA1-CB36-9E5B-7763-B612A7D40F98}"/>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93172"/>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9" y="5806222"/>
            <a:ext cx="1009915" cy="198031"/>
          </a:xfrm>
        </p:spPr>
        <p:txBody>
          <a:bodyPr/>
          <a:lstStyle>
            <a:lvl1pPr>
              <a:defRPr sz="1050">
                <a:solidFill>
                  <a:schemeClr val="accent5"/>
                </a:solidFill>
              </a:defRPr>
            </a:lvl1pPr>
          </a:lstStyle>
          <a:p>
            <a:fld id="{9F23E7D0-FAD9-4801-988B-CC58EF0C827E}" type="datetime1">
              <a:rPr lang="sv-SE" smtClean="0"/>
              <a:pPr/>
              <a:t>2026-06-18</a:t>
            </a:fld>
            <a:endParaRPr lang="sv-SE" sz="1050" dirty="0"/>
          </a:p>
        </p:txBody>
      </p:sp>
      <p:sp>
        <p:nvSpPr>
          <p:cNvPr id="5" name="Platshållare för sidfot 4">
            <a:extLst>
              <a:ext uri="{FF2B5EF4-FFF2-40B4-BE49-F238E27FC236}">
                <a16:creationId xmlns:a16="http://schemas.microsoft.com/office/drawing/2014/main" id="{1A416973-C155-F962-8AF3-CE31F29C633B}"/>
              </a:ext>
            </a:extLst>
          </p:cNvPr>
          <p:cNvSpPr>
            <a:spLocks noGrp="1"/>
          </p:cNvSpPr>
          <p:nvPr>
            <p:ph type="ftr" sz="quarter" idx="11"/>
          </p:nvPr>
        </p:nvSpPr>
        <p:spPr>
          <a:xfrm>
            <a:off x="552449" y="6049291"/>
            <a:ext cx="2581397" cy="171536"/>
          </a:xfrm>
        </p:spPr>
        <p:txBody>
          <a:bodyPr/>
          <a:lstStyle>
            <a:lvl1pPr algn="l">
              <a:defRPr sz="1050">
                <a:solidFill>
                  <a:schemeClr val="accent5"/>
                </a:solidFill>
              </a:defRPr>
            </a:lvl1pPr>
          </a:lstStyle>
          <a:p>
            <a:r>
              <a:rPr lang="sv-SE" dirty="0"/>
              <a:t>Sidfot</a:t>
            </a:r>
            <a:endParaRPr lang="sv-SE" sz="1050" dirty="0"/>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4232112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9C5581-399A-A049-5BB0-204A5A0F943C}"/>
              </a:ext>
            </a:extLst>
          </p:cNvPr>
          <p:cNvSpPr>
            <a:spLocks noGrp="1"/>
          </p:cNvSpPr>
          <p:nvPr>
            <p:ph type="title"/>
          </p:nvPr>
        </p:nvSpPr>
        <p:spPr>
          <a:xfrm>
            <a:off x="1393199" y="638889"/>
            <a:ext cx="9424947" cy="878339"/>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E76CBC88-D1CD-D18D-4170-CF854F8A0E34}"/>
              </a:ext>
            </a:extLst>
          </p:cNvPr>
          <p:cNvSpPr>
            <a:spLocks noGrp="1"/>
          </p:cNvSpPr>
          <p:nvPr>
            <p:ph idx="1"/>
          </p:nvPr>
        </p:nvSpPr>
        <p:spPr>
          <a:xfrm>
            <a:off x="1393200" y="1641231"/>
            <a:ext cx="9424947"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nummer 8">
            <a:extLst>
              <a:ext uri="{FF2B5EF4-FFF2-40B4-BE49-F238E27FC236}">
                <a16:creationId xmlns:a16="http://schemas.microsoft.com/office/drawing/2014/main" id="{FFDF9CA7-2C84-D13E-EE10-931F4A3E646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7" name="Platshållare för datum 6">
            <a:extLst>
              <a:ext uri="{FF2B5EF4-FFF2-40B4-BE49-F238E27FC236}">
                <a16:creationId xmlns:a16="http://schemas.microsoft.com/office/drawing/2014/main" id="{39676AD5-066A-FFD4-4779-B435141CAD2E}"/>
              </a:ext>
            </a:extLst>
          </p:cNvPr>
          <p:cNvSpPr>
            <a:spLocks noGrp="1"/>
          </p:cNvSpPr>
          <p:nvPr>
            <p:ph type="dt" sz="half" idx="10"/>
          </p:nvPr>
        </p:nvSpPr>
        <p:spPr/>
        <p:txBody>
          <a:bodyPr/>
          <a:lstStyle/>
          <a:p>
            <a:fld id="{A266004F-85C1-41E2-82B1-A6E500845D42}" type="datetime1">
              <a:rPr lang="sv-SE" smtClean="0"/>
              <a:t>2026-06-18</a:t>
            </a:fld>
            <a:endParaRPr lang="sv-SE" dirty="0"/>
          </a:p>
        </p:txBody>
      </p:sp>
      <p:sp>
        <p:nvSpPr>
          <p:cNvPr id="8" name="Platshållare för sidfot 7">
            <a:extLst>
              <a:ext uri="{FF2B5EF4-FFF2-40B4-BE49-F238E27FC236}">
                <a16:creationId xmlns:a16="http://schemas.microsoft.com/office/drawing/2014/main" id="{D9C4AE58-43BF-223C-4552-D8665A58BE38}"/>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1974507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ubrikbild med namn och enhet/avdelning">
    <p:bg>
      <p:bgPr>
        <a:solidFill>
          <a:schemeClr val="accent1"/>
        </a:solidFill>
        <a:effectLst/>
      </p:bgPr>
    </p:bg>
    <p:spTree>
      <p:nvGrpSpPr>
        <p:cNvPr id="1" name=""/>
        <p:cNvGrpSpPr/>
        <p:nvPr/>
      </p:nvGrpSpPr>
      <p:grpSpPr>
        <a:xfrm>
          <a:off x="0" y="0"/>
          <a:ext cx="0" cy="0"/>
          <a:chOff x="0" y="0"/>
          <a:chExt cx="0" cy="0"/>
        </a:xfrm>
      </p:grpSpPr>
      <p:pic>
        <p:nvPicPr>
          <p:cNvPr id="10" name="Bildobjekt 9" descr="En bild som visar blå, Electric blue, skärmbild&#10;&#10;AI-genererat innehåll kan vara felaktigt.">
            <a:extLst>
              <a:ext uri="{FF2B5EF4-FFF2-40B4-BE49-F238E27FC236}">
                <a16:creationId xmlns:a16="http://schemas.microsoft.com/office/drawing/2014/main" id="{45E327CC-D55F-E57B-2591-E445D2C7F2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10">
            <a:extLst>
              <a:ext uri="{FF2B5EF4-FFF2-40B4-BE49-F238E27FC236}">
                <a16:creationId xmlns:a16="http://schemas.microsoft.com/office/drawing/2014/main" id="{1022BF5C-7BE9-3626-03C8-CEE1A456AD5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8000" y="0"/>
            <a:ext cx="12600000" cy="7087500"/>
          </a:xfrm>
          <a:prstGeom prst="rect">
            <a:avLst/>
          </a:prstGeom>
        </p:spPr>
      </p:pic>
      <p:pic>
        <p:nvPicPr>
          <p:cNvPr id="14" name="Bildobjekt 13">
            <a:extLst>
              <a:ext uri="{FF2B5EF4-FFF2-40B4-BE49-F238E27FC236}">
                <a16:creationId xmlns:a16="http://schemas.microsoft.com/office/drawing/2014/main" id="{ED0DAD13-B846-7808-6D91-10E3B5D98548}"/>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229500"/>
            <a:ext cx="12600000" cy="7087500"/>
          </a:xfrm>
          <a:prstGeom prst="rect">
            <a:avLst/>
          </a:prstGeom>
        </p:spPr>
      </p:pic>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BC5D5A76-E665-4306-A289-A8BA3F78B323}" type="datetime1">
              <a:rPr lang="sv-SE" smtClean="0"/>
              <a:pPr/>
              <a:t>2026-06-18</a:t>
            </a:fld>
            <a:endParaRPr lang="sv-SE" sz="1050"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40503513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endCondLst>
                                    <p:cond evt="onNext" delay="0">
                                      <p:tgtEl>
                                        <p:sldTgt/>
                                      </p:tgtEl>
                                    </p:cond>
                                  </p:endCondLst>
                                  <p:childTnLst>
                                    <p:animScale>
                                      <p:cBhvr>
                                        <p:cTn id="6" dur="6000" fill="hold"/>
                                        <p:tgtEl>
                                          <p:spTgt spid="11"/>
                                        </p:tgtEl>
                                      </p:cBhvr>
                                      <p:by x="100000" y="150000"/>
                                    </p:animScale>
                                  </p:childTnLst>
                                </p:cTn>
                              </p:par>
                              <p:par>
                                <p:cTn id="7" presetID="6" presetClass="emph" presetSubtype="0" repeatCount="indefinite" accel="50000" decel="50000" autoRev="1" fill="hold" nodeType="withEffect">
                                  <p:stCondLst>
                                    <p:cond delay="0"/>
                                  </p:stCondLst>
                                  <p:endCondLst>
                                    <p:cond evt="onNext" delay="0">
                                      <p:tgtEl>
                                        <p:sldTgt/>
                                      </p:tgtEl>
                                    </p:cond>
                                  </p:endCondLst>
                                  <p:childTnLst>
                                    <p:animScale>
                                      <p:cBhvr>
                                        <p:cTn id="8" dur="6000" fill="hold"/>
                                        <p:tgtEl>
                                          <p:spTgt spid="14"/>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ubrikbild med rörlig bakgrund">
    <p:bg>
      <p:bgPr>
        <a:solidFill>
          <a:schemeClr val="accent1"/>
        </a:solidFill>
        <a:effectLst/>
      </p:bgPr>
    </p:bg>
    <p:spTree>
      <p:nvGrpSpPr>
        <p:cNvPr id="1" name=""/>
        <p:cNvGrpSpPr/>
        <p:nvPr/>
      </p:nvGrpSpPr>
      <p:grpSpPr>
        <a:xfrm>
          <a:off x="0" y="0"/>
          <a:ext cx="0" cy="0"/>
          <a:chOff x="0" y="0"/>
          <a:chExt cx="0" cy="0"/>
        </a:xfrm>
      </p:grpSpPr>
      <p:pic>
        <p:nvPicPr>
          <p:cNvPr id="10" name="Bildobjekt 9" descr="En bild som visar blå, Electric blue, skärmbild&#10;&#10;AI-genererat innehåll kan vara felaktigt.">
            <a:extLst>
              <a:ext uri="{FF2B5EF4-FFF2-40B4-BE49-F238E27FC236}">
                <a16:creationId xmlns:a16="http://schemas.microsoft.com/office/drawing/2014/main" id="{B34143AD-7C67-80ED-820B-C2DC118B64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10">
            <a:extLst>
              <a:ext uri="{FF2B5EF4-FFF2-40B4-BE49-F238E27FC236}">
                <a16:creationId xmlns:a16="http://schemas.microsoft.com/office/drawing/2014/main" id="{0BEA2F93-4509-95A1-10FC-1AFA83949DA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8000" y="0"/>
            <a:ext cx="12600000" cy="7087500"/>
          </a:xfrm>
          <a:prstGeom prst="rect">
            <a:avLst/>
          </a:prstGeom>
        </p:spPr>
      </p:pic>
      <p:pic>
        <p:nvPicPr>
          <p:cNvPr id="14" name="Bildobjekt 13">
            <a:extLst>
              <a:ext uri="{FF2B5EF4-FFF2-40B4-BE49-F238E27FC236}">
                <a16:creationId xmlns:a16="http://schemas.microsoft.com/office/drawing/2014/main" id="{26B7D758-C2AB-1BEA-0846-7E70DC54B3A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229500"/>
            <a:ext cx="12600000" cy="7087500"/>
          </a:xfrm>
          <a:prstGeom prst="rect">
            <a:avLst/>
          </a:prstGeom>
        </p:spPr>
      </p:pic>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D208B00F-FDD4-497C-BCD2-A9F722CF816B}" type="datetime1">
              <a:rPr lang="sv-SE" smtClean="0"/>
              <a:pPr/>
              <a:t>2026-06-18</a:t>
            </a:fld>
            <a:endParaRPr lang="sv-SE" sz="1050"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8536542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endCondLst>
                                    <p:cond evt="onNext" delay="0">
                                      <p:tgtEl>
                                        <p:sldTgt/>
                                      </p:tgtEl>
                                    </p:cond>
                                  </p:endCondLst>
                                  <p:childTnLst>
                                    <p:animScale>
                                      <p:cBhvr>
                                        <p:cTn id="6" dur="6000" fill="hold"/>
                                        <p:tgtEl>
                                          <p:spTgt spid="11"/>
                                        </p:tgtEl>
                                      </p:cBhvr>
                                      <p:by x="100000" y="150000"/>
                                    </p:animScale>
                                  </p:childTnLst>
                                </p:cTn>
                              </p:par>
                              <p:par>
                                <p:cTn id="7" presetID="6" presetClass="emph" presetSubtype="0" repeatCount="indefinite" accel="50000" decel="50000" autoRev="1" fill="hold" nodeType="withEffect">
                                  <p:stCondLst>
                                    <p:cond delay="0"/>
                                  </p:stCondLst>
                                  <p:endCondLst>
                                    <p:cond evt="onNext" delay="0">
                                      <p:tgtEl>
                                        <p:sldTgt/>
                                      </p:tgtEl>
                                    </p:cond>
                                  </p:endCondLst>
                                  <p:childTnLst>
                                    <p:animScale>
                                      <p:cBhvr>
                                        <p:cTn id="8" dur="6000" fill="hold"/>
                                        <p:tgtEl>
                                          <p:spTgt spid="14"/>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Rubrikbild med foto">
    <p:bg>
      <p:bgPr>
        <a:solidFill>
          <a:srgbClr val="071A2E"/>
        </a:solidFill>
        <a:effectLst/>
      </p:bgPr>
    </p:bg>
    <p:spTree>
      <p:nvGrpSpPr>
        <p:cNvPr id="1" name=""/>
        <p:cNvGrpSpPr/>
        <p:nvPr/>
      </p:nvGrpSpPr>
      <p:grpSpPr>
        <a:xfrm>
          <a:off x="0" y="0"/>
          <a:ext cx="0" cy="0"/>
          <a:chOff x="0" y="0"/>
          <a:chExt cx="0" cy="0"/>
        </a:xfrm>
      </p:grpSpPr>
      <p:pic>
        <p:nvPicPr>
          <p:cNvPr id="8" name="Bildobjekt 7" descr="En bild som visar blå, himmel, skärmbild&#10;&#10;AI-genererat innehåll kan vara felaktigt.">
            <a:extLst>
              <a:ext uri="{FF2B5EF4-FFF2-40B4-BE49-F238E27FC236}">
                <a16:creationId xmlns:a16="http://schemas.microsoft.com/office/drawing/2014/main" id="{CC1517A4-2771-BC65-A97D-A6D0B92BA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Bildobjekt 7">
            <a:extLst>
              <a:ext uri="{FF2B5EF4-FFF2-40B4-BE49-F238E27FC236}">
                <a16:creationId xmlns:a16="http://schemas.microsoft.com/office/drawing/2014/main" id="{D9DE757D-E17A-8126-E5A7-D5AF935BF7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9832" y="509181"/>
            <a:ext cx="1492738" cy="522000"/>
          </a:xfrm>
          <a:prstGeom prst="rect">
            <a:avLst/>
          </a:prstGeom>
        </p:spPr>
      </p:pic>
      <p:sp>
        <p:nvSpPr>
          <p:cNvPr id="30" name="Platshållare för bild 29" descr="Alternativtext som beskriver bilden eller kryssa i &quot;Markera som dekorativ&quot;">
            <a:extLst>
              <a:ext uri="{FF2B5EF4-FFF2-40B4-BE49-F238E27FC236}">
                <a16:creationId xmlns:a16="http://schemas.microsoft.com/office/drawing/2014/main" id="{469B23A3-6CDE-D6ED-CA43-6988C9614E6A}"/>
              </a:ext>
            </a:extLst>
          </p:cNvPr>
          <p:cNvSpPr>
            <a:spLocks noGrp="1"/>
          </p:cNvSpPr>
          <p:nvPr>
            <p:ph type="pic" sz="quarter" idx="15"/>
          </p:nvPr>
        </p:nvSpPr>
        <p:spPr>
          <a:xfrm>
            <a:off x="5486402" y="-1"/>
            <a:ext cx="6705599" cy="6861600"/>
          </a:xfrm>
          <a:custGeom>
            <a:avLst/>
            <a:gdLst>
              <a:gd name="connsiteX0" fmla="*/ 1969134 w 6705599"/>
              <a:gd name="connsiteY0" fmla="*/ 0 h 6857997"/>
              <a:gd name="connsiteX1" fmla="*/ 5436301 w 6705599"/>
              <a:gd name="connsiteY1" fmla="*/ 0 h 6857997"/>
              <a:gd name="connsiteX2" fmla="*/ 6705599 w 6705599"/>
              <a:gd name="connsiteY2" fmla="*/ 3040090 h 6857997"/>
              <a:gd name="connsiteX3" fmla="*/ 6705599 w 6705599"/>
              <a:gd name="connsiteY3" fmla="*/ 6857997 h 6857997"/>
              <a:gd name="connsiteX4" fmla="*/ 0 w 6705599"/>
              <a:gd name="connsiteY4" fmla="*/ 6857997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599" h="6857997">
                <a:moveTo>
                  <a:pt x="1969134" y="0"/>
                </a:moveTo>
                <a:lnTo>
                  <a:pt x="5436301" y="0"/>
                </a:lnTo>
                <a:lnTo>
                  <a:pt x="6705599" y="3040090"/>
                </a:lnTo>
                <a:lnTo>
                  <a:pt x="6705599" y="6857997"/>
                </a:lnTo>
                <a:lnTo>
                  <a:pt x="0" y="6857997"/>
                </a:lnTo>
                <a:close/>
              </a:path>
            </a:pathLst>
          </a:custGeom>
          <a:noFill/>
        </p:spPr>
        <p:txBody>
          <a:bodyPr wrap="square" tIns="2412000">
            <a:noAutofit/>
          </a:bodyPr>
          <a:lstStyle>
            <a:lvl1pPr marL="0" indent="0" algn="ctr">
              <a:buNone/>
              <a:defRPr sz="1800">
                <a:solidFill>
                  <a:schemeClr val="tx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1" y="2502568"/>
            <a:ext cx="5777648"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2450" y="3740150"/>
            <a:ext cx="5470215"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37667420-E4D6-413E-8ED7-94DE4193AB2D}" type="datetime1">
              <a:rPr lang="sv-SE" smtClean="0"/>
              <a:pPr/>
              <a:t>2026-06-18</a:t>
            </a:fld>
            <a:endParaRPr lang="sv-SE" sz="1050" dirty="0"/>
          </a:p>
        </p:txBody>
      </p:sp>
      <p:sp>
        <p:nvSpPr>
          <p:cNvPr id="13" name="Platshållare för text 10">
            <a:extLst>
              <a:ext uri="{FF2B5EF4-FFF2-40B4-BE49-F238E27FC236}">
                <a16:creationId xmlns:a16="http://schemas.microsoft.com/office/drawing/2014/main" id="{BCDA3AAC-82A5-5E5A-D030-03628BF84AA1}"/>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1" name="Platshållare för text 10">
            <a:extLst>
              <a:ext uri="{FF2B5EF4-FFF2-40B4-BE49-F238E27FC236}">
                <a16:creationId xmlns:a16="http://schemas.microsoft.com/office/drawing/2014/main" id="{50EC2E7D-9616-2304-9D9A-41CE7A725BAA}"/>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4" name="Platshållare för text 8">
            <a:extLst>
              <a:ext uri="{FF2B5EF4-FFF2-40B4-BE49-F238E27FC236}">
                <a16:creationId xmlns:a16="http://schemas.microsoft.com/office/drawing/2014/main" id="{E69CC9DC-3F0D-42E3-1DAA-028BA2E9F60F}"/>
              </a:ext>
              <a:ext uri="{C183D7F6-B498-43B3-948B-1728B52AA6E4}">
                <adec:decorative xmlns:adec="http://schemas.microsoft.com/office/drawing/2017/decorative" val="1"/>
              </a:ext>
            </a:extLst>
          </p:cNvPr>
          <p:cNvSpPr>
            <a:spLocks noGrp="1"/>
          </p:cNvSpPr>
          <p:nvPr>
            <p:ph type="body" sz="quarter" idx="16"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787519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Avsnittsrubrik">
    <p:bg>
      <p:bgPr>
        <a:solidFill>
          <a:schemeClr val="accent1"/>
        </a:solidFill>
        <a:effectLst/>
      </p:bgPr>
    </p:bg>
    <p:spTree>
      <p:nvGrpSpPr>
        <p:cNvPr id="1" name=""/>
        <p:cNvGrpSpPr/>
        <p:nvPr/>
      </p:nvGrpSpPr>
      <p:grpSpPr>
        <a:xfrm>
          <a:off x="0" y="0"/>
          <a:ext cx="0" cy="0"/>
          <a:chOff x="0" y="0"/>
          <a:chExt cx="0" cy="0"/>
        </a:xfrm>
      </p:grpSpPr>
      <p:pic>
        <p:nvPicPr>
          <p:cNvPr id="7" name="Bildobjekt 6" descr="En bild som visar blå, skärmbild, Electric blue&#10;&#10;AI-genererat innehåll kan vara felaktigt.">
            <a:extLst>
              <a:ext uri="{FF2B5EF4-FFF2-40B4-BE49-F238E27FC236}">
                <a16:creationId xmlns:a16="http://schemas.microsoft.com/office/drawing/2014/main" id="{EFEF0DD4-04EC-360A-1AB6-5CD5028A7B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5EB5AC88-8F93-4065-91DC-4D36E59B266D}"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3344839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ljus">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67DC20E7-79E6-40DA-8CF2-E02D95D2F21A}"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076118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vsnittsrubrik foto med ljus text">
    <p:bg>
      <p:bgPr>
        <a:solidFill>
          <a:srgbClr val="061727"/>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A1E27077-DD7C-4185-975C-940EAFE6EB4B}"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r:embed="rId2">
              <a:extLst>
                <a:ext uri="{96DAC541-7B7A-43D3-8B79-37D633B846F1}">
                  <asvg:svgBlip xmlns:asvg="http://schemas.microsoft.com/office/drawing/2016/SVG/main" r:embed="rId3"/>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26911228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vsnittsrubrik foto med mörk text">
    <p:bg>
      <p:bgPr>
        <a:solidFill>
          <a:schemeClr val="tx1"/>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rgbClr val="061727"/>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A4ADFB43-10AC-48A6-82F7-C8745946142F}"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r:embed="rId2">
              <a:extLst>
                <a:ext uri="{96DAC541-7B7A-43D3-8B79-37D633B846F1}">
                  <asvg:svgBlip xmlns:asvg="http://schemas.microsoft.com/office/drawing/2016/SVG/main" r:embed="rId3"/>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50612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med namn och enhet/avdelning">
    <p:bg>
      <p:bgPr>
        <a:solidFill>
          <a:schemeClr val="accent1"/>
        </a:solidFill>
        <a:effectLst/>
      </p:bgPr>
    </p:bg>
    <p:spTree>
      <p:nvGrpSpPr>
        <p:cNvPr id="1" name=""/>
        <p:cNvGrpSpPr/>
        <p:nvPr/>
      </p:nvGrpSpPr>
      <p:grpSpPr>
        <a:xfrm>
          <a:off x="0" y="0"/>
          <a:ext cx="0" cy="0"/>
          <a:chOff x="0" y="0"/>
          <a:chExt cx="0" cy="0"/>
        </a:xfrm>
      </p:grpSpPr>
      <p:pic>
        <p:nvPicPr>
          <p:cNvPr id="10" name="Bildobjekt 9" descr="En bild som visar blå, skärmbild, Electric blue&#10;&#10;AI-genererat innehåll kan vara felaktigt.">
            <a:extLst>
              <a:ext uri="{FF2B5EF4-FFF2-40B4-BE49-F238E27FC236}">
                <a16:creationId xmlns:a16="http://schemas.microsoft.com/office/drawing/2014/main" id="{32A6AABC-1B92-932D-1889-9D67CA219A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BC5D5A76-E665-4306-A289-A8BA3F78B323}" type="datetime1">
              <a:rPr lang="sv-SE" smtClean="0"/>
              <a:pPr/>
              <a:t>2026-06-18</a:t>
            </a:fld>
            <a:endParaRPr lang="sv-SE" sz="1050"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2773135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ngress">
    <p:bg>
      <p:bgPr>
        <a:solidFill>
          <a:srgbClr val="061727"/>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083EB5FD-A456-68E2-7D5D-89A241D5D3D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flipH="1">
            <a:off x="-4138" y="0"/>
            <a:ext cx="12196138" cy="6860328"/>
          </a:xfrm>
          <a:prstGeom prst="rect">
            <a:avLst/>
          </a:prstGeom>
        </p:spPr>
      </p:pic>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solidFill>
                  <a:schemeClr val="tx1"/>
                </a:solidFill>
              </a:defRPr>
            </a:lvl1pPr>
          </a:lstStyle>
          <a:p>
            <a:r>
              <a:rPr lang="sv-SE" dirty="0"/>
              <a:t>Klicka här för att ändra mall för rubrikformat</a:t>
            </a:r>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
        <p:nvSpPr>
          <p:cNvPr id="3" name="Platshållare för datum 2">
            <a:extLst>
              <a:ext uri="{FF2B5EF4-FFF2-40B4-BE49-F238E27FC236}">
                <a16:creationId xmlns:a16="http://schemas.microsoft.com/office/drawing/2014/main" id="{D5967566-D4E8-35A6-964F-0C46C8EDAB44}"/>
              </a:ext>
              <a:ext uri="{C183D7F6-B498-43B3-948B-1728B52AA6E4}">
                <adec:decorative xmlns:adec="http://schemas.microsoft.com/office/drawing/2017/decorative" val="1"/>
              </a:ext>
            </a:extLst>
          </p:cNvPr>
          <p:cNvSpPr>
            <a:spLocks noGrp="1"/>
          </p:cNvSpPr>
          <p:nvPr>
            <p:ph type="dt" sz="half" idx="10"/>
          </p:nvPr>
        </p:nvSpPr>
        <p:spPr>
          <a:xfrm>
            <a:off x="1" y="7049829"/>
            <a:ext cx="752961" cy="142875"/>
          </a:xfrm>
        </p:spPr>
        <p:txBody>
          <a:bodyPr/>
          <a:lstStyle>
            <a:lvl1pPr>
              <a:defRPr>
                <a:solidFill>
                  <a:srgbClr val="F0F0F0"/>
                </a:solidFill>
              </a:defRPr>
            </a:lvl1pPr>
          </a:lstStyle>
          <a:p>
            <a:fld id="{6C670065-6AA5-4BEF-A4DE-42E35E790D50}" type="datetime1">
              <a:rPr lang="sv-SE" smtClean="0"/>
              <a:t>2026-06-18</a:t>
            </a:fld>
            <a:endParaRPr lang="sv-SE" dirty="0"/>
          </a:p>
        </p:txBody>
      </p:sp>
      <p:sp>
        <p:nvSpPr>
          <p:cNvPr id="7" name="Platshållare för sidfot 6">
            <a:extLst>
              <a:ext uri="{FF2B5EF4-FFF2-40B4-BE49-F238E27FC236}">
                <a16:creationId xmlns:a16="http://schemas.microsoft.com/office/drawing/2014/main" id="{BF3430F1-2CC2-CB28-0926-B5210A462DB6}"/>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dirty="0"/>
              <a:t>Sidfot</a:t>
            </a:r>
          </a:p>
        </p:txBody>
      </p:sp>
      <p:sp>
        <p:nvSpPr>
          <p:cNvPr id="8" name="Platshållare för bildnummer 7">
            <a:extLst>
              <a:ext uri="{FF2B5EF4-FFF2-40B4-BE49-F238E27FC236}">
                <a16:creationId xmlns:a16="http://schemas.microsoft.com/office/drawing/2014/main" id="{A600AD73-0E36-F193-DCC0-921D5E5F7885}"/>
              </a:ext>
            </a:extLst>
          </p:cNvPr>
          <p:cNvSpPr>
            <a:spLocks noGrp="1"/>
          </p:cNvSpPr>
          <p:nvPr>
            <p:ph type="sldNum" sz="quarter" idx="12"/>
          </p:nvPr>
        </p:nvSpPr>
        <p:spPr/>
        <p:txBody>
          <a:bodyPr/>
          <a:lstStyle>
            <a:lvl1pPr>
              <a:defRPr>
                <a:solidFill>
                  <a:srgbClr val="FF832C"/>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5844970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gress ljus">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2129509" y="1552639"/>
            <a:ext cx="7932982" cy="3363028"/>
          </a:xfrm>
        </p:spPr>
        <p:txBody>
          <a:bodyPr anchor="ctr"/>
          <a:lstStyle>
            <a:lvl1pPr>
              <a:lnSpc>
                <a:spcPct val="84000"/>
              </a:lnSpc>
              <a:defRPr sz="3200" b="0"/>
            </a:lvl1pPr>
          </a:lstStyle>
          <a:p>
            <a:r>
              <a:rPr lang="sv-SE" dirty="0"/>
              <a:t>Klicka här för att ändra mall för rubrikformat</a:t>
            </a:r>
          </a:p>
        </p:txBody>
      </p:sp>
      <p:sp>
        <p:nvSpPr>
          <p:cNvPr id="7" name="Platshållare för datum 6">
            <a:extLst>
              <a:ext uri="{FF2B5EF4-FFF2-40B4-BE49-F238E27FC236}">
                <a16:creationId xmlns:a16="http://schemas.microsoft.com/office/drawing/2014/main" id="{2E6BECCA-6200-31CD-7D21-98E8E4760D08}"/>
              </a:ext>
              <a:ext uri="{C183D7F6-B498-43B3-948B-1728B52AA6E4}">
                <adec:decorative xmlns:adec="http://schemas.microsoft.com/office/drawing/2017/decorative" val="1"/>
              </a:ext>
            </a:extLst>
          </p:cNvPr>
          <p:cNvSpPr>
            <a:spLocks noGrp="1"/>
          </p:cNvSpPr>
          <p:nvPr>
            <p:ph type="dt" sz="half" idx="10"/>
          </p:nvPr>
        </p:nvSpPr>
        <p:spPr>
          <a:xfrm>
            <a:off x="0" y="7049829"/>
            <a:ext cx="752961" cy="142875"/>
          </a:xfrm>
        </p:spPr>
        <p:txBody>
          <a:bodyPr/>
          <a:lstStyle>
            <a:lvl1pPr>
              <a:defRPr>
                <a:solidFill>
                  <a:srgbClr val="F0F0F0"/>
                </a:solidFill>
              </a:defRPr>
            </a:lvl1pPr>
          </a:lstStyle>
          <a:p>
            <a:fld id="{B47C4F0A-7561-4AFF-978E-84E44E491C19}" type="datetime1">
              <a:rPr lang="sv-SE" smtClean="0"/>
              <a:t>2026-06-18</a:t>
            </a:fld>
            <a:endParaRPr lang="sv-SE" dirty="0"/>
          </a:p>
        </p:txBody>
      </p:sp>
      <p:sp>
        <p:nvSpPr>
          <p:cNvPr id="8" name="Platshållare för sidfot 7">
            <a:extLst>
              <a:ext uri="{FF2B5EF4-FFF2-40B4-BE49-F238E27FC236}">
                <a16:creationId xmlns:a16="http://schemas.microsoft.com/office/drawing/2014/main" id="{75C18AFE-567E-81A6-80A0-61F39F09A011}"/>
              </a:ext>
              <a:ext uri="{C183D7F6-B498-43B3-948B-1728B52AA6E4}">
                <adec:decorative xmlns:adec="http://schemas.microsoft.com/office/drawing/2017/decorative" val="1"/>
              </a:ext>
            </a:extLst>
          </p:cNvPr>
          <p:cNvSpPr>
            <a:spLocks noGrp="1"/>
          </p:cNvSpPr>
          <p:nvPr>
            <p:ph type="ftr" sz="quarter" idx="11"/>
          </p:nvPr>
        </p:nvSpPr>
        <p:spPr>
          <a:xfrm>
            <a:off x="819575" y="7049830"/>
            <a:ext cx="3473452" cy="142875"/>
          </a:xfrm>
        </p:spPr>
        <p:txBody>
          <a:bodyPr/>
          <a:lstStyle>
            <a:lvl1pPr>
              <a:defRPr>
                <a:solidFill>
                  <a:srgbClr val="F0F0F0"/>
                </a:solidFill>
              </a:defRPr>
            </a:lvl1pPr>
          </a:lstStyle>
          <a:p>
            <a:r>
              <a:rPr lang="sv-SE" dirty="0"/>
              <a:t>Sidfot</a:t>
            </a:r>
          </a:p>
        </p:txBody>
      </p:sp>
      <p:sp>
        <p:nvSpPr>
          <p:cNvPr id="9" name="Platshållare för bildnummer 8">
            <a:extLst>
              <a:ext uri="{FF2B5EF4-FFF2-40B4-BE49-F238E27FC236}">
                <a16:creationId xmlns:a16="http://schemas.microsoft.com/office/drawing/2014/main" id="{0E4E1945-CF06-000D-C245-F4D4CB342B28}"/>
              </a:ext>
            </a:extLst>
          </p:cNvPr>
          <p:cNvSpPr>
            <a:spLocks noGrp="1"/>
          </p:cNvSpPr>
          <p:nvPr>
            <p:ph type="sldNum" sz="quarter" idx="12"/>
          </p:nvPr>
        </p:nvSpPr>
        <p:spPr/>
        <p:txBody>
          <a:bodyPr/>
          <a:lstStyle>
            <a:lvl1pPr>
              <a:defRPr>
                <a:solidFill>
                  <a:srgbClr val="CC4E13"/>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2942399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46AB4229-6FEF-264A-5F66-A12E0991D16B}"/>
              </a:ext>
            </a:extLst>
          </p:cNvPr>
          <p:cNvSpPr>
            <a:spLocks noGrp="1"/>
          </p:cNvSpPr>
          <p:nvPr>
            <p:ph type="title"/>
          </p:nvPr>
        </p:nvSpPr>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65BFA89A-2A0C-68F9-4BD8-FE54E245CB25}"/>
              </a:ext>
            </a:extLst>
          </p:cNvPr>
          <p:cNvSpPr>
            <a:spLocks noGrp="1"/>
          </p:cNvSpPr>
          <p:nvPr>
            <p:ph sz="half" idx="1"/>
          </p:nvPr>
        </p:nvSpPr>
        <p:spPr>
          <a:xfrm>
            <a:off x="1393201" y="1641231"/>
            <a:ext cx="4542258"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7E3BC10B-6DBF-5CC2-2C75-E1A4D8B92974}"/>
              </a:ext>
            </a:extLst>
          </p:cNvPr>
          <p:cNvSpPr>
            <a:spLocks noGrp="1"/>
          </p:cNvSpPr>
          <p:nvPr>
            <p:ph sz="half" idx="2"/>
          </p:nvPr>
        </p:nvSpPr>
        <p:spPr>
          <a:xfrm>
            <a:off x="6274946" y="1641230"/>
            <a:ext cx="4543200" cy="422616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nummer 8">
            <a:extLst>
              <a:ext uri="{FF2B5EF4-FFF2-40B4-BE49-F238E27FC236}">
                <a16:creationId xmlns:a16="http://schemas.microsoft.com/office/drawing/2014/main" id="{3E5BF03A-795D-8FBE-5111-85459A0870C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2EF18C69-D70F-EDF3-8EB8-82DC83CCCB61}"/>
              </a:ext>
            </a:extLst>
          </p:cNvPr>
          <p:cNvSpPr>
            <a:spLocks noGrp="1"/>
          </p:cNvSpPr>
          <p:nvPr>
            <p:ph type="dt" sz="half" idx="10"/>
          </p:nvPr>
        </p:nvSpPr>
        <p:spPr/>
        <p:txBody>
          <a:bodyPr/>
          <a:lstStyle/>
          <a:p>
            <a:fld id="{A39BCD9F-2D11-4A74-9C5D-6389E3C8CF37}" type="datetime1">
              <a:rPr lang="sv-SE" smtClean="0"/>
              <a:t>2026-06-18</a:t>
            </a:fld>
            <a:endParaRPr lang="sv-SE" dirty="0"/>
          </a:p>
        </p:txBody>
      </p:sp>
      <p:sp>
        <p:nvSpPr>
          <p:cNvPr id="8" name="Platshållare för sidfot 7">
            <a:extLst>
              <a:ext uri="{FF2B5EF4-FFF2-40B4-BE49-F238E27FC236}">
                <a16:creationId xmlns:a16="http://schemas.microsoft.com/office/drawing/2014/main" id="{3D4387AE-E4CD-7F19-0698-62400B05D70A}"/>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403134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DD354708-470A-BCA2-C582-062F2F65642E}"/>
              </a:ext>
            </a:extLst>
          </p:cNvPr>
          <p:cNvSpPr>
            <a:spLocks noGrp="1"/>
          </p:cNvSpPr>
          <p:nvPr>
            <p:ph type="title"/>
          </p:nvPr>
        </p:nvSpPr>
        <p:spPr/>
        <p:txBody>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5AEE2E4-E0CB-8FB7-C05B-1617E7FBE0ED}"/>
              </a:ext>
            </a:extLst>
          </p:cNvPr>
          <p:cNvSpPr>
            <a:spLocks noGrp="1"/>
          </p:cNvSpPr>
          <p:nvPr>
            <p:ph type="body" idx="1"/>
          </p:nvPr>
        </p:nvSpPr>
        <p:spPr>
          <a:xfrm>
            <a:off x="1393201" y="1641230"/>
            <a:ext cx="4542258" cy="615532"/>
          </a:xfrm>
        </p:spPr>
        <p:txBody>
          <a:bodyPr lIns="0" rIns="0" bIns="0"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EAF71B8F-35F9-EE72-B38B-49B584EF3DB5}"/>
              </a:ext>
            </a:extLst>
          </p:cNvPr>
          <p:cNvSpPr>
            <a:spLocks noGrp="1"/>
          </p:cNvSpPr>
          <p:nvPr>
            <p:ph sz="half" idx="2"/>
          </p:nvPr>
        </p:nvSpPr>
        <p:spPr>
          <a:xfrm>
            <a:off x="1393201" y="2375632"/>
            <a:ext cx="4542258" cy="3458398"/>
          </a:xfrm>
        </p:spPr>
        <p:txBody>
          <a:bodyPr lIns="0" rIns="0" b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E4854401-1DC8-4894-53D6-48EDF4B1BAD4}"/>
              </a:ext>
            </a:extLst>
          </p:cNvPr>
          <p:cNvSpPr>
            <a:spLocks noGrp="1"/>
          </p:cNvSpPr>
          <p:nvPr>
            <p:ph type="body" sz="quarter" idx="3"/>
          </p:nvPr>
        </p:nvSpPr>
        <p:spPr>
          <a:xfrm>
            <a:off x="6275888" y="1641232"/>
            <a:ext cx="4542258" cy="61553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7D5C32DE-332E-08A6-8FE6-8A971EE166AA}"/>
              </a:ext>
            </a:extLst>
          </p:cNvPr>
          <p:cNvSpPr>
            <a:spLocks noGrp="1"/>
          </p:cNvSpPr>
          <p:nvPr>
            <p:ph sz="quarter" idx="4"/>
          </p:nvPr>
        </p:nvSpPr>
        <p:spPr>
          <a:xfrm>
            <a:off x="6275888" y="2375632"/>
            <a:ext cx="4542258" cy="34555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nummer 10">
            <a:extLst>
              <a:ext uri="{FF2B5EF4-FFF2-40B4-BE49-F238E27FC236}">
                <a16:creationId xmlns:a16="http://schemas.microsoft.com/office/drawing/2014/main" id="{9A1D26B9-A9C3-27B1-BC5A-1B829CE3E629}"/>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Platshållare för datum 1">
            <a:extLst>
              <a:ext uri="{FF2B5EF4-FFF2-40B4-BE49-F238E27FC236}">
                <a16:creationId xmlns:a16="http://schemas.microsoft.com/office/drawing/2014/main" id="{650CECA7-2596-B5B5-1314-C881F3677888}"/>
              </a:ext>
            </a:extLst>
          </p:cNvPr>
          <p:cNvSpPr>
            <a:spLocks noGrp="1"/>
          </p:cNvSpPr>
          <p:nvPr>
            <p:ph type="dt" sz="half" idx="10"/>
          </p:nvPr>
        </p:nvSpPr>
        <p:spPr/>
        <p:txBody>
          <a:bodyPr/>
          <a:lstStyle/>
          <a:p>
            <a:fld id="{6B7FDAE9-F614-49BC-A47C-95AA38AADB97}" type="datetime1">
              <a:rPr lang="sv-SE" smtClean="0"/>
              <a:t>2026-06-18</a:t>
            </a:fld>
            <a:endParaRPr lang="sv-SE" dirty="0"/>
          </a:p>
        </p:txBody>
      </p:sp>
      <p:sp>
        <p:nvSpPr>
          <p:cNvPr id="10" name="Platshållare för sidfot 9">
            <a:extLst>
              <a:ext uri="{FF2B5EF4-FFF2-40B4-BE49-F238E27FC236}">
                <a16:creationId xmlns:a16="http://schemas.microsoft.com/office/drawing/2014/main" id="{F16ECCE8-0EC0-DC5D-5F6C-B3458D47E963}"/>
              </a:ext>
            </a:extLst>
          </p:cNvPr>
          <p:cNvSpPr>
            <a:spLocks noGrp="1"/>
          </p:cNvSpPr>
          <p:nvPr>
            <p:ph type="ftr" sz="quarter" idx="11"/>
          </p:nvPr>
        </p:nvSpPr>
        <p:spPr/>
        <p:txBody>
          <a:bodyPr/>
          <a:lstStyle/>
          <a:p>
            <a:r>
              <a:rPr lang="sv-SE" dirty="0"/>
              <a:t>Sidfot</a:t>
            </a:r>
          </a:p>
        </p:txBody>
      </p:sp>
    </p:spTree>
    <p:extLst>
      <p:ext uri="{BB962C8B-B14F-4D97-AF65-F5344CB8AC3E}">
        <p14:creationId xmlns:p14="http://schemas.microsoft.com/office/powerpoint/2010/main" val="709779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Ref idx="1001">
        <a:schemeClr val="bg1"/>
      </p:bgRef>
    </p:bg>
    <p:spTree>
      <p:nvGrpSpPr>
        <p:cNvPr id="1" name=""/>
        <p:cNvGrpSpPr/>
        <p:nvPr/>
      </p:nvGrpSpPr>
      <p:grpSpPr>
        <a:xfrm>
          <a:off x="0" y="0"/>
          <a:ext cx="0" cy="0"/>
          <a:chOff x="0" y="0"/>
          <a:chExt cx="0" cy="0"/>
        </a:xfrm>
      </p:grpSpPr>
      <p:pic>
        <p:nvPicPr>
          <p:cNvPr id="2" name="Bildobjekt 1" descr="En bild som visar blå, skärmbild, Electric blue&#10;&#10;AI-genererat innehåll kan vara felaktigt.">
            <a:extLst>
              <a:ext uri="{FF2B5EF4-FFF2-40B4-BE49-F238E27FC236}">
                <a16:creationId xmlns:a16="http://schemas.microsoft.com/office/drawing/2014/main" id="{25D8086F-0084-6B5B-B47D-6DE79032FA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Platshållare för datum 13">
            <a:extLst>
              <a:ext uri="{FF2B5EF4-FFF2-40B4-BE49-F238E27FC236}">
                <a16:creationId xmlns:a16="http://schemas.microsoft.com/office/drawing/2014/main" id="{E62F0D98-8205-2F53-5DBE-08FCA5327C25}"/>
              </a:ext>
            </a:extLst>
          </p:cNvPr>
          <p:cNvSpPr>
            <a:spLocks noGrp="1"/>
          </p:cNvSpPr>
          <p:nvPr>
            <p:ph type="dt" sz="half" idx="16"/>
          </p:nvPr>
        </p:nvSpPr>
        <p:spPr/>
        <p:txBody>
          <a:bodyPr/>
          <a:lstStyle>
            <a:lvl1pPr>
              <a:defRPr>
                <a:solidFill>
                  <a:srgbClr val="FF832C"/>
                </a:solidFill>
              </a:defRPr>
            </a:lvl1pPr>
          </a:lstStyle>
          <a:p>
            <a:fld id="{8A14F9B3-7488-4C7E-8E46-A14DBCD098DB}" type="datetime1">
              <a:rPr lang="sv-SE" smtClean="0"/>
              <a:pPr/>
              <a:t>2026-06-18</a:t>
            </a:fld>
            <a:endParaRPr lang="sv-SE" dirty="0"/>
          </a:p>
        </p:txBody>
      </p:sp>
      <p:sp>
        <p:nvSpPr>
          <p:cNvPr id="19" name="Platshållare för sidfot 18">
            <a:extLst>
              <a:ext uri="{FF2B5EF4-FFF2-40B4-BE49-F238E27FC236}">
                <a16:creationId xmlns:a16="http://schemas.microsoft.com/office/drawing/2014/main" id="{CDAFCD90-7B5C-DE90-6184-23806AE33B34}"/>
              </a:ext>
            </a:extLst>
          </p:cNvPr>
          <p:cNvSpPr>
            <a:spLocks noGrp="1"/>
          </p:cNvSpPr>
          <p:nvPr>
            <p:ph type="ftr" sz="quarter" idx="17"/>
          </p:nvPr>
        </p:nvSpPr>
        <p:spPr/>
        <p:txBody>
          <a:bodyPr/>
          <a:lstStyle>
            <a:lvl1pPr>
              <a:defRPr>
                <a:solidFill>
                  <a:srgbClr val="FF832C"/>
                </a:solidFill>
              </a:defRPr>
            </a:lvl1pPr>
          </a:lstStyle>
          <a:p>
            <a:r>
              <a:rPr lang="sv-SE" dirty="0"/>
              <a:t>Sidfot</a:t>
            </a:r>
          </a:p>
        </p:txBody>
      </p:sp>
      <p:sp>
        <p:nvSpPr>
          <p:cNvPr id="20" name="Platshållare för bildnummer 19">
            <a:extLst>
              <a:ext uri="{FF2B5EF4-FFF2-40B4-BE49-F238E27FC236}">
                <a16:creationId xmlns:a16="http://schemas.microsoft.com/office/drawing/2014/main" id="{F74F7A85-7EB4-EE68-2618-2342C43F84FC}"/>
              </a:ext>
            </a:extLst>
          </p:cNvPr>
          <p:cNvSpPr>
            <a:spLocks noGrp="1"/>
          </p:cNvSpPr>
          <p:nvPr>
            <p:ph type="sldNum" sz="quarter" idx="18"/>
          </p:nvPr>
        </p:nvSpPr>
        <p:spPr/>
        <p:txBody>
          <a:bodyPr/>
          <a:lstStyle>
            <a:lvl1pPr>
              <a:defRPr>
                <a:solidFill>
                  <a:srgbClr val="FF832C"/>
                </a:solidFill>
              </a:defRPr>
            </a:lvl1pPr>
          </a:lstStyle>
          <a:p>
            <a:fld id="{F6C05EEB-4522-434C-B777-08D6E2D6AD2E}" type="slidenum">
              <a:rPr lang="sv-SE" smtClean="0"/>
              <a:pPr/>
              <a:t>‹#›</a:t>
            </a:fld>
            <a:endParaRPr lang="sv-SE" dirty="0"/>
          </a:p>
        </p:txBody>
      </p:sp>
      <p:sp>
        <p:nvSpPr>
          <p:cNvPr id="21" name="Rubrik 20">
            <a:extLst>
              <a:ext uri="{FF2B5EF4-FFF2-40B4-BE49-F238E27FC236}">
                <a16:creationId xmlns:a16="http://schemas.microsoft.com/office/drawing/2014/main" id="{C24B54D2-C846-92B1-B3F0-4179F0B68BA4}"/>
              </a:ext>
            </a:extLst>
          </p:cNvPr>
          <p:cNvSpPr>
            <a:spLocks noGrp="1"/>
          </p:cNvSpPr>
          <p:nvPr>
            <p:ph type="title"/>
          </p:nvPr>
        </p:nvSpPr>
        <p:spPr/>
        <p:txBody>
          <a:bodyPr/>
          <a:lstStyle>
            <a:lvl1pPr>
              <a:defRPr>
                <a:solidFill>
                  <a:schemeClr val="tx1"/>
                </a:solidFill>
              </a:defRPr>
            </a:lvl1pPr>
          </a:lstStyle>
          <a:p>
            <a:r>
              <a:rPr lang="sv-SE" dirty="0"/>
              <a:t>Klicka här för att ändra mall för rubrikformat</a:t>
            </a:r>
          </a:p>
        </p:txBody>
      </p:sp>
      <p:pic>
        <p:nvPicPr>
          <p:cNvPr id="22" name="Bildobjekt 7">
            <a:extLst>
              <a:ext uri="{FF2B5EF4-FFF2-40B4-BE49-F238E27FC236}">
                <a16:creationId xmlns:a16="http://schemas.microsoft.com/office/drawing/2014/main" id="{B600F89F-7BB9-0A1B-51DB-BE2BCC1172EF}"/>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376106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Endast rubrik lju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CC9151-9ACB-3005-DD31-28C60558C985}"/>
              </a:ext>
            </a:extLst>
          </p:cNvPr>
          <p:cNvSpPr>
            <a:spLocks noGrp="1"/>
          </p:cNvSpPr>
          <p:nvPr>
            <p:ph type="title"/>
          </p:nvPr>
        </p:nvSpPr>
        <p:spPr/>
        <p:txBody>
          <a:bodyPr/>
          <a:lstStyle/>
          <a:p>
            <a:r>
              <a:rPr lang="sv-SE" dirty="0"/>
              <a:t>Klicka här för att ändra mall för rubrikformat</a:t>
            </a:r>
          </a:p>
        </p:txBody>
      </p:sp>
      <p:sp>
        <p:nvSpPr>
          <p:cNvPr id="6" name="Platshållare för datum 5">
            <a:extLst>
              <a:ext uri="{FF2B5EF4-FFF2-40B4-BE49-F238E27FC236}">
                <a16:creationId xmlns:a16="http://schemas.microsoft.com/office/drawing/2014/main" id="{B1DA9291-C237-13F2-C433-166DA741B27B}"/>
              </a:ext>
            </a:extLst>
          </p:cNvPr>
          <p:cNvSpPr>
            <a:spLocks noGrp="1"/>
          </p:cNvSpPr>
          <p:nvPr>
            <p:ph type="dt" sz="half" idx="10"/>
          </p:nvPr>
        </p:nvSpPr>
        <p:spPr/>
        <p:txBody>
          <a:bodyPr/>
          <a:lstStyle/>
          <a:p>
            <a:fld id="{0B772C3C-FA6A-4452-BFC2-E17E0F02CAC2}" type="datetime1">
              <a:rPr lang="sv-SE" smtClean="0"/>
              <a:t>2026-06-18</a:t>
            </a:fld>
            <a:endParaRPr lang="sv-SE" dirty="0"/>
          </a:p>
        </p:txBody>
      </p:sp>
      <p:sp>
        <p:nvSpPr>
          <p:cNvPr id="7" name="Platshållare för sidfot 6">
            <a:extLst>
              <a:ext uri="{FF2B5EF4-FFF2-40B4-BE49-F238E27FC236}">
                <a16:creationId xmlns:a16="http://schemas.microsoft.com/office/drawing/2014/main" id="{61050746-B6E2-6FA2-038E-03335356EEB3}"/>
              </a:ext>
            </a:extLst>
          </p:cNvPr>
          <p:cNvSpPr>
            <a:spLocks noGrp="1"/>
          </p:cNvSpPr>
          <p:nvPr>
            <p:ph type="ftr" sz="quarter" idx="11"/>
          </p:nvPr>
        </p:nvSpPr>
        <p:spPr/>
        <p:txBody>
          <a:bodyPr/>
          <a:lstStyle/>
          <a:p>
            <a:r>
              <a:rPr lang="sv-SE" dirty="0"/>
              <a:t>Sidfot</a:t>
            </a:r>
          </a:p>
        </p:txBody>
      </p:sp>
      <p:sp>
        <p:nvSpPr>
          <p:cNvPr id="8" name="Platshållare för bildnummer 7">
            <a:extLst>
              <a:ext uri="{FF2B5EF4-FFF2-40B4-BE49-F238E27FC236}">
                <a16:creationId xmlns:a16="http://schemas.microsoft.com/office/drawing/2014/main" id="{A24ACC02-D9B1-B91A-CB25-10EE836B9CB8}"/>
              </a:ext>
            </a:extLst>
          </p:cNvPr>
          <p:cNvSpPr>
            <a:spLocks noGrp="1"/>
          </p:cNvSpPr>
          <p:nvPr>
            <p:ph type="sldNum" sz="quarter" idx="12"/>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809932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19F2BF20-7946-FACE-C10F-16F86CB29C39}"/>
              </a:ext>
            </a:extLst>
          </p:cNvPr>
          <p:cNvSpPr>
            <a:spLocks noGrp="1"/>
          </p:cNvSpPr>
          <p:nvPr>
            <p:ph type="dt" sz="half" idx="10"/>
          </p:nvPr>
        </p:nvSpPr>
        <p:spPr/>
        <p:txBody>
          <a:bodyPr/>
          <a:lstStyle/>
          <a:p>
            <a:fld id="{AEA1179F-FCE8-4B08-B7B6-F4D905288062}" type="datetime1">
              <a:rPr lang="sv-SE" smtClean="0"/>
              <a:t>2026-06-18</a:t>
            </a:fld>
            <a:endParaRPr lang="sv-SE" dirty="0"/>
          </a:p>
        </p:txBody>
      </p:sp>
      <p:sp>
        <p:nvSpPr>
          <p:cNvPr id="6" name="Platshållare för sidfot 5">
            <a:extLst>
              <a:ext uri="{FF2B5EF4-FFF2-40B4-BE49-F238E27FC236}">
                <a16:creationId xmlns:a16="http://schemas.microsoft.com/office/drawing/2014/main" id="{452621C7-4F25-D156-E911-628A78F65188}"/>
              </a:ext>
            </a:extLst>
          </p:cNvPr>
          <p:cNvSpPr>
            <a:spLocks noGrp="1"/>
          </p:cNvSpPr>
          <p:nvPr>
            <p:ph type="ftr" sz="quarter" idx="11"/>
          </p:nvPr>
        </p:nvSpPr>
        <p:spPr/>
        <p:txBody>
          <a:bodyPr/>
          <a:lstStyle/>
          <a:p>
            <a:r>
              <a:rPr lang="sv-SE" dirty="0"/>
              <a:t>Sidfot</a:t>
            </a:r>
          </a:p>
        </p:txBody>
      </p:sp>
      <p:sp>
        <p:nvSpPr>
          <p:cNvPr id="7" name="Platshållare för bildnummer 6">
            <a:extLst>
              <a:ext uri="{FF2B5EF4-FFF2-40B4-BE49-F238E27FC236}">
                <a16:creationId xmlns:a16="http://schemas.microsoft.com/office/drawing/2014/main" id="{0A054EB4-FB18-0ADA-0BFB-CC73D9FE13DE}"/>
              </a:ext>
            </a:extLst>
          </p:cNvPr>
          <p:cNvSpPr>
            <a:spLocks noGrp="1"/>
          </p:cNvSpPr>
          <p:nvPr>
            <p:ph type="sldNum" sz="quarter" idx="12"/>
          </p:nvPr>
        </p:nvSpPr>
        <p:spPr/>
        <p:txBody>
          <a:bodyPr/>
          <a:lstStyle/>
          <a:p>
            <a:fld id="{F6C05EEB-4522-434C-B777-08D6E2D6AD2E}" type="slidenum">
              <a:rPr lang="sv-SE" smtClean="0"/>
              <a:pPr/>
              <a:t>‹#›</a:t>
            </a:fld>
            <a:endParaRPr lang="sv-SE" dirty="0"/>
          </a:p>
        </p:txBody>
      </p:sp>
      <p:sp>
        <p:nvSpPr>
          <p:cNvPr id="2" name="Rektangel 1">
            <a:extLst>
              <a:ext uri="{FF2B5EF4-FFF2-40B4-BE49-F238E27FC236}">
                <a16:creationId xmlns:a16="http://schemas.microsoft.com/office/drawing/2014/main" id="{5F6497EC-9A20-65F9-BA1E-D7BC8234F728}"/>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7859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nehåll med foto/illustration">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FF7C4F9-DBA7-35EC-BB58-25655C89C7D8}"/>
              </a:ext>
              <a:ext uri="{C183D7F6-B498-43B3-948B-1728B52AA6E4}">
                <adec:decorative xmlns:adec="http://schemas.microsoft.com/office/drawing/2017/decorative" val="1"/>
              </a:ext>
            </a:extLst>
          </p:cNvPr>
          <p:cNvSpPr>
            <a:spLocks noGrp="1"/>
          </p:cNvSpPr>
          <p:nvPr>
            <p:ph type="pic" sz="quarter" idx="14"/>
          </p:nvPr>
        </p:nvSpPr>
        <p:spPr>
          <a:xfrm>
            <a:off x="1" y="-1"/>
            <a:ext cx="5745821" cy="6857999"/>
          </a:xfrm>
          <a:custGeom>
            <a:avLst/>
            <a:gdLst>
              <a:gd name="connsiteX0" fmla="*/ 0 w 5745821"/>
              <a:gd name="connsiteY0" fmla="*/ 0 h 6857999"/>
              <a:gd name="connsiteX1" fmla="*/ 5745821 w 5745821"/>
              <a:gd name="connsiteY1" fmla="*/ 0 h 6857999"/>
              <a:gd name="connsiteX2" fmla="*/ 4068368 w 5745821"/>
              <a:gd name="connsiteY2" fmla="*/ 6857999 h 6857999"/>
              <a:gd name="connsiteX3" fmla="*/ 0 w 574582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745821" h="6857999">
                <a:moveTo>
                  <a:pt x="0" y="0"/>
                </a:moveTo>
                <a:lnTo>
                  <a:pt x="5745821" y="0"/>
                </a:lnTo>
                <a:lnTo>
                  <a:pt x="4068368" y="6857999"/>
                </a:lnTo>
                <a:lnTo>
                  <a:pt x="0" y="6857999"/>
                </a:lnTo>
                <a:close/>
              </a:path>
            </a:pathLst>
          </a:custGeom>
          <a:noFill/>
        </p:spPr>
        <p:txBody>
          <a:bodyPr wrap="square" tIns="288000">
            <a:noAutofit/>
          </a:bodyPr>
          <a:lstStyle>
            <a:lvl1pPr marL="0" indent="0" algn="ctr">
              <a:buFont typeface="Arial" panose="020B0604020202020204" pitchFamily="34" charset="0"/>
              <a:buNone/>
              <a:defRPr sz="1800"/>
            </a:lvl1pPr>
          </a:lstStyle>
          <a:p>
            <a:r>
              <a:rPr lang="sv-SE" dirty="0"/>
              <a:t>Klicka på ikonen för att lägga till en bild</a:t>
            </a:r>
          </a:p>
        </p:txBody>
      </p:sp>
      <p:sp>
        <p:nvSpPr>
          <p:cNvPr id="2" name="Rubrik 1">
            <a:extLst>
              <a:ext uri="{FF2B5EF4-FFF2-40B4-BE49-F238E27FC236}">
                <a16:creationId xmlns:a16="http://schemas.microsoft.com/office/drawing/2014/main" id="{2FD59613-B1D0-87BD-32BE-3F7AF0B78697}"/>
              </a:ext>
            </a:extLst>
          </p:cNvPr>
          <p:cNvSpPr>
            <a:spLocks noGrp="1"/>
          </p:cNvSpPr>
          <p:nvPr>
            <p:ph type="title"/>
          </p:nvPr>
        </p:nvSpPr>
        <p:spPr>
          <a:xfrm>
            <a:off x="6275888" y="638890"/>
            <a:ext cx="4675382" cy="878339"/>
          </a:xfrm>
        </p:spPr>
        <p:txBody>
          <a:bodyPr/>
          <a:lstStyle/>
          <a:p>
            <a:r>
              <a:rPr lang="sv-SE" dirty="0"/>
              <a:t>Klicka här för att ändra mall för rubrikformat</a:t>
            </a:r>
          </a:p>
        </p:txBody>
      </p:sp>
      <p:sp>
        <p:nvSpPr>
          <p:cNvPr id="10" name="Platshållare för text 9">
            <a:extLst>
              <a:ext uri="{FF2B5EF4-FFF2-40B4-BE49-F238E27FC236}">
                <a16:creationId xmlns:a16="http://schemas.microsoft.com/office/drawing/2014/main" id="{0FD2CCCB-B201-D40A-5847-4AF2DA7F5B38}"/>
              </a:ext>
            </a:extLst>
          </p:cNvPr>
          <p:cNvSpPr>
            <a:spLocks noGrp="1"/>
          </p:cNvSpPr>
          <p:nvPr>
            <p:ph type="body" sz="quarter" idx="13"/>
          </p:nvPr>
        </p:nvSpPr>
        <p:spPr>
          <a:xfrm>
            <a:off x="6274946" y="1641230"/>
            <a:ext cx="4676324" cy="423558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10">
            <a:extLst>
              <a:ext uri="{FF2B5EF4-FFF2-40B4-BE49-F238E27FC236}">
                <a16:creationId xmlns:a16="http://schemas.microsoft.com/office/drawing/2014/main" id="{FC90D35C-57D5-DC70-7668-E7F57526E890}"/>
              </a:ext>
              <a:ext uri="{C183D7F6-B498-43B3-948B-1728B52AA6E4}">
                <adec:decorative xmlns:adec="http://schemas.microsoft.com/office/drawing/2017/decorative" val="1"/>
              </a:ext>
            </a:extLst>
          </p:cNvPr>
          <p:cNvSpPr>
            <a:spLocks noGrp="1"/>
          </p:cNvSpPr>
          <p:nvPr>
            <p:ph type="dt" sz="half" idx="15"/>
          </p:nvPr>
        </p:nvSpPr>
        <p:spPr>
          <a:xfrm>
            <a:off x="105436" y="7049830"/>
            <a:ext cx="662348" cy="142875"/>
          </a:xfrm>
        </p:spPr>
        <p:txBody>
          <a:bodyPr/>
          <a:lstStyle>
            <a:lvl1pPr>
              <a:defRPr>
                <a:solidFill>
                  <a:srgbClr val="F0F0F0"/>
                </a:solidFill>
              </a:defRPr>
            </a:lvl1pPr>
          </a:lstStyle>
          <a:p>
            <a:fld id="{D16CC7AC-40D8-4CD4-B84D-C47171264583}" type="datetime1">
              <a:rPr lang="sv-SE" smtClean="0"/>
              <a:t>2026-06-18</a:t>
            </a:fld>
            <a:endParaRPr lang="sv-SE" dirty="0"/>
          </a:p>
        </p:txBody>
      </p:sp>
      <p:sp>
        <p:nvSpPr>
          <p:cNvPr id="12" name="Platshållare för sidfot 11">
            <a:extLst>
              <a:ext uri="{FF2B5EF4-FFF2-40B4-BE49-F238E27FC236}">
                <a16:creationId xmlns:a16="http://schemas.microsoft.com/office/drawing/2014/main" id="{FF42BFF2-15BA-6F8D-4D54-0509DEE114A5}"/>
              </a:ext>
              <a:ext uri="{C183D7F6-B498-43B3-948B-1728B52AA6E4}">
                <adec:decorative xmlns:adec="http://schemas.microsoft.com/office/drawing/2017/decorative" val="1"/>
              </a:ext>
            </a:extLst>
          </p:cNvPr>
          <p:cNvSpPr>
            <a:spLocks noGrp="1"/>
          </p:cNvSpPr>
          <p:nvPr>
            <p:ph type="ftr" sz="quarter" idx="16"/>
          </p:nvPr>
        </p:nvSpPr>
        <p:spPr>
          <a:xfrm>
            <a:off x="819575" y="7049830"/>
            <a:ext cx="3473452" cy="142875"/>
          </a:xfrm>
        </p:spPr>
        <p:txBody>
          <a:bodyPr/>
          <a:lstStyle>
            <a:lvl1pPr>
              <a:defRPr>
                <a:solidFill>
                  <a:srgbClr val="F0F0F0"/>
                </a:solidFill>
              </a:defRPr>
            </a:lvl1pPr>
          </a:lstStyle>
          <a:p>
            <a:r>
              <a:rPr lang="sv-SE" dirty="0"/>
              <a:t>Sidfot</a:t>
            </a:r>
          </a:p>
        </p:txBody>
      </p:sp>
      <p:sp>
        <p:nvSpPr>
          <p:cNvPr id="14" name="Platshållare för bildnummer 13">
            <a:extLst>
              <a:ext uri="{FF2B5EF4-FFF2-40B4-BE49-F238E27FC236}">
                <a16:creationId xmlns:a16="http://schemas.microsoft.com/office/drawing/2014/main" id="{E7A2BB7D-1365-DA43-5E77-FC973AF0B4F2}"/>
              </a:ext>
            </a:extLst>
          </p:cNvPr>
          <p:cNvSpPr>
            <a:spLocks noGrp="1"/>
          </p:cNvSpPr>
          <p:nvPr>
            <p:ph type="sldNum" sz="quarter" idx="17"/>
          </p:nvPr>
        </p:nvSpPr>
        <p:spPr/>
        <p:txBody>
          <a:body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1976321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orient="horz" pos="1275">
          <p15:clr>
            <a:srgbClr val="FBAE40"/>
          </p15:clr>
        </p15:guide>
        <p15:guide id="3" pos="3840">
          <p15:clr>
            <a:srgbClr val="FBAE40"/>
          </p15:clr>
        </p15:guide>
        <p15:guide id="4" pos="39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Avslut">
    <p:bg>
      <p:bgPr>
        <a:solidFill>
          <a:schemeClr val="accent1"/>
        </a:solidFill>
        <a:effectLst/>
      </p:bgPr>
    </p:bg>
    <p:spTree>
      <p:nvGrpSpPr>
        <p:cNvPr id="1" name=""/>
        <p:cNvGrpSpPr/>
        <p:nvPr/>
      </p:nvGrpSpPr>
      <p:grpSpPr>
        <a:xfrm>
          <a:off x="0" y="0"/>
          <a:ext cx="0" cy="0"/>
          <a:chOff x="0" y="0"/>
          <a:chExt cx="0" cy="0"/>
        </a:xfrm>
      </p:grpSpPr>
      <p:pic>
        <p:nvPicPr>
          <p:cNvPr id="5" name="Bildobjekt 4" descr="En bild som visar blå, skärmbild, Electric blue&#10;&#10;AI-genererat innehåll kan vara felaktigt.">
            <a:extLst>
              <a:ext uri="{FF2B5EF4-FFF2-40B4-BE49-F238E27FC236}">
                <a16:creationId xmlns:a16="http://schemas.microsoft.com/office/drawing/2014/main" id="{A682E01B-558D-4DA6-95D8-E5907BF843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1050">
                <a:solidFill>
                  <a:schemeClr val="accent5"/>
                </a:solidFill>
              </a:defRPr>
            </a:lvl1pPr>
          </a:lstStyle>
          <a:p>
            <a:fld id="{09BB838B-46E6-4D36-AC68-60BC6AF1DCBE}" type="datetime1">
              <a:rPr lang="sv-SE" smtClean="0"/>
              <a:pPr/>
              <a:t>2026-06-18</a:t>
            </a:fld>
            <a:endParaRPr lang="sv-SE" sz="1050"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dirty="0"/>
              <a:t>Sidfot</a:t>
            </a:r>
          </a:p>
        </p:txBody>
      </p:sp>
      <p:pic>
        <p:nvPicPr>
          <p:cNvPr id="12" name="Bildobjekt 7">
            <a:extLst>
              <a:ext uri="{FF2B5EF4-FFF2-40B4-BE49-F238E27FC236}">
                <a16:creationId xmlns:a16="http://schemas.microsoft.com/office/drawing/2014/main" id="{8BAC032B-98F5-47C0-97A9-5BC140C35F2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66526" y="2915770"/>
            <a:ext cx="2058947" cy="720000"/>
          </a:xfrm>
          <a:prstGeom prst="rect">
            <a:avLst/>
          </a:prstGeom>
        </p:spPr>
      </p:pic>
    </p:spTree>
    <p:extLst>
      <p:ext uri="{BB962C8B-B14F-4D97-AF65-F5344CB8AC3E}">
        <p14:creationId xmlns:p14="http://schemas.microsoft.com/office/powerpoint/2010/main" val="337042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lut med rörlig bakgrund">
    <p:bg>
      <p:bgPr>
        <a:solidFill>
          <a:schemeClr val="accent1"/>
        </a:solid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89DE1EC6-907A-8E7B-8F4E-D1FFA9C337D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596572" y="-4396863"/>
            <a:ext cx="15385144" cy="15150152"/>
          </a:xfrm>
          <a:prstGeom prst="rect">
            <a:avLst/>
          </a:prstGeom>
        </p:spPr>
      </p:pic>
      <p:pic>
        <p:nvPicPr>
          <p:cNvPr id="20" name="Bildobjekt 19">
            <a:extLst>
              <a:ext uri="{FF2B5EF4-FFF2-40B4-BE49-F238E27FC236}">
                <a16:creationId xmlns:a16="http://schemas.microsoft.com/office/drawing/2014/main" id="{DF3B7247-CE73-568D-396C-21FA8FDDCD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29622" y="0"/>
            <a:ext cx="12600000" cy="7087500"/>
          </a:xfrm>
          <a:prstGeom prst="rect">
            <a:avLst/>
          </a:prstGeom>
        </p:spPr>
      </p:pic>
      <p:pic>
        <p:nvPicPr>
          <p:cNvPr id="21" name="Bildobjekt 20">
            <a:extLst>
              <a:ext uri="{FF2B5EF4-FFF2-40B4-BE49-F238E27FC236}">
                <a16:creationId xmlns:a16="http://schemas.microsoft.com/office/drawing/2014/main" id="{0BD30F98-5614-EC4C-93A0-EF8D16AB37C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77248"/>
            <a:ext cx="12600000" cy="7087500"/>
          </a:xfrm>
          <a:prstGeom prst="rect">
            <a:avLst/>
          </a:prstGeom>
        </p:spPr>
      </p:pic>
      <p:sp>
        <p:nvSpPr>
          <p:cNvPr id="23" name="Frihandsfigur: Form 22">
            <a:extLst>
              <a:ext uri="{FF2B5EF4-FFF2-40B4-BE49-F238E27FC236}">
                <a16:creationId xmlns:a16="http://schemas.microsoft.com/office/drawing/2014/main" id="{6C2216C6-905F-2FAD-9184-A488DD23785B}"/>
              </a:ext>
            </a:extLst>
          </p:cNvPr>
          <p:cNvSpPr/>
          <p:nvPr userDrawn="1"/>
        </p:nvSpPr>
        <p:spPr>
          <a:xfrm>
            <a:off x="-1596572" y="-4396863"/>
            <a:ext cx="15385144" cy="15150152"/>
          </a:xfrm>
          <a:custGeom>
            <a:avLst/>
            <a:gdLst>
              <a:gd name="csX0" fmla="*/ 1592972 w 15385144"/>
              <a:gd name="csY0" fmla="*/ 4393263 h 15150152"/>
              <a:gd name="csX1" fmla="*/ 1592972 w 15385144"/>
              <a:gd name="csY1" fmla="*/ 11258463 h 15150152"/>
              <a:gd name="csX2" fmla="*/ 13793372 w 15385144"/>
              <a:gd name="csY2" fmla="*/ 11258463 h 15150152"/>
              <a:gd name="csX3" fmla="*/ 13793372 w 15385144"/>
              <a:gd name="csY3" fmla="*/ 4393263 h 15150152"/>
              <a:gd name="csX4" fmla="*/ 0 w 15385144"/>
              <a:gd name="csY4" fmla="*/ 0 h 15150152"/>
              <a:gd name="csX5" fmla="*/ 15385144 w 15385144"/>
              <a:gd name="csY5" fmla="*/ 0 h 15150152"/>
              <a:gd name="csX6" fmla="*/ 15385144 w 15385144"/>
              <a:gd name="csY6" fmla="*/ 15150152 h 15150152"/>
              <a:gd name="csX7" fmla="*/ 0 w 15385144"/>
              <a:gd name="csY7" fmla="*/ 15150152 h 151501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385144" h="15150152">
                <a:moveTo>
                  <a:pt x="1592972" y="4393263"/>
                </a:moveTo>
                <a:lnTo>
                  <a:pt x="1592972" y="11258463"/>
                </a:lnTo>
                <a:lnTo>
                  <a:pt x="13793372" y="11258463"/>
                </a:lnTo>
                <a:lnTo>
                  <a:pt x="13793372" y="4393263"/>
                </a:lnTo>
                <a:close/>
                <a:moveTo>
                  <a:pt x="0" y="0"/>
                </a:moveTo>
                <a:lnTo>
                  <a:pt x="15385144" y="0"/>
                </a:lnTo>
                <a:lnTo>
                  <a:pt x="15385144" y="15150152"/>
                </a:lnTo>
                <a:lnTo>
                  <a:pt x="0" y="15150152"/>
                </a:lnTo>
                <a:close/>
              </a:path>
            </a:pathLst>
          </a:custGeom>
          <a:solidFill>
            <a:srgbClr val="E5ECE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pic>
        <p:nvPicPr>
          <p:cNvPr id="8" name="Bildobjekt 7">
            <a:extLst>
              <a:ext uri="{FF2B5EF4-FFF2-40B4-BE49-F238E27FC236}">
                <a16:creationId xmlns:a16="http://schemas.microsoft.com/office/drawing/2014/main" id="{6BD0BB8F-A542-1646-7F59-FB63B47DC8AD}"/>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66527" y="2915770"/>
            <a:ext cx="2058947" cy="720000"/>
          </a:xfrm>
          <a:prstGeom prst="rect">
            <a:avLst/>
          </a:prstGeom>
        </p:spPr>
      </p:pic>
      <p:sp>
        <p:nvSpPr>
          <p:cNvPr id="2" name="Platshållare för datum 1">
            <a:extLst>
              <a:ext uri="{FF2B5EF4-FFF2-40B4-BE49-F238E27FC236}">
                <a16:creationId xmlns:a16="http://schemas.microsoft.com/office/drawing/2014/main" id="{653E6185-A697-B257-DCD4-0F173D5C04E5}"/>
              </a:ext>
            </a:extLst>
          </p:cNvPr>
          <p:cNvSpPr>
            <a:spLocks noGrp="1"/>
          </p:cNvSpPr>
          <p:nvPr>
            <p:ph type="dt" sz="half" idx="10"/>
          </p:nvPr>
        </p:nvSpPr>
        <p:spPr>
          <a:xfrm>
            <a:off x="552448" y="5806165"/>
            <a:ext cx="1009915" cy="198031"/>
          </a:xfrm>
        </p:spPr>
        <p:txBody>
          <a:bodyPr/>
          <a:lstStyle>
            <a:lvl1pPr>
              <a:defRPr sz="1050">
                <a:solidFill>
                  <a:schemeClr val="accent5"/>
                </a:solidFill>
              </a:defRPr>
            </a:lvl1pPr>
          </a:lstStyle>
          <a:p>
            <a:fld id="{0A41A198-3709-4A5A-AE28-D80C38C5B164}" type="datetime1">
              <a:rPr lang="sv-SE" smtClean="0"/>
              <a:pPr/>
              <a:t>2026-06-18</a:t>
            </a:fld>
            <a:endParaRPr lang="sv-SE" sz="1050" dirty="0"/>
          </a:p>
        </p:txBody>
      </p:sp>
      <p:sp>
        <p:nvSpPr>
          <p:cNvPr id="14" name="Platshållare för text 8">
            <a:extLst>
              <a:ext uri="{FF2B5EF4-FFF2-40B4-BE49-F238E27FC236}">
                <a16:creationId xmlns:a16="http://schemas.microsoft.com/office/drawing/2014/main" id="{C13DE442-93AA-E423-265E-404BA7F9A2E7}"/>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13" name="Platshållare för text 10">
            <a:extLst>
              <a:ext uri="{FF2B5EF4-FFF2-40B4-BE49-F238E27FC236}">
                <a16:creationId xmlns:a16="http://schemas.microsoft.com/office/drawing/2014/main" id="{0509EFD9-5F7F-25C2-9EEF-0C89C2E41BCB}"/>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0" name="Platshållare för text 10">
            <a:extLst>
              <a:ext uri="{FF2B5EF4-FFF2-40B4-BE49-F238E27FC236}">
                <a16:creationId xmlns:a16="http://schemas.microsoft.com/office/drawing/2014/main" id="{AF52D184-7D5A-E314-BA2C-3AA9261715FC}"/>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1" name="textruta 10" descr="www.mcf.se">
            <a:extLst>
              <a:ext uri="{FF2B5EF4-FFF2-40B4-BE49-F238E27FC236}">
                <a16:creationId xmlns:a16="http://schemas.microsoft.com/office/drawing/2014/main" id="{E7EE3061-1086-C3D3-1F70-E794FF552671}"/>
              </a:ext>
              <a:ext uri="{C183D7F6-B498-43B3-948B-1728B52AA6E4}">
                <adec:decorative xmlns:adec="http://schemas.microsoft.com/office/drawing/2017/decorative" val="0"/>
              </a:ext>
            </a:extLst>
          </p:cNvPr>
          <p:cNvSpPr txBox="1"/>
          <p:nvPr/>
        </p:nvSpPr>
        <p:spPr>
          <a:xfrm>
            <a:off x="11302538" y="6212173"/>
            <a:ext cx="368037" cy="174845"/>
          </a:xfrm>
          <a:prstGeom prst="rect">
            <a:avLst/>
          </a:prstGeom>
          <a:noFill/>
        </p:spPr>
        <p:txBody>
          <a:bodyPr wrap="square" lIns="0" tIns="0" rIns="0" bIns="0" rtlCol="0">
            <a:noAutofit/>
          </a:bodyPr>
          <a:lstStyle/>
          <a:p>
            <a:r>
              <a:rPr lang="sv-SE" sz="900" dirty="0">
                <a:solidFill>
                  <a:schemeClr val="accent5"/>
                </a:solidFill>
              </a:rPr>
              <a:t>mcf.se</a:t>
            </a:r>
          </a:p>
        </p:txBody>
      </p:sp>
      <p:sp>
        <p:nvSpPr>
          <p:cNvPr id="4" name="Platshållare för bildnummer 3">
            <a:extLst>
              <a:ext uri="{FF2B5EF4-FFF2-40B4-BE49-F238E27FC236}">
                <a16:creationId xmlns:a16="http://schemas.microsoft.com/office/drawing/2014/main" id="{EDF8E64F-3481-16AC-CA4D-606E22D16A97}"/>
              </a:ext>
              <a:ext uri="{C183D7F6-B498-43B3-948B-1728B52AA6E4}">
                <adec:decorative xmlns:adec="http://schemas.microsoft.com/office/drawing/2017/decorative" val="1"/>
              </a:ext>
            </a:extLst>
          </p:cNvPr>
          <p:cNvSpPr>
            <a:spLocks noGrp="1"/>
          </p:cNvSpPr>
          <p:nvPr>
            <p:ph type="sldNum" sz="quarter" idx="12"/>
          </p:nvPr>
        </p:nvSpPr>
        <p:spPr>
          <a:xfrm>
            <a:off x="402653" y="7049829"/>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3" name="Platshållare för sidfot 2">
            <a:extLst>
              <a:ext uri="{FF2B5EF4-FFF2-40B4-BE49-F238E27FC236}">
                <a16:creationId xmlns:a16="http://schemas.microsoft.com/office/drawing/2014/main" id="{F8DBEE04-EF41-1CFD-63D3-546928985DE9}"/>
              </a:ext>
              <a:ext uri="{C183D7F6-B498-43B3-948B-1728B52AA6E4}">
                <adec:decorative xmlns:adec="http://schemas.microsoft.com/office/drawing/2017/decorative" val="1"/>
              </a:ext>
            </a:extLst>
          </p:cNvPr>
          <p:cNvSpPr>
            <a:spLocks noGrp="1"/>
          </p:cNvSpPr>
          <p:nvPr>
            <p:ph type="ftr" sz="quarter" idx="11"/>
          </p:nvPr>
        </p:nvSpPr>
        <p:spPr>
          <a:xfrm>
            <a:off x="819575" y="7049830"/>
            <a:ext cx="3473451" cy="142875"/>
          </a:xfrm>
        </p:spPr>
        <p:txBody>
          <a:bodyPr/>
          <a:lstStyle>
            <a:lvl1pPr algn="l">
              <a:defRPr>
                <a:solidFill>
                  <a:srgbClr val="F0F0F0"/>
                </a:solidFill>
              </a:defRPr>
            </a:lvl1pPr>
          </a:lstStyle>
          <a:p>
            <a:r>
              <a:rPr lang="sv-SE" dirty="0"/>
              <a:t>Sidfot</a:t>
            </a:r>
          </a:p>
        </p:txBody>
      </p:sp>
    </p:spTree>
    <p:extLst>
      <p:ext uri="{BB962C8B-B14F-4D97-AF65-F5344CB8AC3E}">
        <p14:creationId xmlns:p14="http://schemas.microsoft.com/office/powerpoint/2010/main" val="4133616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1"/>
                                          </p:val>
                                        </p:tav>
                                        <p:tav tm="100000">
                                          <p:val>
                                            <p:strVal val="#ppt_y"/>
                                          </p:val>
                                        </p:tav>
                                      </p:tavLst>
                                    </p:anim>
                                  </p:childTnLst>
                                </p:cTn>
                              </p:par>
                              <p:par>
                                <p:cTn id="10" presetID="6" presetClass="emph" presetSubtype="0" repeatCount="indefinite" accel="50000" decel="50000" autoRev="1" fill="hold" nodeType="withEffect">
                                  <p:stCondLst>
                                    <p:cond delay="0"/>
                                  </p:stCondLst>
                                  <p:endCondLst>
                                    <p:cond evt="onNext" delay="0">
                                      <p:tgtEl>
                                        <p:sldTgt/>
                                      </p:tgtEl>
                                    </p:cond>
                                  </p:endCondLst>
                                  <p:childTnLst>
                                    <p:animScale>
                                      <p:cBhvr>
                                        <p:cTn id="11" dur="6000" fill="hold"/>
                                        <p:tgtEl>
                                          <p:spTgt spid="20"/>
                                        </p:tgtEl>
                                      </p:cBhvr>
                                      <p:by x="100000" y="150000"/>
                                    </p:animScale>
                                  </p:childTnLst>
                                </p:cTn>
                              </p:par>
                              <p:par>
                                <p:cTn id="12" presetID="6" presetClass="emph" presetSubtype="0" repeatCount="indefinite" accel="50000" decel="50000" autoRev="1" fill="hold" nodeType="withEffect">
                                  <p:stCondLst>
                                    <p:cond delay="0"/>
                                  </p:stCondLst>
                                  <p:endCondLst>
                                    <p:cond evt="onNext" delay="0">
                                      <p:tgtEl>
                                        <p:sldTgt/>
                                      </p:tgtEl>
                                    </p:cond>
                                  </p:endCondLst>
                                  <p:childTnLst>
                                    <p:animScale>
                                      <p:cBhvr>
                                        <p:cTn id="13" dur="6000" fill="hold"/>
                                        <p:tgtEl>
                                          <p:spTgt spid="21"/>
                                        </p:tgtEl>
                                      </p:cBhvr>
                                      <p:by x="150000" y="100000"/>
                                    </p:animScale>
                                  </p:childTnLst>
                                </p:cTn>
                              </p:par>
                              <p:par>
                                <p:cTn id="14" presetID="8" presetClass="emph" presetSubtype="0" repeatCount="10000" fill="hold" nodeType="withEffect">
                                  <p:stCondLst>
                                    <p:cond delay="0"/>
                                  </p:stCondLst>
                                  <p:childTnLst>
                                    <p:animRot by="21600000">
                                      <p:cBhvr>
                                        <p:cTn id="15" dur="25000" fill="hold"/>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bild med rörlig bakgrund">
    <p:bg>
      <p:bgPr>
        <a:solidFill>
          <a:schemeClr val="accent1"/>
        </a:solidFill>
        <a:effectLst/>
      </p:bgPr>
    </p:bg>
    <p:spTree>
      <p:nvGrpSpPr>
        <p:cNvPr id="1" name=""/>
        <p:cNvGrpSpPr/>
        <p:nvPr/>
      </p:nvGrpSpPr>
      <p:grpSpPr>
        <a:xfrm>
          <a:off x="0" y="0"/>
          <a:ext cx="0" cy="0"/>
          <a:chOff x="0" y="0"/>
          <a:chExt cx="0" cy="0"/>
        </a:xfrm>
      </p:grpSpPr>
      <p:pic>
        <p:nvPicPr>
          <p:cNvPr id="10" name="Bildobjekt 9" descr="En bild som visar blå, Electric blue, skärmbild&#10;&#10;AI-genererat innehåll kan vara felaktigt.">
            <a:extLst>
              <a:ext uri="{FF2B5EF4-FFF2-40B4-BE49-F238E27FC236}">
                <a16:creationId xmlns:a16="http://schemas.microsoft.com/office/drawing/2014/main" id="{CA565562-06A2-D930-41D9-A1C98563AD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10">
            <a:extLst>
              <a:ext uri="{FF2B5EF4-FFF2-40B4-BE49-F238E27FC236}">
                <a16:creationId xmlns:a16="http://schemas.microsoft.com/office/drawing/2014/main" id="{E115B04C-CDD2-9DB3-A4F2-B11CD0B6D8F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08000" y="0"/>
            <a:ext cx="12600000" cy="7087500"/>
          </a:xfrm>
          <a:prstGeom prst="rect">
            <a:avLst/>
          </a:prstGeom>
        </p:spPr>
      </p:pic>
      <p:pic>
        <p:nvPicPr>
          <p:cNvPr id="14" name="Bildobjekt 13">
            <a:extLst>
              <a:ext uri="{FF2B5EF4-FFF2-40B4-BE49-F238E27FC236}">
                <a16:creationId xmlns:a16="http://schemas.microsoft.com/office/drawing/2014/main" id="{34CA82E6-2AEF-25D6-C913-FD411C20DDE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229500"/>
            <a:ext cx="12600000" cy="7087500"/>
          </a:xfrm>
          <a:prstGeom prst="rect">
            <a:avLst/>
          </a:prstGeom>
        </p:spPr>
      </p:pic>
      <p:pic>
        <p:nvPicPr>
          <p:cNvPr id="13" name="Bildobjekt 7">
            <a:extLst>
              <a:ext uri="{FF2B5EF4-FFF2-40B4-BE49-F238E27FC236}">
                <a16:creationId xmlns:a16="http://schemas.microsoft.com/office/drawing/2014/main" id="{1FE72896-F74F-345F-E717-F5E61E916BB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9832" y="509181"/>
            <a:ext cx="1492738" cy="522000"/>
          </a:xfrm>
          <a:prstGeom prst="rect">
            <a:avLst/>
          </a:prstGeom>
        </p:spPr>
      </p:pic>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0" y="2488818"/>
            <a:ext cx="10121361"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4400" y="3734339"/>
            <a:ext cx="10115550"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D208B00F-FDD4-497C-BCD2-A9F722CF816B}" type="datetime1">
              <a:rPr lang="sv-SE" smtClean="0"/>
              <a:pPr/>
              <a:t>2026-06-18</a:t>
            </a:fld>
            <a:endParaRPr lang="sv-SE" sz="1050" dirty="0"/>
          </a:p>
        </p:txBody>
      </p:sp>
      <p:sp>
        <p:nvSpPr>
          <p:cNvPr id="7" name="Platshållare för text 10">
            <a:extLst>
              <a:ext uri="{FF2B5EF4-FFF2-40B4-BE49-F238E27FC236}">
                <a16:creationId xmlns:a16="http://schemas.microsoft.com/office/drawing/2014/main" id="{9216FF9C-1E91-7DA1-203E-576AE64DE454}"/>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2" name="Platshållare för text 10">
            <a:extLst>
              <a:ext uri="{FF2B5EF4-FFF2-40B4-BE49-F238E27FC236}">
                <a16:creationId xmlns:a16="http://schemas.microsoft.com/office/drawing/2014/main" id="{7AB6B96B-BAA2-0F16-5A35-078C6799F543}"/>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9" name="Platshållare för text 8">
            <a:extLst>
              <a:ext uri="{FF2B5EF4-FFF2-40B4-BE49-F238E27FC236}">
                <a16:creationId xmlns:a16="http://schemas.microsoft.com/office/drawing/2014/main" id="{304E2EC9-18D1-1FE7-2C6E-D87BA5E84ECA}"/>
              </a:ext>
              <a:ext uri="{C183D7F6-B498-43B3-948B-1728B52AA6E4}">
                <adec:decorative xmlns:adec="http://schemas.microsoft.com/office/drawing/2017/decorative" val="1"/>
              </a:ext>
            </a:extLst>
          </p:cNvPr>
          <p:cNvSpPr>
            <a:spLocks noGrp="1"/>
          </p:cNvSpPr>
          <p:nvPr>
            <p:ph type="body" sz="quarter" idx="15"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8221901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decel="50000" autoRev="1" fill="hold" nodeType="withEffect">
                                  <p:stCondLst>
                                    <p:cond delay="0"/>
                                  </p:stCondLst>
                                  <p:endCondLst>
                                    <p:cond evt="onNext" delay="0">
                                      <p:tgtEl>
                                        <p:sldTgt/>
                                      </p:tgtEl>
                                    </p:cond>
                                  </p:endCondLst>
                                  <p:childTnLst>
                                    <p:animScale>
                                      <p:cBhvr>
                                        <p:cTn id="6" dur="6000" fill="hold"/>
                                        <p:tgtEl>
                                          <p:spTgt spid="11"/>
                                        </p:tgtEl>
                                      </p:cBhvr>
                                      <p:by x="100000" y="150000"/>
                                    </p:animScale>
                                  </p:childTnLst>
                                </p:cTn>
                              </p:par>
                              <p:par>
                                <p:cTn id="7" presetID="6" presetClass="emph" presetSubtype="0" repeatCount="indefinite" accel="50000" decel="50000" autoRev="1" fill="hold" nodeType="withEffect">
                                  <p:stCondLst>
                                    <p:cond delay="0"/>
                                  </p:stCondLst>
                                  <p:endCondLst>
                                    <p:cond evt="onNext" delay="0">
                                      <p:tgtEl>
                                        <p:sldTgt/>
                                      </p:tgtEl>
                                    </p:cond>
                                  </p:endCondLst>
                                  <p:childTnLst>
                                    <p:animScale>
                                      <p:cBhvr>
                                        <p:cTn id="8" dur="6000" fill="hold"/>
                                        <p:tgtEl>
                                          <p:spTgt spid="14"/>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å, Rubrikbild">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ubrik 1">
            <a:extLst>
              <a:ext uri="{FF2B5EF4-FFF2-40B4-BE49-F238E27FC236}">
                <a16:creationId xmlns:a16="http://schemas.microsoft.com/office/drawing/2014/main" id="{585D3525-C3B4-D48A-A3C8-1CD789E0E804}"/>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rgbClr val="000000"/>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EEA49DA0-6E04-D712-FB70-9D4D12C7534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494294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å, Rubrikbild med foto">
    <p:spTree>
      <p:nvGrpSpPr>
        <p:cNvPr id="1" name=""/>
        <p:cNvGrpSpPr/>
        <p:nvPr/>
      </p:nvGrpSpPr>
      <p:grpSpPr>
        <a:xfrm>
          <a:off x="0" y="0"/>
          <a:ext cx="0" cy="0"/>
          <a:chOff x="0" y="0"/>
          <a:chExt cx="0" cy="0"/>
        </a:xfrm>
      </p:grpSpPr>
      <p:sp>
        <p:nvSpPr>
          <p:cNvPr id="3" name="Rektangel 2" descr="TagShapePrint">
            <a:extLst>
              <a:ext uri="{FF2B5EF4-FFF2-40B4-BE49-F238E27FC236}">
                <a16:creationId xmlns:a16="http://schemas.microsoft.com/office/drawing/2014/main" id="{61CD9792-B3DA-483F-864B-624F57AED9E0}"/>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4" name="Platshållare för bild 4">
            <a:extLst>
              <a:ext uri="{FF2B5EF4-FFF2-40B4-BE49-F238E27FC236}">
                <a16:creationId xmlns:a16="http://schemas.microsoft.com/office/drawing/2014/main" id="{A8E015CA-7E27-3711-EB6E-CDD90BCD0057}"/>
              </a:ext>
            </a:extLst>
          </p:cNvPr>
          <p:cNvSpPr>
            <a:spLocks noGrp="1"/>
          </p:cNvSpPr>
          <p:nvPr>
            <p:ph type="pic" sz="quarter" idx="10"/>
            <p:custDataLst>
              <p:tags r:id="rId2"/>
            </p:custDataLst>
          </p:nvPr>
        </p:nvSpPr>
        <p:spPr>
          <a:xfrm>
            <a:off x="-1" y="0"/>
            <a:ext cx="12192001" cy="6151617"/>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6" name="Rubrik 1">
            <a:extLst>
              <a:ext uri="{FF2B5EF4-FFF2-40B4-BE49-F238E27FC236}">
                <a16:creationId xmlns:a16="http://schemas.microsoft.com/office/drawing/2014/main" id="{47EF5BBE-9255-0CF7-0BAF-ED68658B384A}"/>
              </a:ext>
            </a:extLst>
          </p:cNvPr>
          <p:cNvSpPr>
            <a:spLocks noGrp="1"/>
          </p:cNvSpPr>
          <p:nvPr>
            <p:ph type="ctrTitle" hasCustomPrompt="1"/>
            <p:custDataLst>
              <p:tags r:id="rId3"/>
            </p:custDataLst>
          </p:nvPr>
        </p:nvSpPr>
        <p:spPr>
          <a:xfrm>
            <a:off x="2700000" y="2502224"/>
            <a:ext cx="6552933" cy="1147167"/>
          </a:xfrm>
          <a:noFill/>
        </p:spPr>
        <p:txBody>
          <a:bodyPr anchor="b">
            <a:noAutofit/>
          </a:bodyPr>
          <a:lstStyle>
            <a:lvl1pPr algn="l">
              <a:defRPr sz="4000">
                <a:solidFill>
                  <a:srgbClr val="000000"/>
                </a:solidFill>
              </a:defRPr>
            </a:lvl1pPr>
          </a:lstStyle>
          <a:p>
            <a:r>
              <a:rPr lang="sv-SE" dirty="0"/>
              <a:t>Klicka här för att skriva rubrik</a:t>
            </a:r>
          </a:p>
        </p:txBody>
      </p:sp>
    </p:spTree>
    <p:extLst>
      <p:ext uri="{BB962C8B-B14F-4D97-AF65-F5344CB8AC3E}">
        <p14:creationId xmlns:p14="http://schemas.microsoft.com/office/powerpoint/2010/main" val="327756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Grå, 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960810-8C01-47CE-B39D-C931C2B8EC49}"/>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54B2EE45-8107-4DF6-B7D2-B3F80F43CEF7}"/>
              </a:ext>
            </a:extLst>
          </p:cNvPr>
          <p:cNvSpPr>
            <a:spLocks noGrp="1"/>
          </p:cNvSpPr>
          <p:nvPr>
            <p:ph idx="1"/>
            <p:custDataLst>
              <p:tags r:id="rId2"/>
            </p:custDataLst>
          </p:nvPr>
        </p:nvSpPr>
        <p:spPr>
          <a:xfrm>
            <a:off x="1773388" y="2265119"/>
            <a:ext cx="8580582" cy="360152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32D0FF3B-541A-4046-ADC9-AA4ECAEB50A9}"/>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286837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Grå, 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35B8C-07AB-41CC-9E71-C4867F754040}"/>
              </a:ext>
            </a:extLst>
          </p:cNvPr>
          <p:cNvSpPr>
            <a:spLocks noGrp="1"/>
          </p:cNvSpPr>
          <p:nvPr>
            <p:ph type="title" hasCustomPrompt="1"/>
            <p:custDataLst>
              <p:tags r:id="rId1"/>
            </p:custDataLst>
          </p:nvPr>
        </p:nvSpPr>
        <p:spPr>
          <a:xfrm>
            <a:off x="1774800" y="1368000"/>
            <a:ext cx="8582400" cy="1273968"/>
          </a:xfrm>
        </p:spPr>
        <p:txBody>
          <a:bodyPr anchor="b"/>
          <a:lstStyle>
            <a:lvl1pPr>
              <a:defRPr sz="4000">
                <a:solidFill>
                  <a:srgbClr val="000000"/>
                </a:solidFill>
              </a:defRPr>
            </a:lvl1pPr>
          </a:lstStyle>
          <a:p>
            <a:r>
              <a:rPr lang="sv-SE" dirty="0"/>
              <a:t>Klicka här för att skriva rubrik</a:t>
            </a:r>
          </a:p>
        </p:txBody>
      </p:sp>
      <p:sp>
        <p:nvSpPr>
          <p:cNvPr id="3" name="Platshållare för text 2">
            <a:extLst>
              <a:ext uri="{FF2B5EF4-FFF2-40B4-BE49-F238E27FC236}">
                <a16:creationId xmlns:a16="http://schemas.microsoft.com/office/drawing/2014/main" id="{3C714B15-840F-4937-81D0-04D9058592A4}"/>
              </a:ext>
            </a:extLst>
          </p:cNvPr>
          <p:cNvSpPr>
            <a:spLocks noGrp="1"/>
          </p:cNvSpPr>
          <p:nvPr>
            <p:ph type="body" idx="1"/>
            <p:custDataLst>
              <p:tags r:id="rId2"/>
            </p:custDataLst>
          </p:nvPr>
        </p:nvSpPr>
        <p:spPr>
          <a:xfrm>
            <a:off x="1774800" y="2673745"/>
            <a:ext cx="8582400" cy="633743"/>
          </a:xfrm>
        </p:spPr>
        <p:txBody>
          <a:bodyPr/>
          <a:lstStyle>
            <a:lvl1pPr marL="0" indent="0">
              <a:buNone/>
              <a:defRPr sz="2400">
                <a:solidFill>
                  <a:srgbClr val="000000"/>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3"/>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457196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å, Avsnittsrubrik med foto">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7" name="Rubrik 3">
            <a:extLst>
              <a:ext uri="{FF2B5EF4-FFF2-40B4-BE49-F238E27FC236}">
                <a16:creationId xmlns:a16="http://schemas.microsoft.com/office/drawing/2014/main" id="{A8BDF87C-08F3-AD50-6F57-EC4B9CBE388C}"/>
              </a:ext>
            </a:extLst>
          </p:cNvPr>
          <p:cNvSpPr>
            <a:spLocks noGrp="1"/>
          </p:cNvSpPr>
          <p:nvPr>
            <p:ph type="title"/>
          </p:nvPr>
        </p:nvSpPr>
        <p:spPr>
          <a:xfrm>
            <a:off x="2700652" y="1368000"/>
            <a:ext cx="6552000" cy="1273968"/>
          </a:xfrm>
        </p:spPr>
        <p:txBody>
          <a:bodyPr/>
          <a:lstStyle>
            <a:lvl1pPr>
              <a:defRPr sz="4000">
                <a:solidFill>
                  <a:schemeClr val="tx1"/>
                </a:solidFill>
              </a:defRPr>
            </a:lvl1pPr>
          </a:lstStyle>
          <a:p>
            <a:endParaRPr lang="sv-SE" dirty="0"/>
          </a:p>
        </p:txBody>
      </p:sp>
    </p:spTree>
    <p:extLst>
      <p:ext uri="{BB962C8B-B14F-4D97-AF65-F5344CB8AC3E}">
        <p14:creationId xmlns:p14="http://schemas.microsoft.com/office/powerpoint/2010/main" val="4155043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å, 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B0D984-7330-426D-813B-46AAE15059F8}"/>
              </a:ext>
            </a:extLst>
          </p:cNvPr>
          <p:cNvSpPr>
            <a:spLocks noGrp="1"/>
          </p:cNvSpPr>
          <p:nvPr>
            <p:ph type="title"/>
            <p:custDataLst>
              <p:tags r:id="rId1"/>
            </p:custDataLst>
          </p:nvPr>
        </p:nvSpPr>
        <p:spPr>
          <a:xfrm>
            <a:off x="1773388" y="1108423"/>
            <a:ext cx="8580582" cy="966397"/>
          </a:xfrm>
        </p:spPr>
        <p:txBody>
          <a:bodyPr/>
          <a:lstStyle>
            <a:lvl1pPr>
              <a:defRPr>
                <a:solidFill>
                  <a:srgbClr val="000000"/>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2A5FEE3-4F44-4EF8-BB58-7C6B9EE46DC0}"/>
              </a:ext>
            </a:extLst>
          </p:cNvPr>
          <p:cNvSpPr>
            <a:spLocks noGrp="1"/>
          </p:cNvSpPr>
          <p:nvPr>
            <p:ph sz="half" idx="1"/>
            <p:custDataLst>
              <p:tags r:id="rId2"/>
            </p:custDataLst>
          </p:nvPr>
        </p:nvSpPr>
        <p:spPr>
          <a:xfrm>
            <a:off x="1773387"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D9E75873-11EA-475C-9688-F58B035842BF}"/>
              </a:ext>
            </a:extLst>
          </p:cNvPr>
          <p:cNvSpPr>
            <a:spLocks noGrp="1"/>
          </p:cNvSpPr>
          <p:nvPr>
            <p:ph sz="half" idx="2"/>
            <p:custDataLst>
              <p:tags r:id="rId3"/>
            </p:custDataLst>
          </p:nvPr>
        </p:nvSpPr>
        <p:spPr>
          <a:xfrm>
            <a:off x="6222316" y="2265118"/>
            <a:ext cx="4131654" cy="38340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Rektangel 4" descr="TagShapePrint">
            <a:extLst>
              <a:ext uri="{FF2B5EF4-FFF2-40B4-BE49-F238E27FC236}">
                <a16:creationId xmlns:a16="http://schemas.microsoft.com/office/drawing/2014/main" id="{C44C2790-902A-4C19-85E0-C370F3EBD17A}"/>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2605487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Grå, Foto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CFCF07-ECDA-4640-B5C3-2D28D1E5348B}"/>
              </a:ext>
            </a:extLst>
          </p:cNvPr>
          <p:cNvSpPr>
            <a:spLocks noGrp="1"/>
          </p:cNvSpPr>
          <p:nvPr>
            <p:ph type="title" hasCustomPrompt="1"/>
            <p:custDataLst>
              <p:tags r:id="rId1"/>
            </p:custDataLst>
          </p:nvPr>
        </p:nvSpPr>
        <p:spPr>
          <a:xfrm>
            <a:off x="7293162" y="1140736"/>
            <a:ext cx="4001936" cy="943824"/>
          </a:xfrm>
        </p:spPr>
        <p:txBody>
          <a:bodyPr anchor="b"/>
          <a:lstStyle>
            <a:lvl1pPr>
              <a:defRPr sz="3200">
                <a:solidFill>
                  <a:srgbClr val="000000"/>
                </a:solidFill>
              </a:defRPr>
            </a:lvl1pPr>
          </a:lstStyle>
          <a:p>
            <a:r>
              <a:rPr lang="sv-SE" dirty="0"/>
              <a:t>Klicka här för att skriva rubrik</a:t>
            </a:r>
          </a:p>
        </p:txBody>
      </p:sp>
      <p:sp>
        <p:nvSpPr>
          <p:cNvPr id="3" name="Platshållare för bild 2">
            <a:extLst>
              <a:ext uri="{FF2B5EF4-FFF2-40B4-BE49-F238E27FC236}">
                <a16:creationId xmlns:a16="http://schemas.microsoft.com/office/drawing/2014/main" id="{9182F77A-2646-4218-A4A9-F18D71B677DD}"/>
              </a:ext>
            </a:extLst>
          </p:cNvPr>
          <p:cNvSpPr>
            <a:spLocks noGrp="1"/>
          </p:cNvSpPr>
          <p:nvPr>
            <p:ph type="pic" idx="1"/>
            <p:custDataLst>
              <p:tags r:id="rId2"/>
            </p:custDataLst>
          </p:nvPr>
        </p:nvSpPr>
        <p:spPr>
          <a:xfrm>
            <a:off x="0" y="0"/>
            <a:ext cx="6096000" cy="6857999"/>
          </a:xfrm>
          <a:solidFill>
            <a:srgbClr val="F7F7F7"/>
          </a:solidFill>
        </p:spPr>
        <p:txBody>
          <a:bodyPr>
            <a:normAutofit/>
          </a:bodyPr>
          <a:lstStyle>
            <a:lvl1pPr marL="0" indent="0" algn="ctr">
              <a:buNone/>
              <a:defRPr sz="1800">
                <a:solidFill>
                  <a:srgbClr val="00000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7" name="Platshållare för text 6">
            <a:extLst>
              <a:ext uri="{FF2B5EF4-FFF2-40B4-BE49-F238E27FC236}">
                <a16:creationId xmlns:a16="http://schemas.microsoft.com/office/drawing/2014/main" id="{5071BAF5-9712-4804-B086-916A4B24192D}"/>
              </a:ext>
            </a:extLst>
          </p:cNvPr>
          <p:cNvSpPr>
            <a:spLocks noGrp="1"/>
          </p:cNvSpPr>
          <p:nvPr>
            <p:ph type="body" sz="quarter" idx="10"/>
            <p:custDataLst>
              <p:tags r:id="rId3"/>
            </p:custDataLst>
          </p:nvPr>
        </p:nvSpPr>
        <p:spPr>
          <a:xfrm>
            <a:off x="7293162" y="2258402"/>
            <a:ext cx="4002087" cy="38338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ktangel 3" descr="TagShapePrint">
            <a:extLst>
              <a:ext uri="{FF2B5EF4-FFF2-40B4-BE49-F238E27FC236}">
                <a16:creationId xmlns:a16="http://schemas.microsoft.com/office/drawing/2014/main" id="{4D010190-EDD4-48A5-B350-2AB1DBEFAA41}"/>
              </a:ext>
            </a:extLst>
          </p:cNvPr>
          <p:cNvSpPr/>
          <p:nvPr userDrawn="1">
            <p:custDataLst>
              <p:tags r:id="rId4"/>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571558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Grå, 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535B1B-6056-4CED-8443-F504A14CA1D0}"/>
              </a:ext>
            </a:extLst>
          </p:cNvPr>
          <p:cNvSpPr>
            <a:spLocks noGrp="1"/>
          </p:cNvSpPr>
          <p:nvPr>
            <p:ph type="title"/>
            <p:custDataLst>
              <p:tags r:id="rId1"/>
            </p:custDataLst>
          </p:nvPr>
        </p:nvSpPr>
        <p:spPr>
          <a:xfrm>
            <a:off x="550843" y="479892"/>
            <a:ext cx="10517206" cy="516224"/>
          </a:xfrm>
        </p:spPr>
        <p:txBody>
          <a:bodyPr/>
          <a:lstStyle>
            <a:lvl1pPr>
              <a:defRPr>
                <a:solidFill>
                  <a:srgbClr val="000000"/>
                </a:solidFill>
              </a:defRPr>
            </a:lvl1pPr>
          </a:lstStyle>
          <a:p>
            <a:r>
              <a:rPr lang="sv-SE" dirty="0"/>
              <a:t>Klicka här för att ändra mall för rubrikformat</a:t>
            </a:r>
          </a:p>
        </p:txBody>
      </p:sp>
      <p:sp>
        <p:nvSpPr>
          <p:cNvPr id="3" name="Rektangel 2" descr="TagShapePrint">
            <a:extLst>
              <a:ext uri="{FF2B5EF4-FFF2-40B4-BE49-F238E27FC236}">
                <a16:creationId xmlns:a16="http://schemas.microsoft.com/office/drawing/2014/main" id="{4D234E2D-D23F-4A27-A025-571352EBCD41}"/>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176275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å, Foto helsida">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DC4CC64D-0556-4EE6-8C65-19C67B09D47C}"/>
              </a:ext>
            </a:extLst>
          </p:cNvPr>
          <p:cNvSpPr>
            <a:spLocks noGrp="1"/>
          </p:cNvSpPr>
          <p:nvPr>
            <p:ph type="pic" sz="quarter" idx="10"/>
            <p:custDataLst>
              <p:tags r:id="rId1"/>
            </p:custDataLst>
          </p:nvPr>
        </p:nvSpPr>
        <p:spPr>
          <a:xfrm>
            <a:off x="0" y="0"/>
            <a:ext cx="12192000" cy="6858000"/>
          </a:xfrm>
          <a:solidFill>
            <a:srgbClr val="F7F7F7"/>
          </a:solidFill>
        </p:spPr>
        <p:txBody>
          <a:bodyPr>
            <a:normAutofit/>
          </a:bodyPr>
          <a:lstStyle>
            <a:lvl1pPr marL="0" indent="0" algn="ctr">
              <a:buNone/>
              <a:defRPr sz="1800">
                <a:solidFill>
                  <a:srgbClr val="000000"/>
                </a:solidFill>
              </a:defRPr>
            </a:lvl1pPr>
          </a:lstStyle>
          <a:p>
            <a:r>
              <a:rPr lang="sv-SE" dirty="0"/>
              <a:t>Klicka på ikonen för att lägga till en bild</a:t>
            </a:r>
          </a:p>
        </p:txBody>
      </p:sp>
      <p:sp>
        <p:nvSpPr>
          <p:cNvPr id="3" name="Rektangel 2" descr="TagShapePrint">
            <a:extLst>
              <a:ext uri="{FF2B5EF4-FFF2-40B4-BE49-F238E27FC236}">
                <a16:creationId xmlns:a16="http://schemas.microsoft.com/office/drawing/2014/main" id="{A15B28B4-2D13-4E26-ADD9-0E1AA3CC18C6}"/>
              </a:ext>
            </a:extLst>
          </p:cNvPr>
          <p:cNvSpPr/>
          <p:nvPr userDrawn="1">
            <p:custDataLst>
              <p:tags r:id="rId2"/>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3436238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å, Avslut">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ubrik 1">
            <a:extLst>
              <a:ext uri="{FF2B5EF4-FFF2-40B4-BE49-F238E27FC236}">
                <a16:creationId xmlns:a16="http://schemas.microsoft.com/office/drawing/2014/main" id="{9640C95B-F2BC-32A9-0896-15C0F7BE1437}"/>
              </a:ext>
            </a:extLst>
          </p:cNvPr>
          <p:cNvSpPr>
            <a:spLocks noGrp="1"/>
          </p:cNvSpPr>
          <p:nvPr>
            <p:ph type="ctrTitle" hasCustomPrompt="1"/>
            <p:custDataLst>
              <p:tags r:id="rId2"/>
            </p:custDataLst>
          </p:nvPr>
        </p:nvSpPr>
        <p:spPr>
          <a:xfrm>
            <a:off x="2019298" y="1362077"/>
            <a:ext cx="8100433" cy="633743"/>
          </a:xfrm>
        </p:spPr>
        <p:txBody>
          <a:bodyPr anchor="b">
            <a:noAutofit/>
          </a:bodyPr>
          <a:lstStyle>
            <a:lvl1pPr algn="l">
              <a:defRPr sz="4000">
                <a:solidFill>
                  <a:schemeClr val="tx1"/>
                </a:solidFill>
              </a:defRPr>
            </a:lvl1pPr>
          </a:lstStyle>
          <a:p>
            <a:r>
              <a:rPr lang="sv-SE" dirty="0"/>
              <a:t>Klicka här rubrik</a:t>
            </a:r>
          </a:p>
        </p:txBody>
      </p:sp>
      <p:sp>
        <p:nvSpPr>
          <p:cNvPr id="6" name="Underrubrik 2">
            <a:extLst>
              <a:ext uri="{FF2B5EF4-FFF2-40B4-BE49-F238E27FC236}">
                <a16:creationId xmlns:a16="http://schemas.microsoft.com/office/drawing/2014/main" id="{43E2F0D3-1190-2976-B593-417BC19BD8DC}"/>
              </a:ext>
            </a:extLst>
          </p:cNvPr>
          <p:cNvSpPr>
            <a:spLocks noGrp="1"/>
          </p:cNvSpPr>
          <p:nvPr>
            <p:ph type="subTitle" idx="1"/>
            <p:custDataLst>
              <p:tags r:id="rId3"/>
            </p:custDataLst>
          </p:nvPr>
        </p:nvSpPr>
        <p:spPr>
          <a:xfrm>
            <a:off x="2019298" y="2046494"/>
            <a:ext cx="8100433" cy="1382506"/>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Tree>
    <p:extLst>
      <p:ext uri="{BB962C8B-B14F-4D97-AF65-F5344CB8AC3E}">
        <p14:creationId xmlns:p14="http://schemas.microsoft.com/office/powerpoint/2010/main" val="443414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Rubrikbild med foto">
    <p:bg>
      <p:bgPr>
        <a:solidFill>
          <a:srgbClr val="071A2E"/>
        </a:solidFill>
        <a:effectLst/>
      </p:bgPr>
    </p:bg>
    <p:spTree>
      <p:nvGrpSpPr>
        <p:cNvPr id="1" name=""/>
        <p:cNvGrpSpPr/>
        <p:nvPr/>
      </p:nvGrpSpPr>
      <p:grpSpPr>
        <a:xfrm>
          <a:off x="0" y="0"/>
          <a:ext cx="0" cy="0"/>
          <a:chOff x="0" y="0"/>
          <a:chExt cx="0" cy="0"/>
        </a:xfrm>
      </p:grpSpPr>
      <p:pic>
        <p:nvPicPr>
          <p:cNvPr id="18" name="Bildobjekt 17" descr="En bild som visar blå, himmel, skärmbild&#10;&#10;AI-genererat innehåll kan vara felaktigt.">
            <a:extLst>
              <a:ext uri="{FF2B5EF4-FFF2-40B4-BE49-F238E27FC236}">
                <a16:creationId xmlns:a16="http://schemas.microsoft.com/office/drawing/2014/main" id="{AD99E15B-4168-AA0E-70A3-D2071E624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Bildobjekt 7">
            <a:extLst>
              <a:ext uri="{FF2B5EF4-FFF2-40B4-BE49-F238E27FC236}">
                <a16:creationId xmlns:a16="http://schemas.microsoft.com/office/drawing/2014/main" id="{D9DE757D-E17A-8126-E5A7-D5AF935BF7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9832" y="509181"/>
            <a:ext cx="1492738" cy="522000"/>
          </a:xfrm>
          <a:prstGeom prst="rect">
            <a:avLst/>
          </a:prstGeom>
        </p:spPr>
      </p:pic>
      <p:sp>
        <p:nvSpPr>
          <p:cNvPr id="30" name="Platshållare för bild 29" descr="Alternativtext som beskriver bilden eller kryssa i &quot;Markera som dekorativ&quot;">
            <a:extLst>
              <a:ext uri="{FF2B5EF4-FFF2-40B4-BE49-F238E27FC236}">
                <a16:creationId xmlns:a16="http://schemas.microsoft.com/office/drawing/2014/main" id="{469B23A3-6CDE-D6ED-CA43-6988C9614E6A}"/>
              </a:ext>
            </a:extLst>
          </p:cNvPr>
          <p:cNvSpPr>
            <a:spLocks noGrp="1"/>
          </p:cNvSpPr>
          <p:nvPr>
            <p:ph type="pic" sz="quarter" idx="15"/>
          </p:nvPr>
        </p:nvSpPr>
        <p:spPr>
          <a:xfrm>
            <a:off x="5486402" y="-1"/>
            <a:ext cx="6705599" cy="6861600"/>
          </a:xfrm>
          <a:custGeom>
            <a:avLst/>
            <a:gdLst>
              <a:gd name="connsiteX0" fmla="*/ 1969134 w 6705599"/>
              <a:gd name="connsiteY0" fmla="*/ 0 h 6857997"/>
              <a:gd name="connsiteX1" fmla="*/ 5436301 w 6705599"/>
              <a:gd name="connsiteY1" fmla="*/ 0 h 6857997"/>
              <a:gd name="connsiteX2" fmla="*/ 6705599 w 6705599"/>
              <a:gd name="connsiteY2" fmla="*/ 3040090 h 6857997"/>
              <a:gd name="connsiteX3" fmla="*/ 6705599 w 6705599"/>
              <a:gd name="connsiteY3" fmla="*/ 6857997 h 6857997"/>
              <a:gd name="connsiteX4" fmla="*/ 0 w 6705599"/>
              <a:gd name="connsiteY4" fmla="*/ 6857997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599" h="6857997">
                <a:moveTo>
                  <a:pt x="1969134" y="0"/>
                </a:moveTo>
                <a:lnTo>
                  <a:pt x="5436301" y="0"/>
                </a:lnTo>
                <a:lnTo>
                  <a:pt x="6705599" y="3040090"/>
                </a:lnTo>
                <a:lnTo>
                  <a:pt x="6705599" y="6857997"/>
                </a:lnTo>
                <a:lnTo>
                  <a:pt x="0" y="6857997"/>
                </a:lnTo>
                <a:close/>
              </a:path>
            </a:pathLst>
          </a:custGeom>
          <a:noFill/>
        </p:spPr>
        <p:txBody>
          <a:bodyPr wrap="square" tIns="2412000">
            <a:noAutofit/>
          </a:bodyPr>
          <a:lstStyle>
            <a:lvl1pPr marL="0" indent="0" algn="ctr">
              <a:buNone/>
              <a:defRPr sz="1800">
                <a:solidFill>
                  <a:schemeClr val="tx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0D78243E-6204-91A9-CD11-3ED87BEB4F9A}"/>
              </a:ext>
            </a:extLst>
          </p:cNvPr>
          <p:cNvSpPr>
            <a:spLocks noGrp="1"/>
          </p:cNvSpPr>
          <p:nvPr>
            <p:ph type="ctrTitle"/>
          </p:nvPr>
        </p:nvSpPr>
        <p:spPr>
          <a:xfrm>
            <a:off x="554401" y="2502568"/>
            <a:ext cx="5777648" cy="1116000"/>
          </a:xfrm>
        </p:spPr>
        <p:txBody>
          <a:bodyPr lIns="0" tIns="0" rIns="0" bIns="0" anchor="b"/>
          <a:lstStyle>
            <a:lvl1pPr algn="l">
              <a:lnSpc>
                <a:spcPct val="84000"/>
              </a:lnSpc>
              <a:defRPr sz="4000">
                <a:solidFill>
                  <a:schemeClr val="tx1"/>
                </a:solidFill>
              </a:defRPr>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37EE5B3-5FC9-92CE-3483-C9864B90A471}"/>
              </a:ext>
            </a:extLst>
          </p:cNvPr>
          <p:cNvSpPr>
            <a:spLocks noGrp="1"/>
          </p:cNvSpPr>
          <p:nvPr>
            <p:ph type="subTitle" idx="1"/>
          </p:nvPr>
        </p:nvSpPr>
        <p:spPr>
          <a:xfrm>
            <a:off x="552450" y="3740150"/>
            <a:ext cx="5470215" cy="651600"/>
          </a:xfrm>
        </p:spPr>
        <p:txBody>
          <a:bodyPr lIns="0" rIns="0" bIns="0"/>
          <a:lstStyle>
            <a:lvl1pPr marL="0" indent="0" algn="l">
              <a:lnSpc>
                <a:spcPct val="10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A1832C76-70D2-007C-903C-E2096FC68EA4}"/>
              </a:ext>
            </a:extLst>
          </p:cNvPr>
          <p:cNvSpPr>
            <a:spLocks noGrp="1"/>
          </p:cNvSpPr>
          <p:nvPr>
            <p:ph type="dt" sz="half" idx="10"/>
          </p:nvPr>
        </p:nvSpPr>
        <p:spPr>
          <a:xfrm>
            <a:off x="552447" y="5806165"/>
            <a:ext cx="1009915" cy="198031"/>
          </a:xfrm>
        </p:spPr>
        <p:txBody>
          <a:bodyPr/>
          <a:lstStyle>
            <a:lvl1pPr>
              <a:defRPr sz="1050">
                <a:solidFill>
                  <a:srgbClr val="FF832C"/>
                </a:solidFill>
              </a:defRPr>
            </a:lvl1pPr>
          </a:lstStyle>
          <a:p>
            <a:fld id="{37667420-E4D6-413E-8ED7-94DE4193AB2D}" type="datetime1">
              <a:rPr lang="sv-SE" smtClean="0"/>
              <a:pPr/>
              <a:t>2026-06-18</a:t>
            </a:fld>
            <a:endParaRPr lang="sv-SE" sz="1050" dirty="0"/>
          </a:p>
        </p:txBody>
      </p:sp>
      <p:sp>
        <p:nvSpPr>
          <p:cNvPr id="13" name="Platshållare för text 10">
            <a:extLst>
              <a:ext uri="{FF2B5EF4-FFF2-40B4-BE49-F238E27FC236}">
                <a16:creationId xmlns:a16="http://schemas.microsoft.com/office/drawing/2014/main" id="{BCDA3AAC-82A5-5E5A-D030-03628BF84AA1}"/>
              </a:ext>
            </a:extLst>
          </p:cNvPr>
          <p:cNvSpPr>
            <a:spLocks noGrp="1"/>
          </p:cNvSpPr>
          <p:nvPr>
            <p:ph type="body" sz="quarter" idx="13" hasCustomPrompt="1"/>
          </p:nvPr>
        </p:nvSpPr>
        <p:spPr>
          <a:xfrm>
            <a:off x="552449" y="6049290"/>
            <a:ext cx="3473448" cy="171536"/>
          </a:xfrm>
        </p:spPr>
        <p:txBody>
          <a:bodyPr lIns="0" rIns="0" bIns="0" anchor="ctr"/>
          <a:lstStyle>
            <a:lvl1pPr marL="0" indent="0">
              <a:buNone/>
              <a:defRPr sz="1050">
                <a:solidFill>
                  <a:schemeClr val="accent5"/>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Namn</a:t>
            </a:r>
          </a:p>
        </p:txBody>
      </p:sp>
      <p:sp>
        <p:nvSpPr>
          <p:cNvPr id="11" name="Platshållare för text 10">
            <a:extLst>
              <a:ext uri="{FF2B5EF4-FFF2-40B4-BE49-F238E27FC236}">
                <a16:creationId xmlns:a16="http://schemas.microsoft.com/office/drawing/2014/main" id="{50EC2E7D-9616-2304-9D9A-41CE7A725BAA}"/>
              </a:ext>
            </a:extLst>
          </p:cNvPr>
          <p:cNvSpPr>
            <a:spLocks noGrp="1"/>
          </p:cNvSpPr>
          <p:nvPr>
            <p:ph type="body" sz="quarter" idx="14" hasCustomPrompt="1"/>
          </p:nvPr>
        </p:nvSpPr>
        <p:spPr>
          <a:xfrm>
            <a:off x="552446" y="6241132"/>
            <a:ext cx="3473451" cy="142875"/>
          </a:xfrm>
        </p:spPr>
        <p:txBody>
          <a:bodyPr lIns="0" rIns="0" bIns="0" anchor="ctr"/>
          <a:lstStyle>
            <a:lvl1pPr marL="0" indent="0">
              <a:buNone/>
              <a:defRPr sz="1050">
                <a:solidFill>
                  <a:srgbClr val="FF832C"/>
                </a:solidFill>
              </a:defRPr>
            </a:lvl1pPr>
            <a:lvl2pPr marL="457200" indent="0">
              <a:buNone/>
              <a:defRPr sz="900">
                <a:solidFill>
                  <a:schemeClr val="accent5"/>
                </a:solidFill>
              </a:defRPr>
            </a:lvl2pPr>
            <a:lvl3pPr marL="914400" indent="0">
              <a:buNone/>
              <a:defRPr sz="900">
                <a:solidFill>
                  <a:schemeClr val="accent5"/>
                </a:solidFill>
              </a:defRPr>
            </a:lvl3pPr>
            <a:lvl4pPr marL="1371600" indent="0">
              <a:buNone/>
              <a:defRPr sz="900">
                <a:solidFill>
                  <a:schemeClr val="accent5"/>
                </a:solidFill>
              </a:defRPr>
            </a:lvl4pPr>
            <a:lvl5pPr marL="1828800" indent="0">
              <a:buNone/>
              <a:defRPr sz="900">
                <a:solidFill>
                  <a:schemeClr val="accent5"/>
                </a:solidFill>
              </a:defRPr>
            </a:lvl5pPr>
          </a:lstStyle>
          <a:p>
            <a:pPr lvl="0"/>
            <a:r>
              <a:rPr lang="sv-SE" dirty="0"/>
              <a:t>Enhet/avdelning</a:t>
            </a:r>
          </a:p>
        </p:txBody>
      </p:sp>
      <p:sp>
        <p:nvSpPr>
          <p:cNvPr id="14" name="Platshållare för text 8">
            <a:extLst>
              <a:ext uri="{FF2B5EF4-FFF2-40B4-BE49-F238E27FC236}">
                <a16:creationId xmlns:a16="http://schemas.microsoft.com/office/drawing/2014/main" id="{E69CC9DC-3F0D-42E3-1DAA-028BA2E9F60F}"/>
              </a:ext>
              <a:ext uri="{C183D7F6-B498-43B3-948B-1728B52AA6E4}">
                <adec:decorative xmlns:adec="http://schemas.microsoft.com/office/drawing/2017/decorative" val="1"/>
              </a:ext>
            </a:extLst>
          </p:cNvPr>
          <p:cNvSpPr>
            <a:spLocks noGrp="1"/>
          </p:cNvSpPr>
          <p:nvPr>
            <p:ph type="body" sz="quarter" idx="16" hasCustomPrompt="1"/>
          </p:nvPr>
        </p:nvSpPr>
        <p:spPr>
          <a:xfrm>
            <a:off x="554109" y="6023351"/>
            <a:ext cx="180000" cy="10800"/>
          </a:xfrm>
          <a:solidFill>
            <a:srgbClr val="FF832C"/>
          </a:solidFill>
          <a:ln>
            <a:solidFill>
              <a:srgbClr val="061727">
                <a:alpha val="0"/>
              </a:srgbClr>
            </a:solidFill>
          </a:ln>
        </p:spPr>
        <p:txBody>
          <a:bodyPr/>
          <a:lstStyle>
            <a:lvl1pPr marL="0" indent="0">
              <a:buNone/>
              <a:defRPr sz="200"/>
            </a:lvl1pPr>
            <a:lvl2pPr>
              <a:defRPr sz="200"/>
            </a:lvl2pPr>
            <a:lvl3pPr>
              <a:defRPr sz="200"/>
            </a:lvl3pPr>
            <a:lvl4pPr>
              <a:defRPr sz="200"/>
            </a:lvl4pPr>
            <a:lvl5pPr>
              <a:defRPr sz="200"/>
            </a:lvl5pPr>
          </a:lstStyle>
          <a:p>
            <a:pPr lvl="0"/>
            <a:r>
              <a:rPr lang="sv-SE" dirty="0"/>
              <a:t>
              </a:t>
            </a:r>
          </a:p>
        </p:txBody>
      </p:sp>
      <p:sp>
        <p:nvSpPr>
          <p:cNvPr id="5" name="Platshållare för sidfot 4">
            <a:extLst>
              <a:ext uri="{FF2B5EF4-FFF2-40B4-BE49-F238E27FC236}">
                <a16:creationId xmlns:a16="http://schemas.microsoft.com/office/drawing/2014/main" id="{1A416973-C155-F962-8AF3-CE31F29C633B}"/>
              </a:ext>
              <a:ext uri="{C183D7F6-B498-43B3-948B-1728B52AA6E4}">
                <adec:decorative xmlns:adec="http://schemas.microsoft.com/office/drawing/2017/decorative" val="1"/>
              </a:ext>
            </a:extLst>
          </p:cNvPr>
          <p:cNvSpPr>
            <a:spLocks noGrp="1"/>
          </p:cNvSpPr>
          <p:nvPr>
            <p:ph type="ftr" sz="quarter" idx="11"/>
          </p:nvPr>
        </p:nvSpPr>
        <p:spPr>
          <a:xfrm>
            <a:off x="819574" y="7049830"/>
            <a:ext cx="3473452" cy="142875"/>
          </a:xfrm>
        </p:spPr>
        <p:txBody>
          <a:bodyPr/>
          <a:lstStyle>
            <a:lvl1pPr algn="l">
              <a:defRPr sz="900">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A2820114-64CE-BC1C-2CC4-A006533EDF5F}"/>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Tree>
    <p:extLst>
      <p:ext uri="{BB962C8B-B14F-4D97-AF65-F5344CB8AC3E}">
        <p14:creationId xmlns:p14="http://schemas.microsoft.com/office/powerpoint/2010/main" val="342337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Grå, Tom">
    <p:spTree>
      <p:nvGrpSpPr>
        <p:cNvPr id="1" name=""/>
        <p:cNvGrpSpPr/>
        <p:nvPr/>
      </p:nvGrpSpPr>
      <p:grpSpPr>
        <a:xfrm>
          <a:off x="0" y="0"/>
          <a:ext cx="0" cy="0"/>
          <a:chOff x="0" y="0"/>
          <a:chExt cx="0" cy="0"/>
        </a:xfrm>
      </p:grpSpPr>
      <p:sp>
        <p:nvSpPr>
          <p:cNvPr id="2" name="Rektangel 1" descr="TagShapePrint">
            <a:extLst>
              <a:ext uri="{FF2B5EF4-FFF2-40B4-BE49-F238E27FC236}">
                <a16:creationId xmlns:a16="http://schemas.microsoft.com/office/drawing/2014/main" id="{D2624664-E304-43C3-94AF-7C6457527487}"/>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715166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örkgrå, Rubrikbild">
    <p:spTree>
      <p:nvGrpSpPr>
        <p:cNvPr id="1" name=""/>
        <p:cNvGrpSpPr/>
        <p:nvPr/>
      </p:nvGrpSpPr>
      <p:grpSpPr>
        <a:xfrm>
          <a:off x="0" y="0"/>
          <a:ext cx="0" cy="0"/>
          <a:chOff x="0" y="0"/>
          <a:chExt cx="0" cy="0"/>
        </a:xfrm>
      </p:grpSpPr>
      <p:sp>
        <p:nvSpPr>
          <p:cNvPr id="4" name="Rektangel 3" descr="TagShapePrint">
            <a:extLst>
              <a:ext uri="{FF2B5EF4-FFF2-40B4-BE49-F238E27FC236}">
                <a16:creationId xmlns:a16="http://schemas.microsoft.com/office/drawing/2014/main" id="{696F1378-E97B-4E02-B8F4-8472610D4ECC}"/>
              </a:ext>
            </a:extLst>
          </p:cNvPr>
          <p:cNvSpPr/>
          <p:nvPr userDrawn="1">
            <p:custDataLst>
              <p:tags r:id="rId1"/>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
        <p:nvSpPr>
          <p:cNvPr id="5" name="Rubrik 1">
            <a:extLst>
              <a:ext uri="{FF2B5EF4-FFF2-40B4-BE49-F238E27FC236}">
                <a16:creationId xmlns:a16="http://schemas.microsoft.com/office/drawing/2014/main" id="{F47DF689-ACEB-849F-8E65-F43FCD974098}"/>
              </a:ext>
            </a:extLst>
          </p:cNvPr>
          <p:cNvSpPr>
            <a:spLocks noGrp="1"/>
          </p:cNvSpPr>
          <p:nvPr>
            <p:ph type="title" hasCustomPrompt="1"/>
            <p:custDataLst>
              <p:tags r:id="rId2"/>
            </p:custDataLst>
          </p:nvPr>
        </p:nvSpPr>
        <p:spPr>
          <a:xfrm>
            <a:off x="1774800" y="2155032"/>
            <a:ext cx="8582400" cy="1273968"/>
          </a:xfrm>
        </p:spPr>
        <p:txBody>
          <a:bodyPr anchor="b"/>
          <a:lstStyle>
            <a:lvl1pPr>
              <a:defRPr sz="4000">
                <a:solidFill>
                  <a:schemeClr val="bg1"/>
                </a:solidFill>
                <a:latin typeface="+mj-lt"/>
              </a:defRPr>
            </a:lvl1pPr>
          </a:lstStyle>
          <a:p>
            <a:r>
              <a:rPr lang="sv-SE" dirty="0"/>
              <a:t>Klicka här för att skriva rubrik</a:t>
            </a:r>
          </a:p>
        </p:txBody>
      </p:sp>
      <p:sp>
        <p:nvSpPr>
          <p:cNvPr id="6" name="Platshållare för text 2">
            <a:extLst>
              <a:ext uri="{FF2B5EF4-FFF2-40B4-BE49-F238E27FC236}">
                <a16:creationId xmlns:a16="http://schemas.microsoft.com/office/drawing/2014/main" id="{A162FC2A-DC5D-8F1E-C33E-CB9B08B4C2A8}"/>
              </a:ext>
            </a:extLst>
          </p:cNvPr>
          <p:cNvSpPr>
            <a:spLocks noGrp="1"/>
          </p:cNvSpPr>
          <p:nvPr>
            <p:ph type="body" idx="1"/>
            <p:custDataLst>
              <p:tags r:id="rId3"/>
            </p:custDataLst>
          </p:nvPr>
        </p:nvSpPr>
        <p:spPr>
          <a:xfrm>
            <a:off x="1774800" y="3460777"/>
            <a:ext cx="8582400" cy="633743"/>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Tree>
    <p:extLst>
      <p:ext uri="{BB962C8B-B14F-4D97-AF65-F5344CB8AC3E}">
        <p14:creationId xmlns:p14="http://schemas.microsoft.com/office/powerpoint/2010/main" val="239365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vsnittsrubrik">
    <p:bg>
      <p:bgPr>
        <a:solidFill>
          <a:schemeClr val="accent1"/>
        </a:solidFill>
        <a:effectLst/>
      </p:bgPr>
    </p:bg>
    <p:spTree>
      <p:nvGrpSpPr>
        <p:cNvPr id="1" name=""/>
        <p:cNvGrpSpPr/>
        <p:nvPr/>
      </p:nvGrpSpPr>
      <p:grpSpPr>
        <a:xfrm>
          <a:off x="0" y="0"/>
          <a:ext cx="0" cy="0"/>
          <a:chOff x="0" y="0"/>
          <a:chExt cx="0" cy="0"/>
        </a:xfrm>
      </p:grpSpPr>
      <p:pic>
        <p:nvPicPr>
          <p:cNvPr id="8" name="Bildobjekt 7" descr="En bild som visar blå, skärmbild, Electric blue&#10;&#10;AI-genererat innehåll kan vara felaktigt.">
            <a:extLst>
              <a:ext uri="{FF2B5EF4-FFF2-40B4-BE49-F238E27FC236}">
                <a16:creationId xmlns:a16="http://schemas.microsoft.com/office/drawing/2014/main" id="{8ABD3555-5D97-E7A7-82AE-C07303C0C7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5EB5AC88-8F93-4065-91DC-4D36E59B266D}"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pic>
        <p:nvPicPr>
          <p:cNvPr id="9" name="Bildobjekt 7">
            <a:extLst>
              <a:ext uri="{FF2B5EF4-FFF2-40B4-BE49-F238E27FC236}">
                <a16:creationId xmlns:a16="http://schemas.microsoft.com/office/drawing/2014/main" id="{B5B09293-4A04-D315-6EB8-87A6804D15A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443858" y="6047117"/>
            <a:ext cx="1328021" cy="464400"/>
          </a:xfrm>
          <a:prstGeom prst="rect">
            <a:avLst/>
          </a:prstGeom>
        </p:spPr>
      </p:pic>
    </p:spTree>
    <p:extLst>
      <p:ext uri="{BB962C8B-B14F-4D97-AF65-F5344CB8AC3E}">
        <p14:creationId xmlns:p14="http://schemas.microsoft.com/office/powerpoint/2010/main" val="22884494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Avsnittsrubrik ljus">
    <p:bg>
      <p:bgPr>
        <a:solidFill>
          <a:srgbClr val="F8EFE9"/>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5756293A-C27F-4F34-AF0A-B2D66CCC1E48}"/>
              </a:ext>
              <a:ext uri="{C183D7F6-B498-43B3-948B-1728B52AA6E4}">
                <adec:decorative xmlns:adec="http://schemas.microsoft.com/office/drawing/2017/decorative" val="1"/>
              </a:ext>
            </a:extLst>
          </p:cNvPr>
          <p:cNvGrpSpPr/>
          <p:nvPr userDrawn="1"/>
        </p:nvGrpSpPr>
        <p:grpSpPr>
          <a:xfrm flipV="1">
            <a:off x="-2" y="0"/>
            <a:ext cx="12192002" cy="6858000"/>
            <a:chOff x="-2" y="0"/>
            <a:chExt cx="12192002" cy="6858000"/>
          </a:xfrm>
        </p:grpSpPr>
        <p:sp>
          <p:nvSpPr>
            <p:cNvPr id="8" name="Frihandsfigur 8">
              <a:extLst>
                <a:ext uri="{FF2B5EF4-FFF2-40B4-BE49-F238E27FC236}">
                  <a16:creationId xmlns:a16="http://schemas.microsoft.com/office/drawing/2014/main" id="{6FCC2738-5B39-9C43-A076-6E36C591D9CF}"/>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7F2EE"/>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1" name="Frihandsfigur 9">
              <a:extLst>
                <a:ext uri="{FF2B5EF4-FFF2-40B4-BE49-F238E27FC236}">
                  <a16:creationId xmlns:a16="http://schemas.microsoft.com/office/drawing/2014/main" id="{BA961FBC-5DCD-BA15-A629-44AA6433940B}"/>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dirty="0"/>
            </a:p>
          </p:txBody>
        </p:sp>
        <p:sp>
          <p:nvSpPr>
            <p:cNvPr id="13" name="Frihandsfigur 10">
              <a:extLst>
                <a:ext uri="{FF2B5EF4-FFF2-40B4-BE49-F238E27FC236}">
                  <a16:creationId xmlns:a16="http://schemas.microsoft.com/office/drawing/2014/main" id="{1798F231-7C5C-4CEF-5DE8-410E2AE7B61F}"/>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5000">
                  <a:srgbClr val="F6EFE9"/>
                </a:gs>
              </a:gsLst>
              <a:lin ang="0" scaled="0"/>
            </a:gradFill>
            <a:ln w="6322" cap="flat">
              <a:noFill/>
              <a:prstDash val="solid"/>
              <a:miter/>
            </a:ln>
          </p:spPr>
          <p:txBody>
            <a:bodyPr rtlCol="0" anchor="ctr"/>
            <a:lstStyle/>
            <a:p>
              <a:endParaRPr lang="sv-SE" dirty="0"/>
            </a:p>
          </p:txBody>
        </p:sp>
      </p:gr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67DC20E7-79E6-40DA-8CF2-E02D95D2F21A}"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2"/>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pic>
        <p:nvPicPr>
          <p:cNvPr id="9" name="Bildobjekt 7">
            <a:extLst>
              <a:ext uri="{FF2B5EF4-FFF2-40B4-BE49-F238E27FC236}">
                <a16:creationId xmlns:a16="http://schemas.microsoft.com/office/drawing/2014/main" id="{6AEED4F2-84F5-FB81-3ABF-0395DDA7254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443858" y="6047117"/>
            <a:ext cx="1328022" cy="464400"/>
          </a:xfrm>
          <a:prstGeom prst="rect">
            <a:avLst/>
          </a:prstGeom>
        </p:spPr>
      </p:pic>
    </p:spTree>
    <p:extLst>
      <p:ext uri="{BB962C8B-B14F-4D97-AF65-F5344CB8AC3E}">
        <p14:creationId xmlns:p14="http://schemas.microsoft.com/office/powerpoint/2010/main" val="469870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vsnittsrubrik foto med ljus text">
    <p:bg>
      <p:bgPr>
        <a:solidFill>
          <a:srgbClr val="061727"/>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chemeClr val="tx1"/>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A1E27077-DD7C-4185-975C-940EAFE6EB4B}"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1"/>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r:embed="rId2">
              <a:extLst>
                <a:ext uri="{96DAC541-7B7A-43D3-8B79-37D633B846F1}">
                  <asvg:svgBlip xmlns:asvg="http://schemas.microsoft.com/office/drawing/2016/SVG/main" r:embed="rId3"/>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809882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Avsnittsrubrik foto med mörk text">
    <p:bg>
      <p:bgPr>
        <a:solidFill>
          <a:schemeClr val="tx2"/>
        </a:solidFill>
        <a:effectLst/>
      </p:bgPr>
    </p:bg>
    <p:spTree>
      <p:nvGrpSpPr>
        <p:cNvPr id="1" name=""/>
        <p:cNvGrpSpPr/>
        <p:nvPr/>
      </p:nvGrpSpPr>
      <p:grpSpPr>
        <a:xfrm>
          <a:off x="0" y="0"/>
          <a:ext cx="0" cy="0"/>
          <a:chOff x="0" y="0"/>
          <a:chExt cx="0" cy="0"/>
        </a:xfrm>
      </p:grpSpPr>
      <p:sp>
        <p:nvSpPr>
          <p:cNvPr id="8" name="Platshållare för bild 7" descr="Alternativtext som beskriver bilden eller kryssa i &quot;Markera som dekorativ&quot;">
            <a:extLst>
              <a:ext uri="{FF2B5EF4-FFF2-40B4-BE49-F238E27FC236}">
                <a16:creationId xmlns:a16="http://schemas.microsoft.com/office/drawing/2014/main" id="{5FB7BDB1-F346-5219-10C7-81AE76EDE2F8}"/>
              </a:ext>
            </a:extLst>
          </p:cNvPr>
          <p:cNvSpPr>
            <a:spLocks noGrp="1"/>
          </p:cNvSpPr>
          <p:nvPr>
            <p:ph type="pic" sz="quarter" idx="13"/>
          </p:nvPr>
        </p:nvSpPr>
        <p:spPr>
          <a:xfrm>
            <a:off x="0" y="0"/>
            <a:ext cx="12192000" cy="6858000"/>
          </a:xfrm>
        </p:spPr>
        <p:txBody>
          <a:bodyPr tIns="288000"/>
          <a:lstStyle>
            <a:lvl1pPr marL="0" indent="0" algn="ctr">
              <a:buNone/>
              <a:defRPr sz="1800">
                <a:solidFill>
                  <a:schemeClr val="bg1"/>
                </a:solidFill>
              </a:defRPr>
            </a:lvl1pPr>
          </a:lstStyle>
          <a:p>
            <a:r>
              <a:rPr lang="sv-SE" dirty="0"/>
              <a:t>Klicka på ikonen för att lägga till en bild</a:t>
            </a:r>
          </a:p>
        </p:txBody>
      </p:sp>
      <p:sp>
        <p:nvSpPr>
          <p:cNvPr id="2" name="Rubrik 1">
            <a:extLst>
              <a:ext uri="{FF2B5EF4-FFF2-40B4-BE49-F238E27FC236}">
                <a16:creationId xmlns:a16="http://schemas.microsoft.com/office/drawing/2014/main" id="{3D1AB072-0D56-17C4-3ACF-E20DC263E73B}"/>
              </a:ext>
            </a:extLst>
          </p:cNvPr>
          <p:cNvSpPr>
            <a:spLocks noGrp="1"/>
          </p:cNvSpPr>
          <p:nvPr>
            <p:ph type="title"/>
          </p:nvPr>
        </p:nvSpPr>
        <p:spPr>
          <a:xfrm>
            <a:off x="1397358" y="2148245"/>
            <a:ext cx="9950092" cy="1115338"/>
          </a:xfrm>
        </p:spPr>
        <p:txBody>
          <a:bodyPr anchor="b"/>
          <a:lstStyle>
            <a:lvl1pPr>
              <a:lnSpc>
                <a:spcPct val="84000"/>
              </a:lnSpc>
              <a:defRPr sz="4000">
                <a:solidFill>
                  <a:srgbClr val="061727"/>
                </a:solidFill>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E094BA1-AEAC-9A43-CE55-9C4B4AD1BD6F}"/>
              </a:ext>
            </a:extLst>
          </p:cNvPr>
          <p:cNvSpPr>
            <a:spLocks noGrp="1"/>
          </p:cNvSpPr>
          <p:nvPr>
            <p:ph type="body" idx="1"/>
          </p:nvPr>
        </p:nvSpPr>
        <p:spPr>
          <a:xfrm>
            <a:off x="1397358" y="3401592"/>
            <a:ext cx="9969409" cy="651600"/>
          </a:xfrm>
        </p:spPr>
        <p:txBody>
          <a:bodyPr/>
          <a:lstStyle>
            <a:lvl1pPr marL="0" indent="0">
              <a:lnSpc>
                <a:spcPct val="100000"/>
              </a:lnSpc>
              <a:spcBef>
                <a:spcPts val="0"/>
              </a:spcBef>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6539F0E2-90BD-BB8B-8BE6-1CC221AEC90E}"/>
              </a:ext>
              <a:ext uri="{C183D7F6-B498-43B3-948B-1728B52AA6E4}">
                <adec:decorative xmlns:adec="http://schemas.microsoft.com/office/drawing/2017/decorative" val="1"/>
              </a:ext>
            </a:extLst>
          </p:cNvPr>
          <p:cNvSpPr>
            <a:spLocks noGrp="1"/>
          </p:cNvSpPr>
          <p:nvPr>
            <p:ph type="dt" sz="half" idx="10"/>
          </p:nvPr>
        </p:nvSpPr>
        <p:spPr>
          <a:xfrm>
            <a:off x="825321" y="7044786"/>
            <a:ext cx="1025106" cy="142875"/>
          </a:xfrm>
        </p:spPr>
        <p:txBody>
          <a:bodyPr/>
          <a:lstStyle>
            <a:lvl1pPr>
              <a:defRPr>
                <a:solidFill>
                  <a:srgbClr val="F0F0F0"/>
                </a:solidFill>
              </a:defRPr>
            </a:lvl1pPr>
          </a:lstStyle>
          <a:p>
            <a:fld id="{A4ADFB43-10AC-48A6-82F7-C8745946142F}" type="datetime1">
              <a:rPr lang="sv-SE" smtClean="0"/>
              <a:t>2026-06-18</a:t>
            </a:fld>
            <a:endParaRPr lang="sv-SE" dirty="0"/>
          </a:p>
        </p:txBody>
      </p:sp>
      <p:sp>
        <p:nvSpPr>
          <p:cNvPr id="5" name="Platshållare för sidfot 4">
            <a:extLst>
              <a:ext uri="{FF2B5EF4-FFF2-40B4-BE49-F238E27FC236}">
                <a16:creationId xmlns:a16="http://schemas.microsoft.com/office/drawing/2014/main" id="{024F1822-E0C1-F7C4-DE92-67BE35E15F78}"/>
              </a:ext>
              <a:ext uri="{C183D7F6-B498-43B3-948B-1728B52AA6E4}">
                <adec:decorative xmlns:adec="http://schemas.microsoft.com/office/drawing/2017/decorative" val="1"/>
              </a:ext>
            </a:extLst>
          </p:cNvPr>
          <p:cNvSpPr>
            <a:spLocks noGrp="1"/>
          </p:cNvSpPr>
          <p:nvPr>
            <p:ph type="ftr" sz="quarter" idx="11"/>
          </p:nvPr>
        </p:nvSpPr>
        <p:spPr>
          <a:xfrm>
            <a:off x="1973505" y="7044786"/>
            <a:ext cx="6014138" cy="142875"/>
          </a:xfrm>
        </p:spPr>
        <p:txBody>
          <a:bodyPr/>
          <a:lstStyle>
            <a:lvl1pPr>
              <a:defRPr>
                <a:solidFill>
                  <a:srgbClr val="F0F0F0"/>
                </a:solidFill>
              </a:defRPr>
            </a:lvl1pPr>
          </a:lstStyle>
          <a:p>
            <a:r>
              <a:rPr lang="sv-SE" dirty="0"/>
              <a:t>Sidfot</a:t>
            </a:r>
          </a:p>
        </p:txBody>
      </p:sp>
      <p:sp>
        <p:nvSpPr>
          <p:cNvPr id="6" name="Platshållare för bildnummer 5">
            <a:extLst>
              <a:ext uri="{FF2B5EF4-FFF2-40B4-BE49-F238E27FC236}">
                <a16:creationId xmlns:a16="http://schemas.microsoft.com/office/drawing/2014/main" id="{177C1246-2085-0FC7-3053-911523131AF9}"/>
              </a:ext>
              <a:ext uri="{C183D7F6-B498-43B3-948B-1728B52AA6E4}">
                <adec:decorative xmlns:adec="http://schemas.microsoft.com/office/drawing/2017/decorative" val="1"/>
              </a:ext>
            </a:extLst>
          </p:cNvPr>
          <p:cNvSpPr>
            <a:spLocks noGrp="1"/>
          </p:cNvSpPr>
          <p:nvPr>
            <p:ph type="sldNum" sz="quarter" idx="12"/>
          </p:nvPr>
        </p:nvSpPr>
        <p:spPr>
          <a:xfrm>
            <a:off x="402653" y="7049830"/>
            <a:ext cx="299590" cy="142875"/>
          </a:xfrm>
        </p:spPr>
        <p:txBody>
          <a:bodyPr/>
          <a:lstStyle>
            <a:lvl1pPr>
              <a:defRPr>
                <a:solidFill>
                  <a:srgbClr val="F0F0F0"/>
                </a:solidFill>
              </a:defRPr>
            </a:lvl1pPr>
          </a:lstStyle>
          <a:p>
            <a:fld id="{F6C05EEB-4522-434C-B777-08D6E2D6AD2E}" type="slidenum">
              <a:rPr lang="sv-SE" smtClean="0"/>
              <a:pPr/>
              <a:t>‹#›</a:t>
            </a:fld>
            <a:endParaRPr lang="sv-SE" dirty="0"/>
          </a:p>
        </p:txBody>
      </p:sp>
      <p:sp>
        <p:nvSpPr>
          <p:cNvPr id="11" name="Platshållare för text 10">
            <a:extLst>
              <a:ext uri="{FF2B5EF4-FFF2-40B4-BE49-F238E27FC236}">
                <a16:creationId xmlns:a16="http://schemas.microsoft.com/office/drawing/2014/main" id="{71A701F0-7639-34C5-A4CF-18B6BE07AE98}"/>
              </a:ext>
              <a:ext uri="{C183D7F6-B498-43B3-948B-1728B52AA6E4}">
                <adec:decorative xmlns:adec="http://schemas.microsoft.com/office/drawing/2017/decorative" val="1"/>
              </a:ext>
            </a:extLst>
          </p:cNvPr>
          <p:cNvSpPr>
            <a:spLocks noGrp="1"/>
          </p:cNvSpPr>
          <p:nvPr>
            <p:ph type="body" sz="quarter" idx="14" hasCustomPrompt="1"/>
          </p:nvPr>
        </p:nvSpPr>
        <p:spPr>
          <a:xfrm>
            <a:off x="10443858" y="6047117"/>
            <a:ext cx="1328021" cy="464400"/>
          </a:xfrm>
          <a:blipFill>
            <a:blip r:embed="rId2">
              <a:extLst>
                <a:ext uri="{96DAC541-7B7A-43D3-8B79-37D633B846F1}">
                  <asvg:svgBlip xmlns:asvg="http://schemas.microsoft.com/office/drawing/2016/SVG/main" r:embed="rId3"/>
                </a:ext>
              </a:extLst>
            </a:blip>
            <a:stretch>
              <a:fillRect/>
            </a:stretch>
          </a:blipFill>
          <a:ln>
            <a:solidFill>
              <a:srgbClr val="061727">
                <a:alpha val="0"/>
              </a:srgbClr>
            </a:solidFill>
          </a:ln>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44382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3.xml"/><Relationship Id="rId18" Type="http://schemas.openxmlformats.org/officeDocument/2006/relationships/tags" Target="../tags/tag8.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7.xml"/><Relationship Id="rId2" Type="http://schemas.openxmlformats.org/officeDocument/2006/relationships/slideLayout" Target="../slideLayouts/slideLayout41.xml"/><Relationship Id="rId16" Type="http://schemas.openxmlformats.org/officeDocument/2006/relationships/tags" Target="../tags/tag6.xml"/><Relationship Id="rId20" Type="http://schemas.openxmlformats.org/officeDocument/2006/relationships/image" Target="../media/image1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ags" Target="../tags/tag5.xml"/><Relationship Id="rId10" Type="http://schemas.openxmlformats.org/officeDocument/2006/relationships/slideLayout" Target="../slideLayouts/slideLayout49.xml"/><Relationship Id="rId19" Type="http://schemas.openxmlformats.org/officeDocument/2006/relationships/tags" Target="../tags/tag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5F3"/>
        </a:solidFill>
        <a:effectLst/>
      </p:bgPr>
    </p:bg>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5170DA73-D8EE-27E1-4C2D-ABFAAF2D478D}"/>
              </a:ext>
              <a:ext uri="{C183D7F6-B498-43B3-948B-1728B52AA6E4}">
                <adec:decorative xmlns:adec="http://schemas.microsoft.com/office/drawing/2017/decorative" val="1"/>
              </a:ext>
            </a:extLst>
          </p:cNvPr>
          <p:cNvGrpSpPr/>
          <p:nvPr userDrawn="1"/>
        </p:nvGrpSpPr>
        <p:grpSpPr>
          <a:xfrm>
            <a:off x="-2" y="0"/>
            <a:ext cx="12192002" cy="6858000"/>
            <a:chOff x="-2" y="0"/>
            <a:chExt cx="12192002" cy="6858000"/>
          </a:xfrm>
        </p:grpSpPr>
        <p:sp>
          <p:nvSpPr>
            <p:cNvPr id="18" name="Frihandsfigur 8">
              <a:extLst>
                <a:ext uri="{FF2B5EF4-FFF2-40B4-BE49-F238E27FC236}">
                  <a16:creationId xmlns:a16="http://schemas.microsoft.com/office/drawing/2014/main" id="{E9A5E958-3264-4CAA-F264-7ADD4F566A4A}"/>
                </a:ext>
              </a:extLst>
            </p:cNvPr>
            <p:cNvSpPr/>
            <p:nvPr/>
          </p:nvSpPr>
          <p:spPr>
            <a:xfrm>
              <a:off x="-2" y="0"/>
              <a:ext cx="12192001" cy="6858000"/>
            </a:xfrm>
            <a:custGeom>
              <a:avLst/>
              <a:gdLst>
                <a:gd name="connsiteX0" fmla="*/ 0 w 12146434"/>
                <a:gd name="connsiteY0" fmla="*/ 0 h 6835928"/>
                <a:gd name="connsiteX1" fmla="*/ 12146435 w 12146434"/>
                <a:gd name="connsiteY1" fmla="*/ 0 h 6835928"/>
                <a:gd name="connsiteX2" fmla="*/ 12146435 w 12146434"/>
                <a:gd name="connsiteY2" fmla="*/ 6835928 h 6835928"/>
                <a:gd name="connsiteX3" fmla="*/ 0 w 12146434"/>
                <a:gd name="connsiteY3" fmla="*/ 6835928 h 6835928"/>
              </a:gdLst>
              <a:ahLst/>
              <a:cxnLst>
                <a:cxn ang="0">
                  <a:pos x="connsiteX0" y="connsiteY0"/>
                </a:cxn>
                <a:cxn ang="0">
                  <a:pos x="connsiteX1" y="connsiteY1"/>
                </a:cxn>
                <a:cxn ang="0">
                  <a:pos x="connsiteX2" y="connsiteY2"/>
                </a:cxn>
                <a:cxn ang="0">
                  <a:pos x="connsiteX3" y="connsiteY3"/>
                </a:cxn>
              </a:cxnLst>
              <a:rect l="l" t="t" r="r" b="b"/>
              <a:pathLst>
                <a:path w="12146434" h="6835928">
                  <a:moveTo>
                    <a:pt x="0" y="0"/>
                  </a:moveTo>
                  <a:lnTo>
                    <a:pt x="12146435" y="0"/>
                  </a:lnTo>
                  <a:lnTo>
                    <a:pt x="12146435" y="6835928"/>
                  </a:lnTo>
                  <a:lnTo>
                    <a:pt x="0" y="6835928"/>
                  </a:lnTo>
                  <a:close/>
                </a:path>
              </a:pathLst>
            </a:custGeom>
            <a:gradFill>
              <a:gsLst>
                <a:gs pos="50000">
                  <a:srgbClr val="F6EFE9"/>
                </a:gs>
                <a:gs pos="25000">
                  <a:srgbClr val="F6EFE9"/>
                </a:gs>
                <a:gs pos="0">
                  <a:srgbClr val="F6EFE9"/>
                </a:gs>
                <a:gs pos="75000">
                  <a:srgbClr val="F8F5F3"/>
                </a:gs>
                <a:gs pos="100000">
                  <a:srgbClr val="F8F5F3"/>
                </a:gs>
              </a:gsLst>
              <a:lin ang="0" scaled="0"/>
            </a:gradFill>
            <a:ln w="6322" cap="flat">
              <a:noFill/>
              <a:prstDash val="solid"/>
              <a:miter/>
            </a:ln>
          </p:spPr>
          <p:txBody>
            <a:bodyPr rtlCol="0" anchor="ctr"/>
            <a:lstStyle/>
            <a:p>
              <a:endParaRPr lang="sv-SE" dirty="0"/>
            </a:p>
          </p:txBody>
        </p:sp>
        <p:sp>
          <p:nvSpPr>
            <p:cNvPr id="19" name="Frihandsfigur 9">
              <a:extLst>
                <a:ext uri="{FF2B5EF4-FFF2-40B4-BE49-F238E27FC236}">
                  <a16:creationId xmlns:a16="http://schemas.microsoft.com/office/drawing/2014/main" id="{7A2E9FF0-FBA7-AB3F-499A-F534DA4B176B}"/>
                </a:ext>
              </a:extLst>
            </p:cNvPr>
            <p:cNvSpPr/>
            <p:nvPr/>
          </p:nvSpPr>
          <p:spPr>
            <a:xfrm>
              <a:off x="-1" y="5162500"/>
              <a:ext cx="7261670" cy="1695500"/>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0">
                  <a:srgbClr val="F8F5F3"/>
                </a:gs>
                <a:gs pos="75000">
                  <a:srgbClr val="F6EFE9"/>
                </a:gs>
                <a:gs pos="49000">
                  <a:srgbClr val="F7F2EE"/>
                </a:gs>
                <a:gs pos="25000">
                  <a:srgbClr val="F8F5F3"/>
                </a:gs>
                <a:gs pos="100000">
                  <a:srgbClr val="F6EFE9"/>
                </a:gs>
              </a:gsLst>
              <a:lin ang="5400000" scaled="0"/>
            </a:gradFill>
            <a:ln w="6322" cap="flat">
              <a:noFill/>
              <a:prstDash val="solid"/>
              <a:miter/>
            </a:ln>
          </p:spPr>
          <p:txBody>
            <a:bodyPr rtlCol="0" anchor="ctr"/>
            <a:lstStyle/>
            <a:p>
              <a:endParaRPr lang="sv-SE" dirty="0"/>
            </a:p>
          </p:txBody>
        </p:sp>
        <p:sp>
          <p:nvSpPr>
            <p:cNvPr id="20" name="Frihandsfigur 10">
              <a:extLst>
                <a:ext uri="{FF2B5EF4-FFF2-40B4-BE49-F238E27FC236}">
                  <a16:creationId xmlns:a16="http://schemas.microsoft.com/office/drawing/2014/main" id="{72CC7A6A-64AA-068C-318F-39B2788E5657}"/>
                </a:ext>
              </a:extLst>
            </p:cNvPr>
            <p:cNvSpPr/>
            <p:nvPr/>
          </p:nvSpPr>
          <p:spPr>
            <a:xfrm rot="5400000" flipV="1">
              <a:off x="8205490" y="1267028"/>
              <a:ext cx="5253538" cy="2719482"/>
            </a:xfrm>
            <a:custGeom>
              <a:avLst/>
              <a:gdLst>
                <a:gd name="connsiteX0" fmla="*/ 0 w 7261670"/>
                <a:gd name="connsiteY0" fmla="*/ 0 h 1695500"/>
                <a:gd name="connsiteX1" fmla="*/ 7261670 w 7261670"/>
                <a:gd name="connsiteY1" fmla="*/ 0 h 1695500"/>
                <a:gd name="connsiteX2" fmla="*/ 7261670 w 7261670"/>
                <a:gd name="connsiteY2" fmla="*/ 1695500 h 1695500"/>
                <a:gd name="connsiteX3" fmla="*/ 0 w 7261670"/>
                <a:gd name="connsiteY3" fmla="*/ 1695500 h 1695500"/>
                <a:gd name="connsiteX0" fmla="*/ 0 w 7261670"/>
                <a:gd name="connsiteY0" fmla="*/ 0 h 1695500"/>
                <a:gd name="connsiteX1" fmla="*/ 7261670 w 7261670"/>
                <a:gd name="connsiteY1" fmla="*/ 1695500 h 1695500"/>
                <a:gd name="connsiteX2" fmla="*/ 0 w 7261670"/>
                <a:gd name="connsiteY2" fmla="*/ 1695500 h 1695500"/>
                <a:gd name="connsiteX3" fmla="*/ 0 w 7261670"/>
                <a:gd name="connsiteY3" fmla="*/ 0 h 1695500"/>
              </a:gdLst>
              <a:ahLst/>
              <a:cxnLst>
                <a:cxn ang="0">
                  <a:pos x="connsiteX0" y="connsiteY0"/>
                </a:cxn>
                <a:cxn ang="0">
                  <a:pos x="connsiteX1" y="connsiteY1"/>
                </a:cxn>
                <a:cxn ang="0">
                  <a:pos x="connsiteX2" y="connsiteY2"/>
                </a:cxn>
                <a:cxn ang="0">
                  <a:pos x="connsiteX3" y="connsiteY3"/>
                </a:cxn>
              </a:cxnLst>
              <a:rect l="l" t="t" r="r" b="b"/>
              <a:pathLst>
                <a:path w="7261670" h="1695500">
                  <a:moveTo>
                    <a:pt x="0" y="0"/>
                  </a:moveTo>
                  <a:lnTo>
                    <a:pt x="7261670" y="1695500"/>
                  </a:lnTo>
                  <a:lnTo>
                    <a:pt x="0" y="1695500"/>
                  </a:lnTo>
                  <a:lnTo>
                    <a:pt x="0" y="0"/>
                  </a:lnTo>
                  <a:close/>
                </a:path>
              </a:pathLst>
            </a:custGeom>
            <a:gradFill>
              <a:gsLst>
                <a:gs pos="50000">
                  <a:srgbClr val="F7F2EE"/>
                </a:gs>
                <a:gs pos="25000">
                  <a:srgbClr val="F8F5F3"/>
                </a:gs>
                <a:gs pos="100000">
                  <a:srgbClr val="F6EFE9"/>
                </a:gs>
                <a:gs pos="0">
                  <a:srgbClr val="F8F5F3"/>
                </a:gs>
                <a:gs pos="74000">
                  <a:srgbClr val="F6EFE9"/>
                </a:gs>
              </a:gsLst>
              <a:lin ang="0" scaled="0"/>
            </a:gradFill>
            <a:ln w="6322" cap="flat">
              <a:noFill/>
              <a:prstDash val="solid"/>
              <a:miter/>
            </a:ln>
          </p:spPr>
          <p:txBody>
            <a:bodyPr rtlCol="0" anchor="ctr"/>
            <a:lstStyle/>
            <a:p>
              <a:endParaRPr lang="sv-SE" dirty="0"/>
            </a:p>
          </p:txBody>
        </p:sp>
      </p:grpSp>
      <p:sp>
        <p:nvSpPr>
          <p:cNvPr id="2" name="Platshållare för rubrik 1">
            <a:extLst>
              <a:ext uri="{FF2B5EF4-FFF2-40B4-BE49-F238E27FC236}">
                <a16:creationId xmlns:a16="http://schemas.microsoft.com/office/drawing/2014/main" id="{1790873D-BA16-7955-9609-7C0029CFA120}"/>
              </a:ext>
            </a:extLst>
          </p:cNvPr>
          <p:cNvSpPr>
            <a:spLocks noGrp="1"/>
          </p:cNvSpPr>
          <p:nvPr>
            <p:ph type="title"/>
          </p:nvPr>
        </p:nvSpPr>
        <p:spPr>
          <a:xfrm>
            <a:off x="1393199" y="638890"/>
            <a:ext cx="9424947" cy="8783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D06647-3965-6E2B-F10F-8F9E58728DE4}"/>
              </a:ext>
            </a:extLst>
          </p:cNvPr>
          <p:cNvSpPr>
            <a:spLocks noGrp="1"/>
          </p:cNvSpPr>
          <p:nvPr>
            <p:ph type="body" idx="1"/>
          </p:nvPr>
        </p:nvSpPr>
        <p:spPr>
          <a:xfrm>
            <a:off x="1393200" y="1641231"/>
            <a:ext cx="9424947" cy="4226169"/>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112930D-F68A-962B-6907-EB9C7053ADC9}"/>
              </a:ext>
            </a:extLst>
          </p:cNvPr>
          <p:cNvSpPr>
            <a:spLocks noGrp="1"/>
          </p:cNvSpPr>
          <p:nvPr>
            <p:ph type="sldNum" sz="quarter" idx="4"/>
          </p:nvPr>
        </p:nvSpPr>
        <p:spPr>
          <a:xfrm>
            <a:off x="468194" y="6249988"/>
            <a:ext cx="474532" cy="198030"/>
          </a:xfrm>
          <a:prstGeom prst="rect">
            <a:avLst/>
          </a:prstGeom>
        </p:spPr>
        <p:txBody>
          <a:bodyPr vert="horz" lIns="0" tIns="0" rIns="0" bIns="0" rtlCol="0" anchor="ctr"/>
          <a:lstStyle>
            <a:lvl1pPr algn="l">
              <a:defRPr sz="1050">
                <a:solidFill>
                  <a:srgbClr val="CC4E13"/>
                </a:solidFill>
              </a:defRPr>
            </a:lvl1pPr>
          </a:lstStyle>
          <a:p>
            <a:fld id="{F6C05EEB-4522-434C-B777-08D6E2D6AD2E}" type="slidenum">
              <a:rPr lang="sv-SE" smtClean="0"/>
              <a:pPr/>
              <a:t>‹#›</a:t>
            </a:fld>
            <a:endParaRPr lang="sv-SE" sz="1050" dirty="0"/>
          </a:p>
        </p:txBody>
      </p:sp>
      <p:sp>
        <p:nvSpPr>
          <p:cNvPr id="4" name="Platshållare för datum 3">
            <a:extLst>
              <a:ext uri="{FF2B5EF4-FFF2-40B4-BE49-F238E27FC236}">
                <a16:creationId xmlns:a16="http://schemas.microsoft.com/office/drawing/2014/main" id="{3FFEB486-39E5-9EA0-BD1C-FD53B02D23A9}"/>
              </a:ext>
            </a:extLst>
          </p:cNvPr>
          <p:cNvSpPr>
            <a:spLocks noGrp="1"/>
          </p:cNvSpPr>
          <p:nvPr>
            <p:ph type="dt" sz="half" idx="2"/>
          </p:nvPr>
        </p:nvSpPr>
        <p:spPr>
          <a:xfrm>
            <a:off x="1393200" y="6249519"/>
            <a:ext cx="792254" cy="198031"/>
          </a:xfrm>
          <a:prstGeom prst="rect">
            <a:avLst/>
          </a:prstGeom>
        </p:spPr>
        <p:txBody>
          <a:bodyPr vert="horz" lIns="0" tIns="0" rIns="0" bIns="0" rtlCol="0" anchor="ctr"/>
          <a:lstStyle>
            <a:lvl1pPr algn="l">
              <a:defRPr sz="1050">
                <a:solidFill>
                  <a:srgbClr val="CC4E13"/>
                </a:solidFill>
              </a:defRPr>
            </a:lvl1pPr>
          </a:lstStyle>
          <a:p>
            <a:fld id="{8A14F9B3-7488-4C7E-8E46-A14DBCD098DB}" type="datetime1">
              <a:rPr lang="sv-SE" smtClean="0"/>
              <a:pPr/>
              <a:t>2026-06-18</a:t>
            </a:fld>
            <a:endParaRPr lang="sv-SE" sz="1050" dirty="0"/>
          </a:p>
        </p:txBody>
      </p:sp>
      <p:sp>
        <p:nvSpPr>
          <p:cNvPr id="5" name="Platshållare för sidfot 4">
            <a:extLst>
              <a:ext uri="{FF2B5EF4-FFF2-40B4-BE49-F238E27FC236}">
                <a16:creationId xmlns:a16="http://schemas.microsoft.com/office/drawing/2014/main" id="{C568FA4C-D520-7A8B-425F-5106EC66C422}"/>
              </a:ext>
            </a:extLst>
          </p:cNvPr>
          <p:cNvSpPr>
            <a:spLocks noGrp="1"/>
          </p:cNvSpPr>
          <p:nvPr>
            <p:ph type="ftr" sz="quarter" idx="3"/>
          </p:nvPr>
        </p:nvSpPr>
        <p:spPr>
          <a:xfrm>
            <a:off x="2635928" y="6249520"/>
            <a:ext cx="6600924" cy="198031"/>
          </a:xfrm>
          <a:prstGeom prst="rect">
            <a:avLst/>
          </a:prstGeom>
        </p:spPr>
        <p:txBody>
          <a:bodyPr vert="horz" lIns="0" tIns="0" rIns="0" bIns="0" rtlCol="0" anchor="ctr"/>
          <a:lstStyle>
            <a:lvl1pPr algn="l">
              <a:defRPr sz="1050">
                <a:solidFill>
                  <a:srgbClr val="CC4E13"/>
                </a:solidFill>
              </a:defRPr>
            </a:lvl1pPr>
          </a:lstStyle>
          <a:p>
            <a:r>
              <a:rPr lang="sv-SE" dirty="0"/>
              <a:t>Sidfot</a:t>
            </a:r>
            <a:endParaRPr lang="sv-SE" sz="1050" dirty="0"/>
          </a:p>
        </p:txBody>
      </p:sp>
      <p:pic>
        <p:nvPicPr>
          <p:cNvPr id="8" name="Bildobjekt 7">
            <a:extLst>
              <a:ext uri="{FF2B5EF4-FFF2-40B4-BE49-F238E27FC236}">
                <a16:creationId xmlns:a16="http://schemas.microsoft.com/office/drawing/2014/main" id="{8F9530E3-8BBC-C76F-B54C-0E387E1344A7}"/>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rcRect/>
          <a:stretch/>
        </p:blipFill>
        <p:spPr>
          <a:xfrm>
            <a:off x="10443858" y="6047117"/>
            <a:ext cx="1328022" cy="464400"/>
          </a:xfrm>
          <a:prstGeom prst="rect">
            <a:avLst/>
          </a:prstGeom>
        </p:spPr>
      </p:pic>
      <p:sp>
        <p:nvSpPr>
          <p:cNvPr id="7" name="Rektangel 6" descr="TagShapePrint">
            <a:extLst>
              <a:ext uri="{FF2B5EF4-FFF2-40B4-BE49-F238E27FC236}">
                <a16:creationId xmlns:a16="http://schemas.microsoft.com/office/drawing/2014/main" id="{7D1344C1-ABEE-5CE8-2BA8-5BD9D64B0CB0}"/>
              </a:ext>
            </a:extLst>
          </p:cNvPr>
          <p:cNvSpPr/>
          <p:nvPr/>
        </p:nvSpPr>
        <p:spPr>
          <a:xfrm>
            <a:off x="0" y="0"/>
            <a:ext cx="0" cy="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508197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37" r:id="rId14"/>
    <p:sldLayoutId id="2147483686" r:id="rId15"/>
    <p:sldLayoutId id="2147483687" r:id="rId16"/>
    <p:sldLayoutId id="2147483688" r:id="rId17"/>
    <p:sldLayoutId id="2147483689" r:id="rId18"/>
    <p:sldLayoutId id="2147483690" r:id="rId19"/>
    <p:sldLayoutId id="2147483752" r:id="rId20"/>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914400" rtl="0" eaLnBrk="1" latinLnBrk="0" hangingPunct="1">
        <a:lnSpc>
          <a:spcPct val="90000"/>
        </a:lnSpc>
        <a:spcBef>
          <a:spcPct val="0"/>
        </a:spcBef>
        <a:buNone/>
        <a:defRPr sz="3200" b="1" kern="1200">
          <a:solidFill>
            <a:srgbClr val="061727"/>
          </a:solidFill>
          <a:latin typeface="+mj-lt"/>
          <a:ea typeface="+mj-ea"/>
          <a:cs typeface="+mj-cs"/>
        </a:defRPr>
      </a:lvl1pPr>
    </p:titleStyle>
    <p:bodyStyle>
      <a:lvl1pPr marL="331200" indent="-3312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2547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969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16681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4366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790873D-BA16-7955-9609-7C0029CFA120}"/>
              </a:ext>
            </a:extLst>
          </p:cNvPr>
          <p:cNvSpPr>
            <a:spLocks noGrp="1"/>
          </p:cNvSpPr>
          <p:nvPr>
            <p:ph type="title"/>
          </p:nvPr>
        </p:nvSpPr>
        <p:spPr>
          <a:xfrm>
            <a:off x="1393199" y="638890"/>
            <a:ext cx="9424947" cy="87833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FD06647-3965-6E2B-F10F-8F9E58728DE4}"/>
              </a:ext>
            </a:extLst>
          </p:cNvPr>
          <p:cNvSpPr>
            <a:spLocks noGrp="1"/>
          </p:cNvSpPr>
          <p:nvPr>
            <p:ph type="body" idx="1"/>
          </p:nvPr>
        </p:nvSpPr>
        <p:spPr>
          <a:xfrm>
            <a:off x="1393200" y="1641231"/>
            <a:ext cx="9424947" cy="4226169"/>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7112930D-F68A-962B-6907-EB9C7053ADC9}"/>
              </a:ext>
            </a:extLst>
          </p:cNvPr>
          <p:cNvSpPr>
            <a:spLocks noGrp="1"/>
          </p:cNvSpPr>
          <p:nvPr>
            <p:ph type="sldNum" sz="quarter" idx="4"/>
          </p:nvPr>
        </p:nvSpPr>
        <p:spPr>
          <a:xfrm>
            <a:off x="468193" y="6249988"/>
            <a:ext cx="474532" cy="198030"/>
          </a:xfrm>
          <a:prstGeom prst="rect">
            <a:avLst/>
          </a:prstGeom>
        </p:spPr>
        <p:txBody>
          <a:bodyPr vert="horz" lIns="0" tIns="0" rIns="0" bIns="0" rtlCol="0" anchor="ctr"/>
          <a:lstStyle>
            <a:lvl1pPr algn="l">
              <a:defRPr sz="1050">
                <a:solidFill>
                  <a:srgbClr val="CC4E13"/>
                </a:solidFill>
              </a:defRPr>
            </a:lvl1pPr>
          </a:lstStyle>
          <a:p>
            <a:fld id="{F6C05EEB-4522-434C-B777-08D6E2D6AD2E}" type="slidenum">
              <a:rPr lang="sv-SE" smtClean="0"/>
              <a:pPr/>
              <a:t>‹#›</a:t>
            </a:fld>
            <a:endParaRPr lang="sv-SE" sz="1050" dirty="0"/>
          </a:p>
        </p:txBody>
      </p:sp>
      <p:sp>
        <p:nvSpPr>
          <p:cNvPr id="4" name="Platshållare för datum 3">
            <a:extLst>
              <a:ext uri="{FF2B5EF4-FFF2-40B4-BE49-F238E27FC236}">
                <a16:creationId xmlns:a16="http://schemas.microsoft.com/office/drawing/2014/main" id="{3FFEB486-39E5-9EA0-BD1C-FD53B02D23A9}"/>
              </a:ext>
            </a:extLst>
          </p:cNvPr>
          <p:cNvSpPr>
            <a:spLocks noGrp="1"/>
          </p:cNvSpPr>
          <p:nvPr>
            <p:ph type="dt" sz="half" idx="2"/>
          </p:nvPr>
        </p:nvSpPr>
        <p:spPr>
          <a:xfrm>
            <a:off x="1393200" y="6249519"/>
            <a:ext cx="792254" cy="198031"/>
          </a:xfrm>
          <a:prstGeom prst="rect">
            <a:avLst/>
          </a:prstGeom>
        </p:spPr>
        <p:txBody>
          <a:bodyPr vert="horz" lIns="0" tIns="0" rIns="0" bIns="0" rtlCol="0" anchor="ctr"/>
          <a:lstStyle>
            <a:lvl1pPr algn="l">
              <a:defRPr sz="1050">
                <a:solidFill>
                  <a:srgbClr val="CC4E13"/>
                </a:solidFill>
              </a:defRPr>
            </a:lvl1pPr>
          </a:lstStyle>
          <a:p>
            <a:fld id="{8A14F9B3-7488-4C7E-8E46-A14DBCD098DB}" type="datetime1">
              <a:rPr lang="sv-SE" smtClean="0"/>
              <a:pPr/>
              <a:t>2026-06-18</a:t>
            </a:fld>
            <a:endParaRPr lang="sv-SE" sz="1050" dirty="0"/>
          </a:p>
        </p:txBody>
      </p:sp>
      <p:sp>
        <p:nvSpPr>
          <p:cNvPr id="5" name="Platshållare för sidfot 4">
            <a:extLst>
              <a:ext uri="{FF2B5EF4-FFF2-40B4-BE49-F238E27FC236}">
                <a16:creationId xmlns:a16="http://schemas.microsoft.com/office/drawing/2014/main" id="{C568FA4C-D520-7A8B-425F-5106EC66C422}"/>
              </a:ext>
            </a:extLst>
          </p:cNvPr>
          <p:cNvSpPr>
            <a:spLocks noGrp="1"/>
          </p:cNvSpPr>
          <p:nvPr>
            <p:ph type="ftr" sz="quarter" idx="3"/>
          </p:nvPr>
        </p:nvSpPr>
        <p:spPr>
          <a:xfrm>
            <a:off x="2635928" y="6249520"/>
            <a:ext cx="6600924" cy="198031"/>
          </a:xfrm>
          <a:prstGeom prst="rect">
            <a:avLst/>
          </a:prstGeom>
        </p:spPr>
        <p:txBody>
          <a:bodyPr vert="horz" lIns="0" tIns="0" rIns="0" bIns="0" rtlCol="0" anchor="ctr"/>
          <a:lstStyle>
            <a:lvl1pPr algn="l">
              <a:defRPr sz="1050">
                <a:solidFill>
                  <a:srgbClr val="CC4E13"/>
                </a:solidFill>
              </a:defRPr>
            </a:lvl1pPr>
          </a:lstStyle>
          <a:p>
            <a:r>
              <a:rPr lang="sv-SE" dirty="0"/>
              <a:t>Sidfot</a:t>
            </a:r>
            <a:endParaRPr lang="sv-SE" sz="1050" dirty="0"/>
          </a:p>
        </p:txBody>
      </p:sp>
      <p:pic>
        <p:nvPicPr>
          <p:cNvPr id="8" name="Bildobjekt 7">
            <a:extLst>
              <a:ext uri="{FF2B5EF4-FFF2-40B4-BE49-F238E27FC236}">
                <a16:creationId xmlns:a16="http://schemas.microsoft.com/office/drawing/2014/main" id="{8F9530E3-8BBC-C76F-B54C-0E387E1344A7}"/>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10443858" y="6047117"/>
            <a:ext cx="1328022" cy="464400"/>
          </a:xfrm>
          <a:prstGeom prst="rect">
            <a:avLst/>
          </a:prstGeom>
        </p:spPr>
      </p:pic>
      <p:sp>
        <p:nvSpPr>
          <p:cNvPr id="7" name="Rektangel 6" descr="TagShapePrint">
            <a:extLst>
              <a:ext uri="{FF2B5EF4-FFF2-40B4-BE49-F238E27FC236}">
                <a16:creationId xmlns:a16="http://schemas.microsoft.com/office/drawing/2014/main" id="{7D1344C1-ABEE-5CE8-2BA8-5BD9D64B0CB0}"/>
              </a:ext>
            </a:extLst>
          </p:cNvPr>
          <p:cNvSpPr/>
          <p:nvPr/>
        </p:nvSpPr>
        <p:spPr>
          <a:xfrm>
            <a:off x="0" y="0"/>
            <a:ext cx="0" cy="0"/>
          </a:xfrm>
          <a:prstGeom prst="rect">
            <a:avLst/>
          </a:prstGeom>
          <a:solidFill>
            <a:schemeClr val="accent1">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48380638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6" r:id="rId14"/>
    <p:sldLayoutId id="2147483731" r:id="rId15"/>
    <p:sldLayoutId id="2147483732" r:id="rId16"/>
    <p:sldLayoutId id="2147483733" r:id="rId17"/>
    <p:sldLayoutId id="2147483734" r:id="rId18"/>
    <p:sldLayoutId id="2147483735" r:id="rId19"/>
  </p:sldLayoutIdLst>
  <mc:AlternateContent xmlns:mc="http://schemas.openxmlformats.org/markup-compatibility/2006" xmlns:p14="http://schemas.microsoft.com/office/powerpoint/2010/main">
    <mc:Choice Requires="p14">
      <p:transition p14:dur="10"/>
    </mc:Choice>
    <mc:Fallback xmlns="">
      <p:transition/>
    </mc:Fallback>
  </mc:AlternateContent>
  <p:hf hdr="0" ftr="0"/>
  <p:txStyles>
    <p:titleStyle>
      <a:lvl1pPr algn="l" defTabSz="914400" rtl="0" eaLnBrk="1" latinLnBrk="0" hangingPunct="1">
        <a:lnSpc>
          <a:spcPct val="90000"/>
        </a:lnSpc>
        <a:spcBef>
          <a:spcPct val="0"/>
        </a:spcBef>
        <a:buNone/>
        <a:defRPr sz="3200" b="1" kern="1200">
          <a:solidFill>
            <a:srgbClr val="061727"/>
          </a:solidFill>
          <a:latin typeface="+mj-lt"/>
          <a:ea typeface="+mj-ea"/>
          <a:cs typeface="+mj-cs"/>
        </a:defRPr>
      </a:lvl1pPr>
    </p:titleStyle>
    <p:bodyStyle>
      <a:lvl1pPr marL="331200" indent="-331200" algn="l" defTabSz="914400" rtl="0" eaLnBrk="1" latinLnBrk="0" hangingPunct="1">
        <a:lnSpc>
          <a:spcPct val="90000"/>
        </a:lnSpc>
        <a:spcBef>
          <a:spcPts val="1000"/>
        </a:spcBef>
        <a:buFont typeface="Arial" panose="020B0604020202020204" pitchFamily="34" charset="0"/>
        <a:buChar char="•"/>
        <a:defRPr sz="2300" kern="1200">
          <a:solidFill>
            <a:schemeClr val="tx1"/>
          </a:solidFill>
          <a:latin typeface="+mn-lt"/>
          <a:ea typeface="+mn-ea"/>
          <a:cs typeface="+mn-cs"/>
        </a:defRPr>
      </a:lvl1pPr>
      <a:lvl2pPr marL="625475"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89693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16681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436688"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E4E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F1D9020-1940-49A2-BFA3-95584FEA93EC}"/>
              </a:ext>
            </a:extLst>
          </p:cNvPr>
          <p:cNvSpPr>
            <a:spLocks noGrp="1"/>
          </p:cNvSpPr>
          <p:nvPr>
            <p:ph type="title"/>
            <p:custDataLst>
              <p:tags r:id="rId14"/>
            </p:custDataLst>
          </p:nvPr>
        </p:nvSpPr>
        <p:spPr>
          <a:xfrm>
            <a:off x="1773388" y="1108423"/>
            <a:ext cx="8580582" cy="966397"/>
          </a:xfrm>
          <a:prstGeom prst="rect">
            <a:avLst/>
          </a:prstGeom>
        </p:spPr>
        <p:txBody>
          <a:bodyPr vert="horz" lIns="91440" tIns="4572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40A15B8-FBB7-4178-991C-E12627728F18}"/>
              </a:ext>
            </a:extLst>
          </p:cNvPr>
          <p:cNvSpPr>
            <a:spLocks noGrp="1"/>
          </p:cNvSpPr>
          <p:nvPr>
            <p:ph type="body" idx="1"/>
            <p:custDataLst>
              <p:tags r:id="rId15"/>
            </p:custDataLst>
          </p:nvPr>
        </p:nvSpPr>
        <p:spPr>
          <a:xfrm>
            <a:off x="1773388" y="2265119"/>
            <a:ext cx="8580582" cy="3601527"/>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F95B3C8-56E1-4799-9EF1-0E2899D19799}"/>
              </a:ext>
            </a:extLst>
          </p:cNvPr>
          <p:cNvSpPr>
            <a:spLocks noGrp="1"/>
          </p:cNvSpPr>
          <p:nvPr>
            <p:ph type="dt" sz="half" idx="2"/>
            <p:custDataLst>
              <p:tags r:id="rId16"/>
            </p:custDataLst>
          </p:nvPr>
        </p:nvSpPr>
        <p:spPr>
          <a:xfrm>
            <a:off x="838200" y="6356350"/>
            <a:ext cx="1418617" cy="365125"/>
          </a:xfrm>
          <a:prstGeom prst="rect">
            <a:avLst/>
          </a:prstGeom>
        </p:spPr>
        <p:txBody>
          <a:bodyPr vert="horz" lIns="91440" tIns="45720" rIns="91440" bIns="45720" rtlCol="0" anchor="ctr"/>
          <a:lstStyle>
            <a:lvl1pPr algn="l">
              <a:defRPr sz="1200">
                <a:solidFill>
                  <a:srgbClr val="898989"/>
                </a:solidFill>
              </a:defRPr>
            </a:lvl1pPr>
          </a:lstStyle>
          <a:p>
            <a:fld id="{EBE9B6F4-6F0E-449D-99C3-FA3961AAF713}" type="datetimeFigureOut">
              <a:rPr lang="sv-SE" smtClean="0"/>
              <a:pPr/>
              <a:t>2026-06-18</a:t>
            </a:fld>
            <a:endParaRPr lang="sv-SE" dirty="0"/>
          </a:p>
        </p:txBody>
      </p:sp>
      <p:sp>
        <p:nvSpPr>
          <p:cNvPr id="5" name="Platshållare för sidfot 4">
            <a:extLst>
              <a:ext uri="{FF2B5EF4-FFF2-40B4-BE49-F238E27FC236}">
                <a16:creationId xmlns:a16="http://schemas.microsoft.com/office/drawing/2014/main" id="{50C6C383-6118-42A0-9B5E-5FFE17808E4C}"/>
              </a:ext>
            </a:extLst>
          </p:cNvPr>
          <p:cNvSpPr>
            <a:spLocks noGrp="1"/>
          </p:cNvSpPr>
          <p:nvPr>
            <p:ph type="ftr" sz="quarter" idx="3"/>
            <p:custDataLst>
              <p:tags r:id="rId17"/>
            </p:custDataLst>
          </p:nvPr>
        </p:nvSpPr>
        <p:spPr>
          <a:xfrm>
            <a:off x="4038600" y="6356350"/>
            <a:ext cx="1700719" cy="365125"/>
          </a:xfrm>
          <a:prstGeom prst="rect">
            <a:avLst/>
          </a:prstGeom>
        </p:spPr>
        <p:txBody>
          <a:bodyPr vert="horz" lIns="91440" tIns="45720" rIns="91440" bIns="45720" rtlCol="0" anchor="ctr"/>
          <a:lstStyle>
            <a:lvl1pPr algn="ctr">
              <a:defRPr sz="1200">
                <a:solidFill>
                  <a:srgbClr val="898989"/>
                </a:solidFill>
              </a:defRPr>
            </a:lvl1pPr>
          </a:lstStyle>
          <a:p>
            <a:endParaRPr lang="sv-SE" dirty="0"/>
          </a:p>
        </p:txBody>
      </p:sp>
      <p:sp>
        <p:nvSpPr>
          <p:cNvPr id="6" name="Platshållare för bildnummer 5">
            <a:extLst>
              <a:ext uri="{FF2B5EF4-FFF2-40B4-BE49-F238E27FC236}">
                <a16:creationId xmlns:a16="http://schemas.microsoft.com/office/drawing/2014/main" id="{1EB2F42B-D68C-4430-95CE-B474C2F44049}"/>
              </a:ext>
            </a:extLst>
          </p:cNvPr>
          <p:cNvSpPr>
            <a:spLocks noGrp="1"/>
          </p:cNvSpPr>
          <p:nvPr>
            <p:ph type="sldNum" sz="quarter" idx="4"/>
            <p:custDataLst>
              <p:tags r:id="rId18"/>
            </p:custDataLst>
          </p:nvPr>
        </p:nvSpPr>
        <p:spPr>
          <a:xfrm>
            <a:off x="8182706" y="6356350"/>
            <a:ext cx="387231" cy="365125"/>
          </a:xfrm>
          <a:prstGeom prst="rect">
            <a:avLst/>
          </a:prstGeom>
        </p:spPr>
        <p:txBody>
          <a:bodyPr vert="horz" lIns="91440" tIns="45720" rIns="91440" bIns="45720" rtlCol="0" anchor="ctr"/>
          <a:lstStyle>
            <a:lvl1pPr algn="r">
              <a:defRPr sz="1200">
                <a:solidFill>
                  <a:srgbClr val="898989"/>
                </a:solidFill>
              </a:defRPr>
            </a:lvl1pPr>
          </a:lstStyle>
          <a:p>
            <a:fld id="{B56B4F8C-CEC5-4B2C-9C29-5300068510B6}" type="slidenum">
              <a:rPr lang="sv-SE" smtClean="0"/>
              <a:pPr/>
              <a:t>‹#›</a:t>
            </a:fld>
            <a:endParaRPr lang="sv-SE" dirty="0"/>
          </a:p>
        </p:txBody>
      </p:sp>
      <p:pic>
        <p:nvPicPr>
          <p:cNvPr id="9" name="Bildobjekt 8" descr="MSB Logotyp">
            <a:extLst>
              <a:ext uri="{FF2B5EF4-FFF2-40B4-BE49-F238E27FC236}">
                <a16:creationId xmlns:a16="http://schemas.microsoft.com/office/drawing/2014/main" id="{C61C71E5-2BEA-4EE5-8908-79C24C36576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068050" y="6296026"/>
            <a:ext cx="952500" cy="422519"/>
          </a:xfrm>
          <a:prstGeom prst="rect">
            <a:avLst/>
          </a:prstGeom>
        </p:spPr>
      </p:pic>
      <p:sp>
        <p:nvSpPr>
          <p:cNvPr id="7" name="Rektangel 6" descr="TagShapePrint">
            <a:extLst>
              <a:ext uri="{FF2B5EF4-FFF2-40B4-BE49-F238E27FC236}">
                <a16:creationId xmlns:a16="http://schemas.microsoft.com/office/drawing/2014/main" id="{7ACF45BF-8B57-4982-89CE-41EEE824F538}"/>
              </a:ext>
            </a:extLst>
          </p:cNvPr>
          <p:cNvSpPr/>
          <p:nvPr userDrawn="1">
            <p:custDataLst>
              <p:tags r:id="rId19"/>
            </p:custDataLst>
          </p:nvPr>
        </p:nvSpPr>
        <p:spPr>
          <a:xfrm>
            <a:off x="0" y="0"/>
            <a:ext cx="0" cy="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FFFF"/>
              </a:solidFill>
            </a:endParaRPr>
          </a:p>
        </p:txBody>
      </p:sp>
    </p:spTree>
    <p:extLst>
      <p:ext uri="{BB962C8B-B14F-4D97-AF65-F5344CB8AC3E}">
        <p14:creationId xmlns:p14="http://schemas.microsoft.com/office/powerpoint/2010/main" val="7270798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3200" b="1" kern="120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000000"/>
          </a:solidFill>
          <a:latin typeface="+mn-lt"/>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000000"/>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000000"/>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000000"/>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000000"/>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7.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6B9C3-E9F6-F1B3-483D-66D57428FC27}"/>
            </a:ext>
          </a:extLst>
        </p:cNvPr>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BE7A3B25-E3FD-2838-83DC-566CF7B2090A}"/>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2254" b="2254"/>
          <a:stretch/>
        </p:blipFill>
        <p:spPr>
          <a:xfrm>
            <a:off x="5486401" y="0"/>
            <a:ext cx="6705599" cy="6861600"/>
          </a:xfrm>
        </p:spPr>
      </p:pic>
      <p:sp>
        <p:nvSpPr>
          <p:cNvPr id="6" name="Rubrik 5">
            <a:extLst>
              <a:ext uri="{FF2B5EF4-FFF2-40B4-BE49-F238E27FC236}">
                <a16:creationId xmlns:a16="http://schemas.microsoft.com/office/drawing/2014/main" id="{56A1C072-400F-6AE9-C2C6-6736388EA70D}"/>
              </a:ext>
            </a:extLst>
          </p:cNvPr>
          <p:cNvSpPr>
            <a:spLocks noGrp="1"/>
          </p:cNvSpPr>
          <p:nvPr>
            <p:ph type="ctrTitle"/>
          </p:nvPr>
        </p:nvSpPr>
        <p:spPr>
          <a:xfrm>
            <a:off x="571009" y="1860051"/>
            <a:ext cx="5777648" cy="886058"/>
          </a:xfrm>
        </p:spPr>
        <p:txBody>
          <a:bodyPr/>
          <a:lstStyle/>
          <a:p>
            <a:r>
              <a:rPr lang="sv-SE" dirty="0"/>
              <a:t>Prioritering av resurser</a:t>
            </a:r>
            <a:endParaRPr lang="sv-SE" sz="2800" b="0" dirty="0">
              <a:solidFill>
                <a:srgbClr val="FF832C"/>
              </a:solidFill>
              <a:latin typeface="+mn-lt"/>
            </a:endParaRPr>
          </a:p>
        </p:txBody>
      </p:sp>
      <p:sp>
        <p:nvSpPr>
          <p:cNvPr id="2" name="textruta 1">
            <a:extLst>
              <a:ext uri="{FF2B5EF4-FFF2-40B4-BE49-F238E27FC236}">
                <a16:creationId xmlns:a16="http://schemas.microsoft.com/office/drawing/2014/main" id="{7BE4F641-E804-42C3-9008-16F5515463AC}"/>
              </a:ext>
            </a:extLst>
          </p:cNvPr>
          <p:cNvSpPr txBox="1"/>
          <p:nvPr/>
        </p:nvSpPr>
        <p:spPr>
          <a:xfrm>
            <a:off x="526773" y="5406887"/>
            <a:ext cx="455605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srgbClr val="FF832C"/>
                </a:solidFill>
                <a:effectLst/>
                <a:uLnTx/>
                <a:uFillTx/>
                <a:latin typeface="Arial"/>
                <a:ea typeface="+mn-ea"/>
                <a:cs typeface="+mn-cs"/>
              </a:rPr>
              <a:t>Komprimerat metodstöd</a:t>
            </a:r>
            <a:endParaRPr kumimoji="0" lang="sv-SE" sz="32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ruta 2">
            <a:extLst>
              <a:ext uri="{FF2B5EF4-FFF2-40B4-BE49-F238E27FC236}">
                <a16:creationId xmlns:a16="http://schemas.microsoft.com/office/drawing/2014/main" id="{07129EEE-3DF9-4A40-A3A1-5E180BD6933F}"/>
              </a:ext>
            </a:extLst>
          </p:cNvPr>
          <p:cNvSpPr txBox="1"/>
          <p:nvPr/>
        </p:nvSpPr>
        <p:spPr>
          <a:xfrm>
            <a:off x="482047" y="2922103"/>
            <a:ext cx="49596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a:ea typeface="+mn-ea"/>
                <a:cs typeface="+mn-cs"/>
              </a:rPr>
              <a:t>Vägledande prioriteringsprinciper inom ramen för ett medvetet beslutsfattande</a:t>
            </a:r>
            <a:br>
              <a:rPr kumimoji="0" lang="sv-SE" sz="1800" b="0" i="0" u="none" strike="noStrike" kern="1200" cap="none" spc="0" normalizeH="0" baseline="0" noProof="0" dirty="0">
                <a:ln>
                  <a:noFill/>
                </a:ln>
                <a:solidFill>
                  <a:prstClr val="white"/>
                </a:solidFill>
                <a:effectLst/>
                <a:uLnTx/>
                <a:uFillTx/>
                <a:latin typeface="Arial"/>
                <a:ea typeface="+mn-ea"/>
                <a:cs typeface="+mn-cs"/>
              </a:rPr>
            </a:b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52114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Behövs prioriteringar?</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bör involveras?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2</a:t>
            </a:r>
          </a:p>
        </p:txBody>
      </p:sp>
      <p:pic>
        <p:nvPicPr>
          <p:cNvPr id="7" name="Bild 6" descr="Utropstecken med hel fyllning">
            <a:extLst>
              <a:ext uri="{FF2B5EF4-FFF2-40B4-BE49-F238E27FC236}">
                <a16:creationId xmlns:a16="http://schemas.microsoft.com/office/drawing/2014/main" id="{4F2E4974-27DF-4830-B109-6B9D8D25B3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5445" y="1998644"/>
            <a:ext cx="784302" cy="784302"/>
          </a:xfrm>
          <a:prstGeom prst="rect">
            <a:avLst/>
          </a:prstGeom>
        </p:spPr>
      </p:pic>
      <p:sp>
        <p:nvSpPr>
          <p:cNvPr id="8" name="textruta 7">
            <a:extLst>
              <a:ext uri="{FF2B5EF4-FFF2-40B4-BE49-F238E27FC236}">
                <a16:creationId xmlns:a16="http://schemas.microsoft.com/office/drawing/2014/main" id="{7EC2BA61-6341-4F43-80EE-FD9EA8772121}"/>
              </a:ext>
            </a:extLst>
          </p:cNvPr>
          <p:cNvSpPr txBox="1"/>
          <p:nvPr/>
        </p:nvSpPr>
        <p:spPr>
          <a:xfrm>
            <a:off x="2737625" y="2107885"/>
            <a:ext cx="8455654"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Beslut om resursprioriteringar kan leda till omfattande och oanade konsekvenser. En första fråga är därför om behöver göras prioriteringar, eller om andra lösningsalternativ framstår som lämpligare. </a:t>
            </a:r>
          </a:p>
        </p:txBody>
      </p:sp>
      <p:sp>
        <p:nvSpPr>
          <p:cNvPr id="9" name="Rektangel 8">
            <a:extLst>
              <a:ext uri="{FF2B5EF4-FFF2-40B4-BE49-F238E27FC236}">
                <a16:creationId xmlns:a16="http://schemas.microsoft.com/office/drawing/2014/main" id="{860D912B-2842-4100-B294-2F328A6F494D}"/>
              </a:ext>
            </a:extLst>
          </p:cNvPr>
          <p:cNvSpPr/>
          <p:nvPr/>
        </p:nvSpPr>
        <p:spPr>
          <a:xfrm>
            <a:off x="1745166" y="1814780"/>
            <a:ext cx="9556595" cy="116367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Ellips 9">
            <a:extLst>
              <a:ext uri="{FF2B5EF4-FFF2-40B4-BE49-F238E27FC236}">
                <a16:creationId xmlns:a16="http://schemas.microsoft.com/office/drawing/2014/main" id="{46CE39B5-7783-466D-8A02-7AF1327C8FC9}"/>
              </a:ext>
            </a:extLst>
          </p:cNvPr>
          <p:cNvSpPr/>
          <p:nvPr/>
        </p:nvSpPr>
        <p:spPr>
          <a:xfrm>
            <a:off x="1795346" y="32715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1</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48776" y="3271559"/>
            <a:ext cx="37497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Bedöm behovet av prioriteringar</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48776" y="3640891"/>
            <a:ext cx="8552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Bedöm om andra åtgärder kan vidtas istället för att fatta ett prioriteringsbeslut.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E9012615-9161-4B95-82A8-25116670B14F}"/>
              </a:ext>
            </a:extLst>
          </p:cNvPr>
          <p:cNvSpPr/>
          <p:nvPr/>
        </p:nvSpPr>
        <p:spPr>
          <a:xfrm>
            <a:off x="2748776" y="4018129"/>
            <a:ext cx="5581186" cy="4997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Finns det andra åtgärder än resursprioritering som kan mildra bristsituationen?</a:t>
            </a:r>
          </a:p>
        </p:txBody>
      </p:sp>
      <p:sp>
        <p:nvSpPr>
          <p:cNvPr id="14" name="Ellips 13">
            <a:extLst>
              <a:ext uri="{FF2B5EF4-FFF2-40B4-BE49-F238E27FC236}">
                <a16:creationId xmlns:a16="http://schemas.microsoft.com/office/drawing/2014/main" id="{459842A0-9817-4826-84BD-5B744807B34A}"/>
              </a:ext>
            </a:extLst>
          </p:cNvPr>
          <p:cNvSpPr/>
          <p:nvPr/>
        </p:nvSpPr>
        <p:spPr>
          <a:xfrm>
            <a:off x="1756317" y="4895116"/>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2</a:t>
            </a:r>
          </a:p>
        </p:txBody>
      </p:sp>
      <p:sp>
        <p:nvSpPr>
          <p:cNvPr id="15" name="textruta 14">
            <a:extLst>
              <a:ext uri="{FF2B5EF4-FFF2-40B4-BE49-F238E27FC236}">
                <a16:creationId xmlns:a16="http://schemas.microsoft.com/office/drawing/2014/main" id="{AB284AAA-A683-4F44-A097-4071CB14B33F}"/>
              </a:ext>
            </a:extLst>
          </p:cNvPr>
          <p:cNvSpPr txBox="1"/>
          <p:nvPr/>
        </p:nvSpPr>
        <p:spPr>
          <a:xfrm>
            <a:off x="2709747" y="4895116"/>
            <a:ext cx="312136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Involvera relevanta aktörer</a:t>
            </a:r>
          </a:p>
        </p:txBody>
      </p:sp>
      <p:sp>
        <p:nvSpPr>
          <p:cNvPr id="16" name="textruta 15">
            <a:extLst>
              <a:ext uri="{FF2B5EF4-FFF2-40B4-BE49-F238E27FC236}">
                <a16:creationId xmlns:a16="http://schemas.microsoft.com/office/drawing/2014/main" id="{13FD08BA-D148-4683-94E9-4A57847C89F7}"/>
              </a:ext>
            </a:extLst>
          </p:cNvPr>
          <p:cNvSpPr txBox="1"/>
          <p:nvPr/>
        </p:nvSpPr>
        <p:spPr>
          <a:xfrm>
            <a:off x="2709747" y="5264448"/>
            <a:ext cx="855298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Identifiera vilka samhällsaktörer som behöver delta i bedömningen om ett prioriteringsbeslut behöver fattas och i så fall hur.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686D06F9-E052-4A7E-8E47-513E29DED959}"/>
              </a:ext>
            </a:extLst>
          </p:cNvPr>
          <p:cNvSpPr/>
          <p:nvPr/>
        </p:nvSpPr>
        <p:spPr>
          <a:xfrm>
            <a:off x="2709747" y="5641686"/>
            <a:ext cx="5581186" cy="499782"/>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Vilka aktörer behöver involveras i bedömningen?</a:t>
            </a:r>
          </a:p>
        </p:txBody>
      </p:sp>
    </p:spTree>
    <p:extLst>
      <p:ext uri="{BB962C8B-B14F-4D97-AF65-F5344CB8AC3E}">
        <p14:creationId xmlns:p14="http://schemas.microsoft.com/office/powerpoint/2010/main" val="1367913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Brunt ägg med stora vita ägg">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602" r="18602"/>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234744" y="4311536"/>
            <a:ext cx="4931088" cy="878339"/>
          </a:xfrm>
        </p:spPr>
        <p:txBody>
          <a:bodyPr/>
          <a:lstStyle/>
          <a:p>
            <a:r>
              <a:rPr lang="sv-SE" dirty="0"/>
              <a:t>Om prioriteringar bedöms vara bästa lösningen –</a:t>
            </a:r>
            <a:br>
              <a:rPr lang="sv-SE" dirty="0"/>
            </a:br>
            <a:r>
              <a:rPr lang="sv-SE" dirty="0">
                <a:latin typeface="Arial" panose="020B0604020202020204" pitchFamily="34" charset="0"/>
              </a:rPr>
              <a:t>t</a:t>
            </a:r>
            <a:r>
              <a:rPr lang="sv-SE" sz="3200" dirty="0">
                <a:effectLst/>
                <a:latin typeface="Arial" panose="020B0604020202020204" pitchFamily="34" charset="0"/>
                <a:ea typeface="Garamond" panose="02020404030301010803" pitchFamily="18" charset="0"/>
              </a:rPr>
              <a:t>a även ställning till punkterna 3-5 och tillämpa sedan prioriteringsprinciperna</a:t>
            </a:r>
            <a:br>
              <a:rPr lang="sv-SE" dirty="0">
                <a:latin typeface="+mj-lt"/>
              </a:rPr>
            </a:br>
            <a:endParaRPr lang="sv-SE" dirty="0"/>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Tree>
    <p:extLst>
      <p:ext uri="{BB962C8B-B14F-4D97-AF65-F5344CB8AC3E}">
        <p14:creationId xmlns:p14="http://schemas.microsoft.com/office/powerpoint/2010/main" val="3523355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Behövs ett prioriteringsbeslut?</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bör involveras?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2</a:t>
            </a:r>
          </a:p>
        </p:txBody>
      </p:sp>
      <p:sp>
        <p:nvSpPr>
          <p:cNvPr id="10" name="Ellips 9">
            <a:extLst>
              <a:ext uri="{FF2B5EF4-FFF2-40B4-BE49-F238E27FC236}">
                <a16:creationId xmlns:a16="http://schemas.microsoft.com/office/drawing/2014/main" id="{46CE39B5-7783-466D-8A02-7AF1327C8FC9}"/>
              </a:ext>
            </a:extLst>
          </p:cNvPr>
          <p:cNvSpPr/>
          <p:nvPr/>
        </p:nvSpPr>
        <p:spPr>
          <a:xfrm>
            <a:off x="1773044" y="1899447"/>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26474" y="1899447"/>
            <a:ext cx="28648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Identifiera beslutsfattare</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26474" y="2268779"/>
            <a:ext cx="8552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Identifiera vem, eller vilka, som har ett mandat att fatta beslut om resursprioritering. I vissa fall kan ett särskilt bemyndigande från regeringen krävas.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Ellips 13">
            <a:extLst>
              <a:ext uri="{FF2B5EF4-FFF2-40B4-BE49-F238E27FC236}">
                <a16:creationId xmlns:a16="http://schemas.microsoft.com/office/drawing/2014/main" id="{A1322BC4-7420-4923-98FC-E16AB575F7CB}"/>
              </a:ext>
            </a:extLst>
          </p:cNvPr>
          <p:cNvSpPr/>
          <p:nvPr/>
        </p:nvSpPr>
        <p:spPr>
          <a:xfrm>
            <a:off x="1773044" y="4084726"/>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4</a:t>
            </a:r>
          </a:p>
        </p:txBody>
      </p:sp>
      <p:sp>
        <p:nvSpPr>
          <p:cNvPr id="15" name="textruta 14">
            <a:extLst>
              <a:ext uri="{FF2B5EF4-FFF2-40B4-BE49-F238E27FC236}">
                <a16:creationId xmlns:a16="http://schemas.microsoft.com/office/drawing/2014/main" id="{70A5A4D2-9332-4239-9495-7E37AF9875CF}"/>
              </a:ext>
            </a:extLst>
          </p:cNvPr>
          <p:cNvSpPr txBox="1"/>
          <p:nvPr/>
        </p:nvSpPr>
        <p:spPr>
          <a:xfrm>
            <a:off x="2726474" y="4084726"/>
            <a:ext cx="44807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Bedöm prioriteringens bäst-före-datum</a:t>
            </a:r>
          </a:p>
        </p:txBody>
      </p:sp>
      <p:sp>
        <p:nvSpPr>
          <p:cNvPr id="16" name="textruta 15">
            <a:extLst>
              <a:ext uri="{FF2B5EF4-FFF2-40B4-BE49-F238E27FC236}">
                <a16:creationId xmlns:a16="http://schemas.microsoft.com/office/drawing/2014/main" id="{278C3A19-9EE2-41CB-B5B5-5ACEB836C022}"/>
              </a:ext>
            </a:extLst>
          </p:cNvPr>
          <p:cNvSpPr txBox="1"/>
          <p:nvPr/>
        </p:nvSpPr>
        <p:spPr>
          <a:xfrm>
            <a:off x="2726474" y="4454058"/>
            <a:ext cx="8552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Bedöm prioriteringens ”bäst-före-datum”. Det är viktigt att följa upp prioriteringen med jämna mellanrum. Läget kan förändras så att hårdare eller mindre omfattande prioritering blir aktuellt.</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Rektangel 16">
            <a:extLst>
              <a:ext uri="{FF2B5EF4-FFF2-40B4-BE49-F238E27FC236}">
                <a16:creationId xmlns:a16="http://schemas.microsoft.com/office/drawing/2014/main" id="{80FF74C0-1234-4F79-82A4-9902B845729F}"/>
              </a:ext>
            </a:extLst>
          </p:cNvPr>
          <p:cNvSpPr/>
          <p:nvPr/>
        </p:nvSpPr>
        <p:spPr>
          <a:xfrm>
            <a:off x="2800713" y="2847026"/>
            <a:ext cx="5581186" cy="9144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Vem, eller vilka, fattar vilket beslut?</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Hur fördelas ansvaret mellan lokala, regionala och nationella aktörer?</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Hur fördelas ansvaret mellan offentliga och privata aktörer?</a:t>
            </a:r>
          </a:p>
        </p:txBody>
      </p:sp>
      <p:sp>
        <p:nvSpPr>
          <p:cNvPr id="22" name="Rektangel 21">
            <a:extLst>
              <a:ext uri="{FF2B5EF4-FFF2-40B4-BE49-F238E27FC236}">
                <a16:creationId xmlns:a16="http://schemas.microsoft.com/office/drawing/2014/main" id="{7581F733-BD49-4D99-9774-88522149AA6E}"/>
              </a:ext>
            </a:extLst>
          </p:cNvPr>
          <p:cNvSpPr/>
          <p:nvPr/>
        </p:nvSpPr>
        <p:spPr>
          <a:xfrm>
            <a:off x="2800713" y="5115708"/>
            <a:ext cx="5581186" cy="59666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Hur länge är prioriteringen relevant och när behöver det följas upp eller omprövas?</a:t>
            </a:r>
          </a:p>
        </p:txBody>
      </p:sp>
    </p:spTree>
    <p:extLst>
      <p:ext uri="{BB962C8B-B14F-4D97-AF65-F5344CB8AC3E}">
        <p14:creationId xmlns:p14="http://schemas.microsoft.com/office/powerpoint/2010/main" val="2420684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Behövs ett prioriteringsbeslut?</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bör involveras?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2</a:t>
            </a:r>
          </a:p>
        </p:txBody>
      </p:sp>
      <p:sp>
        <p:nvSpPr>
          <p:cNvPr id="10" name="Ellips 9">
            <a:extLst>
              <a:ext uri="{FF2B5EF4-FFF2-40B4-BE49-F238E27FC236}">
                <a16:creationId xmlns:a16="http://schemas.microsoft.com/office/drawing/2014/main" id="{46CE39B5-7783-466D-8A02-7AF1327C8FC9}"/>
              </a:ext>
            </a:extLst>
          </p:cNvPr>
          <p:cNvSpPr/>
          <p:nvPr/>
        </p:nvSpPr>
        <p:spPr>
          <a:xfrm>
            <a:off x="1773044" y="1899447"/>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5</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26474" y="1899447"/>
            <a:ext cx="23903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Kommunicera aktivt</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26474" y="2268779"/>
            <a:ext cx="8552985"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Pts val="1100"/>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Bedöm hur prioriteringen kan komma att uppfattas. Även om det viktigaste är att beslutet leder till praktisk nytta kan vissa beslut sända oönskade signaler som i sig kan få praktiska följder som behöver hanteras. </a:t>
            </a:r>
          </a:p>
        </p:txBody>
      </p:sp>
      <p:sp>
        <p:nvSpPr>
          <p:cNvPr id="17" name="Rektangel 16">
            <a:extLst>
              <a:ext uri="{FF2B5EF4-FFF2-40B4-BE49-F238E27FC236}">
                <a16:creationId xmlns:a16="http://schemas.microsoft.com/office/drawing/2014/main" id="{80FF74C0-1234-4F79-82A4-9902B845729F}"/>
              </a:ext>
            </a:extLst>
          </p:cNvPr>
          <p:cNvSpPr/>
          <p:nvPr/>
        </p:nvSpPr>
        <p:spPr>
          <a:xfrm>
            <a:off x="2800713" y="2971800"/>
            <a:ext cx="5581186" cy="116367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srgbClr val="F8F5F3"/>
                </a:solidFill>
                <a:effectLst/>
                <a:uLnTx/>
                <a:uFillTx/>
                <a:latin typeface="Arial" panose="020B0604020202020204" pitchFamily="34" charset="0"/>
                <a:ea typeface="Garamond" panose="02020404030301010803" pitchFamily="18" charset="0"/>
                <a:cs typeface="Times New Roman" panose="02020603050405020304" pitchFamily="18" charset="0"/>
              </a:rPr>
              <a:t>Hur kan beslutet komma att uppfattas av </a:t>
            </a:r>
            <a:r>
              <a:rPr lang="sv-SE" sz="1000" b="1" kern="100" dirty="0">
                <a:solidFill>
                  <a:srgbClr val="F8F5F3"/>
                </a:solidFill>
                <a:latin typeface="Arial" panose="020B0604020202020204" pitchFamily="34" charset="0"/>
                <a:ea typeface="Garamond" panose="02020404030301010803" pitchFamily="18" charset="0"/>
                <a:cs typeface="Times New Roman" panose="02020603050405020304" pitchFamily="18" charset="0"/>
              </a:rPr>
              <a:t>allmänhet och olika aktörer, däribland näringsliv</a:t>
            </a:r>
            <a:r>
              <a:rPr kumimoji="0" lang="sv-SE" sz="1000" b="1" i="0" u="none" strike="noStrike" kern="100" cap="none" spc="0" normalizeH="0" baseline="0" noProof="0" dirty="0">
                <a:ln>
                  <a:noFill/>
                </a:ln>
                <a:solidFill>
                  <a:srgbClr val="F8F5F3"/>
                </a:solidFill>
                <a:effectLst/>
                <a:uLnTx/>
                <a:uFillTx/>
                <a:latin typeface="Arial" panose="020B0604020202020204" pitchFamily="34" charset="0"/>
                <a:ea typeface="Garamond" panose="02020404030301010803" pitchFamily="18" charset="0"/>
                <a:cs typeface="Times New Roman" panose="02020603050405020304" pitchFamily="18" charset="0"/>
              </a:rPr>
              <a:t>?</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srgbClr val="F8F5F3"/>
                </a:solidFill>
                <a:effectLst/>
                <a:uLnTx/>
                <a:uFillTx/>
                <a:latin typeface="Arial" panose="020B0604020202020204" pitchFamily="34" charset="0"/>
                <a:ea typeface="Garamond" panose="02020404030301010803" pitchFamily="18" charset="0"/>
                <a:cs typeface="Times New Roman" panose="02020603050405020304" pitchFamily="18" charset="0"/>
              </a:rPr>
              <a:t>Finns det risk att beslutet sänder oönskade signaler?</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srgbClr val="F8F5F3"/>
                </a:solidFill>
                <a:effectLst/>
                <a:uLnTx/>
                <a:uFillTx/>
                <a:latin typeface="Arial" panose="020B0604020202020204" pitchFamily="34" charset="0"/>
                <a:ea typeface="Garamond" panose="02020404030301010803" pitchFamily="18" charset="0"/>
                <a:cs typeface="Times New Roman" panose="02020603050405020304" pitchFamily="18" charset="0"/>
              </a:rPr>
              <a:t>Hur säkerställs samordnade budskap? </a:t>
            </a:r>
          </a:p>
        </p:txBody>
      </p:sp>
      <p:sp>
        <p:nvSpPr>
          <p:cNvPr id="18" name="textruta 17">
            <a:extLst>
              <a:ext uri="{FF2B5EF4-FFF2-40B4-BE49-F238E27FC236}">
                <a16:creationId xmlns:a16="http://schemas.microsoft.com/office/drawing/2014/main" id="{CE3B5F00-2174-47BA-8CC7-4670D1FB12C8}"/>
              </a:ext>
            </a:extLst>
          </p:cNvPr>
          <p:cNvSpPr txBox="1"/>
          <p:nvPr/>
        </p:nvSpPr>
        <p:spPr>
          <a:xfrm>
            <a:off x="2722587" y="4882653"/>
            <a:ext cx="8455654" cy="29360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Målet är att olika aktörers beslut tillsammans ska skapa effekt – inte stå i vägen för varandra.</a:t>
            </a:r>
          </a:p>
        </p:txBody>
      </p:sp>
      <p:sp>
        <p:nvSpPr>
          <p:cNvPr id="19" name="Rektangel 18">
            <a:extLst>
              <a:ext uri="{FF2B5EF4-FFF2-40B4-BE49-F238E27FC236}">
                <a16:creationId xmlns:a16="http://schemas.microsoft.com/office/drawing/2014/main" id="{A42B0A5A-0115-442F-BAD6-40E41D4ACFCE}"/>
              </a:ext>
            </a:extLst>
          </p:cNvPr>
          <p:cNvSpPr/>
          <p:nvPr/>
        </p:nvSpPr>
        <p:spPr>
          <a:xfrm>
            <a:off x="1692614" y="4447621"/>
            <a:ext cx="7671695" cy="116367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Bild 21" descr="Affärstillväxt med hel fyllning">
            <a:extLst>
              <a:ext uri="{FF2B5EF4-FFF2-40B4-BE49-F238E27FC236}">
                <a16:creationId xmlns:a16="http://schemas.microsoft.com/office/drawing/2014/main" id="{85943532-76B5-49B2-8F38-31675AB3EC9C}"/>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4836" y="4614483"/>
            <a:ext cx="829944" cy="829945"/>
          </a:xfrm>
          <a:prstGeom prst="rect">
            <a:avLst/>
          </a:prstGeom>
        </p:spPr>
      </p:pic>
    </p:spTree>
    <p:extLst>
      <p:ext uri="{BB962C8B-B14F-4D97-AF65-F5344CB8AC3E}">
        <p14:creationId xmlns:p14="http://schemas.microsoft.com/office/powerpoint/2010/main" val="1049388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45205"/>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Vad bör prioriteras?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3</a:t>
            </a:r>
          </a:p>
        </p:txBody>
      </p:sp>
      <p:pic>
        <p:nvPicPr>
          <p:cNvPr id="7" name="Bild 6" descr="Utropstecken med hel fyllning">
            <a:extLst>
              <a:ext uri="{FF2B5EF4-FFF2-40B4-BE49-F238E27FC236}">
                <a16:creationId xmlns:a16="http://schemas.microsoft.com/office/drawing/2014/main" id="{4F2E4974-27DF-4830-B109-6B9D8D25B3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5445" y="1998644"/>
            <a:ext cx="784302" cy="784302"/>
          </a:xfrm>
          <a:prstGeom prst="rect">
            <a:avLst/>
          </a:prstGeom>
        </p:spPr>
      </p:pic>
      <p:sp>
        <p:nvSpPr>
          <p:cNvPr id="8" name="textruta 7">
            <a:extLst>
              <a:ext uri="{FF2B5EF4-FFF2-40B4-BE49-F238E27FC236}">
                <a16:creationId xmlns:a16="http://schemas.microsoft.com/office/drawing/2014/main" id="{7EC2BA61-6341-4F43-80EE-FD9EA8772121}"/>
              </a:ext>
            </a:extLst>
          </p:cNvPr>
          <p:cNvSpPr txBox="1"/>
          <p:nvPr/>
        </p:nvSpPr>
        <p:spPr>
          <a:xfrm>
            <a:off x="2709747" y="2133192"/>
            <a:ext cx="8455654"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rPr>
              <a:t>Här presenteras vägledande prioriteringsprinciper vid resursbrist. Kom ihåg att situationsanpassa punkterna nedan – vad betyder de här och nu i just denna situation?</a:t>
            </a:r>
            <a:endPar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endParaRPr>
          </a:p>
        </p:txBody>
      </p:sp>
      <p:sp>
        <p:nvSpPr>
          <p:cNvPr id="9" name="Rektangel 8">
            <a:extLst>
              <a:ext uri="{FF2B5EF4-FFF2-40B4-BE49-F238E27FC236}">
                <a16:creationId xmlns:a16="http://schemas.microsoft.com/office/drawing/2014/main" id="{860D912B-2842-4100-B294-2F328A6F494D}"/>
              </a:ext>
            </a:extLst>
          </p:cNvPr>
          <p:cNvSpPr/>
          <p:nvPr/>
        </p:nvSpPr>
        <p:spPr>
          <a:xfrm>
            <a:off x="1745166" y="1814780"/>
            <a:ext cx="9556595" cy="116367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Ellips 9">
            <a:extLst>
              <a:ext uri="{FF2B5EF4-FFF2-40B4-BE49-F238E27FC236}">
                <a16:creationId xmlns:a16="http://schemas.microsoft.com/office/drawing/2014/main" id="{46CE39B5-7783-466D-8A02-7AF1327C8FC9}"/>
              </a:ext>
            </a:extLst>
          </p:cNvPr>
          <p:cNvSpPr/>
          <p:nvPr/>
        </p:nvSpPr>
        <p:spPr>
          <a:xfrm>
            <a:off x="1795346" y="32715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ECA8E4F5-F445-47FE-AA6A-207DD59AC39E}"/>
              </a:ext>
            </a:extLst>
          </p:cNvPr>
          <p:cNvSpPr txBox="1"/>
          <p:nvPr/>
        </p:nvSpPr>
        <p:spPr>
          <a:xfrm>
            <a:off x="2748776" y="3271559"/>
            <a:ext cx="74288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De verksamheter bör prioriteras som bidrar mest till den aktörsgemensamma målbilden</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48776" y="4077379"/>
            <a:ext cx="8552985"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Garamond" panose="02020404030301010803" pitchFamily="18" charset="0"/>
              </a:rPr>
              <a:t>Olika verksamheter kan vara olika viktiga för den aktörsgemensamma målbilden (och för det mål/värde som ska värnas). Bedöm därför i vilken grad berörda verksamheter påverkar inriktningen.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Verksamheter kan också vara olika beroende av en resurs, både i hur starkt beroendet är och hur snabbt den behövs. Om flera verksamheter är lika viktiga för att uppnå den aktörsgemensamma </a:t>
            </a:r>
            <a:r>
              <a:rPr lang="sv-SE" sz="1200" kern="100" dirty="0">
                <a:solidFill>
                  <a:prstClr val="black"/>
                </a:solidFill>
                <a:latin typeface="Arial"/>
                <a:ea typeface="Garamond" panose="02020404030301010803" pitchFamily="18" charset="0"/>
                <a:cs typeface="Times New Roman" panose="02020603050405020304" pitchFamily="18" charset="0"/>
              </a:rPr>
              <a:t>målbilden</a:t>
            </a: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 men några är mer beroende av resursen, bör dessa prioriteras.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E9012615-9161-4B95-82A8-25116670B14F}"/>
              </a:ext>
            </a:extLst>
          </p:cNvPr>
          <p:cNvSpPr/>
          <p:nvPr/>
        </p:nvSpPr>
        <p:spPr>
          <a:xfrm>
            <a:off x="2800713" y="5462374"/>
            <a:ext cx="5581186" cy="779144"/>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Garamond" panose="02020404030301010803" pitchFamily="18" charset="0"/>
              </a:rPr>
              <a:t>Vilka verksamheter bidrar mest till den aktörsgemensamma målbilden?</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Garamond" panose="02020404030301010803" pitchFamily="18" charset="0"/>
              </a:rPr>
              <a:t>Hur beroende är dessa verksamheter av den knappa resursen?</a:t>
            </a: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p:txBody>
      </p:sp>
      <p:pic>
        <p:nvPicPr>
          <p:cNvPr id="5" name="Bild 4" descr="Bock med hel fyllning">
            <a:extLst>
              <a:ext uri="{FF2B5EF4-FFF2-40B4-BE49-F238E27FC236}">
                <a16:creationId xmlns:a16="http://schemas.microsoft.com/office/drawing/2014/main" id="{9436868A-C892-4874-8921-11E3F9A66C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47220" y="3374061"/>
            <a:ext cx="497200" cy="497200"/>
          </a:xfrm>
          <a:prstGeom prst="rect">
            <a:avLst/>
          </a:prstGeom>
        </p:spPr>
      </p:pic>
    </p:spTree>
    <p:extLst>
      <p:ext uri="{BB962C8B-B14F-4D97-AF65-F5344CB8AC3E}">
        <p14:creationId xmlns:p14="http://schemas.microsoft.com/office/powerpoint/2010/main" val="1998762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45205"/>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Vad bör prioriteras?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3</a:t>
            </a:r>
          </a:p>
        </p:txBody>
      </p:sp>
      <p:sp>
        <p:nvSpPr>
          <p:cNvPr id="10" name="Ellips 9">
            <a:extLst>
              <a:ext uri="{FF2B5EF4-FFF2-40B4-BE49-F238E27FC236}">
                <a16:creationId xmlns:a16="http://schemas.microsoft.com/office/drawing/2014/main" id="{46CE39B5-7783-466D-8A02-7AF1327C8FC9}"/>
              </a:ext>
            </a:extLst>
          </p:cNvPr>
          <p:cNvSpPr/>
          <p:nvPr/>
        </p:nvSpPr>
        <p:spPr>
          <a:xfrm>
            <a:off x="1795346" y="17856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ECA8E4F5-F445-47FE-AA6A-207DD59AC39E}"/>
              </a:ext>
            </a:extLst>
          </p:cNvPr>
          <p:cNvSpPr txBox="1"/>
          <p:nvPr/>
        </p:nvSpPr>
        <p:spPr>
          <a:xfrm>
            <a:off x="2748776" y="1949655"/>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Prioriteringen behöver kunna verkställas</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13989" y="2452054"/>
            <a:ext cx="8552985" cy="107003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Bedöm vilka förutsättningar som behöver uppfyllas för att kunna verkställa beslutet att prioritera en viss verksamhet (eller grupp av verksamheter). Även om det finns ett formellt mandat att prioritera verksamheten, kan beslutet av olika anledningar vara svårt att omsätta praktiskt. Då riskerar prioriteringen att bli verkningslös eller kontraproduktiv.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E9012615-9161-4B95-82A8-25116670B14F}"/>
              </a:ext>
            </a:extLst>
          </p:cNvPr>
          <p:cNvSpPr/>
          <p:nvPr/>
        </p:nvSpPr>
        <p:spPr>
          <a:xfrm>
            <a:off x="2800713" y="3429000"/>
            <a:ext cx="5581186" cy="173614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sv-SE" sz="1000" b="1" kern="100" dirty="0">
                <a:solidFill>
                  <a:prstClr val="white"/>
                </a:solidFill>
                <a:latin typeface="Arial"/>
                <a:ea typeface="Garamond" panose="02020404030301010803" pitchFamily="18" charset="0"/>
                <a:cs typeface="Times New Roman" panose="02020603050405020304" pitchFamily="18" charset="0"/>
              </a:rPr>
              <a:t>Finns det praktiska hinder för att genomföra prioriteringen – exempelvis resursmässiga, kunskapsmässiga, juridiska, fysiska eller organisatoriska?</a:t>
            </a: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Behövs det en garanti från regeringen att ingen aktör ska lida skada av att följa beslutet? Exempelvis kan aktörer dra på sig skadeståndsansvar för kontraktsbrott</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Hur kan beslutet utformas för att göras så lättbegripligt som möjligt för verkställande aktörer?</a:t>
            </a:r>
          </a:p>
        </p:txBody>
      </p:sp>
      <p:pic>
        <p:nvPicPr>
          <p:cNvPr id="5" name="Bild 4" descr="Bock med hel fyllning">
            <a:extLst>
              <a:ext uri="{FF2B5EF4-FFF2-40B4-BE49-F238E27FC236}">
                <a16:creationId xmlns:a16="http://schemas.microsoft.com/office/drawing/2014/main" id="{9436868A-C892-4874-8921-11E3F9A66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220" y="1888161"/>
            <a:ext cx="497200" cy="497200"/>
          </a:xfrm>
          <a:prstGeom prst="rect">
            <a:avLst/>
          </a:prstGeom>
        </p:spPr>
      </p:pic>
    </p:spTree>
    <p:extLst>
      <p:ext uri="{BB962C8B-B14F-4D97-AF65-F5344CB8AC3E}">
        <p14:creationId xmlns:p14="http://schemas.microsoft.com/office/powerpoint/2010/main" val="2708280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45205"/>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Vad bör prioriteras?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3</a:t>
            </a:r>
          </a:p>
        </p:txBody>
      </p:sp>
      <p:sp>
        <p:nvSpPr>
          <p:cNvPr id="10" name="Ellips 9">
            <a:extLst>
              <a:ext uri="{FF2B5EF4-FFF2-40B4-BE49-F238E27FC236}">
                <a16:creationId xmlns:a16="http://schemas.microsoft.com/office/drawing/2014/main" id="{46CE39B5-7783-466D-8A02-7AF1327C8FC9}"/>
              </a:ext>
            </a:extLst>
          </p:cNvPr>
          <p:cNvSpPr/>
          <p:nvPr/>
        </p:nvSpPr>
        <p:spPr>
          <a:xfrm>
            <a:off x="1795346" y="17856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ECA8E4F5-F445-47FE-AA6A-207DD59AC39E}"/>
              </a:ext>
            </a:extLst>
          </p:cNvPr>
          <p:cNvSpPr txBox="1"/>
          <p:nvPr/>
        </p:nvSpPr>
        <p:spPr>
          <a:xfrm>
            <a:off x="2748776" y="1949655"/>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Prioriteringen behöver vara tillräcklig</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13989" y="2452054"/>
            <a:ext cx="8552985"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Bedöm om det behövs fler prioriteringsbeslut än bara ett. Ibland är en verksamhet beroende av att flera prioriteringsbeslut fattas samlat för att verksamhet ska kunna bedrivas på acceptabel nivå.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Bild 4" descr="Bock med hel fyllning">
            <a:extLst>
              <a:ext uri="{FF2B5EF4-FFF2-40B4-BE49-F238E27FC236}">
                <a16:creationId xmlns:a16="http://schemas.microsoft.com/office/drawing/2014/main" id="{9436868A-C892-4874-8921-11E3F9A66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220" y="1888161"/>
            <a:ext cx="497200" cy="497200"/>
          </a:xfrm>
          <a:prstGeom prst="rect">
            <a:avLst/>
          </a:prstGeom>
        </p:spPr>
      </p:pic>
      <p:sp>
        <p:nvSpPr>
          <p:cNvPr id="16" name="Rektangel 15">
            <a:extLst>
              <a:ext uri="{FF2B5EF4-FFF2-40B4-BE49-F238E27FC236}">
                <a16:creationId xmlns:a16="http://schemas.microsoft.com/office/drawing/2014/main" id="{843230F3-C92D-4E44-A980-4BBA00D8C55A}"/>
              </a:ext>
            </a:extLst>
          </p:cNvPr>
          <p:cNvSpPr/>
          <p:nvPr/>
        </p:nvSpPr>
        <p:spPr>
          <a:xfrm>
            <a:off x="2683645" y="3068270"/>
            <a:ext cx="5581186" cy="80543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Behöver verksamheten prioriteras avseende flera resurser för att fungera på acceptabel nivå?</a:t>
            </a:r>
          </a:p>
        </p:txBody>
      </p:sp>
      <p:pic>
        <p:nvPicPr>
          <p:cNvPr id="17" name="Bild 16" descr="Bock med hel fyllning">
            <a:extLst>
              <a:ext uri="{FF2B5EF4-FFF2-40B4-BE49-F238E27FC236}">
                <a16:creationId xmlns:a16="http://schemas.microsoft.com/office/drawing/2014/main" id="{8057D7D9-EBD5-428E-9F97-8FDED115AB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5707" y="4052875"/>
            <a:ext cx="497200" cy="497200"/>
          </a:xfrm>
          <a:prstGeom prst="rect">
            <a:avLst/>
          </a:prstGeom>
        </p:spPr>
      </p:pic>
      <p:sp>
        <p:nvSpPr>
          <p:cNvPr id="23" name="Ellips 22">
            <a:extLst>
              <a:ext uri="{FF2B5EF4-FFF2-40B4-BE49-F238E27FC236}">
                <a16:creationId xmlns:a16="http://schemas.microsoft.com/office/drawing/2014/main" id="{A2C03680-85EE-4A80-9AA2-E2F1F297879D}"/>
              </a:ext>
            </a:extLst>
          </p:cNvPr>
          <p:cNvSpPr/>
          <p:nvPr/>
        </p:nvSpPr>
        <p:spPr>
          <a:xfrm>
            <a:off x="1795346" y="4171793"/>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24" name="textruta 23">
            <a:extLst>
              <a:ext uri="{FF2B5EF4-FFF2-40B4-BE49-F238E27FC236}">
                <a16:creationId xmlns:a16="http://schemas.microsoft.com/office/drawing/2014/main" id="{45EB988B-F110-4CDF-A6B6-851C1CAC2571}"/>
              </a:ext>
            </a:extLst>
          </p:cNvPr>
          <p:cNvSpPr txBox="1"/>
          <p:nvPr/>
        </p:nvSpPr>
        <p:spPr>
          <a:xfrm>
            <a:off x="2748776" y="4335789"/>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Verksamheter som andra är beroende av kan behöva prioriteras</a:t>
            </a:r>
          </a:p>
        </p:txBody>
      </p:sp>
      <p:sp>
        <p:nvSpPr>
          <p:cNvPr id="25" name="textruta 24">
            <a:extLst>
              <a:ext uri="{FF2B5EF4-FFF2-40B4-BE49-F238E27FC236}">
                <a16:creationId xmlns:a16="http://schemas.microsoft.com/office/drawing/2014/main" id="{8C665D44-5A63-4A58-B3AD-80A186FD6E6A}"/>
              </a:ext>
            </a:extLst>
          </p:cNvPr>
          <p:cNvSpPr txBox="1"/>
          <p:nvPr/>
        </p:nvSpPr>
        <p:spPr>
          <a:xfrm>
            <a:off x="2713989" y="4838188"/>
            <a:ext cx="8552985"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lang="sv-SE" sz="1200" dirty="0">
                <a:effectLst/>
                <a:latin typeface="+mj-lt"/>
                <a:ea typeface="Garamond" panose="02020404030301010803" pitchFamily="18" charset="0"/>
                <a:cs typeface="Times New Roman" panose="02020603050405020304" pitchFamily="18" charset="0"/>
              </a:rPr>
              <a:t>Gör en beroendeanalys av de verksamheter som kommer i fråga för prioritering, för att kartlägga vilka andra verksamheter (kompetenser, stödfunktioner et cetera) de är beroende av för att kunna fungera på en acceptabel nivå.</a:t>
            </a:r>
            <a:endParaRPr kumimoji="0" lang="sv-SE"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26" name="Rektangel 25">
            <a:extLst>
              <a:ext uri="{FF2B5EF4-FFF2-40B4-BE49-F238E27FC236}">
                <a16:creationId xmlns:a16="http://schemas.microsoft.com/office/drawing/2014/main" id="{3FCB25FF-BE7A-4D09-80AF-6708E2E6C572}"/>
              </a:ext>
            </a:extLst>
          </p:cNvPr>
          <p:cNvSpPr/>
          <p:nvPr/>
        </p:nvSpPr>
        <p:spPr>
          <a:xfrm>
            <a:off x="2637263" y="5558647"/>
            <a:ext cx="5581186" cy="86904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Finns det verksamheter som behöver prioriteras för att möjliggöra att andra kan fungera på acceptabel nivå?</a:t>
            </a:r>
          </a:p>
        </p:txBody>
      </p:sp>
      <p:pic>
        <p:nvPicPr>
          <p:cNvPr id="27" name="Bild 26" descr="Bock med hel fyllning">
            <a:extLst>
              <a:ext uri="{FF2B5EF4-FFF2-40B4-BE49-F238E27FC236}">
                <a16:creationId xmlns:a16="http://schemas.microsoft.com/office/drawing/2014/main" id="{2E8F9D64-AE8B-484C-B65A-2F08CAA5F2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220" y="4274295"/>
            <a:ext cx="497200" cy="497200"/>
          </a:xfrm>
          <a:prstGeom prst="rect">
            <a:avLst/>
          </a:prstGeom>
        </p:spPr>
      </p:pic>
    </p:spTree>
    <p:extLst>
      <p:ext uri="{BB962C8B-B14F-4D97-AF65-F5344CB8AC3E}">
        <p14:creationId xmlns:p14="http://schemas.microsoft.com/office/powerpoint/2010/main" val="2228186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45205"/>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Vad bör prioriteras?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3</a:t>
            </a:r>
          </a:p>
        </p:txBody>
      </p:sp>
      <p:sp>
        <p:nvSpPr>
          <p:cNvPr id="10" name="Ellips 9">
            <a:extLst>
              <a:ext uri="{FF2B5EF4-FFF2-40B4-BE49-F238E27FC236}">
                <a16:creationId xmlns:a16="http://schemas.microsoft.com/office/drawing/2014/main" id="{46CE39B5-7783-466D-8A02-7AF1327C8FC9}"/>
              </a:ext>
            </a:extLst>
          </p:cNvPr>
          <p:cNvSpPr/>
          <p:nvPr/>
        </p:nvSpPr>
        <p:spPr>
          <a:xfrm>
            <a:off x="1795346" y="17856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1" name="textruta 10">
            <a:extLst>
              <a:ext uri="{FF2B5EF4-FFF2-40B4-BE49-F238E27FC236}">
                <a16:creationId xmlns:a16="http://schemas.microsoft.com/office/drawing/2014/main" id="{ECA8E4F5-F445-47FE-AA6A-207DD59AC39E}"/>
              </a:ext>
            </a:extLst>
          </p:cNvPr>
          <p:cNvSpPr txBox="1"/>
          <p:nvPr/>
        </p:nvSpPr>
        <p:spPr>
          <a:xfrm>
            <a:off x="2748776" y="1949655"/>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Tidskritiska verksamheter kan behöva prioriteras</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311454" y="2452054"/>
            <a:ext cx="8552985" cy="1070037"/>
          </a:xfrm>
          <a:prstGeom prst="rect">
            <a:avLst/>
          </a:prstGeom>
          <a:noFill/>
        </p:spPr>
        <p:txBody>
          <a:bodyPr wrap="square" rtlCol="0">
            <a:spAutoFit/>
          </a:bodyPr>
          <a:lstStyle/>
          <a:p>
            <a:pPr marL="45720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Det kan gå olika snabbt från att en verksamhet upphör att fungera till dess att det uppstår negativa konsekvenser för den aktörsgemensamma målbilden. I vissa fall kan detta påverkas omedelbart medan det andra gånger tar längre tid beroende på vilka verksamheter och resurser det är frågan om.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E9012615-9161-4B95-82A8-25116670B14F}"/>
              </a:ext>
            </a:extLst>
          </p:cNvPr>
          <p:cNvSpPr/>
          <p:nvPr/>
        </p:nvSpPr>
        <p:spPr>
          <a:xfrm>
            <a:off x="2800713" y="3351868"/>
            <a:ext cx="5581186" cy="11306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Är beroendet mycket tidskritiskt slutar verksamheten fungera nästan direkt utan resursen.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 </a:t>
            </a:r>
          </a:p>
          <a:p>
            <a:pPr marL="342900" marR="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Är det mindre tidskritiskt kan verksamheten fortsätta ett tag, men med försämrad funktion</a:t>
            </a:r>
            <a:r>
              <a:rPr kumimoji="0" lang="sv-SE" sz="1000" b="0"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a:t>
            </a:r>
          </a:p>
        </p:txBody>
      </p:sp>
      <p:pic>
        <p:nvPicPr>
          <p:cNvPr id="5" name="Bild 4" descr="Bock med hel fyllning">
            <a:extLst>
              <a:ext uri="{FF2B5EF4-FFF2-40B4-BE49-F238E27FC236}">
                <a16:creationId xmlns:a16="http://schemas.microsoft.com/office/drawing/2014/main" id="{9436868A-C892-4874-8921-11E3F9A66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220" y="1888161"/>
            <a:ext cx="497200" cy="497200"/>
          </a:xfrm>
          <a:prstGeom prst="rect">
            <a:avLst/>
          </a:prstGeom>
        </p:spPr>
      </p:pic>
    </p:spTree>
    <p:extLst>
      <p:ext uri="{BB962C8B-B14F-4D97-AF65-F5344CB8AC3E}">
        <p14:creationId xmlns:p14="http://schemas.microsoft.com/office/powerpoint/2010/main" val="926765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45205"/>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Vad bör prioriteras?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3</a:t>
            </a:r>
          </a:p>
        </p:txBody>
      </p:sp>
      <p:sp>
        <p:nvSpPr>
          <p:cNvPr id="9" name="Ellips 8">
            <a:extLst>
              <a:ext uri="{FF2B5EF4-FFF2-40B4-BE49-F238E27FC236}">
                <a16:creationId xmlns:a16="http://schemas.microsoft.com/office/drawing/2014/main" id="{E538CFC8-0F27-4A11-BE45-C0B7E94C4C20}"/>
              </a:ext>
            </a:extLst>
          </p:cNvPr>
          <p:cNvSpPr/>
          <p:nvPr/>
        </p:nvSpPr>
        <p:spPr>
          <a:xfrm>
            <a:off x="1795346" y="4776571"/>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ruta 13">
            <a:extLst>
              <a:ext uri="{FF2B5EF4-FFF2-40B4-BE49-F238E27FC236}">
                <a16:creationId xmlns:a16="http://schemas.microsoft.com/office/drawing/2014/main" id="{8E61417B-09FC-47F3-B361-A2DE51C96A0F}"/>
              </a:ext>
            </a:extLst>
          </p:cNvPr>
          <p:cNvSpPr txBox="1"/>
          <p:nvPr/>
        </p:nvSpPr>
        <p:spPr>
          <a:xfrm>
            <a:off x="2748776" y="4940567"/>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Internationella ordningar kan behöva respekteras</a:t>
            </a:r>
          </a:p>
        </p:txBody>
      </p:sp>
      <p:sp>
        <p:nvSpPr>
          <p:cNvPr id="15" name="textruta 14">
            <a:extLst>
              <a:ext uri="{FF2B5EF4-FFF2-40B4-BE49-F238E27FC236}">
                <a16:creationId xmlns:a16="http://schemas.microsoft.com/office/drawing/2014/main" id="{2746A755-95F1-41DD-9B5F-371543CAAB09}"/>
              </a:ext>
            </a:extLst>
          </p:cNvPr>
          <p:cNvSpPr txBox="1"/>
          <p:nvPr/>
        </p:nvSpPr>
        <p:spPr>
          <a:xfrm>
            <a:off x="2748776" y="5448812"/>
            <a:ext cx="8552985"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Sverige är beroende av import av många resurser. Om fördelningen av dessa resurser mellan länder styrs av någon (beslutad eller informell) prioriteringsordning, kan Sveriges beslut om fördelning inom landet behöva förhålla sig till detta.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Bild 15" descr="Bock med hel fyllning">
            <a:extLst>
              <a:ext uri="{FF2B5EF4-FFF2-40B4-BE49-F238E27FC236}">
                <a16:creationId xmlns:a16="http://schemas.microsoft.com/office/drawing/2014/main" id="{61AE5EC1-AECB-4845-820E-54BBEA8176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220" y="4879073"/>
            <a:ext cx="497200" cy="497200"/>
          </a:xfrm>
          <a:prstGeom prst="rect">
            <a:avLst/>
          </a:prstGeom>
        </p:spPr>
      </p:pic>
      <p:sp>
        <p:nvSpPr>
          <p:cNvPr id="17" name="Ellips 16">
            <a:extLst>
              <a:ext uri="{FF2B5EF4-FFF2-40B4-BE49-F238E27FC236}">
                <a16:creationId xmlns:a16="http://schemas.microsoft.com/office/drawing/2014/main" id="{D10F8632-9A9D-4B6F-B8C3-DD9624379927}"/>
              </a:ext>
            </a:extLst>
          </p:cNvPr>
          <p:cNvSpPr/>
          <p:nvPr/>
        </p:nvSpPr>
        <p:spPr>
          <a:xfrm>
            <a:off x="1795346" y="1785659"/>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prstClr val="white"/>
              </a:solidFill>
              <a:effectLst/>
              <a:uLnTx/>
              <a:uFillTx/>
              <a:latin typeface="Arial"/>
              <a:ea typeface="+mn-ea"/>
              <a:cs typeface="+mn-cs"/>
            </a:endParaRPr>
          </a:p>
        </p:txBody>
      </p:sp>
      <p:sp>
        <p:nvSpPr>
          <p:cNvPr id="18" name="textruta 17">
            <a:extLst>
              <a:ext uri="{FF2B5EF4-FFF2-40B4-BE49-F238E27FC236}">
                <a16:creationId xmlns:a16="http://schemas.microsoft.com/office/drawing/2014/main" id="{3F2CE398-E493-45F9-96C9-E01597928872}"/>
              </a:ext>
            </a:extLst>
          </p:cNvPr>
          <p:cNvSpPr txBox="1"/>
          <p:nvPr/>
        </p:nvSpPr>
        <p:spPr>
          <a:xfrm>
            <a:off x="2748776" y="1949655"/>
            <a:ext cx="7428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Långsiktigt viktiga verksamheter kan behöva prioriteras</a:t>
            </a:r>
          </a:p>
        </p:txBody>
      </p:sp>
      <p:sp>
        <p:nvSpPr>
          <p:cNvPr id="19" name="textruta 18">
            <a:extLst>
              <a:ext uri="{FF2B5EF4-FFF2-40B4-BE49-F238E27FC236}">
                <a16:creationId xmlns:a16="http://schemas.microsoft.com/office/drawing/2014/main" id="{EFE0E01D-B6C5-459E-87F5-B089DF0B7973}"/>
              </a:ext>
            </a:extLst>
          </p:cNvPr>
          <p:cNvSpPr txBox="1"/>
          <p:nvPr/>
        </p:nvSpPr>
        <p:spPr>
          <a:xfrm>
            <a:off x="2748776" y="2452054"/>
            <a:ext cx="8552985" cy="129163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Vissa verksamheter kan spela mindre roll här och nu, vilket i och för sig talar för att de inte bör prioriteras. Samtidigt kan konsekvenserna av att verksamheterna inte bedrivs ses först på sikt. Ibland kan dessa på sikt viktiga verksamheter dessutom vara svåra att starta upp igen när de väl har stängts ned. De kan då ändå behöva prioriteras, särskilt om verksamheten är svår att ersätta.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0" name="Rektangel 19">
            <a:extLst>
              <a:ext uri="{FF2B5EF4-FFF2-40B4-BE49-F238E27FC236}">
                <a16:creationId xmlns:a16="http://schemas.microsoft.com/office/drawing/2014/main" id="{5530228B-55C6-4CFD-995C-FD826F72E4DD}"/>
              </a:ext>
            </a:extLst>
          </p:cNvPr>
          <p:cNvSpPr/>
          <p:nvPr/>
        </p:nvSpPr>
        <p:spPr>
          <a:xfrm>
            <a:off x="2835500" y="3525589"/>
            <a:ext cx="5581186" cy="113068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Är verksamheten svår eller omöjlig att ersätta eller starta upp igen om den inte prioriteras? </a:t>
            </a: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endPar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endParaRPr>
          </a:p>
          <a:p>
            <a:pPr marL="342900" marR="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solidFill>
                <a:effectLst/>
                <a:uLnTx/>
                <a:uFillTx/>
                <a:latin typeface="Arial"/>
                <a:ea typeface="Garamond" panose="02020404030301010803" pitchFamily="18" charset="0"/>
                <a:cs typeface="Times New Roman" panose="02020603050405020304" pitchFamily="18" charset="0"/>
              </a:rPr>
              <a:t>Får en nedprioritering allvarliga konsekvenser på längre sikt?</a:t>
            </a:r>
          </a:p>
        </p:txBody>
      </p:sp>
      <p:pic>
        <p:nvPicPr>
          <p:cNvPr id="21" name="Bild 20" descr="Bock med hel fyllning">
            <a:extLst>
              <a:ext uri="{FF2B5EF4-FFF2-40B4-BE49-F238E27FC236}">
                <a16:creationId xmlns:a16="http://schemas.microsoft.com/office/drawing/2014/main" id="{4592343E-6175-4864-AF1A-CF34648DD3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2007" y="1888161"/>
            <a:ext cx="497200" cy="497200"/>
          </a:xfrm>
          <a:prstGeom prst="rect">
            <a:avLst/>
          </a:prstGeom>
        </p:spPr>
      </p:pic>
    </p:spTree>
    <p:extLst>
      <p:ext uri="{BB962C8B-B14F-4D97-AF65-F5344CB8AC3E}">
        <p14:creationId xmlns:p14="http://schemas.microsoft.com/office/powerpoint/2010/main" val="2243802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Affärsman som tar bort ett block från ett Jenga-torn">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79" r="22079"/>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456490" y="822050"/>
            <a:ext cx="4931088" cy="878339"/>
          </a:xfrm>
        </p:spPr>
        <p:txBody>
          <a:bodyPr/>
          <a:lstStyle/>
          <a:p>
            <a:r>
              <a:rPr lang="sv-SE" dirty="0"/>
              <a:t>Prioriteringsbeslutet</a:t>
            </a:r>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
        <p:nvSpPr>
          <p:cNvPr id="7" name="textruta 6">
            <a:extLst>
              <a:ext uri="{FF2B5EF4-FFF2-40B4-BE49-F238E27FC236}">
                <a16:creationId xmlns:a16="http://schemas.microsoft.com/office/drawing/2014/main" id="{50C2F311-51C5-41FF-8713-68EE3F62C273}"/>
              </a:ext>
            </a:extLst>
          </p:cNvPr>
          <p:cNvSpPr txBox="1"/>
          <p:nvPr/>
        </p:nvSpPr>
        <p:spPr>
          <a:xfrm>
            <a:off x="6446180" y="1950270"/>
            <a:ext cx="470552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Beslutet bör tydligt beskriva problemet, vilken aktörsgemensam målbild som ska uppnås, möjliga handlingsalternativ samt deras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Det bör även framgå vilka avvägningar som görs mellan olika intressen och varför ett alternativ väljs framför andra.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textruta 8">
            <a:extLst>
              <a:ext uri="{FF2B5EF4-FFF2-40B4-BE49-F238E27FC236}">
                <a16:creationId xmlns:a16="http://schemas.microsoft.com/office/drawing/2014/main" id="{82D8A770-C060-4F1E-BD41-14E6A511D2C2}"/>
              </a:ext>
            </a:extLst>
          </p:cNvPr>
          <p:cNvSpPr txBox="1"/>
          <p:nvPr/>
        </p:nvSpPr>
        <p:spPr>
          <a:xfrm>
            <a:off x="6512889" y="5031067"/>
            <a:ext cx="4818289" cy="29360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Bra beslut gör avvägningar synliga – och valen begripliga</a:t>
            </a:r>
          </a:p>
        </p:txBody>
      </p:sp>
      <p:sp>
        <p:nvSpPr>
          <p:cNvPr id="10" name="Rektangel 9">
            <a:extLst>
              <a:ext uri="{FF2B5EF4-FFF2-40B4-BE49-F238E27FC236}">
                <a16:creationId xmlns:a16="http://schemas.microsoft.com/office/drawing/2014/main" id="{1FA0C228-C30F-4BC2-9584-B0BD988BC810}"/>
              </a:ext>
            </a:extLst>
          </p:cNvPr>
          <p:cNvSpPr/>
          <p:nvPr/>
        </p:nvSpPr>
        <p:spPr>
          <a:xfrm>
            <a:off x="5152706" y="4611539"/>
            <a:ext cx="6521260" cy="1132665"/>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ktangel 11">
            <a:extLst>
              <a:ext uri="{FF2B5EF4-FFF2-40B4-BE49-F238E27FC236}">
                <a16:creationId xmlns:a16="http://schemas.microsoft.com/office/drawing/2014/main" id="{CF6ABCEA-0225-4F4F-AB49-6602E062DCBF}"/>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4</a:t>
            </a:r>
          </a:p>
        </p:txBody>
      </p:sp>
      <p:pic>
        <p:nvPicPr>
          <p:cNvPr id="4" name="Bild 3" descr="Glödlampa och kugghjul med hel fyllning">
            <a:extLst>
              <a:ext uri="{FF2B5EF4-FFF2-40B4-BE49-F238E27FC236}">
                <a16:creationId xmlns:a16="http://schemas.microsoft.com/office/drawing/2014/main" id="{72BA5F4C-C897-48EE-97C7-A4E54374AB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3571" y="4761814"/>
            <a:ext cx="804470" cy="804470"/>
          </a:xfrm>
          <a:prstGeom prst="rect">
            <a:avLst/>
          </a:prstGeom>
        </p:spPr>
      </p:pic>
    </p:spTree>
    <p:extLst>
      <p:ext uri="{BB962C8B-B14F-4D97-AF65-F5344CB8AC3E}">
        <p14:creationId xmlns:p14="http://schemas.microsoft.com/office/powerpoint/2010/main" val="383182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8170" r="8170"/>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565820" y="1073391"/>
            <a:ext cx="4931088" cy="878339"/>
          </a:xfrm>
        </p:spPr>
        <p:txBody>
          <a:bodyPr/>
          <a:lstStyle/>
          <a:p>
            <a:r>
              <a:rPr lang="sv-SE" dirty="0"/>
              <a:t>Syftet med stödet</a:t>
            </a:r>
          </a:p>
        </p:txBody>
      </p:sp>
      <p:sp>
        <p:nvSpPr>
          <p:cNvPr id="4" name="Platshållare för text 3">
            <a:extLst>
              <a:ext uri="{FF2B5EF4-FFF2-40B4-BE49-F238E27FC236}">
                <a16:creationId xmlns:a16="http://schemas.microsoft.com/office/drawing/2014/main" id="{81ADBE2B-1E79-4B1C-B2C1-C25A3B4994D4}"/>
              </a:ext>
            </a:extLst>
          </p:cNvPr>
          <p:cNvSpPr>
            <a:spLocks noGrp="1"/>
          </p:cNvSpPr>
          <p:nvPr>
            <p:ph type="body" sz="quarter" idx="13"/>
          </p:nvPr>
        </p:nvSpPr>
        <p:spPr>
          <a:xfrm>
            <a:off x="6565820" y="2014400"/>
            <a:ext cx="4676324" cy="2716626"/>
          </a:xfrm>
        </p:spPr>
        <p:txBody>
          <a:bodyPr/>
          <a:lstStyle/>
          <a:p>
            <a:endParaRPr lang="sv-SE" sz="1800" kern="0" dirty="0">
              <a:effectLst/>
              <a:latin typeface="+mj-lt"/>
              <a:ea typeface="Garamond" panose="02020404030301010803" pitchFamily="18" charset="0"/>
              <a:cs typeface="Times New Roman" panose="02020603050405020304" pitchFamily="18" charset="0"/>
            </a:endParaRPr>
          </a:p>
          <a:p>
            <a:pPr marL="0" indent="0">
              <a:buNone/>
            </a:pPr>
            <a:r>
              <a:rPr lang="sv-SE" sz="1800" kern="0" dirty="0">
                <a:effectLst/>
                <a:latin typeface="+mj-lt"/>
                <a:ea typeface="Garamond" panose="02020404030301010803" pitchFamily="18" charset="0"/>
                <a:cs typeface="Times New Roman" panose="02020603050405020304" pitchFamily="18" charset="0"/>
              </a:rPr>
              <a:t>Det här metodstödet är en förenklad version av dokumentet ”Prioritering vid resursbrist – Vägledande prioriteringsprinciper inom ramen för ett medvetet beslutsfattande”.</a:t>
            </a:r>
          </a:p>
          <a:p>
            <a:pPr marL="0" indent="0">
              <a:buNone/>
            </a:pPr>
            <a:endParaRPr lang="sv-SE" sz="1800" kern="0" dirty="0">
              <a:effectLst/>
              <a:latin typeface="+mj-lt"/>
              <a:ea typeface="Garamond" panose="02020404030301010803" pitchFamily="18" charset="0"/>
              <a:cs typeface="Times New Roman" panose="02020603050405020304" pitchFamily="18" charset="0"/>
            </a:endParaRPr>
          </a:p>
          <a:p>
            <a:pPr marL="0" indent="0">
              <a:buNone/>
            </a:pPr>
            <a:r>
              <a:rPr lang="sv-SE" sz="1800" kern="0" dirty="0">
                <a:latin typeface="+mj-lt"/>
                <a:ea typeface="Garamond" panose="02020404030301010803" pitchFamily="18" charset="0"/>
                <a:cs typeface="Times New Roman" panose="02020603050405020304" pitchFamily="18" charset="0"/>
              </a:rPr>
              <a:t>Syftet är att stödet ska kunna utgöra ett enkelt underlag för framtagandet av beslutsunderlag där resursprioriteringar behöver ske.</a:t>
            </a:r>
            <a:endParaRPr lang="sv-SE" sz="1800" kern="100" dirty="0">
              <a:effectLst/>
              <a:latin typeface="Arial" panose="020B0604020202020204" pitchFamily="34" charset="0"/>
              <a:ea typeface="Garamond" panose="02020404030301010803" pitchFamily="18" charset="0"/>
              <a:cs typeface="Times New Roman" panose="02020603050405020304" pitchFamily="18" charset="0"/>
            </a:endParaRPr>
          </a:p>
          <a:p>
            <a:endParaRPr lang="sv-SE" dirty="0">
              <a:latin typeface="+mj-lt"/>
            </a:endParaRPr>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
        <p:nvSpPr>
          <p:cNvPr id="10" name="textruta 9">
            <a:extLst>
              <a:ext uri="{FF2B5EF4-FFF2-40B4-BE49-F238E27FC236}">
                <a16:creationId xmlns:a16="http://schemas.microsoft.com/office/drawing/2014/main" id="{13C1CD39-2C8B-4352-88BA-99D67774AB6C}"/>
              </a:ext>
            </a:extLst>
          </p:cNvPr>
          <p:cNvSpPr txBox="1"/>
          <p:nvPr/>
        </p:nvSpPr>
        <p:spPr>
          <a:xfrm>
            <a:off x="6494837" y="5122921"/>
            <a:ext cx="4818289" cy="515206"/>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lang="sv-SE" sz="1200" kern="0" dirty="0">
                <a:effectLst/>
                <a:latin typeface="+mj-lt"/>
                <a:ea typeface="Garamond" panose="02020404030301010803" pitchFamily="18" charset="0"/>
                <a:cs typeface="Times New Roman" panose="02020603050405020304" pitchFamily="18" charset="0"/>
              </a:rPr>
              <a:t>Sannolikt kommer stödets linjära struktur behöva tillämpas iterativt, med förflyttningar fram och tillbaka mellan olika steg.</a:t>
            </a:r>
            <a:endParaRPr kumimoji="0" lang="sv-SE" sz="1200" b="0" i="0" u="none" strike="noStrike" kern="100" cap="none" spc="0" normalizeH="0" baseline="0" noProof="0" dirty="0">
              <a:ln>
                <a:noFill/>
              </a:ln>
              <a:solidFill>
                <a:prstClr val="black"/>
              </a:solidFill>
              <a:effectLst/>
              <a:uLnTx/>
              <a:uFillTx/>
              <a:latin typeface="+mj-lt"/>
              <a:ea typeface="Garamond" panose="02020404030301010803" pitchFamily="18" charset="0"/>
              <a:cs typeface="Times New Roman" panose="02020603050405020304" pitchFamily="18" charset="0"/>
            </a:endParaRPr>
          </a:p>
        </p:txBody>
      </p:sp>
      <p:sp>
        <p:nvSpPr>
          <p:cNvPr id="11" name="Rektangel 10">
            <a:extLst>
              <a:ext uri="{FF2B5EF4-FFF2-40B4-BE49-F238E27FC236}">
                <a16:creationId xmlns:a16="http://schemas.microsoft.com/office/drawing/2014/main" id="{6A8BD763-CDFC-40D1-B0BC-50E6B1A124F5}"/>
              </a:ext>
            </a:extLst>
          </p:cNvPr>
          <p:cNvSpPr/>
          <p:nvPr/>
        </p:nvSpPr>
        <p:spPr>
          <a:xfrm>
            <a:off x="5140779" y="4899362"/>
            <a:ext cx="6521260" cy="962325"/>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7" name="Bild 6" descr="Utropstecken med hel fyllning">
            <a:extLst>
              <a:ext uri="{FF2B5EF4-FFF2-40B4-BE49-F238E27FC236}">
                <a16:creationId xmlns:a16="http://schemas.microsoft.com/office/drawing/2014/main" id="{E1691462-DAFC-48EB-829E-49143889D0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26181" y="5122920"/>
            <a:ext cx="618565" cy="618565"/>
          </a:xfrm>
          <a:prstGeom prst="rect">
            <a:avLst/>
          </a:prstGeom>
        </p:spPr>
      </p:pic>
    </p:spTree>
    <p:extLst>
      <p:ext uri="{BB962C8B-B14F-4D97-AF65-F5344CB8AC3E}">
        <p14:creationId xmlns:p14="http://schemas.microsoft.com/office/powerpoint/2010/main" val="4082499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Dominobrickor">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79" r="22079"/>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565820" y="542619"/>
            <a:ext cx="4931088" cy="878339"/>
          </a:xfrm>
        </p:spPr>
        <p:txBody>
          <a:bodyPr/>
          <a:lstStyle/>
          <a:p>
            <a:r>
              <a:rPr lang="sv-SE" dirty="0"/>
              <a:t>Normerande utgångspunkter i stödet</a:t>
            </a:r>
          </a:p>
        </p:txBody>
      </p:sp>
      <p:sp>
        <p:nvSpPr>
          <p:cNvPr id="4" name="Platshållare för text 3">
            <a:extLst>
              <a:ext uri="{FF2B5EF4-FFF2-40B4-BE49-F238E27FC236}">
                <a16:creationId xmlns:a16="http://schemas.microsoft.com/office/drawing/2014/main" id="{81ADBE2B-1E79-4B1C-B2C1-C25A3B4994D4}"/>
              </a:ext>
            </a:extLst>
          </p:cNvPr>
          <p:cNvSpPr>
            <a:spLocks noGrp="1"/>
          </p:cNvSpPr>
          <p:nvPr>
            <p:ph type="body" sz="quarter" idx="13"/>
          </p:nvPr>
        </p:nvSpPr>
        <p:spPr>
          <a:xfrm>
            <a:off x="6565820" y="1483628"/>
            <a:ext cx="4676324" cy="4235588"/>
          </a:xfrm>
        </p:spPr>
        <p:txBody>
          <a:bodyPr/>
          <a:lstStyle/>
          <a:p>
            <a:endParaRPr lang="sv-SE" sz="1800" kern="0" dirty="0">
              <a:effectLst/>
              <a:latin typeface="+mj-lt"/>
              <a:ea typeface="Garamond" panose="02020404030301010803" pitchFamily="18" charset="0"/>
              <a:cs typeface="Times New Roman" panose="02020603050405020304" pitchFamily="18" charset="0"/>
            </a:endParaRPr>
          </a:p>
          <a:p>
            <a:pPr marL="0" indent="0">
              <a:buNone/>
            </a:pPr>
            <a:r>
              <a:rPr lang="sv-SE" sz="1800" kern="0" dirty="0">
                <a:effectLst/>
                <a:latin typeface="+mj-lt"/>
                <a:ea typeface="Garamond" panose="02020404030301010803" pitchFamily="18" charset="0"/>
                <a:cs typeface="Times New Roman" panose="02020603050405020304" pitchFamily="18" charset="0"/>
              </a:rPr>
              <a:t>De framtagna prioriteringsprinciperna är praktiska i sin karaktär. De används när målet redan är fastställt och hjälper till hur resurser bör prioriteras för att uppnå målet på ett genomförbart och effektivt sätt. </a:t>
            </a:r>
          </a:p>
          <a:p>
            <a:endParaRPr lang="sv-SE" sz="1800" kern="0" dirty="0">
              <a:latin typeface="+mj-lt"/>
              <a:cs typeface="Times New Roman" panose="02020603050405020304" pitchFamily="18" charset="0"/>
            </a:endParaRPr>
          </a:p>
          <a:p>
            <a:pPr marL="0" indent="0">
              <a:buNone/>
            </a:pPr>
            <a:r>
              <a:rPr lang="sv-SE" sz="1800" kern="0" dirty="0">
                <a:latin typeface="Arial" panose="020B0604020202020204" pitchFamily="34" charset="0"/>
                <a:ea typeface="Garamond" panose="02020404030301010803" pitchFamily="18" charset="0"/>
                <a:cs typeface="Times New Roman" panose="02020603050405020304" pitchFamily="18" charset="0"/>
              </a:rPr>
              <a:t>Principerna är utformade på en övergripande nivå för att kunna tillämpas i många olika bristsituationer.</a:t>
            </a:r>
            <a:endParaRPr lang="sv-SE" sz="1800" kern="100" dirty="0">
              <a:effectLst/>
              <a:latin typeface="Arial" panose="020B0604020202020204" pitchFamily="34" charset="0"/>
              <a:ea typeface="Garamond" panose="02020404030301010803" pitchFamily="18" charset="0"/>
              <a:cs typeface="Times New Roman" panose="02020603050405020304" pitchFamily="18" charset="0"/>
            </a:endParaRPr>
          </a:p>
          <a:p>
            <a:endParaRPr lang="sv-SE" sz="1800" kern="0" dirty="0">
              <a:latin typeface="+mj-lt"/>
              <a:cs typeface="Times New Roman" panose="02020603050405020304" pitchFamily="18" charset="0"/>
            </a:endParaRPr>
          </a:p>
          <a:p>
            <a:pPr marL="0" indent="0">
              <a:buNone/>
            </a:pPr>
            <a:r>
              <a:rPr lang="sv-SE" sz="1800" kern="0" dirty="0">
                <a:effectLst/>
                <a:latin typeface="Arial" panose="020B0604020202020204" pitchFamily="34" charset="0"/>
                <a:ea typeface="Garamond" panose="02020404030301010803" pitchFamily="18" charset="0"/>
                <a:cs typeface="Times New Roman" panose="02020603050405020304" pitchFamily="18" charset="0"/>
              </a:rPr>
              <a:t>Att vara prioriterad är inte detsamma som att vara viktig i största allmänhet, utan att i ett visst sammanhang pekas ut som viktigare än andra.</a:t>
            </a:r>
          </a:p>
          <a:p>
            <a:pPr marL="0" indent="0">
              <a:buNone/>
            </a:pPr>
            <a:endParaRPr lang="sv-SE" sz="1800" kern="0" dirty="0">
              <a:effectLst/>
              <a:latin typeface="Arial" panose="020B0604020202020204" pitchFamily="34" charset="0"/>
              <a:ea typeface="Garamond" panose="02020404030301010803" pitchFamily="18" charset="0"/>
              <a:cs typeface="Times New Roman" panose="02020603050405020304" pitchFamily="18" charset="0"/>
            </a:endParaRPr>
          </a:p>
          <a:p>
            <a:endParaRPr lang="sv-SE" dirty="0">
              <a:latin typeface="+mj-lt"/>
            </a:endParaRPr>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Tree>
    <p:extLst>
      <p:ext uri="{BB962C8B-B14F-4D97-AF65-F5344CB8AC3E}">
        <p14:creationId xmlns:p14="http://schemas.microsoft.com/office/powerpoint/2010/main" val="692663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2067" r="22067"/>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565820" y="1073391"/>
            <a:ext cx="4931088" cy="878339"/>
          </a:xfrm>
        </p:spPr>
        <p:txBody>
          <a:bodyPr/>
          <a:lstStyle/>
          <a:p>
            <a:r>
              <a:rPr lang="sv-SE" dirty="0"/>
              <a:t>Tidig samverkan är av stor betydelse</a:t>
            </a:r>
          </a:p>
        </p:txBody>
      </p:sp>
      <p:sp>
        <p:nvSpPr>
          <p:cNvPr id="4" name="Platshållare för text 3">
            <a:extLst>
              <a:ext uri="{FF2B5EF4-FFF2-40B4-BE49-F238E27FC236}">
                <a16:creationId xmlns:a16="http://schemas.microsoft.com/office/drawing/2014/main" id="{81ADBE2B-1E79-4B1C-B2C1-C25A3B4994D4}"/>
              </a:ext>
            </a:extLst>
          </p:cNvPr>
          <p:cNvSpPr>
            <a:spLocks noGrp="1"/>
          </p:cNvSpPr>
          <p:nvPr>
            <p:ph type="body" sz="quarter" idx="13"/>
          </p:nvPr>
        </p:nvSpPr>
        <p:spPr>
          <a:xfrm>
            <a:off x="6565820" y="2014400"/>
            <a:ext cx="4931088" cy="4235588"/>
          </a:xfrm>
        </p:spPr>
        <p:txBody>
          <a:bodyPr/>
          <a:lstStyle/>
          <a:p>
            <a:endParaRPr lang="sv-SE" sz="1800" kern="0" dirty="0">
              <a:effectLst/>
              <a:latin typeface="+mj-lt"/>
              <a:ea typeface="Garamond" panose="02020404030301010803" pitchFamily="18" charset="0"/>
              <a:cs typeface="Times New Roman" panose="02020603050405020304" pitchFamily="18" charset="0"/>
            </a:endParaRPr>
          </a:p>
          <a:p>
            <a:pPr marL="0" indent="0">
              <a:buNone/>
            </a:pPr>
            <a:r>
              <a:rPr lang="sv-SE" sz="1800" dirty="0">
                <a:effectLst/>
                <a:latin typeface="+mj-lt"/>
                <a:ea typeface="Garamond" panose="02020404030301010803" pitchFamily="18" charset="0"/>
                <a:cs typeface="Times New Roman" panose="02020603050405020304" pitchFamily="18" charset="0"/>
              </a:rPr>
              <a:t>Eftersom prioriteringsbeslut kan få konsekvenser för flera delar av samhället berör de även många olika verksamheter. Därför betonas vikten av tidig samverkan med berörda aktörer.</a:t>
            </a:r>
            <a:endParaRPr lang="sv-SE" dirty="0">
              <a:latin typeface="+mj-lt"/>
            </a:endParaRPr>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
        <p:nvSpPr>
          <p:cNvPr id="9" name="textruta 8">
            <a:extLst>
              <a:ext uri="{FF2B5EF4-FFF2-40B4-BE49-F238E27FC236}">
                <a16:creationId xmlns:a16="http://schemas.microsoft.com/office/drawing/2014/main" id="{9F006A7C-74DB-42E5-9472-4BA9E61D31E1}"/>
              </a:ext>
            </a:extLst>
          </p:cNvPr>
          <p:cNvSpPr txBox="1"/>
          <p:nvPr/>
        </p:nvSpPr>
        <p:spPr>
          <a:xfrm>
            <a:off x="6526063" y="4059585"/>
            <a:ext cx="4818289" cy="166096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För att underlätta det aktörsgemensamma arbetet kan en inriktnings-och samordningsfunktion (ISF) med tillhörande analys- och beslutsstöd (ABS) upprättas. Dessa kan upprättas på olika nivåer, beroende på vilken typ av resursbrist som ska hanteras.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mn-cs"/>
              </a:rPr>
              <a:t>Syftet med ISF är att säkerställa samverkan mellan beslutsfattare hos berörda aktörer så att de kan enas om gemensam inriktning och samordning.</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ktangel 9">
            <a:extLst>
              <a:ext uri="{FF2B5EF4-FFF2-40B4-BE49-F238E27FC236}">
                <a16:creationId xmlns:a16="http://schemas.microsoft.com/office/drawing/2014/main" id="{C28A9D04-2501-4EE3-8AD0-1CA7DC30606E}"/>
              </a:ext>
            </a:extLst>
          </p:cNvPr>
          <p:cNvSpPr/>
          <p:nvPr/>
        </p:nvSpPr>
        <p:spPr>
          <a:xfrm>
            <a:off x="5283809" y="3885324"/>
            <a:ext cx="6521260" cy="200949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1" name="Bild 18" descr="Kundrecension med hel fyllning">
            <a:extLst>
              <a:ext uri="{FF2B5EF4-FFF2-40B4-BE49-F238E27FC236}">
                <a16:creationId xmlns:a16="http://schemas.microsoft.com/office/drawing/2014/main" id="{32A6F98B-28BD-493E-9685-80B77E2F810C}"/>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2273" y="4501803"/>
            <a:ext cx="776532" cy="776532"/>
          </a:xfrm>
          <a:prstGeom prst="rect">
            <a:avLst/>
          </a:prstGeom>
        </p:spPr>
      </p:pic>
    </p:spTree>
    <p:extLst>
      <p:ext uri="{BB962C8B-B14F-4D97-AF65-F5344CB8AC3E}">
        <p14:creationId xmlns:p14="http://schemas.microsoft.com/office/powerpoint/2010/main" val="3364837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5C76A926-92E1-4197-90BF-188B52A3630F}"/>
              </a:ext>
            </a:extLst>
          </p:cNvPr>
          <p:cNvSpPr/>
          <p:nvPr/>
        </p:nvSpPr>
        <p:spPr>
          <a:xfrm>
            <a:off x="926564"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PROBLEM</a:t>
            </a:r>
          </a:p>
        </p:txBody>
      </p:sp>
      <p:sp>
        <p:nvSpPr>
          <p:cNvPr id="13" name="Rektangel: rundade hörn 12">
            <a:extLst>
              <a:ext uri="{FF2B5EF4-FFF2-40B4-BE49-F238E27FC236}">
                <a16:creationId xmlns:a16="http://schemas.microsoft.com/office/drawing/2014/main" id="{E213B136-9A8B-488E-9DA0-0EC693CFC4ED}"/>
              </a:ext>
            </a:extLst>
          </p:cNvPr>
          <p:cNvSpPr/>
          <p:nvPr/>
        </p:nvSpPr>
        <p:spPr>
          <a:xfrm>
            <a:off x="2569833"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SNABBHET</a:t>
            </a:r>
          </a:p>
        </p:txBody>
      </p:sp>
      <p:sp>
        <p:nvSpPr>
          <p:cNvPr id="18" name="Rektangel: rundade hörn 17">
            <a:extLst>
              <a:ext uri="{FF2B5EF4-FFF2-40B4-BE49-F238E27FC236}">
                <a16:creationId xmlns:a16="http://schemas.microsoft.com/office/drawing/2014/main" id="{9CCC80D4-CD1D-4767-80FE-75B2BBDC546A}"/>
              </a:ext>
            </a:extLst>
          </p:cNvPr>
          <p:cNvSpPr/>
          <p:nvPr/>
        </p:nvSpPr>
        <p:spPr>
          <a:xfrm>
            <a:off x="4213102"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MÅL OCH SKYDDSVÄRDEN</a:t>
            </a:r>
          </a:p>
        </p:txBody>
      </p:sp>
      <p:sp>
        <p:nvSpPr>
          <p:cNvPr id="19" name="Rektangel: rundade hörn 18">
            <a:extLst>
              <a:ext uri="{FF2B5EF4-FFF2-40B4-BE49-F238E27FC236}">
                <a16:creationId xmlns:a16="http://schemas.microsoft.com/office/drawing/2014/main" id="{1DAF62A6-A07F-4698-9A91-6EE1216D2A2F}"/>
              </a:ext>
            </a:extLst>
          </p:cNvPr>
          <p:cNvSpPr/>
          <p:nvPr/>
        </p:nvSpPr>
        <p:spPr>
          <a:xfrm>
            <a:off x="5856371"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ALTERNATIV</a:t>
            </a:r>
          </a:p>
        </p:txBody>
      </p:sp>
      <p:sp>
        <p:nvSpPr>
          <p:cNvPr id="20" name="Rektangel: rundade hörn 19">
            <a:extLst>
              <a:ext uri="{FF2B5EF4-FFF2-40B4-BE49-F238E27FC236}">
                <a16:creationId xmlns:a16="http://schemas.microsoft.com/office/drawing/2014/main" id="{57B0CB28-1EDC-44EE-9490-28473D8C37A7}"/>
              </a:ext>
            </a:extLst>
          </p:cNvPr>
          <p:cNvSpPr/>
          <p:nvPr/>
        </p:nvSpPr>
        <p:spPr>
          <a:xfrm>
            <a:off x="7499640"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KONSEKVENSER</a:t>
            </a:r>
          </a:p>
        </p:txBody>
      </p:sp>
      <p:sp>
        <p:nvSpPr>
          <p:cNvPr id="21" name="Rektangel: rundade hörn 20">
            <a:extLst>
              <a:ext uri="{FF2B5EF4-FFF2-40B4-BE49-F238E27FC236}">
                <a16:creationId xmlns:a16="http://schemas.microsoft.com/office/drawing/2014/main" id="{A84757F9-6C7C-42A2-B342-E0171B0EBAA7}"/>
              </a:ext>
            </a:extLst>
          </p:cNvPr>
          <p:cNvSpPr/>
          <p:nvPr/>
        </p:nvSpPr>
        <p:spPr>
          <a:xfrm>
            <a:off x="9142909" y="3632759"/>
            <a:ext cx="1490869" cy="88458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Arial"/>
                <a:ea typeface="+mn-ea"/>
                <a:cs typeface="+mn-cs"/>
              </a:rPr>
              <a:t>AVVÄGNINGAR</a:t>
            </a:r>
          </a:p>
        </p:txBody>
      </p:sp>
      <p:sp>
        <p:nvSpPr>
          <p:cNvPr id="23" name="Rubrik 3">
            <a:extLst>
              <a:ext uri="{FF2B5EF4-FFF2-40B4-BE49-F238E27FC236}">
                <a16:creationId xmlns:a16="http://schemas.microsoft.com/office/drawing/2014/main" id="{21485EBD-D68A-4B6A-BBB5-1DCAE3722072}"/>
              </a:ext>
            </a:extLst>
          </p:cNvPr>
          <p:cNvSpPr txBox="1">
            <a:spLocks/>
          </p:cNvSpPr>
          <p:nvPr/>
        </p:nvSpPr>
        <p:spPr>
          <a:xfrm>
            <a:off x="1030390" y="227327"/>
            <a:ext cx="10764117" cy="127396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b="1" kern="1200">
                <a:solidFill>
                  <a:srgbClr val="00000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sv-SE" sz="3200" b="1" i="0" u="none" strike="noStrike" kern="1200" cap="none" spc="0" normalizeH="0" baseline="0" noProof="0" dirty="0">
                <a:ln>
                  <a:noFill/>
                </a:ln>
                <a:solidFill>
                  <a:srgbClr val="164A8C">
                    <a:lumMod val="50000"/>
                  </a:srgbClr>
                </a:solidFill>
                <a:effectLst/>
                <a:uLnTx/>
                <a:uFillTx/>
                <a:latin typeface="Arial"/>
                <a:ea typeface="+mj-ea"/>
                <a:cs typeface="+mj-cs"/>
              </a:rPr>
            </a:br>
            <a:r>
              <a:rPr kumimoji="0" lang="sv-SE" sz="4000" b="1" i="0" u="none" strike="noStrike" kern="1200" cap="none" spc="0" normalizeH="0" baseline="0" noProof="0" dirty="0">
                <a:ln>
                  <a:noFill/>
                </a:ln>
                <a:solidFill>
                  <a:prstClr val="black"/>
                </a:solidFill>
                <a:effectLst/>
                <a:uLnTx/>
                <a:uFillTx/>
                <a:latin typeface="Arial"/>
                <a:ea typeface="+mj-ea"/>
                <a:cs typeface="+mj-cs"/>
              </a:rPr>
              <a:t>Vi utgår från en generell beslutsmodell</a:t>
            </a:r>
          </a:p>
        </p:txBody>
      </p:sp>
      <p:sp>
        <p:nvSpPr>
          <p:cNvPr id="24" name="Rubrik 3">
            <a:extLst>
              <a:ext uri="{FF2B5EF4-FFF2-40B4-BE49-F238E27FC236}">
                <a16:creationId xmlns:a16="http://schemas.microsoft.com/office/drawing/2014/main" id="{F626697B-7074-4E39-9594-F4EBE07002CB}"/>
              </a:ext>
            </a:extLst>
          </p:cNvPr>
          <p:cNvSpPr>
            <a:spLocks noGrp="1"/>
          </p:cNvSpPr>
          <p:nvPr>
            <p:ph type="title"/>
          </p:nvPr>
        </p:nvSpPr>
        <p:spPr>
          <a:xfrm>
            <a:off x="1030390" y="227327"/>
            <a:ext cx="10764117" cy="1273968"/>
          </a:xfrm>
        </p:spPr>
        <p:txBody>
          <a:bodyPr/>
          <a:lstStyle/>
          <a:p>
            <a:br>
              <a:rPr lang="sv-SE" sz="3200" dirty="0">
                <a:solidFill>
                  <a:schemeClr val="accent3">
                    <a:lumMod val="50000"/>
                  </a:schemeClr>
                </a:solidFill>
              </a:rPr>
            </a:br>
            <a:endParaRPr lang="sv-SE" dirty="0">
              <a:solidFill>
                <a:schemeClr val="tx1"/>
              </a:solidFill>
            </a:endParaRPr>
          </a:p>
        </p:txBody>
      </p:sp>
      <p:sp>
        <p:nvSpPr>
          <p:cNvPr id="26" name="textruta 25">
            <a:extLst>
              <a:ext uri="{FF2B5EF4-FFF2-40B4-BE49-F238E27FC236}">
                <a16:creationId xmlns:a16="http://schemas.microsoft.com/office/drawing/2014/main" id="{B0772FB0-C51C-4BDE-99DA-73F415458827}"/>
              </a:ext>
            </a:extLst>
          </p:cNvPr>
          <p:cNvSpPr txBox="1"/>
          <p:nvPr/>
        </p:nvSpPr>
        <p:spPr>
          <a:xfrm>
            <a:off x="6564271" y="2940842"/>
            <a:ext cx="3680816" cy="307777"/>
          </a:xfrm>
          <a:prstGeom prst="rect">
            <a:avLst/>
          </a:prstGeom>
          <a:solidFill>
            <a:schemeClr val="bg1">
              <a:lumMod val="50000"/>
            </a:schemeClr>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8F5F3"/>
                </a:solidFill>
                <a:effectLst/>
                <a:uLnTx/>
                <a:uFillTx/>
                <a:latin typeface="Arial"/>
                <a:ea typeface="+mn-ea"/>
                <a:cs typeface="+mn-cs"/>
              </a:rPr>
              <a:t>VÄGLEDANDE PRIOTERINGSPRINCIPER</a:t>
            </a:r>
          </a:p>
        </p:txBody>
      </p:sp>
      <p:sp>
        <p:nvSpPr>
          <p:cNvPr id="7" name="textruta 6">
            <a:extLst>
              <a:ext uri="{FF2B5EF4-FFF2-40B4-BE49-F238E27FC236}">
                <a16:creationId xmlns:a16="http://schemas.microsoft.com/office/drawing/2014/main" id="{D85BACEA-AD5F-434E-8297-E128F8C40BBB}"/>
              </a:ext>
            </a:extLst>
          </p:cNvPr>
          <p:cNvSpPr txBox="1"/>
          <p:nvPr/>
        </p:nvSpPr>
        <p:spPr>
          <a:xfrm>
            <a:off x="971814" y="4740972"/>
            <a:ext cx="13318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Vad är det egentliga problemet?</a:t>
            </a:r>
          </a:p>
        </p:txBody>
      </p:sp>
      <p:sp>
        <p:nvSpPr>
          <p:cNvPr id="27" name="textruta 26">
            <a:extLst>
              <a:ext uri="{FF2B5EF4-FFF2-40B4-BE49-F238E27FC236}">
                <a16:creationId xmlns:a16="http://schemas.microsoft.com/office/drawing/2014/main" id="{1E281E2E-BDEF-46D9-94DD-B9A60D17A834}"/>
              </a:ext>
            </a:extLst>
          </p:cNvPr>
          <p:cNvSpPr txBox="1"/>
          <p:nvPr/>
        </p:nvSpPr>
        <p:spPr>
          <a:xfrm>
            <a:off x="2649345" y="4740972"/>
            <a:ext cx="133184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Hur snabbt behöver vi hantera problemet?</a:t>
            </a:r>
          </a:p>
        </p:txBody>
      </p:sp>
      <p:sp>
        <p:nvSpPr>
          <p:cNvPr id="28" name="textruta 27">
            <a:extLst>
              <a:ext uri="{FF2B5EF4-FFF2-40B4-BE49-F238E27FC236}">
                <a16:creationId xmlns:a16="http://schemas.microsoft.com/office/drawing/2014/main" id="{261878C0-0DC3-4BFE-B3C3-1C6C0A495EBB}"/>
              </a:ext>
            </a:extLst>
          </p:cNvPr>
          <p:cNvSpPr txBox="1"/>
          <p:nvPr/>
        </p:nvSpPr>
        <p:spPr>
          <a:xfrm>
            <a:off x="4292614" y="4740972"/>
            <a:ext cx="13318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Vad är viktigt att uppnå?</a:t>
            </a:r>
          </a:p>
        </p:txBody>
      </p:sp>
      <p:sp>
        <p:nvSpPr>
          <p:cNvPr id="29" name="textruta 28">
            <a:extLst>
              <a:ext uri="{FF2B5EF4-FFF2-40B4-BE49-F238E27FC236}">
                <a16:creationId xmlns:a16="http://schemas.microsoft.com/office/drawing/2014/main" id="{B7FE94E3-9389-4C42-B33A-CE5E565B1B4D}"/>
              </a:ext>
            </a:extLst>
          </p:cNvPr>
          <p:cNvSpPr txBox="1"/>
          <p:nvPr/>
        </p:nvSpPr>
        <p:spPr>
          <a:xfrm>
            <a:off x="7531166" y="4747425"/>
            <a:ext cx="14908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Vilka konsekvenser får våra handlingsalternativ?</a:t>
            </a:r>
          </a:p>
        </p:txBody>
      </p:sp>
      <p:sp>
        <p:nvSpPr>
          <p:cNvPr id="30" name="textruta 29">
            <a:extLst>
              <a:ext uri="{FF2B5EF4-FFF2-40B4-BE49-F238E27FC236}">
                <a16:creationId xmlns:a16="http://schemas.microsoft.com/office/drawing/2014/main" id="{48680681-47C0-42DA-A0B9-C210BEFD5D32}"/>
              </a:ext>
            </a:extLst>
          </p:cNvPr>
          <p:cNvSpPr txBox="1"/>
          <p:nvPr/>
        </p:nvSpPr>
        <p:spPr>
          <a:xfrm>
            <a:off x="5887897" y="4747425"/>
            <a:ext cx="141239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Vad har vi för handlingsalternativ för att prioritera?</a:t>
            </a:r>
          </a:p>
        </p:txBody>
      </p:sp>
      <p:sp>
        <p:nvSpPr>
          <p:cNvPr id="31" name="textruta 30">
            <a:extLst>
              <a:ext uri="{FF2B5EF4-FFF2-40B4-BE49-F238E27FC236}">
                <a16:creationId xmlns:a16="http://schemas.microsoft.com/office/drawing/2014/main" id="{96FC8076-C76E-47FD-B08E-ACD9B5B89F8E}"/>
              </a:ext>
            </a:extLst>
          </p:cNvPr>
          <p:cNvSpPr txBox="1"/>
          <p:nvPr/>
        </p:nvSpPr>
        <p:spPr>
          <a:xfrm>
            <a:off x="9222421" y="4757365"/>
            <a:ext cx="13318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black"/>
                </a:solidFill>
                <a:effectLst/>
                <a:uLnTx/>
                <a:uFillTx/>
                <a:latin typeface="Arial"/>
                <a:ea typeface="+mn-ea"/>
                <a:cs typeface="+mn-cs"/>
              </a:rPr>
              <a:t>Vad kan vi inte prioritera?</a:t>
            </a:r>
          </a:p>
        </p:txBody>
      </p:sp>
      <p:sp>
        <p:nvSpPr>
          <p:cNvPr id="8" name="Rektangel 7">
            <a:extLst>
              <a:ext uri="{FF2B5EF4-FFF2-40B4-BE49-F238E27FC236}">
                <a16:creationId xmlns:a16="http://schemas.microsoft.com/office/drawing/2014/main" id="{AF11FBAD-28A8-4857-85EC-385F1DB12800}"/>
              </a:ext>
            </a:extLst>
          </p:cNvPr>
          <p:cNvSpPr/>
          <p:nvPr/>
        </p:nvSpPr>
        <p:spPr>
          <a:xfrm>
            <a:off x="487581" y="2482304"/>
            <a:ext cx="5257800" cy="3366881"/>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2" name="Rektangel 31">
            <a:extLst>
              <a:ext uri="{FF2B5EF4-FFF2-40B4-BE49-F238E27FC236}">
                <a16:creationId xmlns:a16="http://schemas.microsoft.com/office/drawing/2014/main" id="{198298AF-1C0D-4995-85C8-41EF7CFE56AC}"/>
              </a:ext>
            </a:extLst>
          </p:cNvPr>
          <p:cNvSpPr/>
          <p:nvPr/>
        </p:nvSpPr>
        <p:spPr>
          <a:xfrm>
            <a:off x="5797864" y="2482304"/>
            <a:ext cx="5257800" cy="3366881"/>
          </a:xfrm>
          <a:prstGeom prst="rect">
            <a:avLst/>
          </a:prstGeom>
          <a:noFill/>
          <a:ln>
            <a:solidFill>
              <a:schemeClr val="bg1">
                <a:lumMod val="6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pic>
        <p:nvPicPr>
          <p:cNvPr id="25" name="Bild 24" descr="Bakåt med hel fyllning">
            <a:extLst>
              <a:ext uri="{FF2B5EF4-FFF2-40B4-BE49-F238E27FC236}">
                <a16:creationId xmlns:a16="http://schemas.microsoft.com/office/drawing/2014/main" id="{4FCC4407-7596-45FE-9FF6-24806A534A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9871" y="2718359"/>
            <a:ext cx="914400" cy="914400"/>
          </a:xfrm>
          <a:prstGeom prst="rect">
            <a:avLst/>
          </a:prstGeom>
        </p:spPr>
      </p:pic>
      <p:sp>
        <p:nvSpPr>
          <p:cNvPr id="9" name="textruta 8">
            <a:extLst>
              <a:ext uri="{FF2B5EF4-FFF2-40B4-BE49-F238E27FC236}">
                <a16:creationId xmlns:a16="http://schemas.microsoft.com/office/drawing/2014/main" id="{97AE932E-0D2E-4DB5-88F0-DD04FF1BF5FB}"/>
              </a:ext>
            </a:extLst>
          </p:cNvPr>
          <p:cNvSpPr txBox="1"/>
          <p:nvPr/>
        </p:nvSpPr>
        <p:spPr>
          <a:xfrm>
            <a:off x="487581" y="2104784"/>
            <a:ext cx="1444453" cy="307777"/>
          </a:xfrm>
          <a:prstGeom prst="rect">
            <a:avLst/>
          </a:prstGeom>
          <a:solidFill>
            <a:srgbClr val="DBDDD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SATISFIERING</a:t>
            </a:r>
          </a:p>
        </p:txBody>
      </p:sp>
      <p:sp>
        <p:nvSpPr>
          <p:cNvPr id="33" name="textruta 32">
            <a:extLst>
              <a:ext uri="{FF2B5EF4-FFF2-40B4-BE49-F238E27FC236}">
                <a16:creationId xmlns:a16="http://schemas.microsoft.com/office/drawing/2014/main" id="{39312C50-B174-43BA-9CA5-E8DE752C2142}"/>
              </a:ext>
            </a:extLst>
          </p:cNvPr>
          <p:cNvSpPr txBox="1"/>
          <p:nvPr/>
        </p:nvSpPr>
        <p:spPr>
          <a:xfrm>
            <a:off x="9685268" y="2096809"/>
            <a:ext cx="1359364" cy="307777"/>
          </a:xfrm>
          <a:prstGeom prst="rect">
            <a:avLst/>
          </a:prstGeom>
          <a:solidFill>
            <a:srgbClr val="DBDDD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OPTIMERING</a:t>
            </a:r>
          </a:p>
        </p:txBody>
      </p:sp>
    </p:spTree>
    <p:extLst>
      <p:ext uri="{BB962C8B-B14F-4D97-AF65-F5344CB8AC3E}">
        <p14:creationId xmlns:p14="http://schemas.microsoft.com/office/powerpoint/2010/main" val="299434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Hur ser problemet ut?</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mål behöver värnas?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1</a:t>
            </a:r>
          </a:p>
        </p:txBody>
      </p:sp>
      <p:pic>
        <p:nvPicPr>
          <p:cNvPr id="7" name="Bild 6" descr="Utropstecken med hel fyllning">
            <a:extLst>
              <a:ext uri="{FF2B5EF4-FFF2-40B4-BE49-F238E27FC236}">
                <a16:creationId xmlns:a16="http://schemas.microsoft.com/office/drawing/2014/main" id="{4F2E4974-27DF-4830-B109-6B9D8D25B3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25445" y="2004466"/>
            <a:ext cx="784302" cy="784302"/>
          </a:xfrm>
          <a:prstGeom prst="rect">
            <a:avLst/>
          </a:prstGeom>
        </p:spPr>
      </p:pic>
      <p:sp>
        <p:nvSpPr>
          <p:cNvPr id="8" name="textruta 7">
            <a:extLst>
              <a:ext uri="{FF2B5EF4-FFF2-40B4-BE49-F238E27FC236}">
                <a16:creationId xmlns:a16="http://schemas.microsoft.com/office/drawing/2014/main" id="{7EC2BA61-6341-4F43-80EE-FD9EA8772121}"/>
              </a:ext>
            </a:extLst>
          </p:cNvPr>
          <p:cNvSpPr txBox="1"/>
          <p:nvPr/>
        </p:nvSpPr>
        <p:spPr>
          <a:xfrm>
            <a:off x="2709747" y="1944163"/>
            <a:ext cx="8455654" cy="1290610"/>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Genom att ta ställning till nedanstående får ni en bild av hur problemet ser ut, samt hur det kan komma att påverka olika mål och värden. Detta utgör nödvändiga ingångsvärden till diskussionen om lämpliga lösningsalternativ.</a:t>
            </a:r>
          </a:p>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Dokumentera löpande och uppdatera informationen allt efter situationen utvecklas.</a:t>
            </a:r>
            <a:endPar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Rektangel 8">
            <a:extLst>
              <a:ext uri="{FF2B5EF4-FFF2-40B4-BE49-F238E27FC236}">
                <a16:creationId xmlns:a16="http://schemas.microsoft.com/office/drawing/2014/main" id="{860D912B-2842-4100-B294-2F328A6F494D}"/>
              </a:ext>
            </a:extLst>
          </p:cNvPr>
          <p:cNvSpPr/>
          <p:nvPr/>
        </p:nvSpPr>
        <p:spPr>
          <a:xfrm>
            <a:off x="1745166" y="1814780"/>
            <a:ext cx="9556595" cy="116367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Ellips 9">
            <a:extLst>
              <a:ext uri="{FF2B5EF4-FFF2-40B4-BE49-F238E27FC236}">
                <a16:creationId xmlns:a16="http://schemas.microsoft.com/office/drawing/2014/main" id="{46CE39B5-7783-466D-8A02-7AF1327C8FC9}"/>
              </a:ext>
            </a:extLst>
          </p:cNvPr>
          <p:cNvSpPr/>
          <p:nvPr/>
        </p:nvSpPr>
        <p:spPr>
          <a:xfrm>
            <a:off x="1784195" y="3295076"/>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1</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37625" y="3295076"/>
            <a:ext cx="33906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Konkretisera bristsituationen</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37625" y="3664408"/>
            <a:ext cx="8552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Beskriv den knappa resursen så konkret som möjligt. Bedöm hur betydande resursbristen är, eller riskerar att bli om bristsituationen inte ännu har inträffat</a:t>
            </a:r>
            <a:r>
              <a:rPr lang="sv-SE" sz="1200" dirty="0">
                <a:solidFill>
                  <a:prstClr val="black"/>
                </a:solidFill>
                <a:latin typeface="Arial"/>
                <a:ea typeface="Garamond" panose="02020404030301010803" pitchFamily="18" charset="0"/>
                <a:cs typeface="Times New Roman" panose="02020603050405020304" pitchFamily="18" charset="0"/>
              </a:rPr>
              <a:t>, samt vad som riskerar att påverkas.</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Rektangel 12">
            <a:extLst>
              <a:ext uri="{FF2B5EF4-FFF2-40B4-BE49-F238E27FC236}">
                <a16:creationId xmlns:a16="http://schemas.microsoft.com/office/drawing/2014/main" id="{E9012615-9161-4B95-82A8-25116670B14F}"/>
              </a:ext>
            </a:extLst>
          </p:cNvPr>
          <p:cNvSpPr/>
          <p:nvPr/>
        </p:nvSpPr>
        <p:spPr>
          <a:xfrm>
            <a:off x="2789562" y="4243551"/>
            <a:ext cx="5581186" cy="914400"/>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Vilken resurs råder det brist på?</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Hur betydande och långvarig riskerar bristen</a:t>
            </a:r>
            <a:r>
              <a:rPr lang="sv-SE" sz="1000" b="1" kern="100" dirty="0">
                <a:solidFill>
                  <a:prstClr val="white">
                    <a:lumMod val="95000"/>
                  </a:prstClr>
                </a:solidFill>
                <a:latin typeface="Arial" panose="020B0604020202020204" pitchFamily="34" charset="0"/>
                <a:ea typeface="Garamond" panose="02020404030301010803" pitchFamily="18" charset="0"/>
                <a:cs typeface="Times New Roman" panose="02020603050405020304" pitchFamily="18" charset="0"/>
              </a:rPr>
              <a:t> att bli?</a:t>
            </a:r>
            <a:endPar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endParaRP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Vad påverkas direkt och indirekt?</a:t>
            </a:r>
          </a:p>
        </p:txBody>
      </p:sp>
      <p:sp>
        <p:nvSpPr>
          <p:cNvPr id="14" name="Ellips 13">
            <a:extLst>
              <a:ext uri="{FF2B5EF4-FFF2-40B4-BE49-F238E27FC236}">
                <a16:creationId xmlns:a16="http://schemas.microsoft.com/office/drawing/2014/main" id="{4D59D79B-B14F-4022-A73A-280EB95A9585}"/>
              </a:ext>
            </a:extLst>
          </p:cNvPr>
          <p:cNvSpPr/>
          <p:nvPr/>
        </p:nvSpPr>
        <p:spPr>
          <a:xfrm>
            <a:off x="1745166" y="5393052"/>
            <a:ext cx="718595"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2</a:t>
            </a:r>
          </a:p>
        </p:txBody>
      </p:sp>
      <p:sp>
        <p:nvSpPr>
          <p:cNvPr id="15" name="textruta 14">
            <a:extLst>
              <a:ext uri="{FF2B5EF4-FFF2-40B4-BE49-F238E27FC236}">
                <a16:creationId xmlns:a16="http://schemas.microsoft.com/office/drawing/2014/main" id="{9426393D-B7B9-4E8B-A768-34886E653CFE}"/>
              </a:ext>
            </a:extLst>
          </p:cNvPr>
          <p:cNvSpPr txBox="1"/>
          <p:nvPr/>
        </p:nvSpPr>
        <p:spPr>
          <a:xfrm>
            <a:off x="2698596" y="5393052"/>
            <a:ext cx="382147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Inventera tillgängliga resurser</a:t>
            </a:r>
          </a:p>
        </p:txBody>
      </p:sp>
      <p:sp>
        <p:nvSpPr>
          <p:cNvPr id="16" name="textruta 15">
            <a:extLst>
              <a:ext uri="{FF2B5EF4-FFF2-40B4-BE49-F238E27FC236}">
                <a16:creationId xmlns:a16="http://schemas.microsoft.com/office/drawing/2014/main" id="{4AA13CA7-D060-4B60-8CB8-52B835242AD1}"/>
              </a:ext>
            </a:extLst>
          </p:cNvPr>
          <p:cNvSpPr txBox="1"/>
          <p:nvPr/>
        </p:nvSpPr>
        <p:spPr>
          <a:xfrm>
            <a:off x="2698596" y="5762384"/>
            <a:ext cx="73001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Inventera vilka relevanta resurser som faktiskt står till buds i bristsituationen och som kan fördelas. Exempelvis om det finns alternativa resurser som under en period kan ersätta den som det råder brist på, eller om det finns beredskapslagrade resurser.</a:t>
            </a: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Garamond" panose="02020404030301010803" pitchFamily="18" charset="0"/>
              </a:rPr>
              <a:t>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27295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Hur ser problemet ut?</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mål behöver värnas?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1</a:t>
            </a:r>
          </a:p>
        </p:txBody>
      </p:sp>
      <p:sp>
        <p:nvSpPr>
          <p:cNvPr id="10" name="Ellips 9">
            <a:extLst>
              <a:ext uri="{FF2B5EF4-FFF2-40B4-BE49-F238E27FC236}">
                <a16:creationId xmlns:a16="http://schemas.microsoft.com/office/drawing/2014/main" id="{46CE39B5-7783-466D-8A02-7AF1327C8FC9}"/>
              </a:ext>
            </a:extLst>
          </p:cNvPr>
          <p:cNvSpPr/>
          <p:nvPr/>
        </p:nvSpPr>
        <p:spPr>
          <a:xfrm>
            <a:off x="1773044" y="1899447"/>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3</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26474" y="1899447"/>
            <a:ext cx="41686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Ta fram en aktörsgemensam målbild</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26474" y="2268779"/>
            <a:ext cx="85529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Identifiera vilka mål eller värden som påverkas av bristsituationen. </a:t>
            </a: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Formulera sedan en aktörsgemensam inriktning genom att konkretisera de påv</a:t>
            </a:r>
            <a:r>
              <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erkade målen eller värdena utifrån rådande situation.</a:t>
            </a:r>
            <a:br>
              <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br>
            <a:endPar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0" dirty="0">
                <a:solidFill>
                  <a:prstClr val="black"/>
                </a:solidFill>
                <a:latin typeface="Arial"/>
                <a:ea typeface="Garamond" panose="02020404030301010803" pitchFamily="18" charset="0"/>
                <a:cs typeface="Times New Roman" panose="02020603050405020304" pitchFamily="18" charset="0"/>
              </a:rPr>
              <a:t>Bedöm hur snabbt situationen måste lösas </a:t>
            </a:r>
            <a:r>
              <a:rPr kumimoji="0" lang="sv-SE" sz="1200" b="0" i="0" u="none" strike="noStrike" kern="10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samt sätt en ambitionsnivå för arbetet. </a:t>
            </a:r>
          </a:p>
        </p:txBody>
      </p:sp>
      <p:sp>
        <p:nvSpPr>
          <p:cNvPr id="17" name="Rektangel 16">
            <a:extLst>
              <a:ext uri="{FF2B5EF4-FFF2-40B4-BE49-F238E27FC236}">
                <a16:creationId xmlns:a16="http://schemas.microsoft.com/office/drawing/2014/main" id="{80FF74C0-1234-4F79-82A4-9902B845729F}"/>
              </a:ext>
            </a:extLst>
          </p:cNvPr>
          <p:cNvSpPr/>
          <p:nvPr/>
        </p:nvSpPr>
        <p:spPr>
          <a:xfrm>
            <a:off x="2800713" y="3365986"/>
            <a:ext cx="5581186" cy="118827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Vad är mest kritiskt att skydda eller upprätthålla?</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rPr>
              <a:t>På kort sikt och på lite längre?</a:t>
            </a:r>
          </a:p>
          <a:p>
            <a:pPr marL="342900" marR="180340" lvl="0" indent="-342900" algn="l" defTabSz="914400" rtl="0" eaLnBrk="1" fontAlgn="auto" latinLnBrk="0" hangingPunct="1">
              <a:lnSpc>
                <a:spcPct val="120000"/>
              </a:lnSpc>
              <a:spcBef>
                <a:spcPts val="0"/>
              </a:spcBef>
              <a:spcAft>
                <a:spcPts val="1000"/>
              </a:spcAft>
              <a:buClrTx/>
              <a:buSzTx/>
              <a:buFont typeface="Symbol" panose="05050102010706020507" pitchFamily="18" charset="2"/>
              <a:buChar char=""/>
              <a:tabLst/>
              <a:defRPr/>
            </a:pPr>
            <a:r>
              <a:rPr lang="sv-SE" sz="1000" b="1" kern="100" dirty="0">
                <a:solidFill>
                  <a:prstClr val="white">
                    <a:lumMod val="95000"/>
                  </a:prstClr>
                </a:solidFill>
                <a:latin typeface="Arial" panose="020B0604020202020204" pitchFamily="34" charset="0"/>
                <a:ea typeface="Garamond" panose="02020404030301010803" pitchFamily="18" charset="0"/>
                <a:cs typeface="Times New Roman" panose="02020603050405020304" pitchFamily="18" charset="0"/>
              </a:rPr>
              <a:t>Hur snabbt måste situationen hanteras?</a:t>
            </a:r>
            <a:endParaRPr kumimoji="0" lang="sv-SE" sz="1000" b="1" i="0" u="none" strike="noStrike" kern="100" cap="none" spc="0" normalizeH="0" baseline="0" noProof="0" dirty="0">
              <a:ln>
                <a:noFill/>
              </a:ln>
              <a:solidFill>
                <a:prstClr val="white">
                  <a:lumMod val="95000"/>
                </a:prstClr>
              </a:solidFill>
              <a:effectLst/>
              <a:uLnTx/>
              <a:uFillTx/>
              <a:latin typeface="Arial" panose="020B0604020202020204" pitchFamily="34" charset="0"/>
              <a:ea typeface="Garamond" panose="02020404030301010803" pitchFamily="18" charset="0"/>
              <a:cs typeface="Times New Roman" panose="02020603050405020304" pitchFamily="18" charset="0"/>
            </a:endParaRPr>
          </a:p>
        </p:txBody>
      </p:sp>
      <p:sp>
        <p:nvSpPr>
          <p:cNvPr id="19" name="Rektangel 18">
            <a:extLst>
              <a:ext uri="{FF2B5EF4-FFF2-40B4-BE49-F238E27FC236}">
                <a16:creationId xmlns:a16="http://schemas.microsoft.com/office/drawing/2014/main" id="{73BDA95D-27A4-4259-82D2-BC8317790E02}"/>
              </a:ext>
            </a:extLst>
          </p:cNvPr>
          <p:cNvSpPr/>
          <p:nvPr/>
        </p:nvSpPr>
        <p:spPr>
          <a:xfrm>
            <a:off x="1773044" y="4941786"/>
            <a:ext cx="8324384" cy="1163674"/>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textruta 19">
            <a:extLst>
              <a:ext uri="{FF2B5EF4-FFF2-40B4-BE49-F238E27FC236}">
                <a16:creationId xmlns:a16="http://schemas.microsoft.com/office/drawing/2014/main" id="{3368CC43-5B15-454C-A5D8-863EB7C029E7}"/>
              </a:ext>
            </a:extLst>
          </p:cNvPr>
          <p:cNvSpPr txBox="1"/>
          <p:nvPr/>
        </p:nvSpPr>
        <p:spPr>
          <a:xfrm>
            <a:off x="2726474" y="5125638"/>
            <a:ext cx="7365396" cy="736805"/>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För vägledning hur aktörsgemensamma målbilder kan tas fram finns publikationen ”Aktörsgemensamt arbete – Process för aktörsgemensam inriktning och samordning” i Gemensamma grunder – ramverk för ledning och samverkan.</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1" name="Bild 18" descr="Kundrecension med hel fyllning">
            <a:extLst>
              <a:ext uri="{FF2B5EF4-FFF2-40B4-BE49-F238E27FC236}">
                <a16:creationId xmlns:a16="http://schemas.microsoft.com/office/drawing/2014/main" id="{EC719CF2-3C84-4C86-9724-6C9E10489B3D}"/>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88608" y="5105774"/>
            <a:ext cx="776532" cy="776532"/>
          </a:xfrm>
          <a:prstGeom prst="rect">
            <a:avLst/>
          </a:prstGeom>
        </p:spPr>
      </p:pic>
    </p:spTree>
    <p:extLst>
      <p:ext uri="{BB962C8B-B14F-4D97-AF65-F5344CB8AC3E}">
        <p14:creationId xmlns:p14="http://schemas.microsoft.com/office/powerpoint/2010/main" val="425864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Ljus stege bredvid mörka stegar">
            <a:extLst>
              <a:ext uri="{FF2B5EF4-FFF2-40B4-BE49-F238E27FC236}">
                <a16:creationId xmlns:a16="http://schemas.microsoft.com/office/drawing/2014/main" id="{8F8446E7-C41C-4CC7-9D4D-4D8109ED780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581" r="18581"/>
          <a:stretch/>
        </p:blipFill>
        <p:spPr>
          <a:xfrm>
            <a:off x="1" y="-1"/>
            <a:ext cx="5745821" cy="6857999"/>
          </a:xfrm>
        </p:spPr>
      </p:pic>
      <p:sp>
        <p:nvSpPr>
          <p:cNvPr id="3" name="Rubrik 2">
            <a:extLst>
              <a:ext uri="{FF2B5EF4-FFF2-40B4-BE49-F238E27FC236}">
                <a16:creationId xmlns:a16="http://schemas.microsoft.com/office/drawing/2014/main" id="{F7C4A816-BAA3-4139-B9C1-F280A28ABC66}"/>
              </a:ext>
            </a:extLst>
          </p:cNvPr>
          <p:cNvSpPr>
            <a:spLocks noGrp="1"/>
          </p:cNvSpPr>
          <p:nvPr>
            <p:ph type="title"/>
          </p:nvPr>
        </p:nvSpPr>
        <p:spPr>
          <a:xfrm>
            <a:off x="6478015" y="1213533"/>
            <a:ext cx="4931088" cy="878339"/>
          </a:xfrm>
        </p:spPr>
        <p:txBody>
          <a:bodyPr/>
          <a:lstStyle/>
          <a:p>
            <a:r>
              <a:rPr lang="sv-SE" dirty="0"/>
              <a:t>Exempel på en aktörsgemensam målbild</a:t>
            </a:r>
          </a:p>
        </p:txBody>
      </p:sp>
      <p:sp>
        <p:nvSpPr>
          <p:cNvPr id="5" name="Platshållare för datum 4">
            <a:extLst>
              <a:ext uri="{FF2B5EF4-FFF2-40B4-BE49-F238E27FC236}">
                <a16:creationId xmlns:a16="http://schemas.microsoft.com/office/drawing/2014/main" id="{EA473696-7A1D-4F87-9AB9-473BCE4C97B2}"/>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6CC7AC-40D8-4CD4-B84D-C47171264583}" type="datetime1">
              <a:rPr kumimoji="0" lang="sv-SE" sz="1050" b="0" i="0" u="none" strike="noStrike" kern="1200" cap="none" spc="0" normalizeH="0" baseline="0" noProof="0" smtClean="0">
                <a:ln>
                  <a:noFill/>
                </a:ln>
                <a:solidFill>
                  <a:srgbClr val="F0F0F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2026-06-18</a:t>
            </a:fld>
            <a:endParaRPr kumimoji="0" lang="sv-SE" sz="1050" b="0" i="0" u="none" strike="noStrike" kern="1200" cap="none" spc="0" normalizeH="0" baseline="0" noProof="0" dirty="0">
              <a:ln>
                <a:noFill/>
              </a:ln>
              <a:solidFill>
                <a:srgbClr val="F0F0F0"/>
              </a:solidFill>
              <a:effectLst/>
              <a:uLnTx/>
              <a:uFillTx/>
              <a:latin typeface="Arial"/>
              <a:ea typeface="+mn-ea"/>
              <a:cs typeface="+mn-cs"/>
            </a:endParaRPr>
          </a:p>
        </p:txBody>
      </p:sp>
      <p:sp>
        <p:nvSpPr>
          <p:cNvPr id="6" name="Platshållare för bildnummer 5">
            <a:extLst>
              <a:ext uri="{FF2B5EF4-FFF2-40B4-BE49-F238E27FC236}">
                <a16:creationId xmlns:a16="http://schemas.microsoft.com/office/drawing/2014/main" id="{7408BCB9-2D83-4061-880E-AEA15D6B6BA9}"/>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05EEB-4522-434C-B777-08D6E2D6AD2E}" type="slidenum">
              <a:rPr kumimoji="0" lang="sv-SE" sz="1050" b="0" i="0" u="none" strike="noStrike" kern="1200" cap="none" spc="0" normalizeH="0" baseline="0" noProof="0" smtClean="0">
                <a:ln>
                  <a:noFill/>
                </a:ln>
                <a:solidFill>
                  <a:srgbClr val="CC4E13"/>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sv-SE" sz="1050" b="0" i="0" u="none" strike="noStrike" kern="1200" cap="none" spc="0" normalizeH="0" baseline="0" noProof="0" dirty="0">
              <a:ln>
                <a:noFill/>
              </a:ln>
              <a:solidFill>
                <a:srgbClr val="CC4E13"/>
              </a:solidFill>
              <a:effectLst/>
              <a:uLnTx/>
              <a:uFillTx/>
              <a:latin typeface="Arial"/>
              <a:ea typeface="+mn-ea"/>
              <a:cs typeface="+mn-cs"/>
            </a:endParaRPr>
          </a:p>
        </p:txBody>
      </p:sp>
      <p:sp>
        <p:nvSpPr>
          <p:cNvPr id="2" name="textruta 1">
            <a:extLst>
              <a:ext uri="{FF2B5EF4-FFF2-40B4-BE49-F238E27FC236}">
                <a16:creationId xmlns:a16="http://schemas.microsoft.com/office/drawing/2014/main" id="{1D739D8C-F4B5-4006-9DCE-4D674BC65695}"/>
              </a:ext>
            </a:extLst>
          </p:cNvPr>
          <p:cNvSpPr txBox="1"/>
          <p:nvPr/>
        </p:nvSpPr>
        <p:spPr>
          <a:xfrm>
            <a:off x="6406423" y="2393343"/>
            <a:ext cx="4683318"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Scenario: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En störning i internationella leveranskedjor gör att importen av kemikalier till dricksvattenrening minskar kraftigt. Tillgången sjunker med 60 % inom två veckor.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Arial"/>
                <a:ea typeface="+mn-ea"/>
                <a:cs typeface="+mn-cs"/>
              </a:rPr>
              <a:t>Flera vattenverk riskerar att inte kunna upprätthålla full reningsgrad. Risker: Försämrad vattenkvalitet, leveransbegränsningar och påverkan på sjukvård, livsmedel och industri.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black"/>
                </a:solidFill>
                <a:effectLst/>
                <a:uLnTx/>
                <a:uFillTx/>
                <a:latin typeface="Arial"/>
                <a:ea typeface="+mn-ea"/>
                <a:cs typeface="+mn-cs"/>
              </a:rPr>
              <a:t>Aktörsgemensam målbild:</a:t>
            </a:r>
            <a:br>
              <a:rPr kumimoji="0" lang="sv-SE" sz="1400" b="0" i="0" u="none" strike="noStrike" kern="1200" cap="none" spc="0" normalizeH="0" baseline="0" noProof="0" dirty="0">
                <a:ln>
                  <a:noFill/>
                </a:ln>
                <a:solidFill>
                  <a:prstClr val="black"/>
                </a:solidFill>
                <a:effectLst/>
                <a:uLnTx/>
                <a:uFillTx/>
                <a:latin typeface="Arial"/>
                <a:ea typeface="+mn-ea"/>
                <a:cs typeface="+mn-cs"/>
              </a:rPr>
            </a:br>
            <a:r>
              <a:rPr kumimoji="0" lang="sv-SE" sz="1400" b="0" i="0" u="none" strike="noStrike" kern="1200" cap="none" spc="0" normalizeH="0" baseline="0" noProof="0" dirty="0">
                <a:ln>
                  <a:noFill/>
                </a:ln>
                <a:solidFill>
                  <a:prstClr val="black"/>
                </a:solidFill>
                <a:effectLst/>
                <a:uLnTx/>
                <a:uFillTx/>
                <a:latin typeface="Arial"/>
                <a:ea typeface="+mn-ea"/>
                <a:cs typeface="+mn-cs"/>
              </a:rPr>
              <a:t>Tillgängliga vattenkemikalier ska prioriteras och samordnas för att säkerställa säkert dricksvatten till befolkningen, skydda liv och hälsa samt upprätthålla viktiga samhällsfunktioner över tid.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1815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B3142-6A04-46EA-8311-02752D7A4DCF}"/>
              </a:ext>
            </a:extLst>
          </p:cNvPr>
          <p:cNvSpPr>
            <a:spLocks noGrp="1"/>
          </p:cNvSpPr>
          <p:nvPr>
            <p:ph type="title"/>
          </p:nvPr>
        </p:nvSpPr>
        <p:spPr>
          <a:xfrm>
            <a:off x="2800713" y="171480"/>
            <a:ext cx="8582400" cy="1273968"/>
          </a:xfrm>
        </p:spPr>
        <p:txBody>
          <a:bodyPr/>
          <a:lstStyle/>
          <a:p>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Hur ser problemet ut?</a:t>
            </a:r>
            <a:br>
              <a:rPr lang="sv-SE" sz="3200" b="1" kern="100" dirty="0">
                <a:effectLst/>
                <a:latin typeface="Arial" panose="020B0604020202020204" pitchFamily="34" charset="0"/>
                <a:ea typeface="SimHei" panose="02010609060101010101" pitchFamily="49" charset="-122"/>
                <a:cs typeface="Times New Roman" panose="02020603050405020304" pitchFamily="18" charset="0"/>
              </a:rPr>
            </a:br>
            <a:r>
              <a:rPr lang="sv-SE" sz="3200" b="1" kern="100" dirty="0">
                <a:effectLst/>
                <a:latin typeface="Arial" panose="020B0604020202020204" pitchFamily="34" charset="0"/>
                <a:ea typeface="SimHei" panose="02010609060101010101" pitchFamily="49" charset="-122"/>
                <a:cs typeface="Times New Roman" panose="02020603050405020304" pitchFamily="18" charset="0"/>
              </a:rPr>
              <a:t>Vilka mål behöver värnas?</a:t>
            </a:r>
            <a:endParaRPr lang="sv-SE" sz="3200" dirty="0"/>
          </a:p>
        </p:txBody>
      </p:sp>
      <p:sp>
        <p:nvSpPr>
          <p:cNvPr id="4" name="Rektangel 3">
            <a:extLst>
              <a:ext uri="{FF2B5EF4-FFF2-40B4-BE49-F238E27FC236}">
                <a16:creationId xmlns:a16="http://schemas.microsoft.com/office/drawing/2014/main" id="{43F889CE-67D5-4893-80E8-4F27FC2FB6F6}"/>
              </a:ext>
            </a:extLst>
          </p:cNvPr>
          <p:cNvSpPr/>
          <p:nvPr/>
        </p:nvSpPr>
        <p:spPr>
          <a:xfrm>
            <a:off x="0" y="970158"/>
            <a:ext cx="2514600" cy="3791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STEG 1</a:t>
            </a:r>
          </a:p>
        </p:txBody>
      </p:sp>
      <p:sp>
        <p:nvSpPr>
          <p:cNvPr id="10" name="Ellips 9">
            <a:extLst>
              <a:ext uri="{FF2B5EF4-FFF2-40B4-BE49-F238E27FC236}">
                <a16:creationId xmlns:a16="http://schemas.microsoft.com/office/drawing/2014/main" id="{46CE39B5-7783-466D-8A02-7AF1327C8FC9}"/>
              </a:ext>
            </a:extLst>
          </p:cNvPr>
          <p:cNvSpPr/>
          <p:nvPr/>
        </p:nvSpPr>
        <p:spPr>
          <a:xfrm>
            <a:off x="1773044" y="1899447"/>
            <a:ext cx="841917" cy="708455"/>
          </a:xfrm>
          <a:prstGeom prst="ellipse">
            <a:avLst/>
          </a:prstGeom>
          <a:solidFill>
            <a:srgbClr val="FF83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white"/>
                </a:solidFill>
                <a:effectLst/>
                <a:uLnTx/>
                <a:uFillTx/>
                <a:latin typeface="Arial"/>
                <a:ea typeface="+mn-ea"/>
                <a:cs typeface="+mn-cs"/>
              </a:rPr>
              <a:t>4</a:t>
            </a:r>
          </a:p>
        </p:txBody>
      </p:sp>
      <p:sp>
        <p:nvSpPr>
          <p:cNvPr id="11" name="textruta 10">
            <a:extLst>
              <a:ext uri="{FF2B5EF4-FFF2-40B4-BE49-F238E27FC236}">
                <a16:creationId xmlns:a16="http://schemas.microsoft.com/office/drawing/2014/main" id="{ECA8E4F5-F445-47FE-AA6A-207DD59AC39E}"/>
              </a:ext>
            </a:extLst>
          </p:cNvPr>
          <p:cNvSpPr txBox="1"/>
          <p:nvPr/>
        </p:nvSpPr>
        <p:spPr>
          <a:xfrm>
            <a:off x="2726474" y="1899447"/>
            <a:ext cx="37753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Identifiera berörda verksamheter</a:t>
            </a:r>
          </a:p>
        </p:txBody>
      </p:sp>
      <p:sp>
        <p:nvSpPr>
          <p:cNvPr id="12" name="textruta 11">
            <a:extLst>
              <a:ext uri="{FF2B5EF4-FFF2-40B4-BE49-F238E27FC236}">
                <a16:creationId xmlns:a16="http://schemas.microsoft.com/office/drawing/2014/main" id="{31E5EEDC-94FB-4C17-ACF4-04CF996522A0}"/>
              </a:ext>
            </a:extLst>
          </p:cNvPr>
          <p:cNvSpPr txBox="1"/>
          <p:nvPr/>
        </p:nvSpPr>
        <p:spPr>
          <a:xfrm>
            <a:off x="2726474" y="2268779"/>
            <a:ext cx="85529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a:ea typeface="Garamond" panose="02020404030301010803" pitchFamily="18" charset="0"/>
                <a:cs typeface="Times New Roman" panose="02020603050405020304" pitchFamily="18" charset="0"/>
              </a:rPr>
              <a:t>Identifiera vilka verksamheter som är viktiga för den aktörsgemensamma målbilden, och som kan komma att påverkas negativt av bristsituationen.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ktangel 18">
            <a:extLst>
              <a:ext uri="{FF2B5EF4-FFF2-40B4-BE49-F238E27FC236}">
                <a16:creationId xmlns:a16="http://schemas.microsoft.com/office/drawing/2014/main" id="{73BDA95D-27A4-4259-82D2-BC8317790E02}"/>
              </a:ext>
            </a:extLst>
          </p:cNvPr>
          <p:cNvSpPr/>
          <p:nvPr/>
        </p:nvSpPr>
        <p:spPr>
          <a:xfrm>
            <a:off x="1773044" y="3496235"/>
            <a:ext cx="8360408" cy="1452283"/>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textruta 19">
            <a:extLst>
              <a:ext uri="{FF2B5EF4-FFF2-40B4-BE49-F238E27FC236}">
                <a16:creationId xmlns:a16="http://schemas.microsoft.com/office/drawing/2014/main" id="{3368CC43-5B15-454C-A5D8-863EB7C029E7}"/>
              </a:ext>
            </a:extLst>
          </p:cNvPr>
          <p:cNvSpPr txBox="1"/>
          <p:nvPr/>
        </p:nvSpPr>
        <p:spPr>
          <a:xfrm>
            <a:off x="2762498" y="3825355"/>
            <a:ext cx="7365396" cy="736805"/>
          </a:xfrm>
          <a:prstGeom prst="rect">
            <a:avLst/>
          </a:prstGeom>
          <a:noFill/>
        </p:spPr>
        <p:txBody>
          <a:bodyPr wrap="square" rtlCol="0">
            <a:spAutoFit/>
          </a:bodyPr>
          <a:lstStyle/>
          <a:p>
            <a:pPr marL="228600" marR="0" lvl="0" indent="0" algn="l" defTabSz="914400" rtl="0" eaLnBrk="1" fontAlgn="auto" latinLnBrk="0" hangingPunct="1">
              <a:lnSpc>
                <a:spcPct val="120000"/>
              </a:lnSpc>
              <a:spcBef>
                <a:spcPts val="1000"/>
              </a:spcBef>
              <a:spcAft>
                <a:spcPts val="1000"/>
              </a:spcAft>
              <a:buClrTx/>
              <a:buSzTx/>
              <a:buFontTx/>
              <a:buNone/>
              <a:tabLst/>
              <a:defRPr/>
            </a:pPr>
            <a:r>
              <a:rPr kumimoji="0" lang="sv-SE" sz="1200" b="0" i="0" u="none" strike="noStrike" kern="0" cap="none" spc="0" normalizeH="0" baseline="0" noProof="0" dirty="0">
                <a:ln>
                  <a:noFill/>
                </a:ln>
                <a:solidFill>
                  <a:srgbClr val="000000"/>
                </a:solidFill>
                <a:effectLst/>
                <a:uLnTx/>
                <a:uFillTx/>
                <a:latin typeface="Arial"/>
                <a:ea typeface="Garamond" panose="02020404030301010803" pitchFamily="18" charset="0"/>
                <a:cs typeface="Times New Roman" panose="02020603050405020304" pitchFamily="18" charset="0"/>
              </a:rPr>
              <a:t>I detta sammanhang kan det underlätta att utgå från listan över de viktigaste samhällsfunktionerna (MCF0018). De samhällsviktiga verksamheterna upprätthåller eller säkerställer de viktiga samhällsfunktionerna.</a:t>
            </a:r>
          </a:p>
        </p:txBody>
      </p:sp>
      <p:pic>
        <p:nvPicPr>
          <p:cNvPr id="18" name="Bild 17" descr="Utropstecken med hel fyllning">
            <a:extLst>
              <a:ext uri="{FF2B5EF4-FFF2-40B4-BE49-F238E27FC236}">
                <a16:creationId xmlns:a16="http://schemas.microsoft.com/office/drawing/2014/main" id="{86D61F24-399F-447E-8633-A77AF13040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8548" y="3801606"/>
            <a:ext cx="784302" cy="784302"/>
          </a:xfrm>
          <a:prstGeom prst="rect">
            <a:avLst/>
          </a:prstGeom>
        </p:spPr>
      </p:pic>
    </p:spTree>
    <p:extLst>
      <p:ext uri="{BB962C8B-B14F-4D97-AF65-F5344CB8AC3E}">
        <p14:creationId xmlns:p14="http://schemas.microsoft.com/office/powerpoint/2010/main" val="2457405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1.xml><?xml version="1.0" encoding="utf-8"?>
<p:tagLst xmlns:a="http://schemas.openxmlformats.org/drawingml/2006/main" xmlns:r="http://schemas.openxmlformats.org/officeDocument/2006/relationships" xmlns:p="http://schemas.openxmlformats.org/presentationml/2006/main">
  <p:tag name="TEXTCOLOR" val="0"/>
</p:tagLst>
</file>

<file path=ppt/tags/tag12.xml><?xml version="1.0" encoding="utf-8"?>
<p:tagLst xmlns:a="http://schemas.openxmlformats.org/drawingml/2006/main" xmlns:r="http://schemas.openxmlformats.org/officeDocument/2006/relationships" xmlns:p="http://schemas.openxmlformats.org/presentationml/2006/main">
  <p:tag name="TEXTCOLOR" val="0"/>
</p:tagLst>
</file>

<file path=ppt/tags/tag13.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14.xml><?xml version="1.0" encoding="utf-8"?>
<p:tagLst xmlns:a="http://schemas.openxmlformats.org/drawingml/2006/main" xmlns:r="http://schemas.openxmlformats.org/officeDocument/2006/relationships" xmlns:p="http://schemas.openxmlformats.org/presentationml/2006/main">
  <p:tag name="TEXTCOLOR" val="0"/>
</p:tagLst>
</file>

<file path=ppt/tags/tag15.xml><?xml version="1.0" encoding="utf-8"?>
<p:tagLst xmlns:a="http://schemas.openxmlformats.org/drawingml/2006/main" xmlns:r="http://schemas.openxmlformats.org/officeDocument/2006/relationships" xmlns:p="http://schemas.openxmlformats.org/presentationml/2006/main">
  <p:tag name="TEXTCOLOR" val="0"/>
</p:tagLst>
</file>

<file path=ppt/tags/tag16.xml><?xml version="1.0" encoding="utf-8"?>
<p:tagLst xmlns:a="http://schemas.openxmlformats.org/drawingml/2006/main" xmlns:r="http://schemas.openxmlformats.org/officeDocument/2006/relationships" xmlns:p="http://schemas.openxmlformats.org/presentationml/2006/main">
  <p:tag name="TEXTCOLOR" val="0"/>
</p:tagLst>
</file>

<file path=ppt/tags/tag17.xml><?xml version="1.0" encoding="utf-8"?>
<p:tagLst xmlns:a="http://schemas.openxmlformats.org/drawingml/2006/main" xmlns:r="http://schemas.openxmlformats.org/officeDocument/2006/relationships" xmlns:p="http://schemas.openxmlformats.org/presentationml/2006/main">
  <p:tag name="TEXTCOLOR" val="0"/>
</p:tagLst>
</file>

<file path=ppt/tags/tag18.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19.xml><?xml version="1.0" encoding="utf-8"?>
<p:tagLst xmlns:a="http://schemas.openxmlformats.org/drawingml/2006/main" xmlns:r="http://schemas.openxmlformats.org/officeDocument/2006/relationships" xmlns:p="http://schemas.openxmlformats.org/presentationml/2006/main">
  <p:tag name="TEXTCOLOR" val="0"/>
</p:tagLst>
</file>

<file path=ppt/tags/tag2.xml><?xml version="1.0" encoding="utf-8"?>
<p:tagLst xmlns:a="http://schemas.openxmlformats.org/drawingml/2006/main" xmlns:r="http://schemas.openxmlformats.org/officeDocument/2006/relationships" xmlns:p="http://schemas.openxmlformats.org/presentationml/2006/main">
  <p:tag name="TEXTCOLOR" val="0"/>
</p:tagLst>
</file>

<file path=ppt/tags/tag20.xml><?xml version="1.0" encoding="utf-8"?>
<p:tagLst xmlns:a="http://schemas.openxmlformats.org/drawingml/2006/main" xmlns:r="http://schemas.openxmlformats.org/officeDocument/2006/relationships" xmlns:p="http://schemas.openxmlformats.org/presentationml/2006/main">
  <p:tag name="TEXTCOLOR" val="0"/>
</p:tagLst>
</file>

<file path=ppt/tags/tag21.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22.xml><?xml version="1.0" encoding="utf-8"?>
<p:tagLst xmlns:a="http://schemas.openxmlformats.org/drawingml/2006/main" xmlns:r="http://schemas.openxmlformats.org/officeDocument/2006/relationships" xmlns:p="http://schemas.openxmlformats.org/presentationml/2006/main">
  <p:tag name="TEXTCOLOR" val="0"/>
</p:tagLst>
</file>

<file path=ppt/tags/tag2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4.xml><?xml version="1.0" encoding="utf-8"?>
<p:tagLst xmlns:a="http://schemas.openxmlformats.org/drawingml/2006/main" xmlns:r="http://schemas.openxmlformats.org/officeDocument/2006/relationships" xmlns:p="http://schemas.openxmlformats.org/presentationml/2006/main">
  <p:tag name="TEXTCOLOR" val="0"/>
</p:tagLst>
</file>

<file path=ppt/tags/tag25.xml><?xml version="1.0" encoding="utf-8"?>
<p:tagLst xmlns:a="http://schemas.openxmlformats.org/drawingml/2006/main" xmlns:r="http://schemas.openxmlformats.org/officeDocument/2006/relationships" xmlns:p="http://schemas.openxmlformats.org/presentationml/2006/main">
  <p:tag name="TEXTCOLOR" val="0"/>
</p:tagLst>
</file>

<file path=ppt/tags/tag26.xml><?xml version="1.0" encoding="utf-8"?>
<p:tagLst xmlns:a="http://schemas.openxmlformats.org/drawingml/2006/main" xmlns:r="http://schemas.openxmlformats.org/officeDocument/2006/relationships" xmlns:p="http://schemas.openxmlformats.org/presentationml/2006/main">
  <p:tag name="TEXTCOLOR" val="0"/>
</p:tagLst>
</file>

<file path=ppt/tags/tag27.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28.xml><?xml version="1.0" encoding="utf-8"?>
<p:tagLst xmlns:a="http://schemas.openxmlformats.org/drawingml/2006/main" xmlns:r="http://schemas.openxmlformats.org/officeDocument/2006/relationships" xmlns:p="http://schemas.openxmlformats.org/presentationml/2006/main">
  <p:tag name="TEXTCOLOR" val="0"/>
</p:tagLst>
</file>

<file path=ppt/tags/tag29.xml><?xml version="1.0" encoding="utf-8"?>
<p:tagLst xmlns:a="http://schemas.openxmlformats.org/drawingml/2006/main" xmlns:r="http://schemas.openxmlformats.org/officeDocument/2006/relationships" xmlns:p="http://schemas.openxmlformats.org/presentationml/2006/main">
  <p:tag name="TEXTCOLOR" val="0"/>
</p:tagLst>
</file>

<file path=ppt/tags/tag3.xml><?xml version="1.0" encoding="utf-8"?>
<p:tagLst xmlns:a="http://schemas.openxmlformats.org/drawingml/2006/main" xmlns:r="http://schemas.openxmlformats.org/officeDocument/2006/relationships" xmlns:p="http://schemas.openxmlformats.org/presentationml/2006/main">
  <p:tag name="TEXTCOLOR" val="0"/>
</p:tagLst>
</file>

<file path=ppt/tags/tag30.xml><?xml version="1.0" encoding="utf-8"?>
<p:tagLst xmlns:a="http://schemas.openxmlformats.org/drawingml/2006/main" xmlns:r="http://schemas.openxmlformats.org/officeDocument/2006/relationships" xmlns:p="http://schemas.openxmlformats.org/presentationml/2006/main">
  <p:tag name="TEXTCOLOR" val="0"/>
</p:tagLst>
</file>

<file path=ppt/tags/tag31.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2.xml><?xml version="1.0" encoding="utf-8"?>
<p:tagLst xmlns:a="http://schemas.openxmlformats.org/drawingml/2006/main" xmlns:r="http://schemas.openxmlformats.org/officeDocument/2006/relationships" xmlns:p="http://schemas.openxmlformats.org/presentationml/2006/main">
  <p:tag name="TEXTCOLOR" val="0"/>
</p:tagLst>
</file>

<file path=ppt/tags/tag33.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4.xml><?xml version="1.0" encoding="utf-8"?>
<p:tagLst xmlns:a="http://schemas.openxmlformats.org/drawingml/2006/main" xmlns:r="http://schemas.openxmlformats.org/officeDocument/2006/relationships" xmlns:p="http://schemas.openxmlformats.org/presentationml/2006/main">
  <p:tag name="TEXTCOLOR" val="0"/>
</p:tagLst>
</file>

<file path=ppt/tags/tag35.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36.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37.xml><?xml version="1.0" encoding="utf-8"?>
<p:tagLst xmlns:a="http://schemas.openxmlformats.org/drawingml/2006/main" xmlns:r="http://schemas.openxmlformats.org/officeDocument/2006/relationships" xmlns:p="http://schemas.openxmlformats.org/presentationml/2006/main">
  <p:tag name="TEXTCOLOR" val="0"/>
</p:tagLst>
</file>

<file path=ppt/tags/tag38.xml><?xml version="1.0" encoding="utf-8"?>
<p:tagLst xmlns:a="http://schemas.openxmlformats.org/drawingml/2006/main" xmlns:r="http://schemas.openxmlformats.org/officeDocument/2006/relationships" xmlns:p="http://schemas.openxmlformats.org/presentationml/2006/main">
  <p:tag name="TEXTCOLOR" val="0"/>
</p:tagLst>
</file>

<file path=ppt/tags/tag3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Lst>
</file>

<file path=ppt/tags/tag4.xml><?xml version="1.0" encoding="utf-8"?>
<p:tagLst xmlns:a="http://schemas.openxmlformats.org/drawingml/2006/main" xmlns:r="http://schemas.openxmlformats.org/officeDocument/2006/relationships" xmlns:p="http://schemas.openxmlformats.org/presentationml/2006/main">
  <p:tag name="TEXTCOLOR" val="0"/>
</p:tagLst>
</file>

<file path=ppt/tags/tag40.xml><?xml version="1.0" encoding="utf-8"?>
<p:tagLst xmlns:a="http://schemas.openxmlformats.org/drawingml/2006/main" xmlns:r="http://schemas.openxmlformats.org/officeDocument/2006/relationships" xmlns:p="http://schemas.openxmlformats.org/presentationml/2006/main">
  <p:tag name="BACKGROUNDCOLOR" val="14804196"/>
  <p:tag name="TEXTCOLOR" val="16777215"/>
</p:tagLst>
</file>

<file path=ppt/tags/tag41.xml><?xml version="1.0" encoding="utf-8"?>
<p:tagLst xmlns:a="http://schemas.openxmlformats.org/drawingml/2006/main" xmlns:r="http://schemas.openxmlformats.org/officeDocument/2006/relationships" xmlns:p="http://schemas.openxmlformats.org/presentationml/2006/main">
  <p:tag name="TEXTCOLOR" val="0"/>
</p:tagLst>
</file>

<file path=ppt/tags/tag42.xml><?xml version="1.0" encoding="utf-8"?>
<p:tagLst xmlns:a="http://schemas.openxmlformats.org/drawingml/2006/main" xmlns:r="http://schemas.openxmlformats.org/officeDocument/2006/relationships" xmlns:p="http://schemas.openxmlformats.org/presentationml/2006/main">
  <p:tag name="TEXTCOLOR" val="0"/>
</p:tagLst>
</file>

<file path=ppt/tags/tag5.xml><?xml version="1.0" encoding="utf-8"?>
<p:tagLst xmlns:a="http://schemas.openxmlformats.org/drawingml/2006/main" xmlns:r="http://schemas.openxmlformats.org/officeDocument/2006/relationships" xmlns:p="http://schemas.openxmlformats.org/presentationml/2006/main">
  <p:tag name="TEXTCOLOR" val="0"/>
</p:tagLst>
</file>

<file path=ppt/tags/tag6.xml><?xml version="1.0" encoding="utf-8"?>
<p:tagLst xmlns:a="http://schemas.openxmlformats.org/drawingml/2006/main" xmlns:r="http://schemas.openxmlformats.org/officeDocument/2006/relationships" xmlns:p="http://schemas.openxmlformats.org/presentationml/2006/main">
  <p:tag name="TEXTCOLOR" val="9013641"/>
</p:tagLst>
</file>

<file path=ppt/tags/tag7.xml><?xml version="1.0" encoding="utf-8"?>
<p:tagLst xmlns:a="http://schemas.openxmlformats.org/drawingml/2006/main" xmlns:r="http://schemas.openxmlformats.org/officeDocument/2006/relationships" xmlns:p="http://schemas.openxmlformats.org/presentationml/2006/main">
  <p:tag name="TEXTCOLOR" val="9013641"/>
</p:tagLst>
</file>

<file path=ppt/tags/tag8.xml><?xml version="1.0" encoding="utf-8"?>
<p:tagLst xmlns:a="http://schemas.openxmlformats.org/drawingml/2006/main" xmlns:r="http://schemas.openxmlformats.org/officeDocument/2006/relationships" xmlns:p="http://schemas.openxmlformats.org/presentationml/2006/main">
  <p:tag name="TEXTCOLOR" val="9013641"/>
</p:tagLst>
</file>

<file path=ppt/tags/tag9.xml><?xml version="1.0" encoding="utf-8"?>
<p:tagLst xmlns:a="http://schemas.openxmlformats.org/drawingml/2006/main" xmlns:r="http://schemas.openxmlformats.org/officeDocument/2006/relationships" xmlns:p="http://schemas.openxmlformats.org/presentationml/2006/main">
  <p:tag name="BACKGROUNDCOLOR" val="16777215"/>
  <p:tag name="TEXTCOLOR" val="16777215"/>
  <p:tag name="LAYOUT" val="Screen"/>
</p:tagLst>
</file>

<file path=ppt/theme/theme1.xml><?xml version="1.0" encoding="utf-8"?>
<a:theme xmlns:a="http://schemas.openxmlformats.org/drawingml/2006/main" name="Myndigheten för civilt försvar">
  <a:themeElements>
    <a:clrScheme name="MCF">
      <a:dk1>
        <a:sysClr val="windowText" lastClr="000000"/>
      </a:dk1>
      <a:lt1>
        <a:sysClr val="window" lastClr="FFFFFF"/>
      </a:lt1>
      <a:dk2>
        <a:srgbClr val="061727"/>
      </a:dk2>
      <a:lt2>
        <a:srgbClr val="F8F5F3"/>
      </a:lt2>
      <a:accent1>
        <a:srgbClr val="0B233E"/>
      </a:accent1>
      <a:accent2>
        <a:srgbClr val="10335F"/>
      </a:accent2>
      <a:accent3>
        <a:srgbClr val="164A8C"/>
      </a:accent3>
      <a:accent4>
        <a:srgbClr val="CC4E13"/>
      </a:accent4>
      <a:accent5>
        <a:srgbClr val="FF832C"/>
      </a:accent5>
      <a:accent6>
        <a:srgbClr val="F6EFE9"/>
      </a:accent6>
      <a:hlink>
        <a:srgbClr val="164A8C"/>
      </a:hlink>
      <a:folHlink>
        <a:srgbClr val="164A8C"/>
      </a:folHlink>
    </a:clrScheme>
    <a:fontScheme name="MC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CF Gul">
      <a:srgbClr val="FED000"/>
    </a:custClr>
    <a:custClr name="MCF Röd">
      <a:srgbClr val="A2191F"/>
    </a:custClr>
    <a:custClr name="MCF Rosa">
      <a:srgbClr val="9F1853"/>
    </a:custClr>
    <a:custClr name="MCF Lila">
      <a:srgbClr val="5D28AF"/>
    </a:custClr>
    <a:custClr name="MCF Petrol">
      <a:srgbClr val="005D5D"/>
    </a:custClr>
    <a:custClr name="MCF Grön">
      <a:srgbClr val="0E6027"/>
    </a:custClr>
    <a:custClr name="MCF Grå">
      <a:srgbClr val="4D5358"/>
    </a:custClr>
    <a:custClr>
      <a:srgbClr val="FFFFFF"/>
    </a:custClr>
    <a:custClr>
      <a:srgbClr val="FFFFFF"/>
    </a:custClr>
    <a:custClr>
      <a:srgbClr val="FFFFFF"/>
    </a:custClr>
    <a:custClr name="MCF Gul 60%">
      <a:srgbClr val="FEEA66"/>
    </a:custClr>
    <a:custClr name="MCF Röd 60%">
      <a:srgbClr val="C77579"/>
    </a:custClr>
    <a:custClr name="MCF Rosa 60%">
      <a:srgbClr val="C57498"/>
    </a:custClr>
    <a:custClr name="MCF Lila 60%">
      <a:srgbClr val="9E7ECF"/>
    </a:custClr>
    <a:custClr name="MCF Petrol 60%">
      <a:srgbClr val="669E9E"/>
    </a:custClr>
    <a:custClr name="MCF Grön 60%">
      <a:srgbClr val="6EA07D"/>
    </a:custClr>
    <a:custClr name="MCF Grå 60%">
      <a:srgbClr val="94989B"/>
    </a:custClr>
    <a:custClr>
      <a:srgbClr val="FFFFFF"/>
    </a:custClr>
    <a:custClr>
      <a:srgbClr val="FFFFFF"/>
    </a:custClr>
    <a:custClr>
      <a:srgbClr val="FFFFFF"/>
    </a:custClr>
    <a:custClr name="MCF Gul 20%">
      <a:srgbClr val="FFFACC"/>
    </a:custClr>
    <a:custClr name="MCF Röd 20%">
      <a:srgbClr val="ECD1D2"/>
    </a:custClr>
    <a:custClr name="MCF Rosa 20%">
      <a:srgbClr val="ECD1DD"/>
    </a:custClr>
    <a:custClr name="MCF Lila 20%">
      <a:srgbClr val="DFD4EF"/>
    </a:custClr>
    <a:custClr name="MCF Petrol 20%">
      <a:srgbClr val="CCDFDF"/>
    </a:custClr>
    <a:custClr name="MCF Grön 20%">
      <a:srgbClr val="CFDFD4"/>
    </a:custClr>
    <a:custClr name="MCF Grå 20%">
      <a:srgbClr val="DBDDDE"/>
    </a:custClr>
    <a:custClr>
      <a:srgbClr val="FFFFFF"/>
    </a:custClr>
    <a:custClr>
      <a:srgbClr val="FFFFFF"/>
    </a:custClr>
    <a:custClr>
      <a:srgbClr val="FFFFFF"/>
    </a:custClr>
    <a:custClr name="MCF Gul 140%">
      <a:srgbClr val="987D00"/>
    </a:custClr>
    <a:custClr name="MCF Röd 140%">
      <a:srgbClr val="510D10"/>
    </a:custClr>
    <a:custClr name="MCF Rosa 140%">
      <a:srgbClr val="500C2A"/>
    </a:custClr>
    <a:custClr name="MCF Lila 140%">
      <a:srgbClr val="2F1458"/>
    </a:custClr>
    <a:custClr name="MCF Petrol 140%">
      <a:srgbClr val="002F2F"/>
    </a:custClr>
    <a:custClr name="MCF Grön 140%">
      <a:srgbClr val="073014"/>
    </a:custClr>
    <a:custClr name="MCF Grå 140%">
      <a:srgbClr val="272A2C"/>
    </a:custClr>
    <a:custClr>
      <a:srgbClr val="FFFFFF"/>
    </a:custClr>
    <a:custClr>
      <a:srgbClr val="FFFFFF"/>
    </a:custClr>
    <a:custClr>
      <a:srgbClr val="FFFFFF"/>
    </a:custClr>
    <a:custClr name="MCF Gul 120%">
      <a:srgbClr val="CBA600"/>
    </a:custClr>
    <a:custClr name="MCF Röd 120%">
      <a:srgbClr val="7A1317"/>
    </a:custClr>
    <a:custClr name="MCF Rosa120%">
      <a:srgbClr val="77123E"/>
    </a:custClr>
    <a:custClr name="MCF Lila 120%">
      <a:srgbClr val="461E83"/>
    </a:custClr>
    <a:custClr name="MCF Petrol 120%">
      <a:srgbClr val="004646"/>
    </a:custClr>
    <a:custClr name="MCF Grön 120%">
      <a:srgbClr val="0B481D"/>
    </a:custClr>
    <a:custClr name="MCF Grå 120%">
      <a:srgbClr val="3A3E42"/>
    </a:custClr>
    <a:custClr>
      <a:srgbClr val="FFFFFF"/>
    </a:custClr>
    <a:custClr>
      <a:srgbClr val="FFFFFF"/>
    </a:custClr>
    <a:custClr>
      <a:srgbClr val="FFFFFF"/>
    </a:custClr>
  </a:custClrLst>
  <a:extLst>
    <a:ext uri="{05A4C25C-085E-4340-85A3-A5531E510DB2}">
      <thm15:themeFamily xmlns:thm15="http://schemas.microsoft.com/office/thememl/2012/main" name="Presentation svenska.potx" id="{109B2EFB-1982-4151-8C20-63DF9090417A}" vid="{C247C530-FBDA-4951-AB74-5B0C19A5B3F3}"/>
    </a:ext>
  </a:extLst>
</a:theme>
</file>

<file path=ppt/theme/theme2.xml><?xml version="1.0" encoding="utf-8"?>
<a:theme xmlns:a="http://schemas.openxmlformats.org/drawingml/2006/main" name="Myndigheten för civilt försvar vit">
  <a:themeElements>
    <a:clrScheme name="MCF vit">
      <a:dk1>
        <a:sysClr val="windowText" lastClr="000000"/>
      </a:dk1>
      <a:lt1>
        <a:sysClr val="window" lastClr="FFFFFF"/>
      </a:lt1>
      <a:dk2>
        <a:srgbClr val="061727"/>
      </a:dk2>
      <a:lt2>
        <a:srgbClr val="F8F5F3"/>
      </a:lt2>
      <a:accent1>
        <a:srgbClr val="0B233E"/>
      </a:accent1>
      <a:accent2>
        <a:srgbClr val="10335F"/>
      </a:accent2>
      <a:accent3>
        <a:srgbClr val="164A8C"/>
      </a:accent3>
      <a:accent4>
        <a:srgbClr val="CC4E13"/>
      </a:accent4>
      <a:accent5>
        <a:srgbClr val="FF832C"/>
      </a:accent5>
      <a:accent6>
        <a:srgbClr val="F6EFE9"/>
      </a:accent6>
      <a:hlink>
        <a:srgbClr val="164A8C"/>
      </a:hlink>
      <a:folHlink>
        <a:srgbClr val="164A8C"/>
      </a:folHlink>
    </a:clrScheme>
    <a:fontScheme name="MC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CF Gul">
      <a:srgbClr val="FED000"/>
    </a:custClr>
    <a:custClr name="MCF Röd">
      <a:srgbClr val="A2191F"/>
    </a:custClr>
    <a:custClr name="MCF Rosa">
      <a:srgbClr val="9F1853"/>
    </a:custClr>
    <a:custClr name="MCF Lila">
      <a:srgbClr val="5D28AF"/>
    </a:custClr>
    <a:custClr name="MCF Petrol">
      <a:srgbClr val="005D5D"/>
    </a:custClr>
    <a:custClr name="MCF Grön">
      <a:srgbClr val="0E6027"/>
    </a:custClr>
    <a:custClr name="MCF Grå">
      <a:srgbClr val="4D5358"/>
    </a:custClr>
    <a:custClr>
      <a:srgbClr val="FFFFFF"/>
    </a:custClr>
    <a:custClr>
      <a:srgbClr val="FFFFFF"/>
    </a:custClr>
    <a:custClr>
      <a:srgbClr val="FFFFFF"/>
    </a:custClr>
    <a:custClr name="MCF Gul 60%">
      <a:srgbClr val="FEEA66"/>
    </a:custClr>
    <a:custClr name="MCF Röd 60%">
      <a:srgbClr val="C77579"/>
    </a:custClr>
    <a:custClr name="MCF Rosa 60%">
      <a:srgbClr val="C57498"/>
    </a:custClr>
    <a:custClr name="MCF Lila 60%">
      <a:srgbClr val="9E7ECF"/>
    </a:custClr>
    <a:custClr name="MCF Petrol 60%">
      <a:srgbClr val="669E9E"/>
    </a:custClr>
    <a:custClr name="MCF Grön 60%">
      <a:srgbClr val="6EA07D"/>
    </a:custClr>
    <a:custClr name="MCF Grå 60%">
      <a:srgbClr val="94989B"/>
    </a:custClr>
    <a:custClr>
      <a:srgbClr val="FFFFFF"/>
    </a:custClr>
    <a:custClr>
      <a:srgbClr val="FFFFFF"/>
    </a:custClr>
    <a:custClr>
      <a:srgbClr val="FFFFFF"/>
    </a:custClr>
    <a:custClr name="MCF Gul 20%">
      <a:srgbClr val="FFFACC"/>
    </a:custClr>
    <a:custClr name="MCF Röd 20%">
      <a:srgbClr val="ECD1D2"/>
    </a:custClr>
    <a:custClr name="MCF Rosa 20%">
      <a:srgbClr val="ECD1DD"/>
    </a:custClr>
    <a:custClr name="MCF Lila 20%">
      <a:srgbClr val="DFD4EF"/>
    </a:custClr>
    <a:custClr name="MCF Petrol 20%">
      <a:srgbClr val="CCDFDF"/>
    </a:custClr>
    <a:custClr name="MCF Grön 20%">
      <a:srgbClr val="CFDFD4"/>
    </a:custClr>
    <a:custClr name="MCF Grå 20%">
      <a:srgbClr val="DBDDDE"/>
    </a:custClr>
    <a:custClr>
      <a:srgbClr val="FFFFFF"/>
    </a:custClr>
    <a:custClr>
      <a:srgbClr val="FFFFFF"/>
    </a:custClr>
    <a:custClr>
      <a:srgbClr val="FFFFFF"/>
    </a:custClr>
    <a:custClr name="MCF Gul 140%">
      <a:srgbClr val="987D00"/>
    </a:custClr>
    <a:custClr name="MCF Röd 140%">
      <a:srgbClr val="510D10"/>
    </a:custClr>
    <a:custClr name="MCF Rosa 140%">
      <a:srgbClr val="500C2A"/>
    </a:custClr>
    <a:custClr name="MCF Lila 140%">
      <a:srgbClr val="2F1458"/>
    </a:custClr>
    <a:custClr name="MCF Petrol 140%">
      <a:srgbClr val="002F2F"/>
    </a:custClr>
    <a:custClr name="MCF Grön 140%">
      <a:srgbClr val="073014"/>
    </a:custClr>
    <a:custClr name="MCF Grå 140%">
      <a:srgbClr val="272A2C"/>
    </a:custClr>
    <a:custClr>
      <a:srgbClr val="FFFFFF"/>
    </a:custClr>
    <a:custClr>
      <a:srgbClr val="FFFFFF"/>
    </a:custClr>
    <a:custClr>
      <a:srgbClr val="FFFFFF"/>
    </a:custClr>
    <a:custClr name="MCF Gul 120%">
      <a:srgbClr val="CBA600"/>
    </a:custClr>
    <a:custClr name="MCF Röd 120%">
      <a:srgbClr val="7A1317"/>
    </a:custClr>
    <a:custClr name="MCF Rosa120%">
      <a:srgbClr val="77123E"/>
    </a:custClr>
    <a:custClr name="MCF Lila 120%">
      <a:srgbClr val="461E83"/>
    </a:custClr>
    <a:custClr name="MCF Petrol 120%">
      <a:srgbClr val="004646"/>
    </a:custClr>
    <a:custClr name="MCF Grön 120%">
      <a:srgbClr val="0B481D"/>
    </a:custClr>
    <a:custClr name="MCF Grå 120%">
      <a:srgbClr val="3A3E42"/>
    </a:custClr>
    <a:custClr>
      <a:srgbClr val="FFFFFF"/>
    </a:custClr>
    <a:custClr>
      <a:srgbClr val="FFFFFF"/>
    </a:custClr>
    <a:custClr>
      <a:srgbClr val="FFFFFF"/>
    </a:custClr>
  </a:custClrLst>
  <a:extLst>
    <a:ext uri="{05A4C25C-085E-4340-85A3-A5531E510DB2}">
      <thm15:themeFamily xmlns:thm15="http://schemas.microsoft.com/office/thememl/2012/main" name="Presentation svenska.potx" id="{109B2EFB-1982-4151-8C20-63DF9090417A}" vid="{A7CB563C-A487-4F43-BA76-74EE141526D3}"/>
    </a:ext>
  </a:extLst>
</a:theme>
</file>

<file path=ppt/theme/theme3.xml><?xml version="1.0" encoding="utf-8"?>
<a:theme xmlns:a="http://schemas.openxmlformats.org/drawingml/2006/main" name="1_MSB grå">
  <a:themeElements>
    <a:clrScheme name="MSB">
      <a:dk1>
        <a:sysClr val="windowText" lastClr="000000"/>
      </a:dk1>
      <a:lt1>
        <a:sysClr val="window" lastClr="FFFFFF"/>
      </a:lt1>
      <a:dk2>
        <a:srgbClr val="44546A"/>
      </a:dk2>
      <a:lt2>
        <a:srgbClr val="E7E6E6"/>
      </a:lt2>
      <a:accent1>
        <a:srgbClr val="CC0000"/>
      </a:accent1>
      <a:accent2>
        <a:srgbClr val="822757"/>
      </a:accent2>
      <a:accent3>
        <a:srgbClr val="6F6E67"/>
      </a:accent3>
      <a:accent4>
        <a:srgbClr val="E67C5E"/>
      </a:accent4>
      <a:accent5>
        <a:srgbClr val="B47D9A"/>
      </a:accent5>
      <a:accent6>
        <a:srgbClr val="A9A8A4"/>
      </a:accent6>
      <a:hlink>
        <a:srgbClr val="0563C1"/>
      </a:hlink>
      <a:folHlink>
        <a:srgbClr val="954F72"/>
      </a:folHlink>
    </a:clrScheme>
    <a:fontScheme name="MSB">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SB Röd 100%">
      <a:srgbClr val="CC0000"/>
    </a:custClr>
    <a:custClr name="MSB Röd 80%">
      <a:srgbClr val="DB4B32"/>
    </a:custClr>
    <a:custClr name="MSB Röd 60%">
      <a:srgbClr val="E67C5E"/>
    </a:custClr>
    <a:custClr name="MSB Röd 40%">
      <a:srgbClr val="F0AB92"/>
    </a:custClr>
    <a:custClr name="MSB Röd 20%">
      <a:srgbClr val="F8D6C7"/>
    </a:custClr>
    <a:custClr name=" ">
      <a:srgbClr val="FFFFFF"/>
    </a:custClr>
    <a:custClr name=" ">
      <a:srgbClr val="FFFFFF"/>
    </a:custClr>
    <a:custClr name=" ">
      <a:srgbClr val="FFFFFF"/>
    </a:custClr>
    <a:custClr name=" ">
      <a:srgbClr val="FFFFFF"/>
    </a:custClr>
    <a:custClr name=" ">
      <a:srgbClr val="FFFFFF"/>
    </a:custClr>
    <a:custClr name="MSB Lila 100%">
      <a:srgbClr val="822757"/>
    </a:custClr>
    <a:custClr name="MSB Lila 80%">
      <a:srgbClr val="9B5279"/>
    </a:custClr>
    <a:custClr name="MSB Lila 60%">
      <a:srgbClr val="B47D9A"/>
    </a:custClr>
    <a:custClr name="MSB Lila 40%">
      <a:srgbClr val="CDA9BC"/>
    </a:custClr>
    <a:custClr name="MSB Lila 20%">
      <a:srgbClr val="E6D4DD"/>
    </a:custClr>
    <a:custClr name=" ">
      <a:srgbClr val="FFFFFF"/>
    </a:custClr>
    <a:custClr name=" ">
      <a:srgbClr val="FFFFFF"/>
    </a:custClr>
    <a:custClr name=" ">
      <a:srgbClr val="FFFFFF"/>
    </a:custClr>
    <a:custClr name=" ">
      <a:srgbClr val="FFFFFF"/>
    </a:custClr>
    <a:custClr name=" ">
      <a:srgbClr val="FFFFFF"/>
    </a:custClr>
    <a:custClr name="MSB Grå 100%">
      <a:srgbClr val="6F6E67"/>
    </a:custClr>
    <a:custClr name="MSB Grå 80%">
      <a:srgbClr val="8C8B85"/>
    </a:custClr>
    <a:custClr name="MSB Grå 60%">
      <a:srgbClr val="A9A8A4"/>
    </a:custClr>
    <a:custClr name="MSB Grå 40%">
      <a:srgbClr val="C5C5C2"/>
    </a:custClr>
    <a:custClr name="MSB Grå 20%">
      <a:srgbClr val="E2E2E1"/>
    </a:custClr>
    <a:custClr name=" ">
      <a:srgbClr val="FFFFFF"/>
    </a:custClr>
    <a:custClr name=" ">
      <a:srgbClr val="FFFFFF"/>
    </a:custClr>
    <a:custClr name=" ">
      <a:srgbClr val="FFFFFF"/>
    </a:custClr>
    <a:custClr name=" ">
      <a:srgbClr val="FFFFFF"/>
    </a:custClr>
    <a:custClr name=" ">
      <a:srgbClr val="FFFFFF"/>
    </a:custClr>
  </a:custClrLst>
  <a:extLst>
    <a:ext uri="{05A4C25C-085E-4340-85A3-A5531E510DB2}">
      <thm15:themeFamily xmlns:thm15="http://schemas.microsoft.com/office/thememl/2012/main" name="MSB sv" id="{F5B7159D-051E-4E4A-BBE8-FCC6219A1AF8}" vid="{A24CD139-E383-4E56-9F70-BBDE3C1C6E1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MCF Gul">
      <a:srgbClr val="FED000"/>
    </a:custClr>
    <a:custClr name="MCF Gul 80%">
      <a:srgbClr val="FED933"/>
    </a:custClr>
    <a:custClr name="MCF Gul 60%">
      <a:srgbClr val="FEEA66"/>
    </a:custClr>
    <a:custClr name="MCF Gul 40%">
      <a:srgbClr val="FFF599"/>
    </a:custClr>
    <a:custClr name="MCF Gul 20%">
      <a:srgbClr val="FFFACC"/>
    </a:custClr>
    <a:custClr name="MCF Gul 140%">
      <a:srgbClr val="987D00"/>
    </a:custClr>
    <a:custClr name="MCF Gul 120%">
      <a:srgbClr val="CBA600"/>
    </a:custClr>
    <a:custClr name="MCF Röd">
      <a:srgbClr val="A2191F"/>
    </a:custClr>
    <a:custClr name="MCF Röd 80%">
      <a:srgbClr val="B5474C"/>
    </a:custClr>
    <a:custClr name="MCF Röd 60%">
      <a:srgbClr val="C77579"/>
    </a:custClr>
    <a:custClr name="MCF Röd 40%">
      <a:srgbClr val="DAA3A5"/>
    </a:custClr>
    <a:custClr name="MCF Röd 20%">
      <a:srgbClr val="ECD1D2"/>
    </a:custClr>
    <a:custClr name="MCF Röd 120%">
      <a:srgbClr val="7A1317"/>
    </a:custClr>
    <a:custClr name="MCF Röd 140%">
      <a:srgbClr val="510D10"/>
    </a:custClr>
    <a:custClr name="MCF Rosa">
      <a:srgbClr val="9F1853"/>
    </a:custClr>
    <a:custClr name="MCF Rosa 80%">
      <a:srgbClr val="B24675"/>
    </a:custClr>
    <a:custClr name="MCF Rosa 60%">
      <a:srgbClr val="C57498"/>
    </a:custClr>
    <a:custClr name="MCF Rosa 40%">
      <a:srgbClr val="D9A3BA"/>
    </a:custClr>
    <a:custClr name="MCF Rosa 20%">
      <a:srgbClr val="ECD1DD"/>
    </a:custClr>
    <a:custClr name="MCF Rosa 140%">
      <a:srgbClr val="500C2A"/>
    </a:custClr>
    <a:custClr name="MCF Rosa120%">
      <a:srgbClr val="77123E"/>
    </a:custClr>
    <a:custClr name="MCF Lila">
      <a:srgbClr val="5D28AF"/>
    </a:custClr>
    <a:custClr name="MCF Lila 80%">
      <a:srgbClr val="7D53BF"/>
    </a:custClr>
    <a:custClr name="MCF Lila 60%">
      <a:srgbClr val="9E7ECF"/>
    </a:custClr>
    <a:custClr name="MCF Lila 40%">
      <a:srgbClr val="BEA9DF"/>
    </a:custClr>
    <a:custClr name="MCF Lila 20%">
      <a:srgbClr val="DFD4EF"/>
    </a:custClr>
    <a:custClr name="MCF Lila 140%">
      <a:srgbClr val="2F1458"/>
    </a:custClr>
    <a:custClr name="MCF Lila 120%">
      <a:srgbClr val="461E83"/>
    </a:custClr>
    <a:custClr name="MCF Petrol">
      <a:srgbClr val="005D5D"/>
    </a:custClr>
    <a:custClr name="MCF Petrol 80%">
      <a:srgbClr val="337D7D"/>
    </a:custClr>
    <a:custClr name="MCF Petrol 60%">
      <a:srgbClr val="669E9E"/>
    </a:custClr>
    <a:custClr name="MCF Petrol 40%">
      <a:srgbClr val="99BEBE"/>
    </a:custClr>
    <a:custClr name="MCF Petrol 20%">
      <a:srgbClr val="CCDFDF"/>
    </a:custClr>
    <a:custClr name="MCF Petrol 140%">
      <a:srgbClr val="002F2F"/>
    </a:custClr>
    <a:custClr name="MCF Petrol 120%">
      <a:srgbClr val="004646"/>
    </a:custClr>
    <a:custClr name="MCF Grön">
      <a:srgbClr val="0E6027"/>
    </a:custClr>
    <a:custClr name="MCF Grön 80%">
      <a:srgbClr val="3E8052"/>
    </a:custClr>
    <a:custClr name="MCF Grön 60%">
      <a:srgbClr val="6EA07D"/>
    </a:custClr>
    <a:custClr name="MCF Grön 40%">
      <a:srgbClr val="9FBFA9"/>
    </a:custClr>
    <a:custClr name="MCF Grön 20%">
      <a:srgbClr val="CFDFD4"/>
    </a:custClr>
    <a:custClr name="MCF Grön 140%">
      <a:srgbClr val="073014"/>
    </a:custClr>
    <a:custClr name="MCF Grön 120%">
      <a:srgbClr val="0B481D"/>
    </a:custClr>
    <a:custClr name="MCF Grå">
      <a:srgbClr val="4D5358"/>
    </a:custClr>
    <a:custClr name="MCF Grå 80%">
      <a:srgbClr val="717579"/>
    </a:custClr>
    <a:custClr name="MCF Grå 60%">
      <a:srgbClr val="94989B"/>
    </a:custClr>
    <a:custClr name="MCF Grå 40%">
      <a:srgbClr val="B8BABC"/>
    </a:custClr>
    <a:custClr name="MCF Grå 20%">
      <a:srgbClr val="DBDDDE"/>
    </a:custClr>
    <a:custClr name="MCF Grå 140%">
      <a:srgbClr val="272A2C"/>
    </a:custClr>
    <a:custClr name="MCF Grå 120%">
      <a:srgbClr val="3A3E42"/>
    </a:custClr>
  </a:custClr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72a04b7-b502-4d1a-b5e3-7c90529f2099">
      <Value>1</Value>
    </TaxCatchAll>
    <f53a965323fb46838f019bbc9c3ae2ed xmlns="872a04b7-b502-4d1a-b5e3-7c90529f2099">
      <Terms xmlns="http://schemas.microsoft.com/office/infopath/2007/PartnerControls"/>
    </f53a965323fb46838f019bbc9c3ae2ed>
    <MSB_RecordId xmlns="872a04b7-b502-4d1a-b5e3-7c90529f2099" xsi:nil="true"/>
    <msbLabel xmlns="09080109-f6cd-4eba-a2ee-73217fe696ed"/>
    <o90b5fa17539477eadcccfb9006ec8a0 xmlns="872a04b7-b502-4d1a-b5e3-7c90529f2099">
      <Terms xmlns="http://schemas.microsoft.com/office/infopath/2007/PartnerControls">
        <TermInfo xmlns="http://schemas.microsoft.com/office/infopath/2007/PartnerControls">
          <TermName xmlns="http://schemas.microsoft.com/office/infopath/2007/PartnerControls">Standard</TermName>
          <TermId xmlns="http://schemas.microsoft.com/office/infopath/2007/PartnerControls">42db7290-f92b-446b-999c-1bee6d848af0</TermId>
        </TermInfo>
      </Terms>
    </o90b5fa17539477eadcccfb9006ec8a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SB Dokument" ma:contentTypeID="0x0101008239AB5D3D2647B580F011DA2F3561110100227347BF3312684AAC77F4DD08F43AA2" ma:contentTypeVersion="14" ma:contentTypeDescription="Skapa ett nytt dokument." ma:contentTypeScope="" ma:versionID="ba773c9cbe962f88cd14eb60bca9ccb2">
  <xsd:schema xmlns:xsd="http://www.w3.org/2001/XMLSchema" xmlns:xs="http://www.w3.org/2001/XMLSchema" xmlns:p="http://schemas.microsoft.com/office/2006/metadata/properties" xmlns:ns2="09080109-f6cd-4eba-a2ee-73217fe696ed" xmlns:ns3="872a04b7-b502-4d1a-b5e3-7c90529f2099" targetNamespace="http://schemas.microsoft.com/office/2006/metadata/properties" ma:root="true" ma:fieldsID="5ce51b575d5bf76a0fa0437cde7329a4" ns2:_="" ns3:_="">
    <xsd:import namespace="09080109-f6cd-4eba-a2ee-73217fe696ed"/>
    <xsd:import namespace="872a04b7-b502-4d1a-b5e3-7c90529f2099"/>
    <xsd:element name="properties">
      <xsd:complexType>
        <xsd:sequence>
          <xsd:element name="documentManagement">
            <xsd:complexType>
              <xsd:all>
                <xsd:element ref="ns2:msbLabel" minOccurs="0"/>
                <xsd:element ref="ns3:o90b5fa17539477eadcccfb9006ec8a0" minOccurs="0"/>
                <xsd:element ref="ns3:TaxCatchAll" minOccurs="0"/>
                <xsd:element ref="ns3:TaxCatchAllLabel" minOccurs="0"/>
                <xsd:element ref="ns3:f53a965323fb46838f019bbc9c3ae2ed" minOccurs="0"/>
                <xsd:element ref="ns3:MSB_Record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080109-f6cd-4eba-a2ee-73217fe696ed" elementFormDefault="qualified">
    <xsd:import namespace="http://schemas.microsoft.com/office/2006/documentManagement/types"/>
    <xsd:import namespace="http://schemas.microsoft.com/office/infopath/2007/PartnerControls"/>
    <xsd:element name="msbLabel" ma:index="8" nillable="true" ma:displayName="Märkning" ma:list="{34d64489-06e2-49bd-8b32-dd0fad46faff}" ma:internalName="msbLabel"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2a04b7-b502-4d1a-b5e3-7c90529f2099" elementFormDefault="qualified">
    <xsd:import namespace="http://schemas.microsoft.com/office/2006/documentManagement/types"/>
    <xsd:import namespace="http://schemas.microsoft.com/office/infopath/2007/PartnerControls"/>
    <xsd:element name="o90b5fa17539477eadcccfb9006ec8a0" ma:index="9" nillable="true" ma:taxonomy="true" ma:internalName="o90b5fa17539477eadcccfb9006ec8a0" ma:taxonomyFieldName="MSB_SiteBusinessProcess" ma:displayName="Handlingsslag" ma:default="1;#Standard|42db7290-f92b-446b-999c-1bee6d848af0" ma:fieldId="{890b5fa1-7539-477e-adcc-cfb9006ec8a0}" ma:sspId="1d297c32-e349-4b6d-b895-deec35520f0b" ma:termSetId="84c5b001-a021-41b2-9608-e8b90a27b6c1" ma:anchorId="00000000-0000-0000-0000-000000000000" ma:open="false" ma:isKeyword="false">
      <xsd:complexType>
        <xsd:sequence>
          <xsd:element ref="pc:Terms" minOccurs="0" maxOccurs="1"/>
        </xsd:sequence>
      </xsd:complexType>
    </xsd:element>
    <xsd:element name="TaxCatchAll" ma:index="10" nillable="true" ma:displayName="Global taxonomikolumn" ma:hidden="true" ma:list="{33d659c4-fa9f-419b-a9e8-5dfded1c71c8}" ma:internalName="TaxCatchAll" ma:showField="CatchAllData" ma:web="872a04b7-b502-4d1a-b5e3-7c90529f209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Global taxonomikolumn1" ma:hidden="true" ma:list="{33d659c4-fa9f-419b-a9e8-5dfded1c71c8}" ma:internalName="TaxCatchAllLabel" ma:readOnly="true" ma:showField="CatchAllDataLabel" ma:web="872a04b7-b502-4d1a-b5e3-7c90529f2099">
      <xsd:complexType>
        <xsd:complexContent>
          <xsd:extension base="dms:MultiChoiceLookup">
            <xsd:sequence>
              <xsd:element name="Value" type="dms:Lookup" maxOccurs="unbounded" minOccurs="0" nillable="true"/>
            </xsd:sequence>
          </xsd:extension>
        </xsd:complexContent>
      </xsd:complexType>
    </xsd:element>
    <xsd:element name="f53a965323fb46838f019bbc9c3ae2ed" ma:index="13" nillable="true" ma:taxonomy="true" ma:internalName="f53a965323fb46838f019bbc9c3ae2ed" ma:taxonomyFieldName="MSB_DocumentType" ma:displayName="Handlingstyp" ma:fieldId="{f53a9653-23fb-4683-8f01-9bbc9c3ae2ed}" ma:sspId="1d297c32-e349-4b6d-b895-deec35520f0b" ma:termSetId="e3c19ec3-4bda-47fb-b9f4-9ecf798a87b8" ma:anchorId="00000000-0000-0000-0000-000000000000" ma:open="false" ma:isKeyword="false">
      <xsd:complexType>
        <xsd:sequence>
          <xsd:element ref="pc:Terms" minOccurs="0" maxOccurs="1"/>
        </xsd:sequence>
      </xsd:complexType>
    </xsd:element>
    <xsd:element name="MSB_RecordId" ma:index="15" nillable="true" ma:displayName="Diarienummer" ma:internalName="MSB_RecordId">
      <xsd:simpleType>
        <xsd:restriction base="dms:Text"/>
      </xsd:simple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26974-4A4E-4C4B-BEA0-9701C176A8A9}">
  <ds:schemaRefs>
    <ds:schemaRef ds:uri="09080109-f6cd-4eba-a2ee-73217fe696ed"/>
    <ds:schemaRef ds:uri="http://www.w3.org/XML/1998/namespace"/>
    <ds:schemaRef ds:uri="http://schemas.microsoft.com/office/2006/documentManagement/types"/>
    <ds:schemaRef ds:uri="872a04b7-b502-4d1a-b5e3-7c90529f2099"/>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8850F55F-7CF7-43FD-B089-FA0277BF993D}">
  <ds:schemaRefs>
    <ds:schemaRef ds:uri="http://schemas.microsoft.com/sharepoint/v3/contenttype/forms"/>
  </ds:schemaRefs>
</ds:datastoreItem>
</file>

<file path=customXml/itemProps3.xml><?xml version="1.0" encoding="utf-8"?>
<ds:datastoreItem xmlns:ds="http://schemas.openxmlformats.org/officeDocument/2006/customXml" ds:itemID="{B939AD41-571F-4740-8322-62DD728E8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080109-f6cd-4eba-a2ee-73217fe696ed"/>
    <ds:schemaRef ds:uri="872a04b7-b502-4d1a-b5e3-7c90529f2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svenska</Template>
  <TotalTime>1543</TotalTime>
  <Words>1758</Words>
  <Application>Microsoft Office PowerPoint</Application>
  <PresentationFormat>Bredbild</PresentationFormat>
  <Paragraphs>167</Paragraphs>
  <Slides>19</Slides>
  <Notes>0</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19</vt:i4>
      </vt:variant>
    </vt:vector>
  </HeadingPairs>
  <TitlesOfParts>
    <vt:vector size="26" baseType="lpstr">
      <vt:lpstr>Aptos</vt:lpstr>
      <vt:lpstr>Arial</vt:lpstr>
      <vt:lpstr>Century Gothic</vt:lpstr>
      <vt:lpstr>Symbol</vt:lpstr>
      <vt:lpstr>Myndigheten för civilt försvar</vt:lpstr>
      <vt:lpstr>Myndigheten för civilt försvar vit</vt:lpstr>
      <vt:lpstr>1_MSB grå</vt:lpstr>
      <vt:lpstr>Prioritering av resurser</vt:lpstr>
      <vt:lpstr>Syftet med stödet</vt:lpstr>
      <vt:lpstr>Normerande utgångspunkter i stödet</vt:lpstr>
      <vt:lpstr>Tidig samverkan är av stor betydelse</vt:lpstr>
      <vt:lpstr> </vt:lpstr>
      <vt:lpstr>Hur ser problemet ut? Vilka mål behöver värnas?</vt:lpstr>
      <vt:lpstr>Hur ser problemet ut? Vilka mål behöver värnas?</vt:lpstr>
      <vt:lpstr>Exempel på en aktörsgemensam målbild</vt:lpstr>
      <vt:lpstr>Hur ser problemet ut? Vilka mål behöver värnas?</vt:lpstr>
      <vt:lpstr>Behövs prioriteringar? Vilka bör involveras?</vt:lpstr>
      <vt:lpstr>Om prioriteringar bedöms vara bästa lösningen – ta även ställning till punkterna 3-5 och tillämpa sedan prioriteringsprinciperna </vt:lpstr>
      <vt:lpstr>Behövs ett prioriteringsbeslut? Vilka bör involveras?</vt:lpstr>
      <vt:lpstr>Behövs ett prioriteringsbeslut? Vilka bör involveras?</vt:lpstr>
      <vt:lpstr>Vad bör prioriteras?</vt:lpstr>
      <vt:lpstr>Vad bör prioriteras?</vt:lpstr>
      <vt:lpstr>Vad bör prioriteras?</vt:lpstr>
      <vt:lpstr>Vad bör prioriteras?</vt:lpstr>
      <vt:lpstr>Vad bör prioriteras?</vt:lpstr>
      <vt:lpstr>Prioriteringsbeslutet</vt:lpstr>
    </vt:vector>
  </TitlesOfParts>
  <Company>Myndigheten för civilt försvar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Civila samhällets roll vid värdlandsstöd</dc:title>
  <dc:creator>Jagefjord Lotta</dc:creator>
  <cp:lastModifiedBy>Jagefjord Lotta</cp:lastModifiedBy>
  <cp:revision>80</cp:revision>
  <dcterms:created xsi:type="dcterms:W3CDTF">2026-01-07T09:45:51Z</dcterms:created>
  <dcterms:modified xsi:type="dcterms:W3CDTF">2026-06-18T06:23:34Z</dcterms:modified>
  <cp:version>2025-09-30 - 1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0x0101008239AB5D3D2647B580F011DA2F3561110100227347BF3312684AAC77F4DD08F43AA2</vt:lpwstr>
  </property>
  <property fmtid="{D5CDD505-2E9C-101B-9397-08002B2CF9AE}" pid="3" name="MSB_SiteBusinessProcess">
    <vt:lpwstr>1;#Standard|42db7290-f92b-446b-999c-1bee6d848af0</vt:lpwstr>
  </property>
  <property fmtid="{D5CDD505-2E9C-101B-9397-08002B2CF9AE}" pid="4" name="MSB_DocumentType">
    <vt:lpwstr/>
  </property>
</Properties>
</file>