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4"/>
    <p:sldMasterId id="2147483747" r:id="rId5"/>
  </p:sldMasterIdLst>
  <p:notesMasterIdLst>
    <p:notesMasterId r:id="rId23"/>
  </p:notesMasterIdLst>
  <p:sldIdLst>
    <p:sldId id="264" r:id="rId6"/>
    <p:sldId id="302" r:id="rId7"/>
    <p:sldId id="303" r:id="rId8"/>
    <p:sldId id="304" r:id="rId9"/>
    <p:sldId id="305" r:id="rId10"/>
    <p:sldId id="306" r:id="rId11"/>
    <p:sldId id="311" r:id="rId12"/>
    <p:sldId id="308" r:id="rId13"/>
    <p:sldId id="309" r:id="rId14"/>
    <p:sldId id="310" r:id="rId15"/>
    <p:sldId id="307" r:id="rId16"/>
    <p:sldId id="312" r:id="rId17"/>
    <p:sldId id="314" r:id="rId18"/>
    <p:sldId id="313" r:id="rId19"/>
    <p:sldId id="315" r:id="rId20"/>
    <p:sldId id="316" r:id="rId21"/>
    <p:sldId id="31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D6BCDA1C-FF51-4E65-A82F-02D770A5B6E3}">
          <p14:sldIdLst>
            <p14:sldId id="264"/>
            <p14:sldId id="302"/>
            <p14:sldId id="303"/>
            <p14:sldId id="304"/>
            <p14:sldId id="305"/>
            <p14:sldId id="306"/>
            <p14:sldId id="311"/>
            <p14:sldId id="308"/>
            <p14:sldId id="309"/>
            <p14:sldId id="310"/>
            <p14:sldId id="307"/>
            <p14:sldId id="312"/>
            <p14:sldId id="314"/>
            <p14:sldId id="313"/>
            <p14:sldId id="315"/>
            <p14:sldId id="316"/>
            <p14:sldId id="317"/>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5B9C631-9AD8-9C6A-6DCF-F176BBA862B9}" name="Julia Karlsson" initials="JK" userId="61697b964c8dc401" providerId="Windows Live"/>
  <p188:author id="{9324054D-68DE-8D92-466E-2909171F23EF}" name="Holmlund Jan-Anders" initials="HJ" userId="S-1-5-21-466509168-1772936955-2901788264-3158" providerId="AD"/>
  <p188:author id="{D5B59EAF-34B9-8DA9-260C-CF47F634D5A7}" name="Hanna Pettergård Mix" initials="HM" userId="S::hanna.mix@advant.se::e443ae08-b3d6-4f98-83d2-41b225279b4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023" autoAdjust="0"/>
    <p:restoredTop sz="87015" autoAdjust="0"/>
  </p:normalViewPr>
  <p:slideViewPr>
    <p:cSldViewPr snapToGrid="0">
      <p:cViewPr varScale="1">
        <p:scale>
          <a:sx n="57" d="100"/>
          <a:sy n="57" d="100"/>
        </p:scale>
        <p:origin x="748" y="4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26322E-8C28-43D7-A6C4-1EAFF756E29E}" type="datetimeFigureOut">
              <a:rPr lang="en-SE" smtClean="0"/>
              <a:t>05/07/2026</a:t>
            </a:fld>
            <a:endParaRPr lang="en-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040733-C6B0-4C68-8125-CEBA798260F0}" type="slidenum">
              <a:rPr lang="en-SE" smtClean="0"/>
              <a:t>‹#›</a:t>
            </a:fld>
            <a:endParaRPr lang="en-SE"/>
          </a:p>
        </p:txBody>
      </p:sp>
    </p:spTree>
    <p:extLst>
      <p:ext uri="{BB962C8B-B14F-4D97-AF65-F5344CB8AC3E}">
        <p14:creationId xmlns:p14="http://schemas.microsoft.com/office/powerpoint/2010/main" val="182500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A040733-C6B0-4C68-8125-CEBA798260F0}" type="slidenum">
              <a:rPr lang="en-SE" smtClean="0"/>
              <a:t>3</a:t>
            </a:fld>
            <a:endParaRPr lang="en-SE"/>
          </a:p>
        </p:txBody>
      </p:sp>
    </p:spTree>
    <p:extLst>
      <p:ext uri="{BB962C8B-B14F-4D97-AF65-F5344CB8AC3E}">
        <p14:creationId xmlns:p14="http://schemas.microsoft.com/office/powerpoint/2010/main" val="3866126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dirty="0"/>
              <a:t>Vi kan öka vår medvetenhet om makt och normer genom att vi </a:t>
            </a:r>
          </a:p>
          <a:p>
            <a:pPr marL="342900" lvl="0" indent="-342900">
              <a:buFont typeface="Arial" panose="020B0604020202020204" pitchFamily="34" charset="0"/>
              <a:buChar char="•"/>
            </a:pPr>
            <a:r>
              <a:rPr lang="sv-SE" sz="1200" dirty="0"/>
              <a:t>agerar för en öppenhet där vi ser händelser ur olika perspektiv </a:t>
            </a:r>
          </a:p>
          <a:p>
            <a:pPr marL="342900" lvl="0" indent="-342900">
              <a:buFont typeface="Arial" panose="020B0604020202020204" pitchFamily="34" charset="0"/>
              <a:buChar char="•"/>
            </a:pPr>
            <a:r>
              <a:rPr lang="sv-SE" sz="1200" dirty="0"/>
              <a:t>utmanar vissa aktörers perspektiv och hur dessa tränger ut andras – även när detta sker omedvetet (slentrianmässigt eller oreflekterat).</a:t>
            </a:r>
          </a:p>
          <a:p>
            <a:endParaRPr lang="sv-SE" dirty="0"/>
          </a:p>
        </p:txBody>
      </p:sp>
      <p:sp>
        <p:nvSpPr>
          <p:cNvPr id="4" name="Platshållare för bildnummer 3"/>
          <p:cNvSpPr>
            <a:spLocks noGrp="1"/>
          </p:cNvSpPr>
          <p:nvPr>
            <p:ph type="sldNum" sz="quarter" idx="5"/>
          </p:nvPr>
        </p:nvSpPr>
        <p:spPr/>
        <p:txBody>
          <a:bodyPr/>
          <a:lstStyle/>
          <a:p>
            <a:fld id="{2A040733-C6B0-4C68-8125-CEBA798260F0}" type="slidenum">
              <a:rPr lang="en-SE" smtClean="0"/>
              <a:t>13</a:t>
            </a:fld>
            <a:endParaRPr lang="en-SE"/>
          </a:p>
        </p:txBody>
      </p:sp>
    </p:spTree>
    <p:extLst>
      <p:ext uri="{BB962C8B-B14F-4D97-AF65-F5344CB8AC3E}">
        <p14:creationId xmlns:p14="http://schemas.microsoft.com/office/powerpoint/2010/main" val="3618750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ea typeface="Garamond" panose="02020404030301010803" pitchFamily="18" charset="0"/>
                <a:cs typeface="Times New Roman" panose="02020603050405020304" pitchFamily="18" charset="0"/>
              </a:rPr>
              <a:t>O</a:t>
            </a:r>
            <a:r>
              <a:rPr lang="sv-SE" dirty="0">
                <a:effectLst/>
                <a:ea typeface="Garamond" panose="02020404030301010803" pitchFamily="18" charset="0"/>
                <a:cs typeface="Times New Roman" panose="02020603050405020304" pitchFamily="18" charset="0"/>
              </a:rPr>
              <a:t>skrivna regler om ”hur saker ska vara” vara mycket svåra att komma åt – trots omorganisation och ändring i styrdokument kan det ibland visa sig att det gamla sättet att tänka lever kvar. </a:t>
            </a:r>
            <a:br>
              <a:rPr lang="sv-SE" dirty="0">
                <a:effectLst/>
                <a:ea typeface="Garamond" panose="02020404030301010803" pitchFamily="18" charset="0"/>
                <a:cs typeface="Times New Roman" panose="02020603050405020304" pitchFamily="18" charset="0"/>
              </a:rPr>
            </a:br>
            <a:endParaRPr lang="sv-SE" dirty="0">
              <a:effectLst/>
              <a:ea typeface="Garamond" panose="02020404030301010803" pitchFamily="18" charset="0"/>
              <a:cs typeface="Times New Roman" panose="02020603050405020304" pitchFamily="18" charset="0"/>
            </a:endParaRPr>
          </a:p>
          <a:p>
            <a:r>
              <a:rPr lang="sv-SE" dirty="0">
                <a:effectLst/>
                <a:ea typeface="Garamond" panose="02020404030301010803" pitchFamily="18" charset="0"/>
                <a:cs typeface="Times New Roman" panose="02020603050405020304" pitchFamily="18" charset="0"/>
              </a:rPr>
              <a:t>Det finns verktyg att ta till mot de ”osynliga reglerna”. Du hittar verktygen i nivån </a:t>
            </a:r>
            <a:r>
              <a:rPr lang="sv-SE" b="1" dirty="0">
                <a:effectLst/>
                <a:ea typeface="Garamond" panose="02020404030301010803" pitchFamily="18" charset="0"/>
                <a:cs typeface="Times New Roman" panose="02020603050405020304" pitchFamily="18" charset="0"/>
              </a:rPr>
              <a:t>Arbetssätt </a:t>
            </a:r>
            <a:r>
              <a:rPr lang="sv-SE" dirty="0">
                <a:effectLst/>
                <a:ea typeface="Garamond" panose="02020404030301010803" pitchFamily="18" charset="0"/>
                <a:cs typeface="Times New Roman" panose="02020603050405020304" pitchFamily="18" charset="0"/>
              </a:rPr>
              <a:t>i Ramverket</a:t>
            </a:r>
            <a:r>
              <a:rPr lang="sv-SE" b="1" dirty="0">
                <a:effectLst/>
                <a:ea typeface="Garamond" panose="02020404030301010803" pitchFamily="18" charset="0"/>
                <a:cs typeface="Times New Roman" panose="02020603050405020304" pitchFamily="18" charset="0"/>
              </a:rPr>
              <a:t>. </a:t>
            </a:r>
            <a:endParaRPr lang="sv-SE" sz="1800" dirty="0"/>
          </a:p>
          <a:p>
            <a:endParaRPr lang="sv-SE" dirty="0"/>
          </a:p>
          <a:p>
            <a:endParaRPr lang="sv-SE" dirty="0"/>
          </a:p>
        </p:txBody>
      </p:sp>
      <p:sp>
        <p:nvSpPr>
          <p:cNvPr id="4" name="Platshållare för bildnummer 3"/>
          <p:cNvSpPr>
            <a:spLocks noGrp="1"/>
          </p:cNvSpPr>
          <p:nvPr>
            <p:ph type="sldNum" sz="quarter" idx="5"/>
          </p:nvPr>
        </p:nvSpPr>
        <p:spPr/>
        <p:txBody>
          <a:bodyPr/>
          <a:lstStyle/>
          <a:p>
            <a:fld id="{2A040733-C6B0-4C68-8125-CEBA798260F0}" type="slidenum">
              <a:rPr lang="en-SE" smtClean="0"/>
              <a:t>14</a:t>
            </a:fld>
            <a:endParaRPr lang="en-SE"/>
          </a:p>
        </p:txBody>
      </p:sp>
    </p:spTree>
    <p:extLst>
      <p:ext uri="{BB962C8B-B14F-4D97-AF65-F5344CB8AC3E}">
        <p14:creationId xmlns:p14="http://schemas.microsoft.com/office/powerpoint/2010/main" val="2588976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A040733-C6B0-4C68-8125-CEBA798260F0}" type="slidenum">
              <a:rPr lang="en-SE" smtClean="0"/>
              <a:t>15</a:t>
            </a:fld>
            <a:endParaRPr lang="en-SE"/>
          </a:p>
        </p:txBody>
      </p:sp>
    </p:spTree>
    <p:extLst>
      <p:ext uri="{BB962C8B-B14F-4D97-AF65-F5344CB8AC3E}">
        <p14:creationId xmlns:p14="http://schemas.microsoft.com/office/powerpoint/2010/main" val="343000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Utan en medvetenhet om makt och normer inom ledning och samverkan så ….</a:t>
            </a:r>
          </a:p>
          <a:p>
            <a:pPr marL="342900" lvl="0" indent="-342900">
              <a:lnSpc>
                <a:spcPct val="110000"/>
              </a:lnSpc>
              <a:spcAft>
                <a:spcPts val="600"/>
              </a:spcAft>
              <a:buFont typeface="Symbol" panose="05050102010706020507" pitchFamily="18" charset="2"/>
              <a:buChar char=""/>
            </a:pPr>
            <a:r>
              <a:rPr lang="sv-SE" sz="1200" dirty="0">
                <a:ea typeface="Garamond" panose="02020404030301010803" pitchFamily="18" charset="0"/>
                <a:cs typeface="Times New Roman" panose="02020603050405020304" pitchFamily="18" charset="0"/>
              </a:rPr>
              <a:t>fortsätter vissa aktörer </a:t>
            </a:r>
            <a:r>
              <a:rPr lang="sv-SE" sz="1200" dirty="0">
                <a:effectLst/>
                <a:ea typeface="Garamond" panose="02020404030301010803" pitchFamily="18" charset="0"/>
                <a:cs typeface="Times New Roman" panose="02020603050405020304" pitchFamily="18" charset="0"/>
              </a:rPr>
              <a:t>styra vad som anses vara en samhällsstörning utifrån deras perspektiv</a:t>
            </a:r>
          </a:p>
          <a:p>
            <a:pPr marL="342900" lvl="0" indent="-342900">
              <a:lnSpc>
                <a:spcPct val="110000"/>
              </a:lnSpc>
              <a:spcAft>
                <a:spcPts val="600"/>
              </a:spcAft>
              <a:buFont typeface="Symbol" panose="05050102010706020507" pitchFamily="18" charset="2"/>
              <a:buChar char=""/>
            </a:pPr>
            <a:r>
              <a:rPr lang="sv-SE" sz="1200" dirty="0">
                <a:effectLst/>
                <a:ea typeface="Garamond" panose="02020404030301010803" pitchFamily="18" charset="0"/>
                <a:cs typeface="Times New Roman" panose="02020603050405020304" pitchFamily="18" charset="0"/>
              </a:rPr>
              <a:t>hanterar </a:t>
            </a:r>
            <a:r>
              <a:rPr lang="sv-SE" sz="1200" dirty="0">
                <a:ea typeface="Garamond" panose="02020404030301010803" pitchFamily="18" charset="0"/>
                <a:cs typeface="Times New Roman" panose="02020603050405020304" pitchFamily="18" charset="0"/>
              </a:rPr>
              <a:t>v</a:t>
            </a:r>
            <a:r>
              <a:rPr lang="sv-SE" sz="1200" dirty="0">
                <a:effectLst/>
                <a:ea typeface="Garamond" panose="02020404030301010803" pitchFamily="18" charset="0"/>
                <a:cs typeface="Times New Roman" panose="02020603050405020304" pitchFamily="18" charset="0"/>
              </a:rPr>
              <a:t>i inte alla negativa effekter som uppstår mot samhällets skyddsvärden då vi enbart ser några få effekter när vi inte bjuder in allas perspektiv på vilka de negativa effekterna är</a:t>
            </a:r>
          </a:p>
          <a:p>
            <a:pPr marL="342900" lvl="0" indent="-342900">
              <a:lnSpc>
                <a:spcPct val="110000"/>
              </a:lnSpc>
              <a:spcAft>
                <a:spcPts val="600"/>
              </a:spcAft>
              <a:buFont typeface="Symbol" panose="05050102010706020507" pitchFamily="18" charset="2"/>
              <a:buChar char=""/>
            </a:pPr>
            <a:r>
              <a:rPr lang="sv-SE" sz="1200" dirty="0">
                <a:effectLst/>
                <a:ea typeface="Garamond" panose="02020404030301010803" pitchFamily="18" charset="0"/>
                <a:cs typeface="Times New Roman" panose="02020603050405020304" pitchFamily="18" charset="0"/>
              </a:rPr>
              <a:t>kan det leda till att delar av den aktörsgemensamma hanteringen försenas för att aktörerna inte kunnat förbereda sig då de inte bjudits in till hanteringen i tid. Detta då de inte fått rätt förutsättningar och information för att proaktivt kunna planera sin del av hanteringen</a:t>
            </a:r>
          </a:p>
          <a:p>
            <a:pPr marL="342900" lvl="0" indent="-342900">
              <a:lnSpc>
                <a:spcPct val="110000"/>
              </a:lnSpc>
              <a:spcAft>
                <a:spcPts val="600"/>
              </a:spcAft>
              <a:buFont typeface="Symbol" panose="05050102010706020507" pitchFamily="18" charset="2"/>
              <a:buChar char=""/>
            </a:pPr>
            <a:r>
              <a:rPr lang="sv-SE" sz="1200" dirty="0">
                <a:effectLst/>
                <a:ea typeface="Garamond" panose="02020404030301010803" pitchFamily="18" charset="0"/>
                <a:cs typeface="Times New Roman" panose="02020603050405020304" pitchFamily="18" charset="0"/>
              </a:rPr>
              <a:t>använder vi inte samhällets resurser för att skapa bäst effekt när vi inte bjuder in alla relevanta aktörer till att vara en del av lösningen</a:t>
            </a:r>
          </a:p>
          <a:p>
            <a:endParaRPr lang="sv-SE" dirty="0"/>
          </a:p>
          <a:p>
            <a:endParaRPr lang="sv-SE" dirty="0"/>
          </a:p>
        </p:txBody>
      </p:sp>
      <p:sp>
        <p:nvSpPr>
          <p:cNvPr id="4" name="Platshållare för bildnummer 3"/>
          <p:cNvSpPr>
            <a:spLocks noGrp="1"/>
          </p:cNvSpPr>
          <p:nvPr>
            <p:ph type="sldNum" sz="quarter" idx="5"/>
          </p:nvPr>
        </p:nvSpPr>
        <p:spPr/>
        <p:txBody>
          <a:bodyPr/>
          <a:lstStyle/>
          <a:p>
            <a:fld id="{2A040733-C6B0-4C68-8125-CEBA798260F0}" type="slidenum">
              <a:rPr lang="en-SE" smtClean="0"/>
              <a:t>16</a:t>
            </a:fld>
            <a:endParaRPr lang="en-SE"/>
          </a:p>
        </p:txBody>
      </p:sp>
    </p:spTree>
    <p:extLst>
      <p:ext uri="{BB962C8B-B14F-4D97-AF65-F5344CB8AC3E}">
        <p14:creationId xmlns:p14="http://schemas.microsoft.com/office/powerpoint/2010/main" val="2268211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Läs mer på Ramverks nivå Konceptuell grund i  texten ”Fördjupning om makt och normer inom ledning och samverkan”.</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Arbetssätt för att hantera makt och normer inom ledning och samverkan hittar du på nivån Arbetssätt - Makt och normer inom ledning och samverkan.</a:t>
            </a:r>
          </a:p>
        </p:txBody>
      </p:sp>
      <p:sp>
        <p:nvSpPr>
          <p:cNvPr id="4" name="Platshållare för bildnummer 3"/>
          <p:cNvSpPr>
            <a:spLocks noGrp="1"/>
          </p:cNvSpPr>
          <p:nvPr>
            <p:ph type="sldNum" sz="quarter" idx="5"/>
          </p:nvPr>
        </p:nvSpPr>
        <p:spPr/>
        <p:txBody>
          <a:bodyPr/>
          <a:lstStyle/>
          <a:p>
            <a:fld id="{2A040733-C6B0-4C68-8125-CEBA798260F0}" type="slidenum">
              <a:rPr lang="en-SE" smtClean="0"/>
              <a:t>17</a:t>
            </a:fld>
            <a:endParaRPr lang="en-SE"/>
          </a:p>
        </p:txBody>
      </p:sp>
    </p:spTree>
    <p:extLst>
      <p:ext uri="{BB962C8B-B14F-4D97-AF65-F5344CB8AC3E}">
        <p14:creationId xmlns:p14="http://schemas.microsoft.com/office/powerpoint/2010/main" val="3725312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Normer kan ses som upptrampade stigar för hur du bör förhålla dig som aktör och individ som du väntas följa de stigar som trampats upp sedan tidigare. Normer är som mest effektiva när de är dolda och tas för givna. </a:t>
            </a:r>
          </a:p>
        </p:txBody>
      </p:sp>
      <p:sp>
        <p:nvSpPr>
          <p:cNvPr id="4" name="Platshållare för bildnummer 3"/>
          <p:cNvSpPr>
            <a:spLocks noGrp="1"/>
          </p:cNvSpPr>
          <p:nvPr>
            <p:ph type="sldNum" sz="quarter" idx="5"/>
          </p:nvPr>
        </p:nvSpPr>
        <p:spPr/>
        <p:txBody>
          <a:bodyPr/>
          <a:lstStyle/>
          <a:p>
            <a:fld id="{2A040733-C6B0-4C68-8125-CEBA798260F0}" type="slidenum">
              <a:rPr lang="en-SE" smtClean="0"/>
              <a:t>4</a:t>
            </a:fld>
            <a:endParaRPr lang="en-SE"/>
          </a:p>
        </p:txBody>
      </p:sp>
    </p:spTree>
    <p:extLst>
      <p:ext uri="{BB962C8B-B14F-4D97-AF65-F5344CB8AC3E}">
        <p14:creationId xmlns:p14="http://schemas.microsoft.com/office/powerpoint/2010/main" val="1789059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Normer kan vara något positivt, till exempel skapa ordning, eller något negativt, till exempel genom att de leder till diskriminering mot de som inte passar in i normen. </a:t>
            </a:r>
          </a:p>
        </p:txBody>
      </p:sp>
      <p:sp>
        <p:nvSpPr>
          <p:cNvPr id="4" name="Platshållare för bildnummer 3"/>
          <p:cNvSpPr>
            <a:spLocks noGrp="1"/>
          </p:cNvSpPr>
          <p:nvPr>
            <p:ph type="sldNum" sz="quarter" idx="5"/>
          </p:nvPr>
        </p:nvSpPr>
        <p:spPr/>
        <p:txBody>
          <a:bodyPr/>
          <a:lstStyle/>
          <a:p>
            <a:fld id="{2A040733-C6B0-4C68-8125-CEBA798260F0}" type="slidenum">
              <a:rPr lang="en-SE" smtClean="0"/>
              <a:t>5</a:t>
            </a:fld>
            <a:endParaRPr lang="en-SE"/>
          </a:p>
        </p:txBody>
      </p:sp>
    </p:spTree>
    <p:extLst>
      <p:ext uri="{BB962C8B-B14F-4D97-AF65-F5344CB8AC3E}">
        <p14:creationId xmlns:p14="http://schemas.microsoft.com/office/powerpoint/2010/main" val="1703265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Makt i det här sammanhanget kan förstås som kampen om vilka normer som ska gälla. </a:t>
            </a:r>
          </a:p>
          <a:p>
            <a:r>
              <a:rPr lang="sv-SE" dirty="0"/>
              <a:t>Makt kan bestå av:</a:t>
            </a:r>
          </a:p>
          <a:p>
            <a:pPr lvl="1"/>
            <a:r>
              <a:rPr lang="sv-SE" dirty="0"/>
              <a:t>Ekonomiskt kapital – rik på resurser i form av ekonomi, teknik, personal.</a:t>
            </a:r>
          </a:p>
          <a:p>
            <a:pPr lvl="1"/>
            <a:r>
              <a:rPr lang="sv-SE" dirty="0"/>
              <a:t>Socialt kapital – rik på sociala nätverk, vara spindeln i nätet, var en viktig spelare.</a:t>
            </a:r>
          </a:p>
          <a:p>
            <a:pPr lvl="1"/>
            <a:r>
              <a:rPr lang="sv-SE" dirty="0"/>
              <a:t>Kulturellt kapital – rik på status, att kunna föra sig, kunna koderna, höra hemma, högt anseende.</a:t>
            </a:r>
          </a:p>
        </p:txBody>
      </p:sp>
      <p:sp>
        <p:nvSpPr>
          <p:cNvPr id="4" name="Platshållare för bildnummer 3"/>
          <p:cNvSpPr>
            <a:spLocks noGrp="1"/>
          </p:cNvSpPr>
          <p:nvPr>
            <p:ph type="sldNum" sz="quarter" idx="5"/>
          </p:nvPr>
        </p:nvSpPr>
        <p:spPr/>
        <p:txBody>
          <a:bodyPr/>
          <a:lstStyle/>
          <a:p>
            <a:fld id="{2A040733-C6B0-4C68-8125-CEBA798260F0}" type="slidenum">
              <a:rPr lang="en-SE" smtClean="0"/>
              <a:t>6</a:t>
            </a:fld>
            <a:endParaRPr lang="en-SE"/>
          </a:p>
        </p:txBody>
      </p:sp>
    </p:spTree>
    <p:extLst>
      <p:ext uri="{BB962C8B-B14F-4D97-AF65-F5344CB8AC3E}">
        <p14:creationId xmlns:p14="http://schemas.microsoft.com/office/powerpoint/2010/main" val="3386142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A040733-C6B0-4C68-8125-CEBA798260F0}" type="slidenum">
              <a:rPr lang="en-SE" smtClean="0"/>
              <a:t>7</a:t>
            </a:fld>
            <a:endParaRPr lang="en-SE"/>
          </a:p>
        </p:txBody>
      </p:sp>
    </p:spTree>
    <p:extLst>
      <p:ext uri="{BB962C8B-B14F-4D97-AF65-F5344CB8AC3E}">
        <p14:creationId xmlns:p14="http://schemas.microsoft.com/office/powerpoint/2010/main" val="4160688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en gemensam hantering av samhällsstörningar har alla inblandade aktörer olika maktpositioner. </a:t>
            </a:r>
          </a:p>
          <a:p>
            <a:endParaRPr lang="sv-SE" dirty="0"/>
          </a:p>
          <a:p>
            <a:r>
              <a:rPr lang="sv-SE" dirty="0"/>
              <a:t>I samverkan handlar makt och normer inom ledning och samverkan om hur vi kan göra för att inkludera inblandade aktörer och ta vara på deras perspektiv. Det handlar alltså om att vi behöver inkludera fler perspektiv och behov än enbart från några få aktörer som har makten att definiera hur samhällsstörningen ska betraktas och hanteras.</a:t>
            </a:r>
          </a:p>
        </p:txBody>
      </p:sp>
      <p:sp>
        <p:nvSpPr>
          <p:cNvPr id="4" name="Platshållare för bildnummer 3"/>
          <p:cNvSpPr>
            <a:spLocks noGrp="1"/>
          </p:cNvSpPr>
          <p:nvPr>
            <p:ph type="sldNum" sz="quarter" idx="5"/>
          </p:nvPr>
        </p:nvSpPr>
        <p:spPr/>
        <p:txBody>
          <a:bodyPr/>
          <a:lstStyle/>
          <a:p>
            <a:fld id="{2A040733-C6B0-4C68-8125-CEBA798260F0}" type="slidenum">
              <a:rPr lang="en-SE" smtClean="0"/>
              <a:t>8</a:t>
            </a:fld>
            <a:endParaRPr lang="en-SE"/>
          </a:p>
        </p:txBody>
      </p:sp>
    </p:spTree>
    <p:extLst>
      <p:ext uri="{BB962C8B-B14F-4D97-AF65-F5344CB8AC3E}">
        <p14:creationId xmlns:p14="http://schemas.microsoft.com/office/powerpoint/2010/main" val="2074926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Genus handlar om mycket mer än mäns och kvinnors olika könstillhörighet. </a:t>
            </a:r>
          </a:p>
          <a:p>
            <a:endParaRPr lang="sv-SE" dirty="0"/>
          </a:p>
          <a:p>
            <a:r>
              <a:rPr lang="sv-SE" dirty="0"/>
              <a:t>Normer, oskrivna regler, om vad som är manligt respektive kvinnligt både återskapas och normaliseras i samhället, till exempel i frågor om hur en samhällsstörning ska hanteras. </a:t>
            </a:r>
          </a:p>
          <a:p>
            <a:endParaRPr lang="sv-SE" dirty="0"/>
          </a:p>
          <a:p>
            <a:r>
              <a:rPr lang="sv-SE" dirty="0"/>
              <a:t>Källa:</a:t>
            </a:r>
          </a:p>
          <a:p>
            <a:r>
              <a:rPr lang="sv-SE" sz="1200" dirty="0">
                <a:effectLst/>
                <a:latin typeface="Garamond" panose="02020404030301010803" pitchFamily="18" charset="0"/>
                <a:ea typeface="Garamond" panose="02020404030301010803" pitchFamily="18" charset="0"/>
                <a:cs typeface="Times New Roman" panose="02020603050405020304" pitchFamily="18" charset="0"/>
              </a:rPr>
              <a:t>2023) Misse Wester, Mathias Ericson, Maja Svenbro, Christian </a:t>
            </a:r>
            <a:r>
              <a:rPr lang="sv-SE" sz="1200" dirty="0" err="1">
                <a:effectLst/>
                <a:latin typeface="Garamond" panose="02020404030301010803" pitchFamily="18" charset="0"/>
                <a:ea typeface="Garamond" panose="02020404030301010803" pitchFamily="18" charset="0"/>
                <a:cs typeface="Times New Roman" panose="02020603050405020304" pitchFamily="18" charset="0"/>
              </a:rPr>
              <a:t>Uhr</a:t>
            </a:r>
            <a:r>
              <a:rPr lang="sv-SE" sz="1200" dirty="0">
                <a:effectLst/>
                <a:latin typeface="Garamond" panose="02020404030301010803" pitchFamily="18" charset="0"/>
                <a:ea typeface="Garamond" panose="02020404030301010803" pitchFamily="18" charset="0"/>
                <a:cs typeface="Times New Roman" panose="02020603050405020304" pitchFamily="18" charset="0"/>
              </a:rPr>
              <a:t>, ”Makt och normer i arbetet med att åstadkomma inriktning och samordning under kriser”, </a:t>
            </a:r>
            <a:r>
              <a:rPr lang="sv-SE" sz="1200" dirty="0" err="1">
                <a:effectLst/>
                <a:latin typeface="Garamond" panose="02020404030301010803" pitchFamily="18" charset="0"/>
                <a:ea typeface="Garamond" panose="02020404030301010803" pitchFamily="18" charset="0"/>
                <a:cs typeface="Times New Roman" panose="02020603050405020304" pitchFamily="18" charset="0"/>
              </a:rPr>
              <a:t>Publ</a:t>
            </a:r>
            <a:r>
              <a:rPr lang="sv-SE" sz="1200" dirty="0">
                <a:effectLst/>
                <a:latin typeface="Garamond" panose="02020404030301010803" pitchFamily="18" charset="0"/>
                <a:ea typeface="Garamond" panose="02020404030301010803" pitchFamily="18" charset="0"/>
                <a:cs typeface="Times New Roman" panose="02020603050405020304" pitchFamily="18" charset="0"/>
              </a:rPr>
              <a:t>. nr: MSB2277, s. 6</a:t>
            </a:r>
            <a:endParaRPr lang="sv-SE" dirty="0"/>
          </a:p>
          <a:p>
            <a:endParaRPr lang="sv-SE" dirty="0"/>
          </a:p>
        </p:txBody>
      </p:sp>
      <p:sp>
        <p:nvSpPr>
          <p:cNvPr id="4" name="Platshållare för bildnummer 3"/>
          <p:cNvSpPr>
            <a:spLocks noGrp="1"/>
          </p:cNvSpPr>
          <p:nvPr>
            <p:ph type="sldNum" sz="quarter" idx="5"/>
          </p:nvPr>
        </p:nvSpPr>
        <p:spPr/>
        <p:txBody>
          <a:bodyPr/>
          <a:lstStyle/>
          <a:p>
            <a:fld id="{2A040733-C6B0-4C68-8125-CEBA798260F0}" type="slidenum">
              <a:rPr lang="en-SE" smtClean="0"/>
              <a:t>9</a:t>
            </a:fld>
            <a:endParaRPr lang="en-SE"/>
          </a:p>
        </p:txBody>
      </p:sp>
    </p:spTree>
    <p:extLst>
      <p:ext uri="{BB962C8B-B14F-4D97-AF65-F5344CB8AC3E}">
        <p14:creationId xmlns:p14="http://schemas.microsoft.com/office/powerpoint/2010/main" val="1388289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A040733-C6B0-4C68-8125-CEBA798260F0}" type="slidenum">
              <a:rPr lang="en-SE" smtClean="0"/>
              <a:t>11</a:t>
            </a:fld>
            <a:endParaRPr lang="en-SE"/>
          </a:p>
        </p:txBody>
      </p:sp>
    </p:spTree>
    <p:extLst>
      <p:ext uri="{BB962C8B-B14F-4D97-AF65-F5344CB8AC3E}">
        <p14:creationId xmlns:p14="http://schemas.microsoft.com/office/powerpoint/2010/main" val="1929694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Att vara medveten om makt och normer är en förutsättning för att kunna se vilka perspektiv som är möjliga i olika delar av hanteringen och på vilka grunder. </a:t>
            </a:r>
          </a:p>
          <a:p>
            <a:endParaRPr lang="sv-SE" dirty="0"/>
          </a:p>
        </p:txBody>
      </p:sp>
      <p:sp>
        <p:nvSpPr>
          <p:cNvPr id="4" name="Platshållare för bildnummer 3"/>
          <p:cNvSpPr>
            <a:spLocks noGrp="1"/>
          </p:cNvSpPr>
          <p:nvPr>
            <p:ph type="sldNum" sz="quarter" idx="5"/>
          </p:nvPr>
        </p:nvSpPr>
        <p:spPr/>
        <p:txBody>
          <a:bodyPr/>
          <a:lstStyle/>
          <a:p>
            <a:fld id="{2A040733-C6B0-4C68-8125-CEBA798260F0}" type="slidenum">
              <a:rPr lang="en-SE" smtClean="0"/>
              <a:t>12</a:t>
            </a:fld>
            <a:endParaRPr lang="en-SE"/>
          </a:p>
        </p:txBody>
      </p:sp>
    </p:spTree>
    <p:extLst>
      <p:ext uri="{BB962C8B-B14F-4D97-AF65-F5344CB8AC3E}">
        <p14:creationId xmlns:p14="http://schemas.microsoft.com/office/powerpoint/2010/main" val="16546764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8.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8.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Rubrikbi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B25F945B-3FAF-1C8D-CC7E-EBA5BCB2B8C9}"/>
              </a:ext>
            </a:extLst>
          </p:cNvPr>
          <p:cNvSpPr/>
          <p:nvPr userDrawn="1"/>
        </p:nvSpPr>
        <p:spPr>
          <a:xfrm>
            <a:off x="0" y="0"/>
            <a:ext cx="12192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ubrik 1">
            <a:extLst>
              <a:ext uri="{FF2B5EF4-FFF2-40B4-BE49-F238E27FC236}">
                <a16:creationId xmlns:a16="http://schemas.microsoft.com/office/drawing/2014/main" id="{DD6A15B1-6BB1-6086-61BB-F14BE9B94DA7}"/>
              </a:ext>
            </a:extLst>
          </p:cNvPr>
          <p:cNvSpPr>
            <a:spLocks noGrp="1"/>
          </p:cNvSpPr>
          <p:nvPr>
            <p:ph type="ctrTitle" hasCustomPrompt="1"/>
          </p:nvPr>
        </p:nvSpPr>
        <p:spPr>
          <a:xfrm>
            <a:off x="1432560" y="3106759"/>
            <a:ext cx="9144000" cy="723245"/>
          </a:xfrm>
        </p:spPr>
        <p:txBody>
          <a:bodyPr anchor="b"/>
          <a:lstStyle>
            <a:lvl1pPr algn="l">
              <a:defRPr sz="4000" b="1">
                <a:solidFill>
                  <a:schemeClr val="bg1"/>
                </a:solidFill>
              </a:defRPr>
            </a:lvl1pPr>
          </a:lstStyle>
          <a:p>
            <a:r>
              <a:rPr lang="sv-SE"/>
              <a:t>Namn på presentation</a:t>
            </a:r>
            <a:endParaRPr lang="en-US"/>
          </a:p>
        </p:txBody>
      </p:sp>
      <p:sp>
        <p:nvSpPr>
          <p:cNvPr id="9" name="Underrubrik 2">
            <a:extLst>
              <a:ext uri="{FF2B5EF4-FFF2-40B4-BE49-F238E27FC236}">
                <a16:creationId xmlns:a16="http://schemas.microsoft.com/office/drawing/2014/main" id="{D7279FA8-E0F8-F508-0E4B-3550935BC024}"/>
              </a:ext>
            </a:extLst>
          </p:cNvPr>
          <p:cNvSpPr>
            <a:spLocks noGrp="1"/>
          </p:cNvSpPr>
          <p:nvPr>
            <p:ph type="subTitle" idx="1" hasCustomPrompt="1"/>
          </p:nvPr>
        </p:nvSpPr>
        <p:spPr>
          <a:xfrm>
            <a:off x="1432560" y="2618935"/>
            <a:ext cx="9144000" cy="487824"/>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Gemensamma grunder</a:t>
            </a:r>
            <a:endParaRPr lang="en-US"/>
          </a:p>
        </p:txBody>
      </p:sp>
      <p:pic>
        <p:nvPicPr>
          <p:cNvPr id="10" name="Bildobjekt 7">
            <a:extLst>
              <a:ext uri="{FF2B5EF4-FFF2-40B4-BE49-F238E27FC236}">
                <a16:creationId xmlns:a16="http://schemas.microsoft.com/office/drawing/2014/main" id="{40C1A17B-FFF8-E504-32AA-0206C84B5F2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443858" y="6047117"/>
            <a:ext cx="1328021" cy="464400"/>
          </a:xfrm>
          <a:prstGeom prst="rect">
            <a:avLst/>
          </a:prstGeom>
        </p:spPr>
      </p:pic>
      <p:pic>
        <p:nvPicPr>
          <p:cNvPr id="12" name="Bildobjekt 11">
            <a:extLst>
              <a:ext uri="{FF2B5EF4-FFF2-40B4-BE49-F238E27FC236}">
                <a16:creationId xmlns:a16="http://schemas.microsoft.com/office/drawing/2014/main" id="{4DD5A107-1623-5CD9-2373-A331B3C40C1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312767" y="261938"/>
            <a:ext cx="596900" cy="457200"/>
          </a:xfrm>
          <a:prstGeom prst="rect">
            <a:avLst/>
          </a:prstGeom>
        </p:spPr>
      </p:pic>
    </p:spTree>
    <p:extLst>
      <p:ext uri="{BB962C8B-B14F-4D97-AF65-F5344CB8AC3E}">
        <p14:creationId xmlns:p14="http://schemas.microsoft.com/office/powerpoint/2010/main" val="3889389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4376267E-D34D-F0D7-B1F4-AEC5575CFC1F}"/>
              </a:ext>
              <a:ext uri="{C183D7F6-B498-43B3-948B-1728B52AA6E4}">
                <adec:decorative xmlns:adec="http://schemas.microsoft.com/office/drawing/2017/decorative" val="1"/>
              </a:ext>
            </a:extLst>
          </p:cNvPr>
          <p:cNvGrpSpPr/>
          <p:nvPr userDrawn="1"/>
        </p:nvGrpSpPr>
        <p:grpSpPr>
          <a:xfrm>
            <a:off x="-2" y="0"/>
            <a:ext cx="12192002" cy="6858000"/>
            <a:chOff x="-2" y="0"/>
            <a:chExt cx="12192002" cy="6858000"/>
          </a:xfrm>
        </p:grpSpPr>
        <p:sp>
          <p:nvSpPr>
            <p:cNvPr id="12" name="Frihandsfigur 8">
              <a:extLst>
                <a:ext uri="{FF2B5EF4-FFF2-40B4-BE49-F238E27FC236}">
                  <a16:creationId xmlns:a16="http://schemas.microsoft.com/office/drawing/2014/main" id="{6160EE3A-0738-E84E-63D0-35C97E5A398D}"/>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6EFE9"/>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3" name="Frihandsfigur 9">
              <a:extLst>
                <a:ext uri="{FF2B5EF4-FFF2-40B4-BE49-F238E27FC236}">
                  <a16:creationId xmlns:a16="http://schemas.microsoft.com/office/drawing/2014/main" id="{18D0AA6C-EBDC-F54A-2C13-414AEF4483FF}"/>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a:p>
          </p:txBody>
        </p:sp>
        <p:sp>
          <p:nvSpPr>
            <p:cNvPr id="14" name="Frihandsfigur 10">
              <a:extLst>
                <a:ext uri="{FF2B5EF4-FFF2-40B4-BE49-F238E27FC236}">
                  <a16:creationId xmlns:a16="http://schemas.microsoft.com/office/drawing/2014/main" id="{09570EFA-3FBB-051F-8AF6-AACEB9E8AED3}"/>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4000">
                  <a:srgbClr val="F6EFE9"/>
                </a:gs>
              </a:gsLst>
              <a:lin ang="0" scaled="0"/>
            </a:gradFill>
            <a:ln w="6322" cap="flat">
              <a:noFill/>
              <a:prstDash val="solid"/>
              <a:miter/>
            </a:ln>
          </p:spPr>
          <p:txBody>
            <a:bodyPr rtlCol="0" anchor="ctr"/>
            <a:lstStyle/>
            <a:p>
              <a:endParaRPr lang="sv-SE"/>
            </a:p>
          </p:txBody>
        </p:sp>
      </p:grpSp>
      <p:sp>
        <p:nvSpPr>
          <p:cNvPr id="5" name="Rubrik 1">
            <a:extLst>
              <a:ext uri="{FF2B5EF4-FFF2-40B4-BE49-F238E27FC236}">
                <a16:creationId xmlns:a16="http://schemas.microsoft.com/office/drawing/2014/main" id="{BC346CE2-07CD-41E2-DA17-61A683C3EFAF}"/>
              </a:ext>
            </a:extLst>
          </p:cNvPr>
          <p:cNvSpPr>
            <a:spLocks noGrp="1"/>
          </p:cNvSpPr>
          <p:nvPr>
            <p:ph type="title" hasCustomPrompt="1"/>
          </p:nvPr>
        </p:nvSpPr>
        <p:spPr>
          <a:xfrm>
            <a:off x="1678670" y="844667"/>
            <a:ext cx="8543806"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6" name="Platshållare för innehåll 2">
            <a:extLst>
              <a:ext uri="{FF2B5EF4-FFF2-40B4-BE49-F238E27FC236}">
                <a16:creationId xmlns:a16="http://schemas.microsoft.com/office/drawing/2014/main" id="{21995352-94D7-3C73-AA49-CF6ADD35EE95}"/>
              </a:ext>
            </a:extLst>
          </p:cNvPr>
          <p:cNvSpPr>
            <a:spLocks noGrp="1"/>
          </p:cNvSpPr>
          <p:nvPr>
            <p:ph idx="1"/>
          </p:nvPr>
        </p:nvSpPr>
        <p:spPr>
          <a:xfrm>
            <a:off x="1678669" y="1595206"/>
            <a:ext cx="8543807"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15" name="Bildobjekt 7">
            <a:extLst>
              <a:ext uri="{FF2B5EF4-FFF2-40B4-BE49-F238E27FC236}">
                <a16:creationId xmlns:a16="http://schemas.microsoft.com/office/drawing/2014/main" id="{45871DA9-5FEC-F062-F08B-1C22DBF7B05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443858" y="6047117"/>
            <a:ext cx="1328022" cy="464400"/>
          </a:xfrm>
          <a:prstGeom prst="rect">
            <a:avLst/>
          </a:prstGeom>
        </p:spPr>
      </p:pic>
      <p:pic>
        <p:nvPicPr>
          <p:cNvPr id="4" name="Bildobjekt 3">
            <a:extLst>
              <a:ext uri="{FF2B5EF4-FFF2-40B4-BE49-F238E27FC236}">
                <a16:creationId xmlns:a16="http://schemas.microsoft.com/office/drawing/2014/main" id="{C229DC0D-AC7C-B5E7-BCE0-2151B547005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208424" y="232806"/>
            <a:ext cx="749300" cy="584200"/>
          </a:xfrm>
          <a:prstGeom prst="rect">
            <a:avLst/>
          </a:prstGeom>
        </p:spPr>
      </p:pic>
    </p:spTree>
    <p:extLst>
      <p:ext uri="{BB962C8B-B14F-4D97-AF65-F5344CB8AC3E}">
        <p14:creationId xmlns:p14="http://schemas.microsoft.com/office/powerpoint/2010/main" val="260977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4376267E-D34D-F0D7-B1F4-AEC5575CFC1F}"/>
              </a:ext>
              <a:ext uri="{C183D7F6-B498-43B3-948B-1728B52AA6E4}">
                <adec:decorative xmlns:adec="http://schemas.microsoft.com/office/drawing/2017/decorative" val="1"/>
              </a:ext>
            </a:extLst>
          </p:cNvPr>
          <p:cNvGrpSpPr/>
          <p:nvPr userDrawn="1"/>
        </p:nvGrpSpPr>
        <p:grpSpPr>
          <a:xfrm>
            <a:off x="-2" y="0"/>
            <a:ext cx="12192002" cy="6858000"/>
            <a:chOff x="-2" y="0"/>
            <a:chExt cx="12192002" cy="6858000"/>
          </a:xfrm>
        </p:grpSpPr>
        <p:sp>
          <p:nvSpPr>
            <p:cNvPr id="12" name="Frihandsfigur 8">
              <a:extLst>
                <a:ext uri="{FF2B5EF4-FFF2-40B4-BE49-F238E27FC236}">
                  <a16:creationId xmlns:a16="http://schemas.microsoft.com/office/drawing/2014/main" id="{6160EE3A-0738-E84E-63D0-35C97E5A398D}"/>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6EFE9"/>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3" name="Frihandsfigur 9">
              <a:extLst>
                <a:ext uri="{FF2B5EF4-FFF2-40B4-BE49-F238E27FC236}">
                  <a16:creationId xmlns:a16="http://schemas.microsoft.com/office/drawing/2014/main" id="{18D0AA6C-EBDC-F54A-2C13-414AEF4483FF}"/>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a:p>
          </p:txBody>
        </p:sp>
        <p:sp>
          <p:nvSpPr>
            <p:cNvPr id="14" name="Frihandsfigur 10">
              <a:extLst>
                <a:ext uri="{FF2B5EF4-FFF2-40B4-BE49-F238E27FC236}">
                  <a16:creationId xmlns:a16="http://schemas.microsoft.com/office/drawing/2014/main" id="{09570EFA-3FBB-051F-8AF6-AACEB9E8AED3}"/>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4000">
                  <a:srgbClr val="F6EFE9"/>
                </a:gs>
              </a:gsLst>
              <a:lin ang="0" scaled="0"/>
            </a:gradFill>
            <a:ln w="6322" cap="flat">
              <a:noFill/>
              <a:prstDash val="solid"/>
              <a:miter/>
            </a:ln>
          </p:spPr>
          <p:txBody>
            <a:bodyPr rtlCol="0" anchor="ctr"/>
            <a:lstStyle/>
            <a:p>
              <a:endParaRPr lang="sv-SE"/>
            </a:p>
          </p:txBody>
        </p:sp>
      </p:grpSp>
      <p:pic>
        <p:nvPicPr>
          <p:cNvPr id="15" name="Bildobjekt 7">
            <a:extLst>
              <a:ext uri="{FF2B5EF4-FFF2-40B4-BE49-F238E27FC236}">
                <a16:creationId xmlns:a16="http://schemas.microsoft.com/office/drawing/2014/main" id="{45871DA9-5FEC-F062-F08B-1C22DBF7B053}"/>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0443858" y="6047117"/>
            <a:ext cx="1328022" cy="464400"/>
          </a:xfrm>
          <a:prstGeom prst="rect">
            <a:avLst/>
          </a:prstGeom>
        </p:spPr>
      </p:pic>
      <p:sp>
        <p:nvSpPr>
          <p:cNvPr id="2" name="Rubrik 1">
            <a:extLst>
              <a:ext uri="{FF2B5EF4-FFF2-40B4-BE49-F238E27FC236}">
                <a16:creationId xmlns:a16="http://schemas.microsoft.com/office/drawing/2014/main" id="{52F2BC73-4E35-E71E-D43D-18F1DFD5FF4F}"/>
              </a:ext>
            </a:extLst>
          </p:cNvPr>
          <p:cNvSpPr>
            <a:spLocks noGrp="1"/>
          </p:cNvSpPr>
          <p:nvPr>
            <p:ph type="title"/>
            <p:custDataLst>
              <p:tags r:id="rId1"/>
            </p:custDataLst>
          </p:nvPr>
        </p:nvSpPr>
        <p:spPr>
          <a:xfrm>
            <a:off x="1416050" y="2155032"/>
            <a:ext cx="8806426" cy="1273968"/>
          </a:xfrm>
          <a:prstGeom prst="rect">
            <a:avLst/>
          </a:prstGeom>
        </p:spPr>
        <p:txBody>
          <a:bodyPr anchor="b"/>
          <a:lstStyle>
            <a:lvl1pPr>
              <a:defRPr sz="4000" b="1">
                <a:solidFill>
                  <a:schemeClr val="tx1"/>
                </a:solidFill>
                <a:latin typeface="+mj-lt"/>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8EE0C957-C07D-633A-2D93-17F207376C30}"/>
              </a:ext>
            </a:extLst>
          </p:cNvPr>
          <p:cNvSpPr>
            <a:spLocks noGrp="1"/>
          </p:cNvSpPr>
          <p:nvPr>
            <p:ph type="body" idx="1"/>
            <p:custDataLst>
              <p:tags r:id="rId2"/>
            </p:custDataLst>
          </p:nvPr>
        </p:nvSpPr>
        <p:spPr>
          <a:xfrm>
            <a:off x="1416050" y="3460777"/>
            <a:ext cx="8806426"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pic>
        <p:nvPicPr>
          <p:cNvPr id="6" name="Bildobjekt 5">
            <a:extLst>
              <a:ext uri="{FF2B5EF4-FFF2-40B4-BE49-F238E27FC236}">
                <a16:creationId xmlns:a16="http://schemas.microsoft.com/office/drawing/2014/main" id="{4219A443-97E2-D387-54CF-06187CF47292}"/>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208424" y="232806"/>
            <a:ext cx="749300" cy="584200"/>
          </a:xfrm>
          <a:prstGeom prst="rect">
            <a:avLst/>
          </a:prstGeom>
        </p:spPr>
      </p:pic>
    </p:spTree>
    <p:extLst>
      <p:ext uri="{BB962C8B-B14F-4D97-AF65-F5344CB8AC3E}">
        <p14:creationId xmlns:p14="http://schemas.microsoft.com/office/powerpoint/2010/main" val="1095805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4376267E-D34D-F0D7-B1F4-AEC5575CFC1F}"/>
              </a:ext>
              <a:ext uri="{C183D7F6-B498-43B3-948B-1728B52AA6E4}">
                <adec:decorative xmlns:adec="http://schemas.microsoft.com/office/drawing/2017/decorative" val="1"/>
              </a:ext>
            </a:extLst>
          </p:cNvPr>
          <p:cNvGrpSpPr/>
          <p:nvPr userDrawn="1"/>
        </p:nvGrpSpPr>
        <p:grpSpPr>
          <a:xfrm>
            <a:off x="-2" y="0"/>
            <a:ext cx="12192002" cy="6858000"/>
            <a:chOff x="-2" y="0"/>
            <a:chExt cx="12192002" cy="6858000"/>
          </a:xfrm>
        </p:grpSpPr>
        <p:sp>
          <p:nvSpPr>
            <p:cNvPr id="12" name="Frihandsfigur 8">
              <a:extLst>
                <a:ext uri="{FF2B5EF4-FFF2-40B4-BE49-F238E27FC236}">
                  <a16:creationId xmlns:a16="http://schemas.microsoft.com/office/drawing/2014/main" id="{6160EE3A-0738-E84E-63D0-35C97E5A398D}"/>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6EFE9"/>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3" name="Frihandsfigur 9">
              <a:extLst>
                <a:ext uri="{FF2B5EF4-FFF2-40B4-BE49-F238E27FC236}">
                  <a16:creationId xmlns:a16="http://schemas.microsoft.com/office/drawing/2014/main" id="{18D0AA6C-EBDC-F54A-2C13-414AEF4483FF}"/>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a:p>
          </p:txBody>
        </p:sp>
        <p:sp>
          <p:nvSpPr>
            <p:cNvPr id="14" name="Frihandsfigur 10">
              <a:extLst>
                <a:ext uri="{FF2B5EF4-FFF2-40B4-BE49-F238E27FC236}">
                  <a16:creationId xmlns:a16="http://schemas.microsoft.com/office/drawing/2014/main" id="{09570EFA-3FBB-051F-8AF6-AACEB9E8AED3}"/>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4000">
                  <a:srgbClr val="F6EFE9"/>
                </a:gs>
              </a:gsLst>
              <a:lin ang="0" scaled="0"/>
            </a:gradFill>
            <a:ln w="6322" cap="flat">
              <a:noFill/>
              <a:prstDash val="solid"/>
              <a:miter/>
            </a:ln>
          </p:spPr>
          <p:txBody>
            <a:bodyPr rtlCol="0" anchor="ctr"/>
            <a:lstStyle/>
            <a:p>
              <a:endParaRPr lang="sv-SE"/>
            </a:p>
          </p:txBody>
        </p:sp>
      </p:grpSp>
      <p:sp>
        <p:nvSpPr>
          <p:cNvPr id="4" name="Rubrik 1">
            <a:extLst>
              <a:ext uri="{FF2B5EF4-FFF2-40B4-BE49-F238E27FC236}">
                <a16:creationId xmlns:a16="http://schemas.microsoft.com/office/drawing/2014/main" id="{4BFF3614-DF96-023A-53F4-CD0AB967FB74}"/>
              </a:ext>
            </a:extLst>
          </p:cNvPr>
          <p:cNvSpPr>
            <a:spLocks noGrp="1"/>
          </p:cNvSpPr>
          <p:nvPr>
            <p:ph type="title" hasCustomPrompt="1"/>
          </p:nvPr>
        </p:nvSpPr>
        <p:spPr>
          <a:xfrm>
            <a:off x="1678671" y="681038"/>
            <a:ext cx="8597864" cy="541926"/>
          </a:xfrm>
          <a:prstGeom prst="rect">
            <a:avLst/>
          </a:prstGeom>
        </p:spPr>
        <p:txBody>
          <a:bodyPr/>
          <a:lstStyle>
            <a:lvl1pPr>
              <a:defRPr sz="3200" b="1">
                <a:solidFill>
                  <a:schemeClr val="tx1"/>
                </a:solidFill>
              </a:defRPr>
            </a:lvl1pPr>
          </a:lstStyle>
          <a:p>
            <a:r>
              <a:rPr lang="sv-SE" dirty="0"/>
              <a:t>Klicka här för att ändra format</a:t>
            </a:r>
          </a:p>
        </p:txBody>
      </p:sp>
      <p:pic>
        <p:nvPicPr>
          <p:cNvPr id="15" name="Bildobjekt 7">
            <a:extLst>
              <a:ext uri="{FF2B5EF4-FFF2-40B4-BE49-F238E27FC236}">
                <a16:creationId xmlns:a16="http://schemas.microsoft.com/office/drawing/2014/main" id="{45871DA9-5FEC-F062-F08B-1C22DBF7B053}"/>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0443858" y="6047117"/>
            <a:ext cx="1328022" cy="464400"/>
          </a:xfrm>
          <a:prstGeom prst="rect">
            <a:avLst/>
          </a:prstGeom>
        </p:spPr>
      </p:pic>
      <p:sp>
        <p:nvSpPr>
          <p:cNvPr id="2" name="Platshållare för innehåll 2">
            <a:extLst>
              <a:ext uri="{FF2B5EF4-FFF2-40B4-BE49-F238E27FC236}">
                <a16:creationId xmlns:a16="http://schemas.microsoft.com/office/drawing/2014/main" id="{DF2D06B1-DCB1-241D-2255-566BA6BAFCB1}"/>
              </a:ext>
            </a:extLst>
          </p:cNvPr>
          <p:cNvSpPr>
            <a:spLocks noGrp="1"/>
          </p:cNvSpPr>
          <p:nvPr>
            <p:ph sz="half" idx="1" hasCustomPrompt="1"/>
            <p:custDataLst>
              <p:tags r:id="rId1"/>
            </p:custDataLst>
          </p:nvPr>
        </p:nvSpPr>
        <p:spPr>
          <a:xfrm>
            <a:off x="1674916" y="1467530"/>
            <a:ext cx="4196495"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innehåll 3">
            <a:extLst>
              <a:ext uri="{FF2B5EF4-FFF2-40B4-BE49-F238E27FC236}">
                <a16:creationId xmlns:a16="http://schemas.microsoft.com/office/drawing/2014/main" id="{4CC74606-9AC2-39F1-0619-9AC0BD35E30B}"/>
              </a:ext>
            </a:extLst>
          </p:cNvPr>
          <p:cNvSpPr>
            <a:spLocks noGrp="1"/>
          </p:cNvSpPr>
          <p:nvPr>
            <p:ph sz="half" idx="11"/>
            <p:custDataLst>
              <p:tags r:id="rId2"/>
            </p:custDataLst>
          </p:nvPr>
        </p:nvSpPr>
        <p:spPr>
          <a:xfrm>
            <a:off x="6080040" y="1467530"/>
            <a:ext cx="4196495"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7" name="Bildobjekt 6">
            <a:extLst>
              <a:ext uri="{FF2B5EF4-FFF2-40B4-BE49-F238E27FC236}">
                <a16:creationId xmlns:a16="http://schemas.microsoft.com/office/drawing/2014/main" id="{3E31CA2B-F3A7-BFC5-F35C-7D1138EC7969}"/>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208424" y="232806"/>
            <a:ext cx="749300" cy="584200"/>
          </a:xfrm>
          <a:prstGeom prst="rect">
            <a:avLst/>
          </a:prstGeom>
        </p:spPr>
      </p:pic>
    </p:spTree>
    <p:extLst>
      <p:ext uri="{BB962C8B-B14F-4D97-AF65-F5344CB8AC3E}">
        <p14:creationId xmlns:p14="http://schemas.microsoft.com/office/powerpoint/2010/main" val="378690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4376267E-D34D-F0D7-B1F4-AEC5575CFC1F}"/>
              </a:ext>
              <a:ext uri="{C183D7F6-B498-43B3-948B-1728B52AA6E4}">
                <adec:decorative xmlns:adec="http://schemas.microsoft.com/office/drawing/2017/decorative" val="1"/>
              </a:ext>
            </a:extLst>
          </p:cNvPr>
          <p:cNvGrpSpPr/>
          <p:nvPr userDrawn="1"/>
        </p:nvGrpSpPr>
        <p:grpSpPr>
          <a:xfrm>
            <a:off x="-2" y="0"/>
            <a:ext cx="12192002" cy="6858000"/>
            <a:chOff x="-2" y="0"/>
            <a:chExt cx="12192002" cy="6858000"/>
          </a:xfrm>
        </p:grpSpPr>
        <p:sp>
          <p:nvSpPr>
            <p:cNvPr id="12" name="Frihandsfigur 8">
              <a:extLst>
                <a:ext uri="{FF2B5EF4-FFF2-40B4-BE49-F238E27FC236}">
                  <a16:creationId xmlns:a16="http://schemas.microsoft.com/office/drawing/2014/main" id="{6160EE3A-0738-E84E-63D0-35C97E5A398D}"/>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6EFE9"/>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3" name="Frihandsfigur 9">
              <a:extLst>
                <a:ext uri="{FF2B5EF4-FFF2-40B4-BE49-F238E27FC236}">
                  <a16:creationId xmlns:a16="http://schemas.microsoft.com/office/drawing/2014/main" id="{18D0AA6C-EBDC-F54A-2C13-414AEF4483FF}"/>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a:p>
          </p:txBody>
        </p:sp>
        <p:sp>
          <p:nvSpPr>
            <p:cNvPr id="14" name="Frihandsfigur 10">
              <a:extLst>
                <a:ext uri="{FF2B5EF4-FFF2-40B4-BE49-F238E27FC236}">
                  <a16:creationId xmlns:a16="http://schemas.microsoft.com/office/drawing/2014/main" id="{09570EFA-3FBB-051F-8AF6-AACEB9E8AED3}"/>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4000">
                  <a:srgbClr val="F6EFE9"/>
                </a:gs>
              </a:gsLst>
              <a:lin ang="0" scaled="0"/>
            </a:gradFill>
            <a:ln w="6322" cap="flat">
              <a:noFill/>
              <a:prstDash val="solid"/>
              <a:miter/>
            </a:ln>
          </p:spPr>
          <p:txBody>
            <a:bodyPr rtlCol="0" anchor="ctr"/>
            <a:lstStyle/>
            <a:p>
              <a:endParaRPr lang="sv-SE"/>
            </a:p>
          </p:txBody>
        </p:sp>
      </p:grpSp>
      <p:sp>
        <p:nvSpPr>
          <p:cNvPr id="5" name="Rubrik 1">
            <a:extLst>
              <a:ext uri="{FF2B5EF4-FFF2-40B4-BE49-F238E27FC236}">
                <a16:creationId xmlns:a16="http://schemas.microsoft.com/office/drawing/2014/main" id="{EB09906A-9F81-C2DD-2E0C-1D4E7AC0E8D6}"/>
              </a:ext>
            </a:extLst>
          </p:cNvPr>
          <p:cNvSpPr>
            <a:spLocks noGrp="1"/>
          </p:cNvSpPr>
          <p:nvPr>
            <p:ph type="title" hasCustomPrompt="1"/>
          </p:nvPr>
        </p:nvSpPr>
        <p:spPr>
          <a:xfrm>
            <a:off x="1515041" y="844667"/>
            <a:ext cx="8543806" cy="541926"/>
          </a:xfrm>
          <a:prstGeom prst="rect">
            <a:avLst/>
          </a:prstGeom>
        </p:spPr>
        <p:txBody>
          <a:bodyPr/>
          <a:lstStyle>
            <a:lvl1pPr>
              <a:defRPr sz="3200" b="1">
                <a:solidFill>
                  <a:schemeClr val="tx1"/>
                </a:solidFill>
              </a:defRPr>
            </a:lvl1pPr>
          </a:lstStyle>
          <a:p>
            <a:r>
              <a:rPr lang="sv-SE" dirty="0"/>
              <a:t>Klicka här för att ändra format</a:t>
            </a:r>
          </a:p>
        </p:txBody>
      </p:sp>
      <p:pic>
        <p:nvPicPr>
          <p:cNvPr id="15" name="Bildobjekt 7">
            <a:extLst>
              <a:ext uri="{FF2B5EF4-FFF2-40B4-BE49-F238E27FC236}">
                <a16:creationId xmlns:a16="http://schemas.microsoft.com/office/drawing/2014/main" id="{45871DA9-5FEC-F062-F08B-1C22DBF7B05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443858" y="6047117"/>
            <a:ext cx="1328022" cy="464400"/>
          </a:xfrm>
          <a:prstGeom prst="rect">
            <a:avLst/>
          </a:prstGeom>
        </p:spPr>
      </p:pic>
      <p:pic>
        <p:nvPicPr>
          <p:cNvPr id="4" name="Bildobjekt 3">
            <a:extLst>
              <a:ext uri="{FF2B5EF4-FFF2-40B4-BE49-F238E27FC236}">
                <a16:creationId xmlns:a16="http://schemas.microsoft.com/office/drawing/2014/main" id="{086317C4-1F0E-8773-CACB-DFFB40C4093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208424" y="232806"/>
            <a:ext cx="749300" cy="584200"/>
          </a:xfrm>
          <a:prstGeom prst="rect">
            <a:avLst/>
          </a:prstGeom>
        </p:spPr>
      </p:pic>
    </p:spTree>
    <p:extLst>
      <p:ext uri="{BB962C8B-B14F-4D97-AF65-F5344CB8AC3E}">
        <p14:creationId xmlns:p14="http://schemas.microsoft.com/office/powerpoint/2010/main" val="733030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4376267E-D34D-F0D7-B1F4-AEC5575CFC1F}"/>
              </a:ext>
              <a:ext uri="{C183D7F6-B498-43B3-948B-1728B52AA6E4}">
                <adec:decorative xmlns:adec="http://schemas.microsoft.com/office/drawing/2017/decorative" val="1"/>
              </a:ext>
            </a:extLst>
          </p:cNvPr>
          <p:cNvGrpSpPr/>
          <p:nvPr userDrawn="1"/>
        </p:nvGrpSpPr>
        <p:grpSpPr>
          <a:xfrm>
            <a:off x="-2" y="0"/>
            <a:ext cx="12192002" cy="6858000"/>
            <a:chOff x="-2" y="0"/>
            <a:chExt cx="12192002" cy="6858000"/>
          </a:xfrm>
        </p:grpSpPr>
        <p:sp>
          <p:nvSpPr>
            <p:cNvPr id="12" name="Frihandsfigur 8">
              <a:extLst>
                <a:ext uri="{FF2B5EF4-FFF2-40B4-BE49-F238E27FC236}">
                  <a16:creationId xmlns:a16="http://schemas.microsoft.com/office/drawing/2014/main" id="{6160EE3A-0738-E84E-63D0-35C97E5A398D}"/>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6EFE9"/>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3" name="Frihandsfigur 9">
              <a:extLst>
                <a:ext uri="{FF2B5EF4-FFF2-40B4-BE49-F238E27FC236}">
                  <a16:creationId xmlns:a16="http://schemas.microsoft.com/office/drawing/2014/main" id="{18D0AA6C-EBDC-F54A-2C13-414AEF4483FF}"/>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a:p>
          </p:txBody>
        </p:sp>
        <p:sp>
          <p:nvSpPr>
            <p:cNvPr id="14" name="Frihandsfigur 10">
              <a:extLst>
                <a:ext uri="{FF2B5EF4-FFF2-40B4-BE49-F238E27FC236}">
                  <a16:creationId xmlns:a16="http://schemas.microsoft.com/office/drawing/2014/main" id="{09570EFA-3FBB-051F-8AF6-AACEB9E8AED3}"/>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4000">
                  <a:srgbClr val="F6EFE9"/>
                </a:gs>
              </a:gsLst>
              <a:lin ang="0" scaled="0"/>
            </a:gradFill>
            <a:ln w="6322" cap="flat">
              <a:noFill/>
              <a:prstDash val="solid"/>
              <a:miter/>
            </a:ln>
          </p:spPr>
          <p:txBody>
            <a:bodyPr rtlCol="0" anchor="ctr"/>
            <a:lstStyle/>
            <a:p>
              <a:endParaRPr lang="sv-SE"/>
            </a:p>
          </p:txBody>
        </p:sp>
      </p:grpSp>
      <p:pic>
        <p:nvPicPr>
          <p:cNvPr id="15" name="Bildobjekt 7">
            <a:extLst>
              <a:ext uri="{FF2B5EF4-FFF2-40B4-BE49-F238E27FC236}">
                <a16:creationId xmlns:a16="http://schemas.microsoft.com/office/drawing/2014/main" id="{45871DA9-5FEC-F062-F08B-1C22DBF7B05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443858" y="6047117"/>
            <a:ext cx="1328022" cy="464400"/>
          </a:xfrm>
          <a:prstGeom prst="rect">
            <a:avLst/>
          </a:prstGeom>
        </p:spPr>
      </p:pic>
      <p:pic>
        <p:nvPicPr>
          <p:cNvPr id="4" name="Bildobjekt 3">
            <a:extLst>
              <a:ext uri="{FF2B5EF4-FFF2-40B4-BE49-F238E27FC236}">
                <a16:creationId xmlns:a16="http://schemas.microsoft.com/office/drawing/2014/main" id="{0A4ABE62-5768-1333-7B98-F6814566193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208424" y="232806"/>
            <a:ext cx="749300" cy="584200"/>
          </a:xfrm>
          <a:prstGeom prst="rect">
            <a:avLst/>
          </a:prstGeom>
        </p:spPr>
      </p:pic>
    </p:spTree>
    <p:extLst>
      <p:ext uri="{BB962C8B-B14F-4D97-AF65-F5344CB8AC3E}">
        <p14:creationId xmlns:p14="http://schemas.microsoft.com/office/powerpoint/2010/main" val="3332796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Rubrikbi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6AD8F76-5C97-5B60-49E6-4A2713B90D04}"/>
              </a:ext>
            </a:extLst>
          </p:cNvPr>
          <p:cNvSpPr/>
          <p:nvPr userDrawn="1"/>
        </p:nvSpPr>
        <p:spPr>
          <a:xfrm>
            <a:off x="0" y="0"/>
            <a:ext cx="12192000"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FC23CA8D-7027-2FDA-1B04-E0AA9845AD60}"/>
              </a:ext>
            </a:extLst>
          </p:cNvPr>
          <p:cNvSpPr>
            <a:spLocks noGrp="1"/>
          </p:cNvSpPr>
          <p:nvPr>
            <p:ph type="ctrTitle" hasCustomPrompt="1"/>
          </p:nvPr>
        </p:nvSpPr>
        <p:spPr>
          <a:xfrm>
            <a:off x="1432560" y="3106759"/>
            <a:ext cx="9144000" cy="723245"/>
          </a:xfrm>
        </p:spPr>
        <p:txBody>
          <a:bodyPr anchor="b"/>
          <a:lstStyle>
            <a:lvl1pPr algn="l">
              <a:defRPr sz="4000" b="1"/>
            </a:lvl1pPr>
          </a:lstStyle>
          <a:p>
            <a:r>
              <a:rPr lang="sv-SE"/>
              <a:t>Klicka här för att ändra format</a:t>
            </a:r>
            <a:endParaRPr lang="en-US"/>
          </a:p>
        </p:txBody>
      </p:sp>
      <p:sp>
        <p:nvSpPr>
          <p:cNvPr id="3" name="Underrubrik 2">
            <a:extLst>
              <a:ext uri="{FF2B5EF4-FFF2-40B4-BE49-F238E27FC236}">
                <a16:creationId xmlns:a16="http://schemas.microsoft.com/office/drawing/2014/main" id="{5A3E1ABC-EA39-D489-EC88-A962717309DB}"/>
              </a:ext>
            </a:extLst>
          </p:cNvPr>
          <p:cNvSpPr>
            <a:spLocks noGrp="1"/>
          </p:cNvSpPr>
          <p:nvPr>
            <p:ph type="subTitle" idx="1" hasCustomPrompt="1"/>
          </p:nvPr>
        </p:nvSpPr>
        <p:spPr>
          <a:xfrm>
            <a:off x="1432560" y="2618935"/>
            <a:ext cx="9144000" cy="48782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a:t>Konceptuell grund</a:t>
            </a: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endParaRPr lang="en-US"/>
          </a:p>
        </p:txBody>
      </p:sp>
      <p:pic>
        <p:nvPicPr>
          <p:cNvPr id="4" name="Bildobjekt 7">
            <a:extLst>
              <a:ext uri="{FF2B5EF4-FFF2-40B4-BE49-F238E27FC236}">
                <a16:creationId xmlns:a16="http://schemas.microsoft.com/office/drawing/2014/main" id="{E2EADC11-D720-26F5-2D0D-4D5C950FD8B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443858" y="6047117"/>
            <a:ext cx="1328022" cy="464400"/>
          </a:xfrm>
          <a:prstGeom prst="rect">
            <a:avLst/>
          </a:prstGeom>
        </p:spPr>
      </p:pic>
      <p:pic>
        <p:nvPicPr>
          <p:cNvPr id="8" name="Bildobjekt 7">
            <a:extLst>
              <a:ext uri="{FF2B5EF4-FFF2-40B4-BE49-F238E27FC236}">
                <a16:creationId xmlns:a16="http://schemas.microsoft.com/office/drawing/2014/main" id="{AA7CC787-1632-4973-B72F-AC19B3E69D5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208424" y="232806"/>
            <a:ext cx="749300" cy="584200"/>
          </a:xfrm>
          <a:prstGeom prst="rect">
            <a:avLst/>
          </a:prstGeom>
        </p:spPr>
      </p:pic>
    </p:spTree>
    <p:extLst>
      <p:ext uri="{BB962C8B-B14F-4D97-AF65-F5344CB8AC3E}">
        <p14:creationId xmlns:p14="http://schemas.microsoft.com/office/powerpoint/2010/main" val="3885920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Anpassad layout">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4376267E-D34D-F0D7-B1F4-AEC5575CFC1F}"/>
              </a:ext>
              <a:ext uri="{C183D7F6-B498-43B3-948B-1728B52AA6E4}">
                <adec:decorative xmlns:adec="http://schemas.microsoft.com/office/drawing/2017/decorative" val="1"/>
              </a:ext>
            </a:extLst>
          </p:cNvPr>
          <p:cNvGrpSpPr/>
          <p:nvPr userDrawn="1"/>
        </p:nvGrpSpPr>
        <p:grpSpPr>
          <a:xfrm>
            <a:off x="-2" y="0"/>
            <a:ext cx="12192002" cy="6858000"/>
            <a:chOff x="-2" y="0"/>
            <a:chExt cx="12192002" cy="6858000"/>
          </a:xfrm>
        </p:grpSpPr>
        <p:sp>
          <p:nvSpPr>
            <p:cNvPr id="12" name="Frihandsfigur 8">
              <a:extLst>
                <a:ext uri="{FF2B5EF4-FFF2-40B4-BE49-F238E27FC236}">
                  <a16:creationId xmlns:a16="http://schemas.microsoft.com/office/drawing/2014/main" id="{6160EE3A-0738-E84E-63D0-35C97E5A398D}"/>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6EFE9"/>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3" name="Frihandsfigur 9">
              <a:extLst>
                <a:ext uri="{FF2B5EF4-FFF2-40B4-BE49-F238E27FC236}">
                  <a16:creationId xmlns:a16="http://schemas.microsoft.com/office/drawing/2014/main" id="{18D0AA6C-EBDC-F54A-2C13-414AEF4483FF}"/>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a:p>
          </p:txBody>
        </p:sp>
        <p:sp>
          <p:nvSpPr>
            <p:cNvPr id="14" name="Frihandsfigur 10">
              <a:extLst>
                <a:ext uri="{FF2B5EF4-FFF2-40B4-BE49-F238E27FC236}">
                  <a16:creationId xmlns:a16="http://schemas.microsoft.com/office/drawing/2014/main" id="{09570EFA-3FBB-051F-8AF6-AACEB9E8AED3}"/>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4000">
                  <a:srgbClr val="F6EFE9"/>
                </a:gs>
              </a:gsLst>
              <a:lin ang="0" scaled="0"/>
            </a:gradFill>
            <a:ln w="6322" cap="flat">
              <a:noFill/>
              <a:prstDash val="solid"/>
              <a:miter/>
            </a:ln>
          </p:spPr>
          <p:txBody>
            <a:bodyPr rtlCol="0" anchor="ctr"/>
            <a:lstStyle/>
            <a:p>
              <a:endParaRPr lang="sv-SE"/>
            </a:p>
          </p:txBody>
        </p:sp>
      </p:grpSp>
      <p:pic>
        <p:nvPicPr>
          <p:cNvPr id="9" name="Bildobjekt 8" descr="En bild som visar Rektangel, Färggrann, skärmbild, kvadrat&#10;&#10;AI-genererat innehåll kan vara felaktigt.">
            <a:extLst>
              <a:ext uri="{FF2B5EF4-FFF2-40B4-BE49-F238E27FC236}">
                <a16:creationId xmlns:a16="http://schemas.microsoft.com/office/drawing/2014/main" id="{6C38D1AF-8116-CDAB-6A60-C80C4A685F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12767" y="261938"/>
            <a:ext cx="596900" cy="457200"/>
          </a:xfrm>
          <a:prstGeom prst="rect">
            <a:avLst/>
          </a:prstGeom>
        </p:spPr>
      </p:pic>
      <p:sp>
        <p:nvSpPr>
          <p:cNvPr id="5" name="Rubrik 1">
            <a:extLst>
              <a:ext uri="{FF2B5EF4-FFF2-40B4-BE49-F238E27FC236}">
                <a16:creationId xmlns:a16="http://schemas.microsoft.com/office/drawing/2014/main" id="{BC346CE2-07CD-41E2-DA17-61A683C3EFAF}"/>
              </a:ext>
            </a:extLst>
          </p:cNvPr>
          <p:cNvSpPr>
            <a:spLocks noGrp="1"/>
          </p:cNvSpPr>
          <p:nvPr>
            <p:ph type="title" hasCustomPrompt="1"/>
          </p:nvPr>
        </p:nvSpPr>
        <p:spPr>
          <a:xfrm>
            <a:off x="1678670" y="844667"/>
            <a:ext cx="8543806"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6" name="Platshållare för innehåll 2">
            <a:extLst>
              <a:ext uri="{FF2B5EF4-FFF2-40B4-BE49-F238E27FC236}">
                <a16:creationId xmlns:a16="http://schemas.microsoft.com/office/drawing/2014/main" id="{21995352-94D7-3C73-AA49-CF6ADD35EE95}"/>
              </a:ext>
            </a:extLst>
          </p:cNvPr>
          <p:cNvSpPr>
            <a:spLocks noGrp="1"/>
          </p:cNvSpPr>
          <p:nvPr>
            <p:ph idx="1"/>
          </p:nvPr>
        </p:nvSpPr>
        <p:spPr>
          <a:xfrm>
            <a:off x="1678669" y="1595206"/>
            <a:ext cx="8543807"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15" name="Bildobjekt 7">
            <a:extLst>
              <a:ext uri="{FF2B5EF4-FFF2-40B4-BE49-F238E27FC236}">
                <a16:creationId xmlns:a16="http://schemas.microsoft.com/office/drawing/2014/main" id="{45871DA9-5FEC-F062-F08B-1C22DBF7B053}"/>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443858" y="6047117"/>
            <a:ext cx="1328022" cy="464400"/>
          </a:xfrm>
          <a:prstGeom prst="rect">
            <a:avLst/>
          </a:prstGeom>
        </p:spPr>
      </p:pic>
    </p:spTree>
    <p:extLst>
      <p:ext uri="{BB962C8B-B14F-4D97-AF65-F5344CB8AC3E}">
        <p14:creationId xmlns:p14="http://schemas.microsoft.com/office/powerpoint/2010/main" val="3240305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_Anpassad layout">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4376267E-D34D-F0D7-B1F4-AEC5575CFC1F}"/>
              </a:ext>
              <a:ext uri="{C183D7F6-B498-43B3-948B-1728B52AA6E4}">
                <adec:decorative xmlns:adec="http://schemas.microsoft.com/office/drawing/2017/decorative" val="1"/>
              </a:ext>
            </a:extLst>
          </p:cNvPr>
          <p:cNvGrpSpPr/>
          <p:nvPr userDrawn="1"/>
        </p:nvGrpSpPr>
        <p:grpSpPr>
          <a:xfrm>
            <a:off x="-2" y="0"/>
            <a:ext cx="12192002" cy="6858000"/>
            <a:chOff x="-2" y="0"/>
            <a:chExt cx="12192002" cy="6858000"/>
          </a:xfrm>
        </p:grpSpPr>
        <p:sp>
          <p:nvSpPr>
            <p:cNvPr id="12" name="Frihandsfigur 8">
              <a:extLst>
                <a:ext uri="{FF2B5EF4-FFF2-40B4-BE49-F238E27FC236}">
                  <a16:creationId xmlns:a16="http://schemas.microsoft.com/office/drawing/2014/main" id="{6160EE3A-0738-E84E-63D0-35C97E5A398D}"/>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6EFE9"/>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3" name="Frihandsfigur 9">
              <a:extLst>
                <a:ext uri="{FF2B5EF4-FFF2-40B4-BE49-F238E27FC236}">
                  <a16:creationId xmlns:a16="http://schemas.microsoft.com/office/drawing/2014/main" id="{18D0AA6C-EBDC-F54A-2C13-414AEF4483FF}"/>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a:p>
          </p:txBody>
        </p:sp>
        <p:sp>
          <p:nvSpPr>
            <p:cNvPr id="14" name="Frihandsfigur 10">
              <a:extLst>
                <a:ext uri="{FF2B5EF4-FFF2-40B4-BE49-F238E27FC236}">
                  <a16:creationId xmlns:a16="http://schemas.microsoft.com/office/drawing/2014/main" id="{09570EFA-3FBB-051F-8AF6-AACEB9E8AED3}"/>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4000">
                  <a:srgbClr val="F6EFE9"/>
                </a:gs>
              </a:gsLst>
              <a:lin ang="0" scaled="0"/>
            </a:gradFill>
            <a:ln w="6322" cap="flat">
              <a:noFill/>
              <a:prstDash val="solid"/>
              <a:miter/>
            </a:ln>
          </p:spPr>
          <p:txBody>
            <a:bodyPr rtlCol="0" anchor="ctr"/>
            <a:lstStyle/>
            <a:p>
              <a:endParaRPr lang="sv-SE"/>
            </a:p>
          </p:txBody>
        </p:sp>
      </p:grpSp>
      <p:pic>
        <p:nvPicPr>
          <p:cNvPr id="15" name="Bildobjekt 7">
            <a:extLst>
              <a:ext uri="{FF2B5EF4-FFF2-40B4-BE49-F238E27FC236}">
                <a16:creationId xmlns:a16="http://schemas.microsoft.com/office/drawing/2014/main" id="{45871DA9-5FEC-F062-F08B-1C22DBF7B053}"/>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0443858" y="6047117"/>
            <a:ext cx="1328022" cy="464400"/>
          </a:xfrm>
          <a:prstGeom prst="rect">
            <a:avLst/>
          </a:prstGeom>
        </p:spPr>
      </p:pic>
      <p:sp>
        <p:nvSpPr>
          <p:cNvPr id="2" name="Rubrik 1">
            <a:extLst>
              <a:ext uri="{FF2B5EF4-FFF2-40B4-BE49-F238E27FC236}">
                <a16:creationId xmlns:a16="http://schemas.microsoft.com/office/drawing/2014/main" id="{52F2BC73-4E35-E71E-D43D-18F1DFD5FF4F}"/>
              </a:ext>
            </a:extLst>
          </p:cNvPr>
          <p:cNvSpPr>
            <a:spLocks noGrp="1"/>
          </p:cNvSpPr>
          <p:nvPr>
            <p:ph type="title"/>
            <p:custDataLst>
              <p:tags r:id="rId1"/>
            </p:custDataLst>
          </p:nvPr>
        </p:nvSpPr>
        <p:spPr>
          <a:xfrm>
            <a:off x="1416050" y="2155032"/>
            <a:ext cx="8806426" cy="1273968"/>
          </a:xfrm>
          <a:prstGeom prst="rect">
            <a:avLst/>
          </a:prstGeom>
        </p:spPr>
        <p:txBody>
          <a:bodyPr anchor="b"/>
          <a:lstStyle>
            <a:lvl1pPr>
              <a:defRPr sz="4000" b="1">
                <a:solidFill>
                  <a:schemeClr val="tx1"/>
                </a:solidFill>
                <a:latin typeface="+mj-lt"/>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8EE0C957-C07D-633A-2D93-17F207376C30}"/>
              </a:ext>
            </a:extLst>
          </p:cNvPr>
          <p:cNvSpPr>
            <a:spLocks noGrp="1"/>
          </p:cNvSpPr>
          <p:nvPr>
            <p:ph type="body" idx="1"/>
            <p:custDataLst>
              <p:tags r:id="rId2"/>
            </p:custDataLst>
          </p:nvPr>
        </p:nvSpPr>
        <p:spPr>
          <a:xfrm>
            <a:off x="1416050" y="3460777"/>
            <a:ext cx="8806426"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pic>
        <p:nvPicPr>
          <p:cNvPr id="4" name="Bildobjekt 3">
            <a:extLst>
              <a:ext uri="{FF2B5EF4-FFF2-40B4-BE49-F238E27FC236}">
                <a16:creationId xmlns:a16="http://schemas.microsoft.com/office/drawing/2014/main" id="{43140FF2-3E14-F4BA-BF48-661619FE22B2}"/>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312767" y="261938"/>
            <a:ext cx="596900" cy="457200"/>
          </a:xfrm>
          <a:prstGeom prst="rect">
            <a:avLst/>
          </a:prstGeom>
        </p:spPr>
      </p:pic>
    </p:spTree>
    <p:extLst>
      <p:ext uri="{BB962C8B-B14F-4D97-AF65-F5344CB8AC3E}">
        <p14:creationId xmlns:p14="http://schemas.microsoft.com/office/powerpoint/2010/main" val="2944199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2_Anpassad layout">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4376267E-D34D-F0D7-B1F4-AEC5575CFC1F}"/>
              </a:ext>
              <a:ext uri="{C183D7F6-B498-43B3-948B-1728B52AA6E4}">
                <adec:decorative xmlns:adec="http://schemas.microsoft.com/office/drawing/2017/decorative" val="1"/>
              </a:ext>
            </a:extLst>
          </p:cNvPr>
          <p:cNvGrpSpPr/>
          <p:nvPr userDrawn="1"/>
        </p:nvGrpSpPr>
        <p:grpSpPr>
          <a:xfrm>
            <a:off x="-2" y="0"/>
            <a:ext cx="12192002" cy="6858000"/>
            <a:chOff x="-2" y="0"/>
            <a:chExt cx="12192002" cy="6858000"/>
          </a:xfrm>
        </p:grpSpPr>
        <p:sp>
          <p:nvSpPr>
            <p:cNvPr id="12" name="Frihandsfigur 8">
              <a:extLst>
                <a:ext uri="{FF2B5EF4-FFF2-40B4-BE49-F238E27FC236}">
                  <a16:creationId xmlns:a16="http://schemas.microsoft.com/office/drawing/2014/main" id="{6160EE3A-0738-E84E-63D0-35C97E5A398D}"/>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6EFE9"/>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3" name="Frihandsfigur 9">
              <a:extLst>
                <a:ext uri="{FF2B5EF4-FFF2-40B4-BE49-F238E27FC236}">
                  <a16:creationId xmlns:a16="http://schemas.microsoft.com/office/drawing/2014/main" id="{18D0AA6C-EBDC-F54A-2C13-414AEF4483FF}"/>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a:p>
          </p:txBody>
        </p:sp>
        <p:sp>
          <p:nvSpPr>
            <p:cNvPr id="14" name="Frihandsfigur 10">
              <a:extLst>
                <a:ext uri="{FF2B5EF4-FFF2-40B4-BE49-F238E27FC236}">
                  <a16:creationId xmlns:a16="http://schemas.microsoft.com/office/drawing/2014/main" id="{09570EFA-3FBB-051F-8AF6-AACEB9E8AED3}"/>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4000">
                  <a:srgbClr val="F6EFE9"/>
                </a:gs>
              </a:gsLst>
              <a:lin ang="0" scaled="0"/>
            </a:gradFill>
            <a:ln w="6322" cap="flat">
              <a:noFill/>
              <a:prstDash val="solid"/>
              <a:miter/>
            </a:ln>
          </p:spPr>
          <p:txBody>
            <a:bodyPr rtlCol="0" anchor="ctr"/>
            <a:lstStyle/>
            <a:p>
              <a:endParaRPr lang="sv-SE"/>
            </a:p>
          </p:txBody>
        </p:sp>
      </p:grpSp>
      <p:sp>
        <p:nvSpPr>
          <p:cNvPr id="4" name="Rubrik 1">
            <a:extLst>
              <a:ext uri="{FF2B5EF4-FFF2-40B4-BE49-F238E27FC236}">
                <a16:creationId xmlns:a16="http://schemas.microsoft.com/office/drawing/2014/main" id="{4BFF3614-DF96-023A-53F4-CD0AB967FB74}"/>
              </a:ext>
            </a:extLst>
          </p:cNvPr>
          <p:cNvSpPr>
            <a:spLocks noGrp="1"/>
          </p:cNvSpPr>
          <p:nvPr>
            <p:ph type="title" hasCustomPrompt="1"/>
          </p:nvPr>
        </p:nvSpPr>
        <p:spPr>
          <a:xfrm>
            <a:off x="1678671" y="681038"/>
            <a:ext cx="8597864" cy="541926"/>
          </a:xfrm>
          <a:prstGeom prst="rect">
            <a:avLst/>
          </a:prstGeom>
        </p:spPr>
        <p:txBody>
          <a:bodyPr/>
          <a:lstStyle>
            <a:lvl1pPr>
              <a:defRPr sz="3200" b="1">
                <a:solidFill>
                  <a:schemeClr val="tx1"/>
                </a:solidFill>
              </a:defRPr>
            </a:lvl1pPr>
          </a:lstStyle>
          <a:p>
            <a:r>
              <a:rPr lang="sv-SE" dirty="0"/>
              <a:t>Klicka här för att ändra format</a:t>
            </a:r>
          </a:p>
        </p:txBody>
      </p:sp>
      <p:pic>
        <p:nvPicPr>
          <p:cNvPr id="15" name="Bildobjekt 7">
            <a:extLst>
              <a:ext uri="{FF2B5EF4-FFF2-40B4-BE49-F238E27FC236}">
                <a16:creationId xmlns:a16="http://schemas.microsoft.com/office/drawing/2014/main" id="{45871DA9-5FEC-F062-F08B-1C22DBF7B053}"/>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0443858" y="6047117"/>
            <a:ext cx="1328022" cy="464400"/>
          </a:xfrm>
          <a:prstGeom prst="rect">
            <a:avLst/>
          </a:prstGeom>
        </p:spPr>
      </p:pic>
      <p:sp>
        <p:nvSpPr>
          <p:cNvPr id="2" name="Platshållare för innehåll 2">
            <a:extLst>
              <a:ext uri="{FF2B5EF4-FFF2-40B4-BE49-F238E27FC236}">
                <a16:creationId xmlns:a16="http://schemas.microsoft.com/office/drawing/2014/main" id="{DF2D06B1-DCB1-241D-2255-566BA6BAFCB1}"/>
              </a:ext>
            </a:extLst>
          </p:cNvPr>
          <p:cNvSpPr>
            <a:spLocks noGrp="1"/>
          </p:cNvSpPr>
          <p:nvPr>
            <p:ph sz="half" idx="1" hasCustomPrompt="1"/>
            <p:custDataLst>
              <p:tags r:id="rId1"/>
            </p:custDataLst>
          </p:nvPr>
        </p:nvSpPr>
        <p:spPr>
          <a:xfrm>
            <a:off x="1674916" y="1467530"/>
            <a:ext cx="4196495"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innehåll 3">
            <a:extLst>
              <a:ext uri="{FF2B5EF4-FFF2-40B4-BE49-F238E27FC236}">
                <a16:creationId xmlns:a16="http://schemas.microsoft.com/office/drawing/2014/main" id="{4CC74606-9AC2-39F1-0619-9AC0BD35E30B}"/>
              </a:ext>
            </a:extLst>
          </p:cNvPr>
          <p:cNvSpPr>
            <a:spLocks noGrp="1"/>
          </p:cNvSpPr>
          <p:nvPr>
            <p:ph sz="half" idx="11"/>
            <p:custDataLst>
              <p:tags r:id="rId2"/>
            </p:custDataLst>
          </p:nvPr>
        </p:nvSpPr>
        <p:spPr>
          <a:xfrm>
            <a:off x="6080040" y="1467530"/>
            <a:ext cx="4196495"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9" name="Bildobjekt 8">
            <a:extLst>
              <a:ext uri="{FF2B5EF4-FFF2-40B4-BE49-F238E27FC236}">
                <a16:creationId xmlns:a16="http://schemas.microsoft.com/office/drawing/2014/main" id="{CF3339DB-A857-8747-DDF1-1CDA7D084456}"/>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312767" y="261938"/>
            <a:ext cx="596900" cy="457200"/>
          </a:xfrm>
          <a:prstGeom prst="rect">
            <a:avLst/>
          </a:prstGeom>
        </p:spPr>
      </p:pic>
    </p:spTree>
    <p:extLst>
      <p:ext uri="{BB962C8B-B14F-4D97-AF65-F5344CB8AC3E}">
        <p14:creationId xmlns:p14="http://schemas.microsoft.com/office/powerpoint/2010/main" val="2577565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Anpassad layout">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4376267E-D34D-F0D7-B1F4-AEC5575CFC1F}"/>
              </a:ext>
              <a:ext uri="{C183D7F6-B498-43B3-948B-1728B52AA6E4}">
                <adec:decorative xmlns:adec="http://schemas.microsoft.com/office/drawing/2017/decorative" val="1"/>
              </a:ext>
            </a:extLst>
          </p:cNvPr>
          <p:cNvGrpSpPr/>
          <p:nvPr userDrawn="1"/>
        </p:nvGrpSpPr>
        <p:grpSpPr>
          <a:xfrm>
            <a:off x="-2" y="0"/>
            <a:ext cx="12192002" cy="6858000"/>
            <a:chOff x="-2" y="0"/>
            <a:chExt cx="12192002" cy="6858000"/>
          </a:xfrm>
        </p:grpSpPr>
        <p:sp>
          <p:nvSpPr>
            <p:cNvPr id="12" name="Frihandsfigur 8">
              <a:extLst>
                <a:ext uri="{FF2B5EF4-FFF2-40B4-BE49-F238E27FC236}">
                  <a16:creationId xmlns:a16="http://schemas.microsoft.com/office/drawing/2014/main" id="{6160EE3A-0738-E84E-63D0-35C97E5A398D}"/>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6EFE9"/>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3" name="Frihandsfigur 9">
              <a:extLst>
                <a:ext uri="{FF2B5EF4-FFF2-40B4-BE49-F238E27FC236}">
                  <a16:creationId xmlns:a16="http://schemas.microsoft.com/office/drawing/2014/main" id="{18D0AA6C-EBDC-F54A-2C13-414AEF4483FF}"/>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a:p>
          </p:txBody>
        </p:sp>
        <p:sp>
          <p:nvSpPr>
            <p:cNvPr id="14" name="Frihandsfigur 10">
              <a:extLst>
                <a:ext uri="{FF2B5EF4-FFF2-40B4-BE49-F238E27FC236}">
                  <a16:creationId xmlns:a16="http://schemas.microsoft.com/office/drawing/2014/main" id="{09570EFA-3FBB-051F-8AF6-AACEB9E8AED3}"/>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4000">
                  <a:srgbClr val="F6EFE9"/>
                </a:gs>
              </a:gsLst>
              <a:lin ang="0" scaled="0"/>
            </a:gradFill>
            <a:ln w="6322" cap="flat">
              <a:noFill/>
              <a:prstDash val="solid"/>
              <a:miter/>
            </a:ln>
          </p:spPr>
          <p:txBody>
            <a:bodyPr rtlCol="0" anchor="ctr"/>
            <a:lstStyle/>
            <a:p>
              <a:endParaRPr lang="sv-SE"/>
            </a:p>
          </p:txBody>
        </p:sp>
      </p:grpSp>
      <p:sp>
        <p:nvSpPr>
          <p:cNvPr id="5" name="Rubrik 1">
            <a:extLst>
              <a:ext uri="{FF2B5EF4-FFF2-40B4-BE49-F238E27FC236}">
                <a16:creationId xmlns:a16="http://schemas.microsoft.com/office/drawing/2014/main" id="{EB09906A-9F81-C2DD-2E0C-1D4E7AC0E8D6}"/>
              </a:ext>
            </a:extLst>
          </p:cNvPr>
          <p:cNvSpPr>
            <a:spLocks noGrp="1"/>
          </p:cNvSpPr>
          <p:nvPr>
            <p:ph type="title" hasCustomPrompt="1"/>
          </p:nvPr>
        </p:nvSpPr>
        <p:spPr>
          <a:xfrm>
            <a:off x="1515041" y="844667"/>
            <a:ext cx="8543806" cy="541926"/>
          </a:xfrm>
          <a:prstGeom prst="rect">
            <a:avLst/>
          </a:prstGeom>
        </p:spPr>
        <p:txBody>
          <a:bodyPr/>
          <a:lstStyle>
            <a:lvl1pPr>
              <a:defRPr sz="3200" b="1">
                <a:solidFill>
                  <a:schemeClr val="tx1"/>
                </a:solidFill>
              </a:defRPr>
            </a:lvl1pPr>
          </a:lstStyle>
          <a:p>
            <a:r>
              <a:rPr lang="sv-SE" dirty="0"/>
              <a:t>Klicka här för att ändra format</a:t>
            </a:r>
          </a:p>
        </p:txBody>
      </p:sp>
      <p:pic>
        <p:nvPicPr>
          <p:cNvPr id="15" name="Bildobjekt 7">
            <a:extLst>
              <a:ext uri="{FF2B5EF4-FFF2-40B4-BE49-F238E27FC236}">
                <a16:creationId xmlns:a16="http://schemas.microsoft.com/office/drawing/2014/main" id="{45871DA9-5FEC-F062-F08B-1C22DBF7B05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443858" y="6047117"/>
            <a:ext cx="1328022" cy="464400"/>
          </a:xfrm>
          <a:prstGeom prst="rect">
            <a:avLst/>
          </a:prstGeom>
        </p:spPr>
      </p:pic>
      <p:pic>
        <p:nvPicPr>
          <p:cNvPr id="4" name="Bildobjekt 3">
            <a:extLst>
              <a:ext uri="{FF2B5EF4-FFF2-40B4-BE49-F238E27FC236}">
                <a16:creationId xmlns:a16="http://schemas.microsoft.com/office/drawing/2014/main" id="{C6761BF5-013D-B833-5619-C7D07DB8035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312767" y="261938"/>
            <a:ext cx="596900" cy="457200"/>
          </a:xfrm>
          <a:prstGeom prst="rect">
            <a:avLst/>
          </a:prstGeom>
        </p:spPr>
      </p:pic>
    </p:spTree>
    <p:extLst>
      <p:ext uri="{BB962C8B-B14F-4D97-AF65-F5344CB8AC3E}">
        <p14:creationId xmlns:p14="http://schemas.microsoft.com/office/powerpoint/2010/main" val="1117893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4_Anpassad layout">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4376267E-D34D-F0D7-B1F4-AEC5575CFC1F}"/>
              </a:ext>
              <a:ext uri="{C183D7F6-B498-43B3-948B-1728B52AA6E4}">
                <adec:decorative xmlns:adec="http://schemas.microsoft.com/office/drawing/2017/decorative" val="1"/>
              </a:ext>
            </a:extLst>
          </p:cNvPr>
          <p:cNvGrpSpPr/>
          <p:nvPr userDrawn="1"/>
        </p:nvGrpSpPr>
        <p:grpSpPr>
          <a:xfrm>
            <a:off x="-2" y="0"/>
            <a:ext cx="12192002" cy="6858000"/>
            <a:chOff x="-2" y="0"/>
            <a:chExt cx="12192002" cy="6858000"/>
          </a:xfrm>
        </p:grpSpPr>
        <p:sp>
          <p:nvSpPr>
            <p:cNvPr id="12" name="Frihandsfigur 8">
              <a:extLst>
                <a:ext uri="{FF2B5EF4-FFF2-40B4-BE49-F238E27FC236}">
                  <a16:creationId xmlns:a16="http://schemas.microsoft.com/office/drawing/2014/main" id="{6160EE3A-0738-E84E-63D0-35C97E5A398D}"/>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6EFE9"/>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3" name="Frihandsfigur 9">
              <a:extLst>
                <a:ext uri="{FF2B5EF4-FFF2-40B4-BE49-F238E27FC236}">
                  <a16:creationId xmlns:a16="http://schemas.microsoft.com/office/drawing/2014/main" id="{18D0AA6C-EBDC-F54A-2C13-414AEF4483FF}"/>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a:p>
          </p:txBody>
        </p:sp>
        <p:sp>
          <p:nvSpPr>
            <p:cNvPr id="14" name="Frihandsfigur 10">
              <a:extLst>
                <a:ext uri="{FF2B5EF4-FFF2-40B4-BE49-F238E27FC236}">
                  <a16:creationId xmlns:a16="http://schemas.microsoft.com/office/drawing/2014/main" id="{09570EFA-3FBB-051F-8AF6-AACEB9E8AED3}"/>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4000">
                  <a:srgbClr val="F6EFE9"/>
                </a:gs>
              </a:gsLst>
              <a:lin ang="0" scaled="0"/>
            </a:gradFill>
            <a:ln w="6322" cap="flat">
              <a:noFill/>
              <a:prstDash val="solid"/>
              <a:miter/>
            </a:ln>
          </p:spPr>
          <p:txBody>
            <a:bodyPr rtlCol="0" anchor="ctr"/>
            <a:lstStyle/>
            <a:p>
              <a:endParaRPr lang="sv-SE"/>
            </a:p>
          </p:txBody>
        </p:sp>
      </p:grpSp>
      <p:pic>
        <p:nvPicPr>
          <p:cNvPr id="15" name="Bildobjekt 7">
            <a:extLst>
              <a:ext uri="{FF2B5EF4-FFF2-40B4-BE49-F238E27FC236}">
                <a16:creationId xmlns:a16="http://schemas.microsoft.com/office/drawing/2014/main" id="{45871DA9-5FEC-F062-F08B-1C22DBF7B05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443858" y="6047117"/>
            <a:ext cx="1328022" cy="464400"/>
          </a:xfrm>
          <a:prstGeom prst="rect">
            <a:avLst/>
          </a:prstGeom>
        </p:spPr>
      </p:pic>
      <p:pic>
        <p:nvPicPr>
          <p:cNvPr id="4" name="Bildobjekt 3">
            <a:extLst>
              <a:ext uri="{FF2B5EF4-FFF2-40B4-BE49-F238E27FC236}">
                <a16:creationId xmlns:a16="http://schemas.microsoft.com/office/drawing/2014/main" id="{D255432C-2C9F-852C-0480-34745C393D4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312767" y="261938"/>
            <a:ext cx="596900" cy="457200"/>
          </a:xfrm>
          <a:prstGeom prst="rect">
            <a:avLst/>
          </a:prstGeom>
        </p:spPr>
      </p:pic>
    </p:spTree>
    <p:extLst>
      <p:ext uri="{BB962C8B-B14F-4D97-AF65-F5344CB8AC3E}">
        <p14:creationId xmlns:p14="http://schemas.microsoft.com/office/powerpoint/2010/main" val="3235969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Rubrikbi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2E320E9-AEA0-9796-D621-DBD2C38B1DDB}"/>
              </a:ext>
            </a:extLst>
          </p:cNvPr>
          <p:cNvSpPr/>
          <p:nvPr userDrawn="1"/>
        </p:nvSpPr>
        <p:spPr>
          <a:xfrm>
            <a:off x="0" y="0"/>
            <a:ext cx="12192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86088762-EEF3-EDB0-420B-A0A72515AA4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443858" y="6047117"/>
            <a:ext cx="1328021" cy="464400"/>
          </a:xfrm>
          <a:prstGeom prst="rect">
            <a:avLst/>
          </a:prstGeom>
        </p:spPr>
      </p:pic>
      <p:pic>
        <p:nvPicPr>
          <p:cNvPr id="9" name="Bildobjekt 8">
            <a:extLst>
              <a:ext uri="{FF2B5EF4-FFF2-40B4-BE49-F238E27FC236}">
                <a16:creationId xmlns:a16="http://schemas.microsoft.com/office/drawing/2014/main" id="{F95DE4A0-DEE8-5596-C612-16255648E1D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353800" y="300038"/>
            <a:ext cx="508000" cy="381000"/>
          </a:xfrm>
          <a:prstGeom prst="rect">
            <a:avLst/>
          </a:prstGeom>
        </p:spPr>
      </p:pic>
      <p:sp>
        <p:nvSpPr>
          <p:cNvPr id="2" name="Rubrik 1">
            <a:extLst>
              <a:ext uri="{FF2B5EF4-FFF2-40B4-BE49-F238E27FC236}">
                <a16:creationId xmlns:a16="http://schemas.microsoft.com/office/drawing/2014/main" id="{FC23CA8D-7027-2FDA-1B04-E0AA9845AD60}"/>
              </a:ext>
            </a:extLst>
          </p:cNvPr>
          <p:cNvSpPr>
            <a:spLocks noGrp="1"/>
          </p:cNvSpPr>
          <p:nvPr>
            <p:ph type="ctrTitle" hasCustomPrompt="1"/>
          </p:nvPr>
        </p:nvSpPr>
        <p:spPr>
          <a:xfrm>
            <a:off x="1432560" y="3106759"/>
            <a:ext cx="9144000" cy="723245"/>
          </a:xfrm>
        </p:spPr>
        <p:txBody>
          <a:bodyPr anchor="b">
            <a:noAutofit/>
          </a:bodyPr>
          <a:lstStyle>
            <a:lvl1pPr algn="l">
              <a:defRPr sz="4000" b="1">
                <a:solidFill>
                  <a:schemeClr val="bg1"/>
                </a:solidFill>
              </a:defRPr>
            </a:lvl1pPr>
          </a:lstStyle>
          <a:p>
            <a:r>
              <a:rPr lang="sv-SE"/>
              <a:t>Klicka här för att ändra format</a:t>
            </a:r>
            <a:endParaRPr lang="en-US"/>
          </a:p>
        </p:txBody>
      </p:sp>
      <p:sp>
        <p:nvSpPr>
          <p:cNvPr id="3" name="Underrubrik 2">
            <a:extLst>
              <a:ext uri="{FF2B5EF4-FFF2-40B4-BE49-F238E27FC236}">
                <a16:creationId xmlns:a16="http://schemas.microsoft.com/office/drawing/2014/main" id="{5A3E1ABC-EA39-D489-EC88-A962717309DB}"/>
              </a:ext>
            </a:extLst>
          </p:cNvPr>
          <p:cNvSpPr>
            <a:spLocks noGrp="1"/>
          </p:cNvSpPr>
          <p:nvPr>
            <p:ph type="subTitle" idx="1" hasCustomPrompt="1"/>
          </p:nvPr>
        </p:nvSpPr>
        <p:spPr>
          <a:xfrm>
            <a:off x="1432560" y="2618935"/>
            <a:ext cx="9144000" cy="487824"/>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a:t>Gemensamma grunder</a:t>
            </a: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endParaRPr lang="en-US"/>
          </a:p>
        </p:txBody>
      </p:sp>
    </p:spTree>
    <p:extLst>
      <p:ext uri="{BB962C8B-B14F-4D97-AF65-F5344CB8AC3E}">
        <p14:creationId xmlns:p14="http://schemas.microsoft.com/office/powerpoint/2010/main" val="2648656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m sida">
    <p:spTree>
      <p:nvGrpSpPr>
        <p:cNvPr id="1" name=""/>
        <p:cNvGrpSpPr/>
        <p:nvPr/>
      </p:nvGrpSpPr>
      <p:grpSpPr>
        <a:xfrm>
          <a:off x="0" y="0"/>
          <a:ext cx="0" cy="0"/>
          <a:chOff x="0" y="0"/>
          <a:chExt cx="0" cy="0"/>
        </a:xfrm>
      </p:grpSpPr>
      <p:pic>
        <p:nvPicPr>
          <p:cNvPr id="5" name="Bildobjekt 7">
            <a:extLst>
              <a:ext uri="{FF2B5EF4-FFF2-40B4-BE49-F238E27FC236}">
                <a16:creationId xmlns:a16="http://schemas.microsoft.com/office/drawing/2014/main" id="{88097413-362C-9CE4-F7F2-18D282DFF57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443858" y="6047117"/>
            <a:ext cx="1328022" cy="464400"/>
          </a:xfrm>
          <a:prstGeom prst="rect">
            <a:avLst/>
          </a:prstGeom>
        </p:spPr>
      </p:pic>
      <p:pic>
        <p:nvPicPr>
          <p:cNvPr id="6" name="Bildobjekt 5">
            <a:extLst>
              <a:ext uri="{FF2B5EF4-FFF2-40B4-BE49-F238E27FC236}">
                <a16:creationId xmlns:a16="http://schemas.microsoft.com/office/drawing/2014/main" id="{C90E9EA2-0F19-FE50-5040-5F8EDB7C169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312767" y="261938"/>
            <a:ext cx="596900" cy="457200"/>
          </a:xfrm>
          <a:prstGeom prst="rect">
            <a:avLst/>
          </a:prstGeom>
        </p:spPr>
      </p:pic>
    </p:spTree>
    <p:extLst>
      <p:ext uri="{BB962C8B-B14F-4D97-AF65-F5344CB8AC3E}">
        <p14:creationId xmlns:p14="http://schemas.microsoft.com/office/powerpoint/2010/main" val="2147088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0325564B-2A3F-A48C-FFB4-A729C6BC2E77}"/>
              </a:ext>
            </a:extLst>
          </p:cNvPr>
          <p:cNvSpPr/>
          <p:nvPr userDrawn="1"/>
        </p:nvSpPr>
        <p:spPr>
          <a:xfrm>
            <a:off x="0" y="0"/>
            <a:ext cx="12192000"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1">
            <a:extLst>
              <a:ext uri="{FF2B5EF4-FFF2-40B4-BE49-F238E27FC236}">
                <a16:creationId xmlns:a16="http://schemas.microsoft.com/office/drawing/2014/main" id="{2F3A1AFB-1FD2-E798-0E99-4CDD88DA9C04}"/>
              </a:ext>
            </a:extLst>
          </p:cNvPr>
          <p:cNvSpPr>
            <a:spLocks noGrp="1"/>
          </p:cNvSpPr>
          <p:nvPr>
            <p:ph type="ctrTitle" hasCustomPrompt="1"/>
          </p:nvPr>
        </p:nvSpPr>
        <p:spPr>
          <a:xfrm>
            <a:off x="1432560" y="3106759"/>
            <a:ext cx="9144000" cy="723245"/>
          </a:xfrm>
        </p:spPr>
        <p:txBody>
          <a:bodyPr anchor="b"/>
          <a:lstStyle>
            <a:lvl1pPr algn="l">
              <a:defRPr sz="4000" b="1"/>
            </a:lvl1pPr>
          </a:lstStyle>
          <a:p>
            <a:r>
              <a:rPr lang="sv-SE"/>
              <a:t>Namn på presentation</a:t>
            </a:r>
            <a:endParaRPr lang="en-US"/>
          </a:p>
        </p:txBody>
      </p:sp>
      <p:sp>
        <p:nvSpPr>
          <p:cNvPr id="10" name="Underrubrik 2">
            <a:extLst>
              <a:ext uri="{FF2B5EF4-FFF2-40B4-BE49-F238E27FC236}">
                <a16:creationId xmlns:a16="http://schemas.microsoft.com/office/drawing/2014/main" id="{9EA331CC-460A-5024-E10C-2F62FF76B7FA}"/>
              </a:ext>
            </a:extLst>
          </p:cNvPr>
          <p:cNvSpPr>
            <a:spLocks noGrp="1"/>
          </p:cNvSpPr>
          <p:nvPr>
            <p:ph type="subTitle" idx="1" hasCustomPrompt="1"/>
          </p:nvPr>
        </p:nvSpPr>
        <p:spPr>
          <a:xfrm>
            <a:off x="1432560" y="2618935"/>
            <a:ext cx="9144000" cy="48782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Konceptuell grund</a:t>
            </a:r>
            <a:endParaRPr lang="en-US"/>
          </a:p>
        </p:txBody>
      </p:sp>
      <p:pic>
        <p:nvPicPr>
          <p:cNvPr id="5" name="Bildobjekt 7">
            <a:extLst>
              <a:ext uri="{FF2B5EF4-FFF2-40B4-BE49-F238E27FC236}">
                <a16:creationId xmlns:a16="http://schemas.microsoft.com/office/drawing/2014/main" id="{FF2F7BC4-6949-BFB0-C4A1-7D0EB2296AC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443858" y="6047117"/>
            <a:ext cx="1328022" cy="464400"/>
          </a:xfrm>
          <a:prstGeom prst="rect">
            <a:avLst/>
          </a:prstGeom>
        </p:spPr>
      </p:pic>
      <p:pic>
        <p:nvPicPr>
          <p:cNvPr id="6" name="Bildobjekt 5">
            <a:extLst>
              <a:ext uri="{FF2B5EF4-FFF2-40B4-BE49-F238E27FC236}">
                <a16:creationId xmlns:a16="http://schemas.microsoft.com/office/drawing/2014/main" id="{82E263AD-AAAF-A069-5FF9-EE9E21CF1E6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208424" y="232806"/>
            <a:ext cx="749300" cy="584200"/>
          </a:xfrm>
          <a:prstGeom prst="rect">
            <a:avLst/>
          </a:prstGeom>
        </p:spPr>
      </p:pic>
    </p:spTree>
    <p:extLst>
      <p:ext uri="{BB962C8B-B14F-4D97-AF65-F5344CB8AC3E}">
        <p14:creationId xmlns:p14="http://schemas.microsoft.com/office/powerpoint/2010/main" val="684212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sv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6.svg"/><Relationship Id="rId5" Type="http://schemas.openxmlformats.org/officeDocument/2006/relationships/slideLayout" Target="../slideLayouts/slideLayout13.xml"/><Relationship Id="rId10" Type="http://schemas.openxmlformats.org/officeDocument/2006/relationships/image" Target="../media/image5.png"/><Relationship Id="rId4" Type="http://schemas.openxmlformats.org/officeDocument/2006/relationships/slideLayout" Target="../slideLayouts/slideLayout12.xml"/><Relationship Id="rId9"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2D89C5AC-7718-EFC2-141E-0DA91EDEC9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D369622-DF89-79D3-E404-74EB7C0EA7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6897239-4762-7DF8-D06F-F16EF99CFB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99F8789-9D8C-4E28-B1C7-E293747BD279}" type="datetimeFigureOut">
              <a:rPr lang="en-US" smtClean="0"/>
              <a:t>5/7/2026</a:t>
            </a:fld>
            <a:endParaRPr lang="en-US"/>
          </a:p>
        </p:txBody>
      </p:sp>
      <p:sp>
        <p:nvSpPr>
          <p:cNvPr id="5" name="Platshållare för sidfot 4">
            <a:extLst>
              <a:ext uri="{FF2B5EF4-FFF2-40B4-BE49-F238E27FC236}">
                <a16:creationId xmlns:a16="http://schemas.microsoft.com/office/drawing/2014/main" id="{5EF38241-8276-412B-3B01-0CA3FFD930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Platshållare för bildnummer 5">
            <a:extLst>
              <a:ext uri="{FF2B5EF4-FFF2-40B4-BE49-F238E27FC236}">
                <a16:creationId xmlns:a16="http://schemas.microsoft.com/office/drawing/2014/main" id="{6DF53D1D-BCD4-03B2-B0A9-B08382ED9C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2770896-4EC5-BA44-8F0F-4837A80E0A87}" type="slidenum">
              <a:t>‹#›</a:t>
            </a:fld>
            <a:endParaRPr lang="sv-SE"/>
          </a:p>
        </p:txBody>
      </p:sp>
      <p:pic>
        <p:nvPicPr>
          <p:cNvPr id="7" name="Bildobjekt 7">
            <a:extLst>
              <a:ext uri="{FF2B5EF4-FFF2-40B4-BE49-F238E27FC236}">
                <a16:creationId xmlns:a16="http://schemas.microsoft.com/office/drawing/2014/main" id="{43B948CE-C802-B585-469D-785A0115702C}"/>
              </a:ext>
              <a:ext uri="{C183D7F6-B498-43B3-948B-1728B52AA6E4}">
                <adec:decorative xmlns:adec="http://schemas.microsoft.com/office/drawing/2017/decorative" val="1"/>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443858" y="6047117"/>
            <a:ext cx="1328021" cy="464400"/>
          </a:xfrm>
          <a:prstGeom prst="rect">
            <a:avLst/>
          </a:prstGeom>
        </p:spPr>
      </p:pic>
    </p:spTree>
    <p:extLst>
      <p:ext uri="{BB962C8B-B14F-4D97-AF65-F5344CB8AC3E}">
        <p14:creationId xmlns:p14="http://schemas.microsoft.com/office/powerpoint/2010/main" val="1925843994"/>
      </p:ext>
    </p:extLst>
  </p:cSld>
  <p:clrMap bg1="lt1" tx1="dk1" bg2="lt2" tx2="dk2" accent1="accent1" accent2="accent2" accent3="accent3" accent4="accent4" accent5="accent5" accent6="accent6" hlink="hlink" folHlink="folHlink"/>
  <p:sldLayoutIdLst>
    <p:sldLayoutId id="2147483727" r:id="rId1"/>
    <p:sldLayoutId id="2147483722" r:id="rId2"/>
    <p:sldLayoutId id="2147483723" r:id="rId3"/>
    <p:sldLayoutId id="2147483724" r:id="rId4"/>
    <p:sldLayoutId id="2147483725" r:id="rId5"/>
    <p:sldLayoutId id="2147483726" r:id="rId6"/>
    <p:sldLayoutId id="2147483757" r:id="rId7"/>
    <p:sldLayoutId id="2147483721"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C5354FF-3F4A-E480-3201-A23B2C95C6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A3DC4380-ED50-4046-6350-8E0B932D5A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8D954AE-768E-8F08-87B1-BDF0342CE8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99F8789-9D8C-4E28-B1C7-E293747BD279}" type="datetimeFigureOut">
              <a:rPr lang="en-US" smtClean="0"/>
              <a:t>5/7/2026</a:t>
            </a:fld>
            <a:endParaRPr lang="en-US"/>
          </a:p>
        </p:txBody>
      </p:sp>
      <p:sp>
        <p:nvSpPr>
          <p:cNvPr id="5" name="Platshållare för sidfot 4">
            <a:extLst>
              <a:ext uri="{FF2B5EF4-FFF2-40B4-BE49-F238E27FC236}">
                <a16:creationId xmlns:a16="http://schemas.microsoft.com/office/drawing/2014/main" id="{D95F2ED0-DF2C-8E97-B651-4007B689A9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Platshållare för bildnummer 5">
            <a:extLst>
              <a:ext uri="{FF2B5EF4-FFF2-40B4-BE49-F238E27FC236}">
                <a16:creationId xmlns:a16="http://schemas.microsoft.com/office/drawing/2014/main" id="{6255CC5E-8178-A580-1B2C-C6BE8494CE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E6BD4CD-F260-9845-90C9-170B884C4E2C}" type="slidenum">
              <a:t>‹#›</a:t>
            </a:fld>
            <a:endParaRPr lang="sv-SE"/>
          </a:p>
        </p:txBody>
      </p:sp>
      <p:pic>
        <p:nvPicPr>
          <p:cNvPr id="7" name="Bildobjekt 6">
            <a:extLst>
              <a:ext uri="{FF2B5EF4-FFF2-40B4-BE49-F238E27FC236}">
                <a16:creationId xmlns:a16="http://schemas.microsoft.com/office/drawing/2014/main" id="{7D7800CC-07F4-6D9B-C219-C9C584DDE6E5}"/>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11208424" y="232806"/>
            <a:ext cx="749300" cy="584200"/>
          </a:xfrm>
          <a:prstGeom prst="rect">
            <a:avLst/>
          </a:prstGeom>
        </p:spPr>
      </p:pic>
      <p:pic>
        <p:nvPicPr>
          <p:cNvPr id="8" name="Bildobjekt 7">
            <a:extLst>
              <a:ext uri="{FF2B5EF4-FFF2-40B4-BE49-F238E27FC236}">
                <a16:creationId xmlns:a16="http://schemas.microsoft.com/office/drawing/2014/main" id="{ED12B71B-440A-384E-BE33-7450421088A1}"/>
              </a:ext>
              <a:ext uri="{C183D7F6-B498-43B3-948B-1728B52AA6E4}">
                <adec:decorative xmlns:adec="http://schemas.microsoft.com/office/drawing/2017/decorative" val="1"/>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443858" y="6047117"/>
            <a:ext cx="1328022" cy="464400"/>
          </a:xfrm>
          <a:prstGeom prst="rect">
            <a:avLst/>
          </a:prstGeom>
        </p:spPr>
      </p:pic>
    </p:spTree>
    <p:extLst>
      <p:ext uri="{BB962C8B-B14F-4D97-AF65-F5344CB8AC3E}">
        <p14:creationId xmlns:p14="http://schemas.microsoft.com/office/powerpoint/2010/main" val="187454062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hyperlink" Target="mailto:ledningsamverkan@mcf.se"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0B96BD08-3FF5-5858-93E7-EBC6AD5D9AAF}"/>
              </a:ext>
            </a:extLst>
          </p:cNvPr>
          <p:cNvSpPr>
            <a:spLocks noGrp="1"/>
          </p:cNvSpPr>
          <p:nvPr>
            <p:ph type="subTitle" idx="1"/>
          </p:nvPr>
        </p:nvSpPr>
        <p:spPr/>
        <p:txBody>
          <a:bodyPr/>
          <a:lstStyle/>
          <a:p>
            <a:r>
              <a:rPr lang="sv-SE" dirty="0"/>
              <a:t>Konceptuell grund – Fördjupning</a:t>
            </a:r>
          </a:p>
        </p:txBody>
      </p:sp>
      <p:sp>
        <p:nvSpPr>
          <p:cNvPr id="2" name="Rubrik 1">
            <a:extLst>
              <a:ext uri="{FF2B5EF4-FFF2-40B4-BE49-F238E27FC236}">
                <a16:creationId xmlns:a16="http://schemas.microsoft.com/office/drawing/2014/main" id="{BD407DD4-F521-3BF2-2DE2-FC35D1EC7808}"/>
              </a:ext>
            </a:extLst>
          </p:cNvPr>
          <p:cNvSpPr>
            <a:spLocks noGrp="1"/>
          </p:cNvSpPr>
          <p:nvPr>
            <p:ph type="ctrTitle"/>
          </p:nvPr>
        </p:nvSpPr>
        <p:spPr>
          <a:xfrm>
            <a:off x="1432560" y="3106759"/>
            <a:ext cx="6649556" cy="1170273"/>
          </a:xfrm>
        </p:spPr>
        <p:txBody>
          <a:bodyPr>
            <a:normAutofit fontScale="90000"/>
          </a:bodyPr>
          <a:lstStyle/>
          <a:p>
            <a:r>
              <a:rPr lang="sv-SE" dirty="0"/>
              <a:t>Makt och normer inom ledning och samverkan</a:t>
            </a:r>
            <a:endParaRPr lang="en-SE" dirty="0"/>
          </a:p>
        </p:txBody>
      </p:sp>
    </p:spTree>
    <p:extLst>
      <p:ext uri="{BB962C8B-B14F-4D97-AF65-F5344CB8AC3E}">
        <p14:creationId xmlns:p14="http://schemas.microsoft.com/office/powerpoint/2010/main" val="2703661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33868DB-93A0-572E-E90C-397D0E88C791}"/>
              </a:ext>
            </a:extLst>
          </p:cNvPr>
          <p:cNvSpPr>
            <a:spLocks noGrp="1"/>
          </p:cNvSpPr>
          <p:nvPr>
            <p:ph type="title"/>
          </p:nvPr>
        </p:nvSpPr>
        <p:spPr>
          <a:xfrm>
            <a:off x="1678670" y="844667"/>
            <a:ext cx="8543806" cy="541926"/>
          </a:xfrm>
        </p:spPr>
        <p:txBody>
          <a:bodyPr/>
          <a:lstStyle/>
          <a:p>
            <a:r>
              <a:rPr lang="sv-SE" dirty="0"/>
              <a:t>MCF-finansierad forskning på området</a:t>
            </a:r>
          </a:p>
        </p:txBody>
      </p:sp>
      <p:sp>
        <p:nvSpPr>
          <p:cNvPr id="6" name="textruta 5">
            <a:extLst>
              <a:ext uri="{FF2B5EF4-FFF2-40B4-BE49-F238E27FC236}">
                <a16:creationId xmlns:a16="http://schemas.microsoft.com/office/drawing/2014/main" id="{7FB2CD90-7AB3-A9D0-8875-0F6DD37380A3}"/>
              </a:ext>
            </a:extLst>
          </p:cNvPr>
          <p:cNvSpPr txBox="1"/>
          <p:nvPr/>
        </p:nvSpPr>
        <p:spPr>
          <a:xfrm>
            <a:off x="1678670" y="1386593"/>
            <a:ext cx="1227968" cy="2215991"/>
          </a:xfrm>
          <a:prstGeom prst="rect">
            <a:avLst/>
          </a:prstGeom>
          <a:noFill/>
        </p:spPr>
        <p:txBody>
          <a:bodyPr wrap="square">
            <a:spAutoFit/>
          </a:bodyPr>
          <a:lstStyle/>
          <a:p>
            <a:r>
              <a:rPr lang="sv-SE" sz="13800" dirty="0">
                <a:solidFill>
                  <a:schemeClr val="accent3">
                    <a:lumMod val="75000"/>
                  </a:schemeClr>
                </a:solidFill>
                <a:effectLst/>
                <a:ea typeface="Garamond" panose="02020404030301010803" pitchFamily="18" charset="0"/>
                <a:cs typeface="Times New Roman" panose="02020603050405020304" pitchFamily="18" charset="0"/>
              </a:rPr>
              <a:t>”</a:t>
            </a:r>
            <a:endParaRPr lang="sv-SE" sz="13800" dirty="0">
              <a:solidFill>
                <a:schemeClr val="accent3">
                  <a:lumMod val="75000"/>
                </a:schemeClr>
              </a:solidFill>
            </a:endParaRPr>
          </a:p>
        </p:txBody>
      </p:sp>
      <p:sp>
        <p:nvSpPr>
          <p:cNvPr id="3" name="Platshållare för innehåll 2">
            <a:extLst>
              <a:ext uri="{FF2B5EF4-FFF2-40B4-BE49-F238E27FC236}">
                <a16:creationId xmlns:a16="http://schemas.microsoft.com/office/drawing/2014/main" id="{72ED3BAF-1B2B-A963-C547-D16FB3518E6B}"/>
              </a:ext>
            </a:extLst>
          </p:cNvPr>
          <p:cNvSpPr>
            <a:spLocks noGrp="1"/>
          </p:cNvSpPr>
          <p:nvPr>
            <p:ph idx="1"/>
          </p:nvPr>
        </p:nvSpPr>
        <p:spPr>
          <a:xfrm>
            <a:off x="2467708" y="1772187"/>
            <a:ext cx="6897518" cy="3330755"/>
          </a:xfrm>
        </p:spPr>
        <p:txBody>
          <a:bodyPr>
            <a:normAutofit/>
          </a:bodyPr>
          <a:lstStyle/>
          <a:p>
            <a:pPr marL="0" indent="0">
              <a:buNone/>
            </a:pPr>
            <a:r>
              <a:rPr lang="sv-SE" sz="2300" dirty="0"/>
              <a:t>Den forskning som fokuserar på samhällsstörningar ur ett genusperspektiv betonar att de olika sociala roller som tilldelas män och kvinnor förstärks i en akut situation. </a:t>
            </a:r>
          </a:p>
          <a:p>
            <a:pPr marL="0" indent="0">
              <a:buNone/>
            </a:pPr>
            <a:r>
              <a:rPr lang="sv-SE" sz="2300" dirty="0"/>
              <a:t>Det kan handla om […] att vissa sårbara grupper och former av sårbarheter osynliggörs och inte räknas med som relevanta. Genus kan […] hjälpa oss förstå och få syn på hur skillnad görs mellan viktiga och mindre viktiga hot.</a:t>
            </a:r>
          </a:p>
        </p:txBody>
      </p:sp>
      <p:sp>
        <p:nvSpPr>
          <p:cNvPr id="4" name="textruta 3">
            <a:extLst>
              <a:ext uri="{FF2B5EF4-FFF2-40B4-BE49-F238E27FC236}">
                <a16:creationId xmlns:a16="http://schemas.microsoft.com/office/drawing/2014/main" id="{7DD48747-9AA2-30F3-C52A-9821FBB60ABA}"/>
              </a:ext>
              <a:ext uri="{C183D7F6-B498-43B3-948B-1728B52AA6E4}">
                <adec:decorative xmlns:adec="http://schemas.microsoft.com/office/drawing/2017/decorative" val="1"/>
              </a:ext>
            </a:extLst>
          </p:cNvPr>
          <p:cNvSpPr txBox="1"/>
          <p:nvPr/>
        </p:nvSpPr>
        <p:spPr>
          <a:xfrm>
            <a:off x="133751" y="6443725"/>
            <a:ext cx="11633642" cy="230832"/>
          </a:xfrm>
          <a:prstGeom prst="rect">
            <a:avLst/>
          </a:prstGeom>
          <a:noFill/>
        </p:spPr>
        <p:txBody>
          <a:bodyPr wrap="square">
            <a:spAutoFit/>
          </a:bodyPr>
          <a:lstStyle/>
          <a:p>
            <a:r>
              <a:rPr lang="sv-SE" sz="900" i="1" dirty="0">
                <a:effectLst/>
                <a:latin typeface="+mj-lt"/>
                <a:ea typeface="Garamond" panose="02020404030301010803" pitchFamily="18" charset="0"/>
                <a:cs typeface="Times New Roman" panose="02020603050405020304" pitchFamily="18" charset="0"/>
              </a:rPr>
              <a:t>(2023) Misse Wester, Mathias Ericson, Maja Svenbro, Christian Uhr, ”Makt och normer i arbetet med att åstadkomma inriktning och samordning under kriser”, </a:t>
            </a:r>
            <a:r>
              <a:rPr lang="sv-SE" sz="900" i="1" dirty="0" err="1">
                <a:effectLst/>
                <a:latin typeface="+mj-lt"/>
                <a:ea typeface="Garamond" panose="02020404030301010803" pitchFamily="18" charset="0"/>
                <a:cs typeface="Times New Roman" panose="02020603050405020304" pitchFamily="18" charset="0"/>
              </a:rPr>
              <a:t>Publ</a:t>
            </a:r>
            <a:r>
              <a:rPr lang="sv-SE" sz="900" i="1" dirty="0">
                <a:effectLst/>
                <a:latin typeface="+mj-lt"/>
                <a:ea typeface="Garamond" panose="02020404030301010803" pitchFamily="18" charset="0"/>
                <a:cs typeface="Times New Roman" panose="02020603050405020304" pitchFamily="18" charset="0"/>
              </a:rPr>
              <a:t>. nr: MSB2277, s.7</a:t>
            </a:r>
            <a:endParaRPr lang="sv-SE" sz="900" i="1" dirty="0">
              <a:latin typeface="+mj-lt"/>
            </a:endParaRPr>
          </a:p>
        </p:txBody>
      </p:sp>
    </p:spTree>
    <p:extLst>
      <p:ext uri="{BB962C8B-B14F-4D97-AF65-F5344CB8AC3E}">
        <p14:creationId xmlns:p14="http://schemas.microsoft.com/office/powerpoint/2010/main" val="3192902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D6996D-5A25-79C2-5432-4FCF69D29E3D}"/>
              </a:ext>
            </a:extLst>
          </p:cNvPr>
          <p:cNvSpPr>
            <a:spLocks noGrp="1"/>
          </p:cNvSpPr>
          <p:nvPr>
            <p:ph type="title"/>
          </p:nvPr>
        </p:nvSpPr>
        <p:spPr>
          <a:xfrm>
            <a:off x="1416050" y="2626981"/>
            <a:ext cx="8806426" cy="1273968"/>
          </a:xfrm>
        </p:spPr>
        <p:txBody>
          <a:bodyPr/>
          <a:lstStyle/>
          <a:p>
            <a:r>
              <a:rPr lang="sv-SE" dirty="0"/>
              <a:t>Vad kan vi göra för att öka vår medvetenhet om makt och normer?</a:t>
            </a:r>
          </a:p>
        </p:txBody>
      </p:sp>
    </p:spTree>
    <p:extLst>
      <p:ext uri="{BB962C8B-B14F-4D97-AF65-F5344CB8AC3E}">
        <p14:creationId xmlns:p14="http://schemas.microsoft.com/office/powerpoint/2010/main" val="2970646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185460-7CCF-2CEB-9E21-C90D920BED38}"/>
              </a:ext>
            </a:extLst>
          </p:cNvPr>
          <p:cNvSpPr>
            <a:spLocks noGrp="1"/>
          </p:cNvSpPr>
          <p:nvPr>
            <p:ph type="title"/>
          </p:nvPr>
        </p:nvSpPr>
        <p:spPr>
          <a:xfrm>
            <a:off x="1678670" y="844667"/>
            <a:ext cx="8543806" cy="541926"/>
          </a:xfrm>
        </p:spPr>
        <p:txBody>
          <a:bodyPr/>
          <a:lstStyle/>
          <a:p>
            <a:r>
              <a:rPr lang="sv-SE" dirty="0"/>
              <a:t>Var medveten om makt och normer</a:t>
            </a:r>
            <a:r>
              <a:rPr lang="sv-SE" dirty="0">
                <a:noFill/>
              </a:rPr>
              <a:t> del 1</a:t>
            </a:r>
            <a:endParaRPr lang="sv-SE" dirty="0"/>
          </a:p>
        </p:txBody>
      </p:sp>
      <p:sp>
        <p:nvSpPr>
          <p:cNvPr id="3" name="Platshållare för innehåll 2">
            <a:extLst>
              <a:ext uri="{FF2B5EF4-FFF2-40B4-BE49-F238E27FC236}">
                <a16:creationId xmlns:a16="http://schemas.microsoft.com/office/drawing/2014/main" id="{2E47655D-94DA-28DA-5E70-966C100D0E4B}"/>
              </a:ext>
            </a:extLst>
          </p:cNvPr>
          <p:cNvSpPr>
            <a:spLocks noGrp="1"/>
          </p:cNvSpPr>
          <p:nvPr>
            <p:ph idx="1"/>
          </p:nvPr>
        </p:nvSpPr>
        <p:spPr>
          <a:xfrm>
            <a:off x="1678670" y="1595206"/>
            <a:ext cx="4508278" cy="4351338"/>
          </a:xfrm>
        </p:spPr>
        <p:txBody>
          <a:bodyPr>
            <a:normAutofit/>
          </a:bodyPr>
          <a:lstStyle/>
          <a:p>
            <a:r>
              <a:rPr lang="sv-SE" sz="2400" dirty="0"/>
              <a:t>Att vara medveten om makt och normer är en förutsättning för att kunna se vilka perspektiv som är möjliga </a:t>
            </a:r>
            <a:br>
              <a:rPr lang="sv-SE" sz="2400" dirty="0"/>
            </a:br>
            <a:r>
              <a:rPr lang="sv-SE" sz="2400" dirty="0"/>
              <a:t>i olika delar av hanteringen och på vilka grunder. </a:t>
            </a:r>
          </a:p>
        </p:txBody>
      </p:sp>
      <p:pic>
        <p:nvPicPr>
          <p:cNvPr id="5" name="Bildobjekt 4">
            <a:extLst>
              <a:ext uri="{FF2B5EF4-FFF2-40B4-BE49-F238E27FC236}">
                <a16:creationId xmlns:a16="http://schemas.microsoft.com/office/drawing/2014/main" id="{883318F8-9621-7016-1C4E-68DCEC3BEC3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2501" y="694505"/>
            <a:ext cx="5984977" cy="5586976"/>
          </a:xfrm>
          <a:prstGeom prst="rect">
            <a:avLst/>
          </a:prstGeom>
        </p:spPr>
      </p:pic>
    </p:spTree>
    <p:extLst>
      <p:ext uri="{BB962C8B-B14F-4D97-AF65-F5344CB8AC3E}">
        <p14:creationId xmlns:p14="http://schemas.microsoft.com/office/powerpoint/2010/main" val="403999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185460-7CCF-2CEB-9E21-C90D920BED38}"/>
              </a:ext>
            </a:extLst>
          </p:cNvPr>
          <p:cNvSpPr>
            <a:spLocks noGrp="1"/>
          </p:cNvSpPr>
          <p:nvPr>
            <p:ph type="title"/>
          </p:nvPr>
        </p:nvSpPr>
        <p:spPr>
          <a:xfrm>
            <a:off x="1678670" y="844667"/>
            <a:ext cx="8543806" cy="541926"/>
          </a:xfrm>
        </p:spPr>
        <p:txBody>
          <a:bodyPr/>
          <a:lstStyle/>
          <a:p>
            <a:r>
              <a:rPr lang="sv-SE" dirty="0"/>
              <a:t>Var medveten om makt och normer</a:t>
            </a:r>
            <a:r>
              <a:rPr lang="sv-SE" dirty="0">
                <a:noFill/>
              </a:rPr>
              <a:t> del 2</a:t>
            </a:r>
            <a:endParaRPr lang="sv-SE" dirty="0"/>
          </a:p>
        </p:txBody>
      </p:sp>
      <p:sp>
        <p:nvSpPr>
          <p:cNvPr id="3" name="Platshållare för innehåll 2">
            <a:extLst>
              <a:ext uri="{FF2B5EF4-FFF2-40B4-BE49-F238E27FC236}">
                <a16:creationId xmlns:a16="http://schemas.microsoft.com/office/drawing/2014/main" id="{2E47655D-94DA-28DA-5E70-966C100D0E4B}"/>
              </a:ext>
            </a:extLst>
          </p:cNvPr>
          <p:cNvSpPr>
            <a:spLocks noGrp="1"/>
          </p:cNvSpPr>
          <p:nvPr>
            <p:ph idx="1"/>
          </p:nvPr>
        </p:nvSpPr>
        <p:spPr>
          <a:xfrm>
            <a:off x="1678670" y="1595206"/>
            <a:ext cx="4508278" cy="4351338"/>
          </a:xfrm>
        </p:spPr>
        <p:txBody>
          <a:bodyPr>
            <a:normAutofit/>
          </a:bodyPr>
          <a:lstStyle/>
          <a:p>
            <a:r>
              <a:rPr lang="sv-SE" sz="2400" dirty="0"/>
              <a:t>Vi kan öka vår medvetenhet om makt och normer </a:t>
            </a:r>
            <a:br>
              <a:rPr lang="sv-SE" sz="2400" dirty="0"/>
            </a:br>
            <a:r>
              <a:rPr lang="sv-SE" sz="2400" dirty="0"/>
              <a:t>genom att vi: </a:t>
            </a:r>
          </a:p>
          <a:p>
            <a:pPr lvl="1"/>
            <a:r>
              <a:rPr lang="sv-SE" sz="2000" dirty="0"/>
              <a:t>agerar för en öppenhet </a:t>
            </a:r>
            <a:br>
              <a:rPr lang="sv-SE" sz="2000" dirty="0"/>
            </a:br>
            <a:r>
              <a:rPr lang="sv-SE" sz="2000" dirty="0"/>
              <a:t>där vi ser händelser ur </a:t>
            </a:r>
            <a:br>
              <a:rPr lang="sv-SE" sz="2000" dirty="0"/>
            </a:br>
            <a:r>
              <a:rPr lang="sv-SE" sz="2000" dirty="0"/>
              <a:t>olika perspektiv.</a:t>
            </a:r>
          </a:p>
          <a:p>
            <a:pPr lvl="1"/>
            <a:r>
              <a:rPr lang="sv-SE" sz="2000" dirty="0"/>
              <a:t>utmanar vissa aktörers perspektiv och hur dessa tränger ut andras.</a:t>
            </a:r>
          </a:p>
        </p:txBody>
      </p:sp>
      <p:pic>
        <p:nvPicPr>
          <p:cNvPr id="5" name="Bildobjekt 4">
            <a:extLst>
              <a:ext uri="{FF2B5EF4-FFF2-40B4-BE49-F238E27FC236}">
                <a16:creationId xmlns:a16="http://schemas.microsoft.com/office/drawing/2014/main" id="{883318F8-9621-7016-1C4E-68DCEC3BEC3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2501" y="694505"/>
            <a:ext cx="5984977" cy="5586976"/>
          </a:xfrm>
          <a:prstGeom prst="rect">
            <a:avLst/>
          </a:prstGeom>
        </p:spPr>
      </p:pic>
    </p:spTree>
    <p:extLst>
      <p:ext uri="{BB962C8B-B14F-4D97-AF65-F5344CB8AC3E}">
        <p14:creationId xmlns:p14="http://schemas.microsoft.com/office/powerpoint/2010/main" val="341573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F53B1E-5121-2BCE-643B-C359366834D2}"/>
              </a:ext>
            </a:extLst>
          </p:cNvPr>
          <p:cNvSpPr>
            <a:spLocks noGrp="1"/>
          </p:cNvSpPr>
          <p:nvPr>
            <p:ph type="title"/>
          </p:nvPr>
        </p:nvSpPr>
        <p:spPr>
          <a:xfrm>
            <a:off x="1678670" y="844667"/>
            <a:ext cx="8543806" cy="541926"/>
          </a:xfrm>
        </p:spPr>
        <p:txBody>
          <a:bodyPr/>
          <a:lstStyle/>
          <a:p>
            <a:r>
              <a:rPr lang="sv-SE" dirty="0"/>
              <a:t>Viktigt men kan vara svårt</a:t>
            </a:r>
          </a:p>
        </p:txBody>
      </p:sp>
      <p:sp>
        <p:nvSpPr>
          <p:cNvPr id="3" name="Platshållare för innehåll 2">
            <a:extLst>
              <a:ext uri="{FF2B5EF4-FFF2-40B4-BE49-F238E27FC236}">
                <a16:creationId xmlns:a16="http://schemas.microsoft.com/office/drawing/2014/main" id="{B86E24E7-8A84-13C2-01B8-92842747178B}"/>
              </a:ext>
            </a:extLst>
          </p:cNvPr>
          <p:cNvSpPr>
            <a:spLocks noGrp="1"/>
          </p:cNvSpPr>
          <p:nvPr>
            <p:ph idx="1"/>
          </p:nvPr>
        </p:nvSpPr>
        <p:spPr>
          <a:xfrm>
            <a:off x="1677989" y="1595438"/>
            <a:ext cx="5239006" cy="4351337"/>
          </a:xfrm>
        </p:spPr>
        <p:txBody>
          <a:bodyPr/>
          <a:lstStyle/>
          <a:p>
            <a:r>
              <a:rPr lang="sv-SE" dirty="0"/>
              <a:t>Oskrivna regler om ”hur saker ska vara” kan vara mycket svåra att komma åt.</a:t>
            </a:r>
          </a:p>
          <a:p>
            <a:r>
              <a:rPr lang="sv-SE" dirty="0"/>
              <a:t>Det finns verktyg att ta till mot de ”osynliga reglerna”. Du hittar verktygen i nivån </a:t>
            </a:r>
            <a:r>
              <a:rPr lang="sv-SE" b="1" dirty="0"/>
              <a:t>Arbetssätt</a:t>
            </a:r>
            <a:r>
              <a:rPr lang="sv-SE" dirty="0"/>
              <a:t> i Ramverket. </a:t>
            </a:r>
          </a:p>
        </p:txBody>
      </p:sp>
      <p:grpSp>
        <p:nvGrpSpPr>
          <p:cNvPr id="18" name="Grupp 17">
            <a:extLst>
              <a:ext uri="{FF2B5EF4-FFF2-40B4-BE49-F238E27FC236}">
                <a16:creationId xmlns:a16="http://schemas.microsoft.com/office/drawing/2014/main" id="{51537A02-61FA-0CAC-57AF-8DF240CDF0F6}"/>
              </a:ext>
              <a:ext uri="{C183D7F6-B498-43B3-948B-1728B52AA6E4}">
                <adec:decorative xmlns:adec="http://schemas.microsoft.com/office/drawing/2017/decorative" val="1"/>
              </a:ext>
            </a:extLst>
          </p:cNvPr>
          <p:cNvGrpSpPr/>
          <p:nvPr/>
        </p:nvGrpSpPr>
        <p:grpSpPr>
          <a:xfrm>
            <a:off x="7615513" y="1983659"/>
            <a:ext cx="2668682" cy="2055968"/>
            <a:chOff x="3943166" y="1771571"/>
            <a:chExt cx="4303608" cy="3315524"/>
          </a:xfrm>
        </p:grpSpPr>
        <p:sp>
          <p:nvSpPr>
            <p:cNvPr id="15" name="Frihandsfigur: Form 14">
              <a:extLst>
                <a:ext uri="{FF2B5EF4-FFF2-40B4-BE49-F238E27FC236}">
                  <a16:creationId xmlns:a16="http://schemas.microsoft.com/office/drawing/2014/main" id="{4B998FCB-BE4A-C464-05AE-E1C894B3198D}"/>
                </a:ext>
              </a:extLst>
            </p:cNvPr>
            <p:cNvSpPr/>
            <p:nvPr/>
          </p:nvSpPr>
          <p:spPr>
            <a:xfrm>
              <a:off x="5162139" y="3200797"/>
              <a:ext cx="1887914" cy="1886298"/>
            </a:xfrm>
            <a:custGeom>
              <a:avLst/>
              <a:gdLst>
                <a:gd name="csX0" fmla="*/ 880997 w 1887914"/>
                <a:gd name="csY0" fmla="*/ 1830117 h 1886298"/>
                <a:gd name="csX1" fmla="*/ 935861 w 1887914"/>
                <a:gd name="csY1" fmla="*/ 1677527 h 1886298"/>
                <a:gd name="csX2" fmla="*/ 1008061 w 1887914"/>
                <a:gd name="csY2" fmla="*/ 1621139 h 1886298"/>
                <a:gd name="csX3" fmla="*/ 1115027 w 1887914"/>
                <a:gd name="csY3" fmla="*/ 1601708 h 1886298"/>
                <a:gd name="csX4" fmla="*/ 1201990 w 1887914"/>
                <a:gd name="csY4" fmla="*/ 1629711 h 1886298"/>
                <a:gd name="csX5" fmla="*/ 1304955 w 1887914"/>
                <a:gd name="csY5" fmla="*/ 1753822 h 1886298"/>
                <a:gd name="csX6" fmla="*/ 1425351 w 1887914"/>
                <a:gd name="csY6" fmla="*/ 1764204 h 1886298"/>
                <a:gd name="csX7" fmla="*/ 1660333 w 1887914"/>
                <a:gd name="csY7" fmla="*/ 1564274 h 1886298"/>
                <a:gd name="csX8" fmla="*/ 1670620 w 1887914"/>
                <a:gd name="csY8" fmla="*/ 1442450 h 1886298"/>
                <a:gd name="csX9" fmla="*/ 1567655 w 1887914"/>
                <a:gd name="csY9" fmla="*/ 1318339 h 1886298"/>
                <a:gd name="csX10" fmla="*/ 1555177 w 1887914"/>
                <a:gd name="csY10" fmla="*/ 1226708 h 1886298"/>
                <a:gd name="csX11" fmla="*/ 1592229 w 1887914"/>
                <a:gd name="csY11" fmla="*/ 1123362 h 1886298"/>
                <a:gd name="csX12" fmla="*/ 1659571 w 1887914"/>
                <a:gd name="csY12" fmla="*/ 1061069 h 1886298"/>
                <a:gd name="csX13" fmla="*/ 1817400 w 1887914"/>
                <a:gd name="csY13" fmla="*/ 1032589 h 1886298"/>
                <a:gd name="csX14" fmla="*/ 1886551 w 1887914"/>
                <a:gd name="csY14" fmla="*/ 932386 h 1886298"/>
                <a:gd name="csX15" fmla="*/ 1833021 w 1887914"/>
                <a:gd name="csY15" fmla="*/ 626348 h 1886298"/>
                <a:gd name="csX16" fmla="*/ 1734056 w 1887914"/>
                <a:gd name="csY16" fmla="*/ 556434 h 1886298"/>
                <a:gd name="csX17" fmla="*/ 1576227 w 1887914"/>
                <a:gd name="csY17" fmla="*/ 584914 h 1886298"/>
                <a:gd name="csX18" fmla="*/ 1491550 w 1887914"/>
                <a:gd name="csY18" fmla="*/ 549671 h 1886298"/>
                <a:gd name="csX19" fmla="*/ 1458117 w 1887914"/>
                <a:gd name="csY19" fmla="*/ 505856 h 1886298"/>
                <a:gd name="csX20" fmla="*/ 1421541 w 1887914"/>
                <a:gd name="csY20" fmla="*/ 465280 h 1886298"/>
                <a:gd name="csX21" fmla="*/ 1401920 w 1887914"/>
                <a:gd name="csY21" fmla="*/ 374983 h 1886298"/>
                <a:gd name="csX22" fmla="*/ 1456783 w 1887914"/>
                <a:gd name="csY22" fmla="*/ 222392 h 1886298"/>
                <a:gd name="csX23" fmla="*/ 1405539 w 1887914"/>
                <a:gd name="csY23" fmla="*/ 111331 h 1886298"/>
                <a:gd name="csX24" fmla="*/ 1116646 w 1887914"/>
                <a:gd name="csY24" fmla="*/ 5222 h 1886298"/>
                <a:gd name="csX25" fmla="*/ 1006918 w 1887914"/>
                <a:gd name="csY25" fmla="*/ 57133 h 1886298"/>
                <a:gd name="csX26" fmla="*/ 952054 w 1887914"/>
                <a:gd name="csY26" fmla="*/ 209724 h 1886298"/>
                <a:gd name="csX27" fmla="*/ 879854 w 1887914"/>
                <a:gd name="csY27" fmla="*/ 266112 h 1886298"/>
                <a:gd name="csX28" fmla="*/ 772889 w 1887914"/>
                <a:gd name="csY28" fmla="*/ 285067 h 1886298"/>
                <a:gd name="csX29" fmla="*/ 685925 w 1887914"/>
                <a:gd name="csY29" fmla="*/ 257063 h 1886298"/>
                <a:gd name="csX30" fmla="*/ 582960 w 1887914"/>
                <a:gd name="csY30" fmla="*/ 132953 h 1886298"/>
                <a:gd name="csX31" fmla="*/ 462564 w 1887914"/>
                <a:gd name="csY31" fmla="*/ 122570 h 1886298"/>
                <a:gd name="csX32" fmla="*/ 227582 w 1887914"/>
                <a:gd name="csY32" fmla="*/ 322500 h 1886298"/>
                <a:gd name="csX33" fmla="*/ 217295 w 1887914"/>
                <a:gd name="csY33" fmla="*/ 444325 h 1886298"/>
                <a:gd name="csX34" fmla="*/ 320260 w 1887914"/>
                <a:gd name="csY34" fmla="*/ 568436 h 1886298"/>
                <a:gd name="csX35" fmla="*/ 332738 w 1887914"/>
                <a:gd name="csY35" fmla="*/ 660066 h 1886298"/>
                <a:gd name="csX36" fmla="*/ 295686 w 1887914"/>
                <a:gd name="csY36" fmla="*/ 763412 h 1886298"/>
                <a:gd name="csX37" fmla="*/ 228344 w 1887914"/>
                <a:gd name="csY37" fmla="*/ 825706 h 1886298"/>
                <a:gd name="csX38" fmla="*/ 70515 w 1887914"/>
                <a:gd name="csY38" fmla="*/ 854186 h 1886298"/>
                <a:gd name="csX39" fmla="*/ 1364 w 1887914"/>
                <a:gd name="csY39" fmla="*/ 954389 h 1886298"/>
                <a:gd name="csX40" fmla="*/ 54894 w 1887914"/>
                <a:gd name="csY40" fmla="*/ 1260427 h 1886298"/>
                <a:gd name="csX41" fmla="*/ 153859 w 1887914"/>
                <a:gd name="csY41" fmla="*/ 1330340 h 1886298"/>
                <a:gd name="csX42" fmla="*/ 311688 w 1887914"/>
                <a:gd name="csY42" fmla="*/ 1301861 h 1886298"/>
                <a:gd name="csX43" fmla="*/ 395984 w 1887914"/>
                <a:gd name="csY43" fmla="*/ 1337103 h 1886298"/>
                <a:gd name="csX44" fmla="*/ 429417 w 1887914"/>
                <a:gd name="csY44" fmla="*/ 1380442 h 1886298"/>
                <a:gd name="csX45" fmla="*/ 465993 w 1887914"/>
                <a:gd name="csY45" fmla="*/ 1421018 h 1886298"/>
                <a:gd name="csX46" fmla="*/ 485614 w 1887914"/>
                <a:gd name="csY46" fmla="*/ 1511315 h 1886298"/>
                <a:gd name="csX47" fmla="*/ 430750 w 1887914"/>
                <a:gd name="csY47" fmla="*/ 1663906 h 1886298"/>
                <a:gd name="csX48" fmla="*/ 481995 w 1887914"/>
                <a:gd name="csY48" fmla="*/ 1774968 h 1886298"/>
                <a:gd name="csX49" fmla="*/ 770888 w 1887914"/>
                <a:gd name="csY49" fmla="*/ 1881076 h 1886298"/>
                <a:gd name="csX50" fmla="*/ 880616 w 1887914"/>
                <a:gd name="csY50" fmla="*/ 1829164 h 1886298"/>
                <a:gd name="csX51" fmla="*/ 450277 w 1887914"/>
                <a:gd name="csY51" fmla="*/ 1031255 h 1886298"/>
                <a:gd name="csX52" fmla="*/ 856423 w 1887914"/>
                <a:gd name="csY52" fmla="*/ 442706 h 1886298"/>
                <a:gd name="csX53" fmla="*/ 1437829 w 1887914"/>
                <a:gd name="csY53" fmla="*/ 853900 h 1886298"/>
                <a:gd name="csX54" fmla="*/ 1031683 w 1887914"/>
                <a:gd name="csY54" fmla="*/ 1442450 h 1886298"/>
                <a:gd name="csX55" fmla="*/ 450277 w 1887914"/>
                <a:gd name="csY55" fmla="*/ 1031255 h 188629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Lst>
              <a:rect l="l" t="t" r="r" b="b"/>
              <a:pathLst>
                <a:path w="1887914" h="1886298">
                  <a:moveTo>
                    <a:pt x="880997" y="1830117"/>
                  </a:moveTo>
                  <a:lnTo>
                    <a:pt x="935861" y="1677527"/>
                  </a:lnTo>
                  <a:cubicBezTo>
                    <a:pt x="947006" y="1645904"/>
                    <a:pt x="975104" y="1624282"/>
                    <a:pt x="1008061" y="1621139"/>
                  </a:cubicBezTo>
                  <a:cubicBezTo>
                    <a:pt x="1044161" y="1617519"/>
                    <a:pt x="1079879" y="1611233"/>
                    <a:pt x="1115027" y="1601708"/>
                  </a:cubicBezTo>
                  <a:cubicBezTo>
                    <a:pt x="1147126" y="1593135"/>
                    <a:pt x="1180558" y="1603994"/>
                    <a:pt x="1201990" y="1629711"/>
                  </a:cubicBezTo>
                  <a:lnTo>
                    <a:pt x="1304955" y="1753822"/>
                  </a:lnTo>
                  <a:cubicBezTo>
                    <a:pt x="1335245" y="1790398"/>
                    <a:pt x="1389251" y="1794875"/>
                    <a:pt x="1425351" y="1764204"/>
                  </a:cubicBezTo>
                  <a:lnTo>
                    <a:pt x="1660333" y="1564274"/>
                  </a:lnTo>
                  <a:cubicBezTo>
                    <a:pt x="1696432" y="1533604"/>
                    <a:pt x="1701385" y="1478930"/>
                    <a:pt x="1670620" y="1442450"/>
                  </a:cubicBezTo>
                  <a:lnTo>
                    <a:pt x="1567655" y="1318339"/>
                  </a:lnTo>
                  <a:cubicBezTo>
                    <a:pt x="1546223" y="1292621"/>
                    <a:pt x="1541842" y="1257379"/>
                    <a:pt x="1555177" y="1226708"/>
                  </a:cubicBezTo>
                  <a:cubicBezTo>
                    <a:pt x="1570322" y="1193276"/>
                    <a:pt x="1582799" y="1158605"/>
                    <a:pt x="1592229" y="1123362"/>
                  </a:cubicBezTo>
                  <a:cubicBezTo>
                    <a:pt x="1600706" y="1091358"/>
                    <a:pt x="1626995" y="1066974"/>
                    <a:pt x="1659571" y="1061069"/>
                  </a:cubicBezTo>
                  <a:lnTo>
                    <a:pt x="1817400" y="1032589"/>
                  </a:lnTo>
                  <a:cubicBezTo>
                    <a:pt x="1863787" y="1024493"/>
                    <a:pt x="1894933" y="979344"/>
                    <a:pt x="1886551" y="932386"/>
                  </a:cubicBezTo>
                  <a:lnTo>
                    <a:pt x="1833021" y="626348"/>
                  </a:lnTo>
                  <a:cubicBezTo>
                    <a:pt x="1825020" y="579389"/>
                    <a:pt x="1780443" y="547862"/>
                    <a:pt x="1734056" y="556434"/>
                  </a:cubicBezTo>
                  <a:lnTo>
                    <a:pt x="1576227" y="584914"/>
                  </a:lnTo>
                  <a:cubicBezTo>
                    <a:pt x="1543651" y="590819"/>
                    <a:pt x="1510695" y="577199"/>
                    <a:pt x="1491550" y="549671"/>
                  </a:cubicBezTo>
                  <a:cubicBezTo>
                    <a:pt x="1481263" y="534812"/>
                    <a:pt x="1470118" y="520334"/>
                    <a:pt x="1458117" y="505856"/>
                  </a:cubicBezTo>
                  <a:cubicBezTo>
                    <a:pt x="1446497" y="491855"/>
                    <a:pt x="1434019" y="478329"/>
                    <a:pt x="1421541" y="465280"/>
                  </a:cubicBezTo>
                  <a:cubicBezTo>
                    <a:pt x="1398395" y="441372"/>
                    <a:pt x="1390775" y="406606"/>
                    <a:pt x="1401920" y="374983"/>
                  </a:cubicBezTo>
                  <a:lnTo>
                    <a:pt x="1456783" y="222392"/>
                  </a:lnTo>
                  <a:cubicBezTo>
                    <a:pt x="1472881" y="177244"/>
                    <a:pt x="1450116" y="127619"/>
                    <a:pt x="1405539" y="111331"/>
                  </a:cubicBezTo>
                  <a:lnTo>
                    <a:pt x="1116646" y="5222"/>
                  </a:lnTo>
                  <a:cubicBezTo>
                    <a:pt x="1072545" y="-11065"/>
                    <a:pt x="1023491" y="11985"/>
                    <a:pt x="1006918" y="57133"/>
                  </a:cubicBezTo>
                  <a:lnTo>
                    <a:pt x="952054" y="209724"/>
                  </a:lnTo>
                  <a:cubicBezTo>
                    <a:pt x="940910" y="241347"/>
                    <a:pt x="912811" y="262969"/>
                    <a:pt x="879854" y="266112"/>
                  </a:cubicBezTo>
                  <a:cubicBezTo>
                    <a:pt x="843754" y="269732"/>
                    <a:pt x="808036" y="276018"/>
                    <a:pt x="772889" y="285067"/>
                  </a:cubicBezTo>
                  <a:cubicBezTo>
                    <a:pt x="740789" y="293639"/>
                    <a:pt x="707357" y="282781"/>
                    <a:pt x="685925" y="257063"/>
                  </a:cubicBezTo>
                  <a:lnTo>
                    <a:pt x="582960" y="132953"/>
                  </a:lnTo>
                  <a:cubicBezTo>
                    <a:pt x="552670" y="96377"/>
                    <a:pt x="498664" y="91424"/>
                    <a:pt x="462564" y="122570"/>
                  </a:cubicBezTo>
                  <a:lnTo>
                    <a:pt x="227582" y="322500"/>
                  </a:lnTo>
                  <a:cubicBezTo>
                    <a:pt x="191482" y="353171"/>
                    <a:pt x="187006" y="407844"/>
                    <a:pt x="217295" y="444325"/>
                  </a:cubicBezTo>
                  <a:lnTo>
                    <a:pt x="320260" y="568436"/>
                  </a:lnTo>
                  <a:cubicBezTo>
                    <a:pt x="341692" y="594153"/>
                    <a:pt x="346073" y="629777"/>
                    <a:pt x="332738" y="660066"/>
                  </a:cubicBezTo>
                  <a:cubicBezTo>
                    <a:pt x="317594" y="693499"/>
                    <a:pt x="305116" y="728170"/>
                    <a:pt x="295686" y="763412"/>
                  </a:cubicBezTo>
                  <a:cubicBezTo>
                    <a:pt x="287209" y="795893"/>
                    <a:pt x="260920" y="819800"/>
                    <a:pt x="228344" y="825706"/>
                  </a:cubicBezTo>
                  <a:lnTo>
                    <a:pt x="70515" y="854186"/>
                  </a:lnTo>
                  <a:cubicBezTo>
                    <a:pt x="24128" y="862282"/>
                    <a:pt x="-7019" y="907430"/>
                    <a:pt x="1364" y="954389"/>
                  </a:cubicBezTo>
                  <a:lnTo>
                    <a:pt x="54894" y="1260427"/>
                  </a:lnTo>
                  <a:cubicBezTo>
                    <a:pt x="62895" y="1307385"/>
                    <a:pt x="107472" y="1338913"/>
                    <a:pt x="153859" y="1330340"/>
                  </a:cubicBezTo>
                  <a:lnTo>
                    <a:pt x="311688" y="1301861"/>
                  </a:lnTo>
                  <a:cubicBezTo>
                    <a:pt x="344264" y="1295955"/>
                    <a:pt x="377220" y="1309576"/>
                    <a:pt x="395984" y="1337103"/>
                  </a:cubicBezTo>
                  <a:cubicBezTo>
                    <a:pt x="406271" y="1351962"/>
                    <a:pt x="417415" y="1366440"/>
                    <a:pt x="429417" y="1380442"/>
                  </a:cubicBezTo>
                  <a:cubicBezTo>
                    <a:pt x="441419" y="1394444"/>
                    <a:pt x="453515" y="1407969"/>
                    <a:pt x="465993" y="1421018"/>
                  </a:cubicBezTo>
                  <a:cubicBezTo>
                    <a:pt x="489139" y="1444926"/>
                    <a:pt x="496759" y="1480169"/>
                    <a:pt x="485614" y="1511315"/>
                  </a:cubicBezTo>
                  <a:lnTo>
                    <a:pt x="430750" y="1663906"/>
                  </a:lnTo>
                  <a:cubicBezTo>
                    <a:pt x="414653" y="1708578"/>
                    <a:pt x="437418" y="1758203"/>
                    <a:pt x="481995" y="1774968"/>
                  </a:cubicBezTo>
                  <a:lnTo>
                    <a:pt x="770888" y="1881076"/>
                  </a:lnTo>
                  <a:cubicBezTo>
                    <a:pt x="815465" y="1897364"/>
                    <a:pt x="864519" y="1874313"/>
                    <a:pt x="880616" y="1829164"/>
                  </a:cubicBezTo>
                  <a:moveTo>
                    <a:pt x="450277" y="1031255"/>
                  </a:moveTo>
                  <a:cubicBezTo>
                    <a:pt x="401699" y="755030"/>
                    <a:pt x="583627" y="491474"/>
                    <a:pt x="856423" y="442706"/>
                  </a:cubicBezTo>
                  <a:cubicBezTo>
                    <a:pt x="1129314" y="393938"/>
                    <a:pt x="1389632" y="578056"/>
                    <a:pt x="1437829" y="853900"/>
                  </a:cubicBezTo>
                  <a:cubicBezTo>
                    <a:pt x="1486025" y="1130125"/>
                    <a:pt x="1304479" y="1393681"/>
                    <a:pt x="1031683" y="1442450"/>
                  </a:cubicBezTo>
                  <a:cubicBezTo>
                    <a:pt x="758791" y="1491599"/>
                    <a:pt x="498473" y="1307480"/>
                    <a:pt x="450277" y="1031255"/>
                  </a:cubicBezTo>
                </a:path>
              </a:pathLst>
            </a:custGeom>
            <a:solidFill>
              <a:srgbClr val="164A8C"/>
            </a:solidFill>
            <a:ln w="9525" cap="flat">
              <a:noFill/>
              <a:prstDash val="solid"/>
              <a:miter/>
            </a:ln>
          </p:spPr>
          <p:txBody>
            <a:bodyPr/>
            <a:lstStyle/>
            <a:p>
              <a:endParaRPr lang="sv-SE"/>
            </a:p>
          </p:txBody>
        </p:sp>
        <p:sp>
          <p:nvSpPr>
            <p:cNvPr id="16" name="Frihandsfigur: Form 15">
              <a:extLst>
                <a:ext uri="{FF2B5EF4-FFF2-40B4-BE49-F238E27FC236}">
                  <a16:creationId xmlns:a16="http://schemas.microsoft.com/office/drawing/2014/main" id="{90573755-8EBF-7009-25E4-FCE86BBD18F7}"/>
                </a:ext>
              </a:extLst>
            </p:cNvPr>
            <p:cNvSpPr/>
            <p:nvPr/>
          </p:nvSpPr>
          <p:spPr>
            <a:xfrm>
              <a:off x="6359717" y="1771571"/>
              <a:ext cx="1887057" cy="1887155"/>
            </a:xfrm>
            <a:custGeom>
              <a:avLst/>
              <a:gdLst>
                <a:gd name="csX0" fmla="*/ 880140 w 1887057"/>
                <a:gd name="csY0" fmla="*/ 1830022 h 1887155"/>
                <a:gd name="csX1" fmla="*/ 935004 w 1887057"/>
                <a:gd name="csY1" fmla="*/ 1677431 h 1887155"/>
                <a:gd name="csX2" fmla="*/ 1007203 w 1887057"/>
                <a:gd name="csY2" fmla="*/ 1621043 h 1887155"/>
                <a:gd name="csX3" fmla="*/ 1114169 w 1887057"/>
                <a:gd name="csY3" fmla="*/ 1602089 h 1887155"/>
                <a:gd name="csX4" fmla="*/ 1201133 w 1887057"/>
                <a:gd name="csY4" fmla="*/ 1630092 h 1887155"/>
                <a:gd name="csX5" fmla="*/ 1304098 w 1887057"/>
                <a:gd name="csY5" fmla="*/ 1754203 h 1887155"/>
                <a:gd name="csX6" fmla="*/ 1424494 w 1887057"/>
                <a:gd name="csY6" fmla="*/ 1764585 h 1887155"/>
                <a:gd name="csX7" fmla="*/ 1659476 w 1887057"/>
                <a:gd name="csY7" fmla="*/ 1564655 h 1887155"/>
                <a:gd name="csX8" fmla="*/ 1669762 w 1887057"/>
                <a:gd name="csY8" fmla="*/ 1442831 h 1887155"/>
                <a:gd name="csX9" fmla="*/ 1566797 w 1887057"/>
                <a:gd name="csY9" fmla="*/ 1318720 h 1887155"/>
                <a:gd name="csX10" fmla="*/ 1554320 w 1887057"/>
                <a:gd name="csY10" fmla="*/ 1227089 h 1887155"/>
                <a:gd name="csX11" fmla="*/ 1591372 w 1887057"/>
                <a:gd name="csY11" fmla="*/ 1123743 h 1887155"/>
                <a:gd name="csX12" fmla="*/ 1658713 w 1887057"/>
                <a:gd name="csY12" fmla="*/ 1061450 h 1887155"/>
                <a:gd name="csX13" fmla="*/ 1816543 w 1887057"/>
                <a:gd name="csY13" fmla="*/ 1032970 h 1887155"/>
                <a:gd name="csX14" fmla="*/ 1885694 w 1887057"/>
                <a:gd name="csY14" fmla="*/ 932767 h 1887155"/>
                <a:gd name="csX15" fmla="*/ 1832164 w 1887057"/>
                <a:gd name="csY15" fmla="*/ 626729 h 1887155"/>
                <a:gd name="csX16" fmla="*/ 1733199 w 1887057"/>
                <a:gd name="csY16" fmla="*/ 556815 h 1887155"/>
                <a:gd name="csX17" fmla="*/ 1575370 w 1887057"/>
                <a:gd name="csY17" fmla="*/ 585295 h 1887155"/>
                <a:gd name="csX18" fmla="*/ 1490693 w 1887057"/>
                <a:gd name="csY18" fmla="*/ 550052 h 1887155"/>
                <a:gd name="csX19" fmla="*/ 1457260 w 1887057"/>
                <a:gd name="csY19" fmla="*/ 506237 h 1887155"/>
                <a:gd name="csX20" fmla="*/ 1420684 w 1887057"/>
                <a:gd name="csY20" fmla="*/ 465661 h 1887155"/>
                <a:gd name="csX21" fmla="*/ 1401062 w 1887057"/>
                <a:gd name="csY21" fmla="*/ 375364 h 1887155"/>
                <a:gd name="csX22" fmla="*/ 1455926 w 1887057"/>
                <a:gd name="csY22" fmla="*/ 222773 h 1887155"/>
                <a:gd name="csX23" fmla="*/ 1404682 w 1887057"/>
                <a:gd name="csY23" fmla="*/ 111712 h 1887155"/>
                <a:gd name="csX24" fmla="*/ 1117122 w 1887057"/>
                <a:gd name="csY24" fmla="*/ 5222 h 1887155"/>
                <a:gd name="csX25" fmla="*/ 1007394 w 1887057"/>
                <a:gd name="csY25" fmla="*/ 57134 h 1887155"/>
                <a:gd name="csX26" fmla="*/ 952530 w 1887057"/>
                <a:gd name="csY26" fmla="*/ 209724 h 1887155"/>
                <a:gd name="csX27" fmla="*/ 880330 w 1887057"/>
                <a:gd name="csY27" fmla="*/ 266112 h 1887155"/>
                <a:gd name="csX28" fmla="*/ 773365 w 1887057"/>
                <a:gd name="csY28" fmla="*/ 285543 h 1887155"/>
                <a:gd name="csX29" fmla="*/ 686402 w 1887057"/>
                <a:gd name="csY29" fmla="*/ 257540 h 1887155"/>
                <a:gd name="csX30" fmla="*/ 583436 w 1887057"/>
                <a:gd name="csY30" fmla="*/ 133429 h 1887155"/>
                <a:gd name="csX31" fmla="*/ 463040 w 1887057"/>
                <a:gd name="csY31" fmla="*/ 123047 h 1887155"/>
                <a:gd name="csX32" fmla="*/ 228059 w 1887057"/>
                <a:gd name="csY32" fmla="*/ 322976 h 1887155"/>
                <a:gd name="csX33" fmla="*/ 217771 w 1887057"/>
                <a:gd name="csY33" fmla="*/ 444801 h 1887155"/>
                <a:gd name="csX34" fmla="*/ 320737 w 1887057"/>
                <a:gd name="csY34" fmla="*/ 568912 h 1887155"/>
                <a:gd name="csX35" fmla="*/ 332738 w 1887057"/>
                <a:gd name="csY35" fmla="*/ 660542 h 1887155"/>
                <a:gd name="csX36" fmla="*/ 295686 w 1887057"/>
                <a:gd name="csY36" fmla="*/ 763889 h 1887155"/>
                <a:gd name="csX37" fmla="*/ 228344 w 1887057"/>
                <a:gd name="csY37" fmla="*/ 826182 h 1887155"/>
                <a:gd name="csX38" fmla="*/ 70515 w 1887057"/>
                <a:gd name="csY38" fmla="*/ 854662 h 1887155"/>
                <a:gd name="csX39" fmla="*/ 1364 w 1887057"/>
                <a:gd name="csY39" fmla="*/ 954865 h 1887155"/>
                <a:gd name="csX40" fmla="*/ 54894 w 1887057"/>
                <a:gd name="csY40" fmla="*/ 1260903 h 1887155"/>
                <a:gd name="csX41" fmla="*/ 153859 w 1887057"/>
                <a:gd name="csY41" fmla="*/ 1330817 h 1887155"/>
                <a:gd name="csX42" fmla="*/ 311688 w 1887057"/>
                <a:gd name="csY42" fmla="*/ 1302337 h 1887155"/>
                <a:gd name="csX43" fmla="*/ 396365 w 1887057"/>
                <a:gd name="csY43" fmla="*/ 1337579 h 1887155"/>
                <a:gd name="csX44" fmla="*/ 429798 w 1887057"/>
                <a:gd name="csY44" fmla="*/ 1381394 h 1887155"/>
                <a:gd name="csX45" fmla="*/ 466374 w 1887057"/>
                <a:gd name="csY45" fmla="*/ 1421971 h 1887155"/>
                <a:gd name="csX46" fmla="*/ 485995 w 1887057"/>
                <a:gd name="csY46" fmla="*/ 1512268 h 1887155"/>
                <a:gd name="csX47" fmla="*/ 431132 w 1887057"/>
                <a:gd name="csY47" fmla="*/ 1664858 h 1887155"/>
                <a:gd name="csX48" fmla="*/ 482376 w 1887057"/>
                <a:gd name="csY48" fmla="*/ 1775920 h 1887155"/>
                <a:gd name="csX49" fmla="*/ 771269 w 1887057"/>
                <a:gd name="csY49" fmla="*/ 1881933 h 1887155"/>
                <a:gd name="csX50" fmla="*/ 880997 w 1887057"/>
                <a:gd name="csY50" fmla="*/ 1830022 h 1887155"/>
                <a:gd name="csX51" fmla="*/ 571530 w 1887057"/>
                <a:gd name="csY51" fmla="*/ 1010396 h 1887155"/>
                <a:gd name="csX52" fmla="*/ 878235 w 1887057"/>
                <a:gd name="csY52" fmla="*/ 565864 h 1887155"/>
                <a:gd name="csX53" fmla="*/ 1317433 w 1887057"/>
                <a:gd name="csY53" fmla="*/ 876379 h 1887155"/>
                <a:gd name="csX54" fmla="*/ 1010728 w 1887057"/>
                <a:gd name="csY54" fmla="*/ 1320911 h 1887155"/>
                <a:gd name="csX55" fmla="*/ 571530 w 1887057"/>
                <a:gd name="csY55" fmla="*/ 1010396 h 188715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Lst>
              <a:rect l="l" t="t" r="r" b="b"/>
              <a:pathLst>
                <a:path w="1887057" h="1887155">
                  <a:moveTo>
                    <a:pt x="880140" y="1830022"/>
                  </a:moveTo>
                  <a:lnTo>
                    <a:pt x="935004" y="1677431"/>
                  </a:lnTo>
                  <a:cubicBezTo>
                    <a:pt x="946148" y="1645808"/>
                    <a:pt x="974247" y="1624187"/>
                    <a:pt x="1007203" y="1621043"/>
                  </a:cubicBezTo>
                  <a:cubicBezTo>
                    <a:pt x="1043303" y="1617424"/>
                    <a:pt x="1079022" y="1611137"/>
                    <a:pt x="1114169" y="1602089"/>
                  </a:cubicBezTo>
                  <a:cubicBezTo>
                    <a:pt x="1145792" y="1593516"/>
                    <a:pt x="1179701" y="1604375"/>
                    <a:pt x="1201133" y="1630092"/>
                  </a:cubicBezTo>
                  <a:lnTo>
                    <a:pt x="1304098" y="1754203"/>
                  </a:lnTo>
                  <a:cubicBezTo>
                    <a:pt x="1334387" y="1790779"/>
                    <a:pt x="1388394" y="1795732"/>
                    <a:pt x="1424494" y="1764585"/>
                  </a:cubicBezTo>
                  <a:lnTo>
                    <a:pt x="1659476" y="1564655"/>
                  </a:lnTo>
                  <a:cubicBezTo>
                    <a:pt x="1695575" y="1533985"/>
                    <a:pt x="1700528" y="1479311"/>
                    <a:pt x="1669762" y="1442831"/>
                  </a:cubicBezTo>
                  <a:lnTo>
                    <a:pt x="1566797" y="1318720"/>
                  </a:lnTo>
                  <a:cubicBezTo>
                    <a:pt x="1545366" y="1293002"/>
                    <a:pt x="1540985" y="1257760"/>
                    <a:pt x="1554320" y="1227089"/>
                  </a:cubicBezTo>
                  <a:cubicBezTo>
                    <a:pt x="1569464" y="1193657"/>
                    <a:pt x="1581942" y="1158986"/>
                    <a:pt x="1591372" y="1123743"/>
                  </a:cubicBezTo>
                  <a:cubicBezTo>
                    <a:pt x="1600325" y="1091263"/>
                    <a:pt x="1626138" y="1067355"/>
                    <a:pt x="1658713" y="1061450"/>
                  </a:cubicBezTo>
                  <a:lnTo>
                    <a:pt x="1816543" y="1032970"/>
                  </a:lnTo>
                  <a:cubicBezTo>
                    <a:pt x="1862929" y="1024397"/>
                    <a:pt x="1894076" y="979725"/>
                    <a:pt x="1885694" y="932767"/>
                  </a:cubicBezTo>
                  <a:lnTo>
                    <a:pt x="1832164" y="626729"/>
                  </a:lnTo>
                  <a:cubicBezTo>
                    <a:pt x="1824163" y="579770"/>
                    <a:pt x="1779586" y="548243"/>
                    <a:pt x="1733199" y="556815"/>
                  </a:cubicBezTo>
                  <a:lnTo>
                    <a:pt x="1575370" y="585295"/>
                  </a:lnTo>
                  <a:cubicBezTo>
                    <a:pt x="1542794" y="591200"/>
                    <a:pt x="1509838" y="577580"/>
                    <a:pt x="1490693" y="550052"/>
                  </a:cubicBezTo>
                  <a:cubicBezTo>
                    <a:pt x="1480405" y="535193"/>
                    <a:pt x="1469261" y="520715"/>
                    <a:pt x="1457260" y="506237"/>
                  </a:cubicBezTo>
                  <a:cubicBezTo>
                    <a:pt x="1445639" y="492236"/>
                    <a:pt x="1433162" y="478710"/>
                    <a:pt x="1420684" y="465661"/>
                  </a:cubicBezTo>
                  <a:cubicBezTo>
                    <a:pt x="1397538" y="441753"/>
                    <a:pt x="1389918" y="406987"/>
                    <a:pt x="1401062" y="375364"/>
                  </a:cubicBezTo>
                  <a:lnTo>
                    <a:pt x="1455926" y="222773"/>
                  </a:lnTo>
                  <a:cubicBezTo>
                    <a:pt x="1472024" y="177625"/>
                    <a:pt x="1449259" y="128000"/>
                    <a:pt x="1404682" y="111712"/>
                  </a:cubicBezTo>
                  <a:lnTo>
                    <a:pt x="1117122" y="5222"/>
                  </a:lnTo>
                  <a:cubicBezTo>
                    <a:pt x="1073021" y="-11065"/>
                    <a:pt x="1023968" y="11985"/>
                    <a:pt x="1007394" y="57134"/>
                  </a:cubicBezTo>
                  <a:lnTo>
                    <a:pt x="952530" y="209724"/>
                  </a:lnTo>
                  <a:cubicBezTo>
                    <a:pt x="941386" y="241347"/>
                    <a:pt x="913287" y="262969"/>
                    <a:pt x="880330" y="266112"/>
                  </a:cubicBezTo>
                  <a:cubicBezTo>
                    <a:pt x="844231" y="269732"/>
                    <a:pt x="808512" y="276018"/>
                    <a:pt x="773365" y="285543"/>
                  </a:cubicBezTo>
                  <a:cubicBezTo>
                    <a:pt x="741266" y="294116"/>
                    <a:pt x="707833" y="283257"/>
                    <a:pt x="686402" y="257540"/>
                  </a:cubicBezTo>
                  <a:lnTo>
                    <a:pt x="583436" y="133429"/>
                  </a:lnTo>
                  <a:cubicBezTo>
                    <a:pt x="553147" y="96853"/>
                    <a:pt x="499140" y="91900"/>
                    <a:pt x="463040" y="123047"/>
                  </a:cubicBezTo>
                  <a:lnTo>
                    <a:pt x="228059" y="322976"/>
                  </a:lnTo>
                  <a:cubicBezTo>
                    <a:pt x="191959" y="353647"/>
                    <a:pt x="187006" y="408320"/>
                    <a:pt x="217771" y="444801"/>
                  </a:cubicBezTo>
                  <a:lnTo>
                    <a:pt x="320737" y="568912"/>
                  </a:lnTo>
                  <a:cubicBezTo>
                    <a:pt x="342168" y="594629"/>
                    <a:pt x="346550" y="629872"/>
                    <a:pt x="332738" y="660542"/>
                  </a:cubicBezTo>
                  <a:cubicBezTo>
                    <a:pt x="317594" y="693975"/>
                    <a:pt x="305116" y="728646"/>
                    <a:pt x="295686" y="763889"/>
                  </a:cubicBezTo>
                  <a:cubicBezTo>
                    <a:pt x="286733" y="796369"/>
                    <a:pt x="260920" y="820277"/>
                    <a:pt x="228344" y="826182"/>
                  </a:cubicBezTo>
                  <a:lnTo>
                    <a:pt x="70515" y="854662"/>
                  </a:lnTo>
                  <a:cubicBezTo>
                    <a:pt x="24128" y="863234"/>
                    <a:pt x="-7019" y="907907"/>
                    <a:pt x="1364" y="954865"/>
                  </a:cubicBezTo>
                  <a:lnTo>
                    <a:pt x="54894" y="1260903"/>
                  </a:lnTo>
                  <a:cubicBezTo>
                    <a:pt x="62895" y="1307861"/>
                    <a:pt x="107472" y="1339389"/>
                    <a:pt x="153859" y="1330817"/>
                  </a:cubicBezTo>
                  <a:lnTo>
                    <a:pt x="311688" y="1302337"/>
                  </a:lnTo>
                  <a:cubicBezTo>
                    <a:pt x="344263" y="1296431"/>
                    <a:pt x="377220" y="1310052"/>
                    <a:pt x="396365" y="1337579"/>
                  </a:cubicBezTo>
                  <a:cubicBezTo>
                    <a:pt x="406652" y="1352438"/>
                    <a:pt x="417796" y="1366916"/>
                    <a:pt x="429798" y="1381394"/>
                  </a:cubicBezTo>
                  <a:cubicBezTo>
                    <a:pt x="441419" y="1395396"/>
                    <a:pt x="453896" y="1408922"/>
                    <a:pt x="466374" y="1421971"/>
                  </a:cubicBezTo>
                  <a:cubicBezTo>
                    <a:pt x="489520" y="1445879"/>
                    <a:pt x="497140" y="1480645"/>
                    <a:pt x="485995" y="1512268"/>
                  </a:cubicBezTo>
                  <a:lnTo>
                    <a:pt x="431132" y="1664858"/>
                  </a:lnTo>
                  <a:cubicBezTo>
                    <a:pt x="415034" y="1709531"/>
                    <a:pt x="437799" y="1759156"/>
                    <a:pt x="482376" y="1775920"/>
                  </a:cubicBezTo>
                  <a:lnTo>
                    <a:pt x="771269" y="1881933"/>
                  </a:lnTo>
                  <a:cubicBezTo>
                    <a:pt x="815846" y="1898221"/>
                    <a:pt x="864900" y="1875170"/>
                    <a:pt x="880997" y="1830022"/>
                  </a:cubicBezTo>
                  <a:moveTo>
                    <a:pt x="571530" y="1010396"/>
                  </a:moveTo>
                  <a:cubicBezTo>
                    <a:pt x="534954" y="801893"/>
                    <a:pt x="672304" y="602821"/>
                    <a:pt x="878235" y="565864"/>
                  </a:cubicBezTo>
                  <a:cubicBezTo>
                    <a:pt x="1084261" y="528812"/>
                    <a:pt x="1280857" y="667877"/>
                    <a:pt x="1317433" y="876379"/>
                  </a:cubicBezTo>
                  <a:cubicBezTo>
                    <a:pt x="1354009" y="1084881"/>
                    <a:pt x="1216658" y="1283954"/>
                    <a:pt x="1010728" y="1320911"/>
                  </a:cubicBezTo>
                  <a:cubicBezTo>
                    <a:pt x="804702" y="1357963"/>
                    <a:pt x="608106" y="1218898"/>
                    <a:pt x="571530" y="1010396"/>
                  </a:cubicBezTo>
                </a:path>
              </a:pathLst>
            </a:custGeom>
            <a:solidFill>
              <a:srgbClr val="10335F"/>
            </a:solidFill>
            <a:ln w="9525" cap="flat">
              <a:noFill/>
              <a:prstDash val="solid"/>
              <a:miter/>
            </a:ln>
          </p:spPr>
          <p:txBody>
            <a:bodyPr/>
            <a:lstStyle/>
            <a:p>
              <a:endParaRPr lang="sv-SE"/>
            </a:p>
          </p:txBody>
        </p:sp>
        <p:sp>
          <p:nvSpPr>
            <p:cNvPr id="17" name="Frihandsfigur: Form 16">
              <a:extLst>
                <a:ext uri="{FF2B5EF4-FFF2-40B4-BE49-F238E27FC236}">
                  <a16:creationId xmlns:a16="http://schemas.microsoft.com/office/drawing/2014/main" id="{D5B1028F-FAA2-A4EC-7256-848F0FC274D7}"/>
                </a:ext>
              </a:extLst>
            </p:cNvPr>
            <p:cNvSpPr/>
            <p:nvPr/>
          </p:nvSpPr>
          <p:spPr>
            <a:xfrm>
              <a:off x="3943166" y="2717951"/>
              <a:ext cx="1357394" cy="1397617"/>
            </a:xfrm>
            <a:custGeom>
              <a:avLst/>
              <a:gdLst>
                <a:gd name="csX0" fmla="*/ 757898 w 1357394"/>
                <a:gd name="csY0" fmla="*/ 1342651 h 1397617"/>
                <a:gd name="csX1" fmla="*/ 775709 w 1357394"/>
                <a:gd name="csY1" fmla="*/ 1225303 h 1397617"/>
                <a:gd name="csX2" fmla="*/ 819429 w 1357394"/>
                <a:gd name="csY2" fmla="*/ 1174345 h 1397617"/>
                <a:gd name="csX3" fmla="*/ 893438 w 1357394"/>
                <a:gd name="csY3" fmla="*/ 1145008 h 1397617"/>
                <a:gd name="csX4" fmla="*/ 959828 w 1357394"/>
                <a:gd name="csY4" fmla="*/ 1152723 h 1397617"/>
                <a:gd name="csX5" fmla="*/ 1051268 w 1357394"/>
                <a:gd name="csY5" fmla="*/ 1226732 h 1397617"/>
                <a:gd name="csX6" fmla="*/ 1139088 w 1357394"/>
                <a:gd name="csY6" fmla="*/ 1216826 h 1397617"/>
                <a:gd name="csX7" fmla="*/ 1279582 w 1357394"/>
                <a:gd name="csY7" fmla="*/ 1039471 h 1397617"/>
                <a:gd name="csX8" fmla="*/ 1269771 w 1357394"/>
                <a:gd name="csY8" fmla="*/ 950602 h 1397617"/>
                <a:gd name="csX9" fmla="*/ 1178331 w 1357394"/>
                <a:gd name="csY9" fmla="*/ 876593 h 1397617"/>
                <a:gd name="csX10" fmla="*/ 1156519 w 1357394"/>
                <a:gd name="csY10" fmla="*/ 812966 h 1397617"/>
                <a:gd name="csX11" fmla="*/ 1168520 w 1357394"/>
                <a:gd name="csY11" fmla="*/ 733528 h 1397617"/>
                <a:gd name="csX12" fmla="*/ 1208240 w 1357394"/>
                <a:gd name="csY12" fmla="*/ 678949 h 1397617"/>
                <a:gd name="csX13" fmla="*/ 1317491 w 1357394"/>
                <a:gd name="csY13" fmla="*/ 635611 h 1397617"/>
                <a:gd name="csX14" fmla="*/ 1353115 w 1357394"/>
                <a:gd name="csY14" fmla="*/ 553505 h 1397617"/>
                <a:gd name="csX15" fmla="*/ 1271486 w 1357394"/>
                <a:gd name="csY15" fmla="*/ 341860 h 1397617"/>
                <a:gd name="csX16" fmla="*/ 1190809 w 1357394"/>
                <a:gd name="csY16" fmla="*/ 306236 h 1397617"/>
                <a:gd name="csX17" fmla="*/ 1081557 w 1357394"/>
                <a:gd name="csY17" fmla="*/ 349575 h 1397617"/>
                <a:gd name="csX18" fmla="*/ 1016025 w 1357394"/>
                <a:gd name="csY18" fmla="*/ 336525 h 1397617"/>
                <a:gd name="csX19" fmla="*/ 986117 w 1357394"/>
                <a:gd name="csY19" fmla="*/ 310332 h 1397617"/>
                <a:gd name="csX20" fmla="*/ 954017 w 1357394"/>
                <a:gd name="csY20" fmla="*/ 286424 h 1397617"/>
                <a:gd name="csX21" fmla="*/ 927252 w 1357394"/>
                <a:gd name="csY21" fmla="*/ 224607 h 1397617"/>
                <a:gd name="csX22" fmla="*/ 945064 w 1357394"/>
                <a:gd name="csY22" fmla="*/ 107259 h 1397617"/>
                <a:gd name="csX23" fmla="*/ 892867 w 1357394"/>
                <a:gd name="csY23" fmla="*/ 35059 h 1397617"/>
                <a:gd name="csX24" fmla="*/ 670839 w 1357394"/>
                <a:gd name="csY24" fmla="*/ 769 h 1397617"/>
                <a:gd name="csX25" fmla="*/ 599497 w 1357394"/>
                <a:gd name="csY25" fmla="*/ 53538 h 1397617"/>
                <a:gd name="csX26" fmla="*/ 581685 w 1357394"/>
                <a:gd name="csY26" fmla="*/ 170886 h 1397617"/>
                <a:gd name="csX27" fmla="*/ 537965 w 1357394"/>
                <a:gd name="csY27" fmla="*/ 221845 h 1397617"/>
                <a:gd name="csX28" fmla="*/ 463956 w 1357394"/>
                <a:gd name="csY28" fmla="*/ 251182 h 1397617"/>
                <a:gd name="csX29" fmla="*/ 397567 w 1357394"/>
                <a:gd name="csY29" fmla="*/ 243943 h 1397617"/>
                <a:gd name="csX30" fmla="*/ 306127 w 1357394"/>
                <a:gd name="csY30" fmla="*/ 169933 h 1397617"/>
                <a:gd name="csX31" fmla="*/ 218306 w 1357394"/>
                <a:gd name="csY31" fmla="*/ 179839 h 1397617"/>
                <a:gd name="csX32" fmla="*/ 77813 w 1357394"/>
                <a:gd name="csY32" fmla="*/ 357195 h 1397617"/>
                <a:gd name="csX33" fmla="*/ 87623 w 1357394"/>
                <a:gd name="csY33" fmla="*/ 446063 h 1397617"/>
                <a:gd name="csX34" fmla="*/ 179063 w 1357394"/>
                <a:gd name="csY34" fmla="*/ 520072 h 1397617"/>
                <a:gd name="csX35" fmla="*/ 200876 w 1357394"/>
                <a:gd name="csY35" fmla="*/ 583699 h 1397617"/>
                <a:gd name="csX36" fmla="*/ 188874 w 1357394"/>
                <a:gd name="csY36" fmla="*/ 663138 h 1397617"/>
                <a:gd name="csX37" fmla="*/ 149155 w 1357394"/>
                <a:gd name="csY37" fmla="*/ 717716 h 1397617"/>
                <a:gd name="csX38" fmla="*/ 39903 w 1357394"/>
                <a:gd name="csY38" fmla="*/ 761055 h 1397617"/>
                <a:gd name="csX39" fmla="*/ 4280 w 1357394"/>
                <a:gd name="csY39" fmla="*/ 843160 h 1397617"/>
                <a:gd name="csX40" fmla="*/ 85909 w 1357394"/>
                <a:gd name="csY40" fmla="*/ 1054806 h 1397617"/>
                <a:gd name="csX41" fmla="*/ 167062 w 1357394"/>
                <a:gd name="csY41" fmla="*/ 1090906 h 1397617"/>
                <a:gd name="csX42" fmla="*/ 276314 w 1357394"/>
                <a:gd name="csY42" fmla="*/ 1047567 h 1397617"/>
                <a:gd name="csX43" fmla="*/ 341846 w 1357394"/>
                <a:gd name="csY43" fmla="*/ 1060616 h 1397617"/>
                <a:gd name="csX44" fmla="*/ 371754 w 1357394"/>
                <a:gd name="csY44" fmla="*/ 1087286 h 1397617"/>
                <a:gd name="csX45" fmla="*/ 403853 w 1357394"/>
                <a:gd name="csY45" fmla="*/ 1111194 h 1397617"/>
                <a:gd name="csX46" fmla="*/ 430619 w 1357394"/>
                <a:gd name="csY46" fmla="*/ 1173011 h 1397617"/>
                <a:gd name="csX47" fmla="*/ 412807 w 1357394"/>
                <a:gd name="csY47" fmla="*/ 1290359 h 1397617"/>
                <a:gd name="csX48" fmla="*/ 465004 w 1357394"/>
                <a:gd name="csY48" fmla="*/ 1362559 h 1397617"/>
                <a:gd name="csX49" fmla="*/ 687032 w 1357394"/>
                <a:gd name="csY49" fmla="*/ 1396849 h 1397617"/>
                <a:gd name="csX50" fmla="*/ 758374 w 1357394"/>
                <a:gd name="csY50" fmla="*/ 1344080 h 1397617"/>
                <a:gd name="csX51" fmla="*/ 420808 w 1357394"/>
                <a:gd name="csY51" fmla="*/ 801441 h 1397617"/>
                <a:gd name="csX52" fmla="*/ 577780 w 1357394"/>
                <a:gd name="csY52" fmla="*/ 438538 h 1397617"/>
                <a:gd name="csX53" fmla="*/ 936682 w 1357394"/>
                <a:gd name="csY53" fmla="*/ 597892 h 1397617"/>
                <a:gd name="csX54" fmla="*/ 779710 w 1357394"/>
                <a:gd name="csY54" fmla="*/ 960794 h 1397617"/>
                <a:gd name="csX55" fmla="*/ 420808 w 1357394"/>
                <a:gd name="csY55" fmla="*/ 801441 h 139761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Lst>
              <a:rect l="l" t="t" r="r" b="b"/>
              <a:pathLst>
                <a:path w="1357394" h="1397617">
                  <a:moveTo>
                    <a:pt x="757898" y="1342651"/>
                  </a:moveTo>
                  <a:lnTo>
                    <a:pt x="775709" y="1225303"/>
                  </a:lnTo>
                  <a:cubicBezTo>
                    <a:pt x="779234" y="1201396"/>
                    <a:pt x="796188" y="1181488"/>
                    <a:pt x="819429" y="1174345"/>
                  </a:cubicBezTo>
                  <a:cubicBezTo>
                    <a:pt x="844861" y="1166629"/>
                    <a:pt x="869340" y="1156723"/>
                    <a:pt x="893438" y="1145008"/>
                  </a:cubicBezTo>
                  <a:cubicBezTo>
                    <a:pt x="915251" y="1134149"/>
                    <a:pt x="940682" y="1137292"/>
                    <a:pt x="959828" y="1152723"/>
                  </a:cubicBezTo>
                  <a:lnTo>
                    <a:pt x="1051268" y="1226732"/>
                  </a:lnTo>
                  <a:cubicBezTo>
                    <a:pt x="1078033" y="1248354"/>
                    <a:pt x="1117657" y="1244353"/>
                    <a:pt x="1139088" y="1216826"/>
                  </a:cubicBezTo>
                  <a:lnTo>
                    <a:pt x="1279582" y="1039471"/>
                  </a:lnTo>
                  <a:cubicBezTo>
                    <a:pt x="1301013" y="1012420"/>
                    <a:pt x="1297013" y="972224"/>
                    <a:pt x="1269771" y="950602"/>
                  </a:cubicBezTo>
                  <a:lnTo>
                    <a:pt x="1178331" y="876593"/>
                  </a:lnTo>
                  <a:cubicBezTo>
                    <a:pt x="1159567" y="861258"/>
                    <a:pt x="1151090" y="836398"/>
                    <a:pt x="1156519" y="812966"/>
                  </a:cubicBezTo>
                  <a:cubicBezTo>
                    <a:pt x="1162805" y="786772"/>
                    <a:pt x="1166806" y="760198"/>
                    <a:pt x="1168520" y="733528"/>
                  </a:cubicBezTo>
                  <a:cubicBezTo>
                    <a:pt x="1170330" y="709144"/>
                    <a:pt x="1185475" y="687903"/>
                    <a:pt x="1208240" y="678949"/>
                  </a:cubicBezTo>
                  <a:lnTo>
                    <a:pt x="1317491" y="635611"/>
                  </a:lnTo>
                  <a:cubicBezTo>
                    <a:pt x="1349591" y="622942"/>
                    <a:pt x="1365688" y="586462"/>
                    <a:pt x="1353115" y="553505"/>
                  </a:cubicBezTo>
                  <a:lnTo>
                    <a:pt x="1271486" y="341860"/>
                  </a:lnTo>
                  <a:cubicBezTo>
                    <a:pt x="1259008" y="309379"/>
                    <a:pt x="1222908" y="293092"/>
                    <a:pt x="1190809" y="306236"/>
                  </a:cubicBezTo>
                  <a:lnTo>
                    <a:pt x="1081557" y="349575"/>
                  </a:lnTo>
                  <a:cubicBezTo>
                    <a:pt x="1059269" y="358624"/>
                    <a:pt x="1033837" y="353194"/>
                    <a:pt x="1016025" y="336525"/>
                  </a:cubicBezTo>
                  <a:cubicBezTo>
                    <a:pt x="1006214" y="327477"/>
                    <a:pt x="996404" y="318428"/>
                    <a:pt x="986117" y="310332"/>
                  </a:cubicBezTo>
                  <a:cubicBezTo>
                    <a:pt x="975830" y="301759"/>
                    <a:pt x="965162" y="294044"/>
                    <a:pt x="954017" y="286424"/>
                  </a:cubicBezTo>
                  <a:cubicBezTo>
                    <a:pt x="933920" y="272899"/>
                    <a:pt x="923728" y="248515"/>
                    <a:pt x="927252" y="224607"/>
                  </a:cubicBezTo>
                  <a:lnTo>
                    <a:pt x="945064" y="107259"/>
                  </a:lnTo>
                  <a:cubicBezTo>
                    <a:pt x="950398" y="72969"/>
                    <a:pt x="926776" y="40489"/>
                    <a:pt x="892867" y="35059"/>
                  </a:cubicBezTo>
                  <a:lnTo>
                    <a:pt x="670839" y="769"/>
                  </a:lnTo>
                  <a:cubicBezTo>
                    <a:pt x="636549" y="-4660"/>
                    <a:pt x="604831" y="19248"/>
                    <a:pt x="599497" y="53538"/>
                  </a:cubicBezTo>
                  <a:lnTo>
                    <a:pt x="581685" y="170886"/>
                  </a:lnTo>
                  <a:cubicBezTo>
                    <a:pt x="578161" y="194794"/>
                    <a:pt x="561206" y="215082"/>
                    <a:pt x="537965" y="221845"/>
                  </a:cubicBezTo>
                  <a:cubicBezTo>
                    <a:pt x="512534" y="229560"/>
                    <a:pt x="488054" y="239466"/>
                    <a:pt x="463956" y="251182"/>
                  </a:cubicBezTo>
                  <a:cubicBezTo>
                    <a:pt x="442144" y="262040"/>
                    <a:pt x="416236" y="258897"/>
                    <a:pt x="397567" y="243943"/>
                  </a:cubicBezTo>
                  <a:lnTo>
                    <a:pt x="306127" y="169933"/>
                  </a:lnTo>
                  <a:cubicBezTo>
                    <a:pt x="278885" y="148312"/>
                    <a:pt x="239738" y="152312"/>
                    <a:pt x="218306" y="179839"/>
                  </a:cubicBezTo>
                  <a:lnTo>
                    <a:pt x="77813" y="357195"/>
                  </a:lnTo>
                  <a:cubicBezTo>
                    <a:pt x="56381" y="384246"/>
                    <a:pt x="60858" y="424441"/>
                    <a:pt x="87623" y="446063"/>
                  </a:cubicBezTo>
                  <a:lnTo>
                    <a:pt x="179063" y="520072"/>
                  </a:lnTo>
                  <a:cubicBezTo>
                    <a:pt x="197828" y="535408"/>
                    <a:pt x="206305" y="560268"/>
                    <a:pt x="200876" y="583699"/>
                  </a:cubicBezTo>
                  <a:cubicBezTo>
                    <a:pt x="194589" y="609893"/>
                    <a:pt x="190589" y="636468"/>
                    <a:pt x="188874" y="663138"/>
                  </a:cubicBezTo>
                  <a:cubicBezTo>
                    <a:pt x="187064" y="687522"/>
                    <a:pt x="171920" y="708763"/>
                    <a:pt x="149155" y="717716"/>
                  </a:cubicBezTo>
                  <a:lnTo>
                    <a:pt x="39903" y="761055"/>
                  </a:lnTo>
                  <a:cubicBezTo>
                    <a:pt x="7804" y="773723"/>
                    <a:pt x="-8293" y="810680"/>
                    <a:pt x="4280" y="843160"/>
                  </a:cubicBezTo>
                  <a:lnTo>
                    <a:pt x="85909" y="1054806"/>
                  </a:lnTo>
                  <a:cubicBezTo>
                    <a:pt x="98387" y="1087286"/>
                    <a:pt x="134486" y="1103574"/>
                    <a:pt x="167062" y="1090906"/>
                  </a:cubicBezTo>
                  <a:lnTo>
                    <a:pt x="276314" y="1047567"/>
                  </a:lnTo>
                  <a:cubicBezTo>
                    <a:pt x="298602" y="1038518"/>
                    <a:pt x="324510" y="1043471"/>
                    <a:pt x="341846" y="1060616"/>
                  </a:cubicBezTo>
                  <a:cubicBezTo>
                    <a:pt x="351180" y="1069665"/>
                    <a:pt x="361467" y="1078714"/>
                    <a:pt x="371754" y="1087286"/>
                  </a:cubicBezTo>
                  <a:cubicBezTo>
                    <a:pt x="382041" y="1095859"/>
                    <a:pt x="392709" y="1103574"/>
                    <a:pt x="403853" y="1111194"/>
                  </a:cubicBezTo>
                  <a:cubicBezTo>
                    <a:pt x="423951" y="1124719"/>
                    <a:pt x="434143" y="1149103"/>
                    <a:pt x="430619" y="1173011"/>
                  </a:cubicBezTo>
                  <a:lnTo>
                    <a:pt x="412807" y="1290359"/>
                  </a:lnTo>
                  <a:cubicBezTo>
                    <a:pt x="407473" y="1324649"/>
                    <a:pt x="431095" y="1357129"/>
                    <a:pt x="465004" y="1362559"/>
                  </a:cubicBezTo>
                  <a:lnTo>
                    <a:pt x="687032" y="1396849"/>
                  </a:lnTo>
                  <a:cubicBezTo>
                    <a:pt x="721322" y="1402278"/>
                    <a:pt x="753040" y="1378370"/>
                    <a:pt x="758374" y="1344080"/>
                  </a:cubicBezTo>
                  <a:moveTo>
                    <a:pt x="420808" y="801441"/>
                  </a:moveTo>
                  <a:cubicBezTo>
                    <a:pt x="365087" y="657423"/>
                    <a:pt x="435476" y="494545"/>
                    <a:pt x="577780" y="438538"/>
                  </a:cubicBezTo>
                  <a:cubicBezTo>
                    <a:pt x="719988" y="382150"/>
                    <a:pt x="880961" y="453397"/>
                    <a:pt x="936682" y="597892"/>
                  </a:cubicBezTo>
                  <a:cubicBezTo>
                    <a:pt x="992403" y="741910"/>
                    <a:pt x="922013" y="904787"/>
                    <a:pt x="779710" y="960794"/>
                  </a:cubicBezTo>
                  <a:cubicBezTo>
                    <a:pt x="637025" y="1017182"/>
                    <a:pt x="476529" y="945935"/>
                    <a:pt x="420808" y="801441"/>
                  </a:cubicBezTo>
                </a:path>
              </a:pathLst>
            </a:custGeom>
            <a:solidFill>
              <a:srgbClr val="0B233E"/>
            </a:solidFill>
            <a:ln w="9525" cap="flat">
              <a:noFill/>
              <a:prstDash val="solid"/>
              <a:miter/>
            </a:ln>
          </p:spPr>
          <p:txBody>
            <a:bodyPr/>
            <a:lstStyle/>
            <a:p>
              <a:endParaRPr lang="sv-SE"/>
            </a:p>
          </p:txBody>
        </p:sp>
      </p:grpSp>
    </p:spTree>
    <p:extLst>
      <p:ext uri="{BB962C8B-B14F-4D97-AF65-F5344CB8AC3E}">
        <p14:creationId xmlns:p14="http://schemas.microsoft.com/office/powerpoint/2010/main" val="1323554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D6996D-5A25-79C2-5432-4FCF69D29E3D}"/>
              </a:ext>
            </a:extLst>
          </p:cNvPr>
          <p:cNvSpPr>
            <a:spLocks noGrp="1"/>
          </p:cNvSpPr>
          <p:nvPr>
            <p:ph type="title"/>
          </p:nvPr>
        </p:nvSpPr>
        <p:spPr>
          <a:xfrm>
            <a:off x="1416050" y="2626981"/>
            <a:ext cx="7167511" cy="1273968"/>
          </a:xfrm>
        </p:spPr>
        <p:txBody>
          <a:bodyPr/>
          <a:lstStyle/>
          <a:p>
            <a:r>
              <a:rPr lang="sv-SE" dirty="0"/>
              <a:t>Vad händer om vi inte är makt- och normkritiska?</a:t>
            </a:r>
          </a:p>
        </p:txBody>
      </p:sp>
    </p:spTree>
    <p:extLst>
      <p:ext uri="{BB962C8B-B14F-4D97-AF65-F5344CB8AC3E}">
        <p14:creationId xmlns:p14="http://schemas.microsoft.com/office/powerpoint/2010/main" val="254529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1488D8-B252-F3EC-5F2F-F3E63D114933}"/>
              </a:ext>
            </a:extLst>
          </p:cNvPr>
          <p:cNvSpPr>
            <a:spLocks noGrp="1"/>
          </p:cNvSpPr>
          <p:nvPr>
            <p:ph type="title"/>
          </p:nvPr>
        </p:nvSpPr>
        <p:spPr>
          <a:xfrm>
            <a:off x="1677988" y="844550"/>
            <a:ext cx="8543925" cy="1043244"/>
          </a:xfrm>
        </p:spPr>
        <p:txBody>
          <a:bodyPr>
            <a:normAutofit/>
          </a:bodyPr>
          <a:lstStyle/>
          <a:p>
            <a:r>
              <a:rPr lang="sv-SE" dirty="0"/>
              <a:t>Utan en medvetenhet om makt och normer inom ledning och samverkan så…</a:t>
            </a:r>
          </a:p>
        </p:txBody>
      </p:sp>
      <p:sp>
        <p:nvSpPr>
          <p:cNvPr id="3" name="Platshållare för innehåll 2">
            <a:extLst>
              <a:ext uri="{FF2B5EF4-FFF2-40B4-BE49-F238E27FC236}">
                <a16:creationId xmlns:a16="http://schemas.microsoft.com/office/drawing/2014/main" id="{9071DCFE-C4E9-66CF-74F2-87AB5E8936EC}"/>
              </a:ext>
            </a:extLst>
          </p:cNvPr>
          <p:cNvSpPr>
            <a:spLocks noGrp="1"/>
          </p:cNvSpPr>
          <p:nvPr>
            <p:ph idx="1"/>
          </p:nvPr>
        </p:nvSpPr>
        <p:spPr>
          <a:xfrm>
            <a:off x="1677988" y="1946787"/>
            <a:ext cx="8543925" cy="3999988"/>
          </a:xfrm>
        </p:spPr>
        <p:txBody>
          <a:bodyPr>
            <a:normAutofit/>
          </a:bodyPr>
          <a:lstStyle/>
          <a:p>
            <a:pPr lvl="0"/>
            <a:r>
              <a:rPr lang="sv-SE" dirty="0"/>
              <a:t>fortsätter vissa aktörer styra vad som anses vara en samhällsstörning utifrån deras perspektiv.</a:t>
            </a:r>
          </a:p>
          <a:p>
            <a:pPr lvl="0"/>
            <a:r>
              <a:rPr lang="sv-SE" dirty="0"/>
              <a:t>hanterar vi inte alla negativa effekter som uppstår mot samhällets skyddsvärden.</a:t>
            </a:r>
          </a:p>
          <a:p>
            <a:pPr lvl="0"/>
            <a:r>
              <a:rPr lang="sv-SE" dirty="0"/>
              <a:t>kan det leda till att delar av den aktörsgemensamma hanteringen försenas.</a:t>
            </a:r>
          </a:p>
          <a:p>
            <a:pPr lvl="0"/>
            <a:r>
              <a:rPr lang="sv-SE" dirty="0"/>
              <a:t>använder vi inte samhällets resurser för att skapa bäst effekt.</a:t>
            </a:r>
          </a:p>
        </p:txBody>
      </p:sp>
    </p:spTree>
    <p:extLst>
      <p:ext uri="{BB962C8B-B14F-4D97-AF65-F5344CB8AC3E}">
        <p14:creationId xmlns:p14="http://schemas.microsoft.com/office/powerpoint/2010/main" val="5814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12AA8231-49F6-DB96-B724-1A307067AE40}"/>
              </a:ext>
            </a:extLst>
          </p:cNvPr>
          <p:cNvSpPr>
            <a:spLocks noGrp="1"/>
          </p:cNvSpPr>
          <p:nvPr>
            <p:ph type="title"/>
          </p:nvPr>
        </p:nvSpPr>
        <p:spPr>
          <a:xfrm>
            <a:off x="1678670" y="1054217"/>
            <a:ext cx="8543806" cy="541926"/>
          </a:xfrm>
        </p:spPr>
        <p:txBody>
          <a:bodyPr/>
          <a:lstStyle/>
          <a:p>
            <a:r>
              <a:rPr lang="sv-SE" dirty="0"/>
              <a:t>Vill du veta mer?</a:t>
            </a:r>
          </a:p>
        </p:txBody>
      </p:sp>
      <p:sp>
        <p:nvSpPr>
          <p:cNvPr id="5" name="Platshållare för innehåll 4">
            <a:extLst>
              <a:ext uri="{FF2B5EF4-FFF2-40B4-BE49-F238E27FC236}">
                <a16:creationId xmlns:a16="http://schemas.microsoft.com/office/drawing/2014/main" id="{59225368-B8B1-1BF8-822F-3D3EBA6D0552}"/>
              </a:ext>
            </a:extLst>
          </p:cNvPr>
          <p:cNvSpPr>
            <a:spLocks noGrp="1"/>
          </p:cNvSpPr>
          <p:nvPr>
            <p:ph idx="1"/>
          </p:nvPr>
        </p:nvSpPr>
        <p:spPr>
          <a:xfrm>
            <a:off x="1678670" y="1804756"/>
            <a:ext cx="5164582" cy="4351338"/>
          </a:xfrm>
        </p:spPr>
        <p:txBody>
          <a:bodyPr>
            <a:normAutofit/>
          </a:bodyPr>
          <a:lstStyle/>
          <a:p>
            <a:pPr marL="0" indent="0">
              <a:buNone/>
            </a:pPr>
            <a:r>
              <a:rPr lang="sv-SE" sz="2400" dirty="0"/>
              <a:t>Läs mer på ramverket under: </a:t>
            </a:r>
          </a:p>
          <a:p>
            <a:r>
              <a:rPr lang="sv-SE" sz="2400" b="1" dirty="0"/>
              <a:t>Konceptuell grund </a:t>
            </a:r>
            <a:r>
              <a:rPr lang="sv-SE" sz="2400" dirty="0"/>
              <a:t>i texten ”Fördjupning om makt och normer inom ledning och samverkan”.</a:t>
            </a:r>
          </a:p>
          <a:p>
            <a:r>
              <a:rPr lang="sv-SE" sz="2400" dirty="0"/>
              <a:t>Arbetssätt för att hantera makt </a:t>
            </a:r>
            <a:br>
              <a:rPr lang="sv-SE" sz="2400" dirty="0"/>
            </a:br>
            <a:r>
              <a:rPr lang="sv-SE" sz="2400" dirty="0"/>
              <a:t>och normer inom ledning och samverkan hittar du på nivån </a:t>
            </a:r>
            <a:r>
              <a:rPr lang="sv-SE" sz="2400" b="1" dirty="0"/>
              <a:t>Arbetssätt – Makt och normer inom ledning och samverkan.</a:t>
            </a:r>
          </a:p>
        </p:txBody>
      </p:sp>
      <p:pic>
        <p:nvPicPr>
          <p:cNvPr id="3" name="Bildobjekt 2">
            <a:extLst>
              <a:ext uri="{FF2B5EF4-FFF2-40B4-BE49-F238E27FC236}">
                <a16:creationId xmlns:a16="http://schemas.microsoft.com/office/drawing/2014/main" id="{E56C94FE-CAD4-0400-5066-33892925BAF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271504" y="323459"/>
            <a:ext cx="4362240" cy="4572545"/>
          </a:xfrm>
          <a:prstGeom prst="rect">
            <a:avLst/>
          </a:prstGeom>
        </p:spPr>
      </p:pic>
      <p:pic>
        <p:nvPicPr>
          <p:cNvPr id="15" name="Bildobjekt 14">
            <a:extLst>
              <a:ext uri="{FF2B5EF4-FFF2-40B4-BE49-F238E27FC236}">
                <a16:creationId xmlns:a16="http://schemas.microsoft.com/office/drawing/2014/main" id="{D62AD776-ADDE-40F5-7C44-DB4285B65CC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7104" y="1484602"/>
            <a:ext cx="4362240" cy="4572546"/>
          </a:xfrm>
          <a:prstGeom prst="rect">
            <a:avLst/>
          </a:prstGeom>
        </p:spPr>
      </p:pic>
    </p:spTree>
    <p:extLst>
      <p:ext uri="{BB962C8B-B14F-4D97-AF65-F5344CB8AC3E}">
        <p14:creationId xmlns:p14="http://schemas.microsoft.com/office/powerpoint/2010/main" val="3558818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F64C60-9296-2995-8517-2DE2273571DC}"/>
              </a:ext>
            </a:extLst>
          </p:cNvPr>
          <p:cNvSpPr>
            <a:spLocks noGrp="1"/>
          </p:cNvSpPr>
          <p:nvPr>
            <p:ph type="title"/>
          </p:nvPr>
        </p:nvSpPr>
        <p:spPr>
          <a:xfrm>
            <a:off x="1315732" y="1305154"/>
            <a:ext cx="9304642" cy="541926"/>
          </a:xfrm>
        </p:spPr>
        <p:txBody>
          <a:bodyPr/>
          <a:lstStyle/>
          <a:p>
            <a:r>
              <a:rPr lang="sv-SE" dirty="0"/>
              <a:t>Om presentationen</a:t>
            </a:r>
            <a:endParaRPr lang="en-SE" dirty="0"/>
          </a:p>
        </p:txBody>
      </p:sp>
      <p:sp>
        <p:nvSpPr>
          <p:cNvPr id="3" name="Platshållare för innehåll 2">
            <a:extLst>
              <a:ext uri="{FF2B5EF4-FFF2-40B4-BE49-F238E27FC236}">
                <a16:creationId xmlns:a16="http://schemas.microsoft.com/office/drawing/2014/main" id="{3812F943-B9C3-E628-9A2B-3228C2A1FF89}"/>
              </a:ext>
            </a:extLst>
          </p:cNvPr>
          <p:cNvSpPr>
            <a:spLocks noGrp="1"/>
          </p:cNvSpPr>
          <p:nvPr>
            <p:ph sz="half" idx="1"/>
          </p:nvPr>
        </p:nvSpPr>
        <p:spPr>
          <a:xfrm>
            <a:off x="1311977" y="2101444"/>
            <a:ext cx="4650673" cy="3574027"/>
          </a:xfrm>
        </p:spPr>
        <p:txBody>
          <a:bodyPr>
            <a:normAutofit/>
          </a:bodyPr>
          <a:lstStyle/>
          <a:p>
            <a:r>
              <a:rPr lang="sv-SE" sz="2400" dirty="0"/>
              <a:t>Bildspelet är framtaget för att underlätta för dig som på ett översiktligt sätt vill beskriva makt och normer inom ledning och samverkan för andra, till exempel vid en utbildning. </a:t>
            </a:r>
          </a:p>
          <a:p>
            <a:r>
              <a:rPr lang="sv-SE" sz="2400" dirty="0"/>
              <a:t>I anteckningsfältet finns det stödtext till varje bild.</a:t>
            </a:r>
          </a:p>
        </p:txBody>
      </p:sp>
      <p:sp>
        <p:nvSpPr>
          <p:cNvPr id="5" name="Rektangel 64">
            <a:extLst>
              <a:ext uri="{FF2B5EF4-FFF2-40B4-BE49-F238E27FC236}">
                <a16:creationId xmlns:a16="http://schemas.microsoft.com/office/drawing/2014/main" id="{52A4C709-75B6-9AE6-2C9D-9D038792C697}"/>
              </a:ext>
              <a:ext uri="{C183D7F6-B498-43B3-948B-1728B52AA6E4}">
                <adec:decorative xmlns:adec="http://schemas.microsoft.com/office/drawing/2017/decorative" val="1"/>
              </a:ext>
            </a:extLst>
          </p:cNvPr>
          <p:cNvSpPr>
            <a:spLocks noChangeAspect="1"/>
          </p:cNvSpPr>
          <p:nvPr/>
        </p:nvSpPr>
        <p:spPr>
          <a:xfrm rot="118634">
            <a:off x="7165050" y="1620109"/>
            <a:ext cx="3460037" cy="3544225"/>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6" name="Rektangel 5">
            <a:extLst>
              <a:ext uri="{FF2B5EF4-FFF2-40B4-BE49-F238E27FC236}">
                <a16:creationId xmlns:a16="http://schemas.microsoft.com/office/drawing/2014/main" id="{41ED0F20-4A37-3779-B9D7-81862ECB60BD}"/>
              </a:ext>
            </a:extLst>
          </p:cNvPr>
          <p:cNvSpPr>
            <a:spLocks noChangeAspect="1"/>
          </p:cNvSpPr>
          <p:nvPr/>
        </p:nvSpPr>
        <p:spPr>
          <a:xfrm rot="144251">
            <a:off x="6921223" y="1503166"/>
            <a:ext cx="3460030" cy="3544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0" rtlCol="0" anchor="ctr"/>
          <a:lstStyle/>
          <a:p>
            <a:pPr algn="ctr"/>
            <a:r>
              <a:rPr lang="sv-SE" sz="2400" b="1" dirty="0">
                <a:latin typeface="+mj-lt"/>
              </a:rPr>
              <a:t>Har du frågor om materialet? </a:t>
            </a:r>
          </a:p>
          <a:p>
            <a:pPr algn="ctr"/>
            <a:endParaRPr lang="sv-SE" dirty="0"/>
          </a:p>
          <a:p>
            <a:pPr algn="ctr"/>
            <a:r>
              <a:rPr lang="sv-SE" dirty="0"/>
              <a:t>Hör av dig till </a:t>
            </a:r>
            <a:r>
              <a:rPr lang="sv-SE" b="1" dirty="0">
                <a:hlinkClick r:id="rId2"/>
              </a:rPr>
              <a:t>ledningsamverkan@mcf.se</a:t>
            </a:r>
            <a:endParaRPr lang="sv-SE" b="1" dirty="0"/>
          </a:p>
        </p:txBody>
      </p:sp>
    </p:spTree>
    <p:extLst>
      <p:ext uri="{BB962C8B-B14F-4D97-AF65-F5344CB8AC3E}">
        <p14:creationId xmlns:p14="http://schemas.microsoft.com/office/powerpoint/2010/main" val="48540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D6996D-5A25-79C2-5432-4FCF69D29E3D}"/>
              </a:ext>
            </a:extLst>
          </p:cNvPr>
          <p:cNvSpPr>
            <a:spLocks noGrp="1"/>
          </p:cNvSpPr>
          <p:nvPr>
            <p:ph type="title"/>
          </p:nvPr>
        </p:nvSpPr>
        <p:spPr>
          <a:xfrm>
            <a:off x="1416050" y="2626981"/>
            <a:ext cx="8806426" cy="1273968"/>
          </a:xfrm>
        </p:spPr>
        <p:txBody>
          <a:bodyPr/>
          <a:lstStyle/>
          <a:p>
            <a:r>
              <a:rPr lang="sv-SE" dirty="0"/>
              <a:t>Vad är makt och normer inom ledning och samverkan?</a:t>
            </a:r>
          </a:p>
        </p:txBody>
      </p:sp>
    </p:spTree>
    <p:extLst>
      <p:ext uri="{BB962C8B-B14F-4D97-AF65-F5344CB8AC3E}">
        <p14:creationId xmlns:p14="http://schemas.microsoft.com/office/powerpoint/2010/main" val="80532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691283-17EA-A144-B3A7-619022C3A576}"/>
              </a:ext>
            </a:extLst>
          </p:cNvPr>
          <p:cNvSpPr>
            <a:spLocks noGrp="1"/>
          </p:cNvSpPr>
          <p:nvPr>
            <p:ph type="title"/>
          </p:nvPr>
        </p:nvSpPr>
        <p:spPr>
          <a:xfrm>
            <a:off x="1678670" y="844667"/>
            <a:ext cx="8543806" cy="541926"/>
          </a:xfrm>
        </p:spPr>
        <p:txBody>
          <a:bodyPr/>
          <a:lstStyle/>
          <a:p>
            <a:r>
              <a:rPr lang="sv-SE" dirty="0"/>
              <a:t>Normer inom ledning och samverkan </a:t>
            </a:r>
            <a:r>
              <a:rPr lang="sv-SE" dirty="0">
                <a:noFill/>
              </a:rPr>
              <a:t>del 1</a:t>
            </a:r>
          </a:p>
        </p:txBody>
      </p:sp>
      <p:sp>
        <p:nvSpPr>
          <p:cNvPr id="3" name="Platshållare för innehåll 2">
            <a:extLst>
              <a:ext uri="{FF2B5EF4-FFF2-40B4-BE49-F238E27FC236}">
                <a16:creationId xmlns:a16="http://schemas.microsoft.com/office/drawing/2014/main" id="{A7B039FE-98AB-8696-AB0B-7F8D5D704F1F}"/>
              </a:ext>
            </a:extLst>
          </p:cNvPr>
          <p:cNvSpPr>
            <a:spLocks noGrp="1"/>
          </p:cNvSpPr>
          <p:nvPr>
            <p:ph idx="1"/>
          </p:nvPr>
        </p:nvSpPr>
        <p:spPr>
          <a:xfrm>
            <a:off x="1678670" y="1595206"/>
            <a:ext cx="8114260" cy="4351338"/>
          </a:xfrm>
        </p:spPr>
        <p:txBody>
          <a:bodyPr/>
          <a:lstStyle/>
          <a:p>
            <a:r>
              <a:rPr lang="sv-SE" dirty="0"/>
              <a:t>Normer kan ses som upptrampade stigar för hur du bör förhålla dig som aktör och individ.</a:t>
            </a:r>
          </a:p>
          <a:p>
            <a:r>
              <a:rPr lang="sv-SE" dirty="0"/>
              <a:t>Du väntas följa de stigar som trampats upp sedan tidigare. </a:t>
            </a:r>
          </a:p>
          <a:p>
            <a:r>
              <a:rPr lang="sv-SE" dirty="0"/>
              <a:t>Normer är som mest effektiva när de är dolda och tas för givna.</a:t>
            </a:r>
          </a:p>
        </p:txBody>
      </p:sp>
    </p:spTree>
    <p:extLst>
      <p:ext uri="{BB962C8B-B14F-4D97-AF65-F5344CB8AC3E}">
        <p14:creationId xmlns:p14="http://schemas.microsoft.com/office/powerpoint/2010/main" val="4252934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EE9BE24-5FEC-BC78-7E34-82B8FA7EF924}"/>
              </a:ext>
            </a:extLst>
          </p:cNvPr>
          <p:cNvSpPr>
            <a:spLocks noGrp="1"/>
          </p:cNvSpPr>
          <p:nvPr>
            <p:ph type="title"/>
          </p:nvPr>
        </p:nvSpPr>
        <p:spPr>
          <a:xfrm>
            <a:off x="1678670" y="844667"/>
            <a:ext cx="8543806" cy="541926"/>
          </a:xfrm>
        </p:spPr>
        <p:txBody>
          <a:bodyPr/>
          <a:lstStyle/>
          <a:p>
            <a:r>
              <a:rPr lang="sv-SE" dirty="0"/>
              <a:t>Normer inom ledning och samverkan</a:t>
            </a:r>
            <a:r>
              <a:rPr lang="sv-SE" dirty="0">
                <a:noFill/>
              </a:rPr>
              <a:t> del 2</a:t>
            </a:r>
            <a:endParaRPr lang="sv-SE" dirty="0"/>
          </a:p>
        </p:txBody>
      </p:sp>
      <p:sp>
        <p:nvSpPr>
          <p:cNvPr id="3" name="Platshållare för innehåll 2">
            <a:extLst>
              <a:ext uri="{FF2B5EF4-FFF2-40B4-BE49-F238E27FC236}">
                <a16:creationId xmlns:a16="http://schemas.microsoft.com/office/drawing/2014/main" id="{991BBEA1-9693-5256-B12F-DA99A37DBAB5}"/>
              </a:ext>
            </a:extLst>
          </p:cNvPr>
          <p:cNvSpPr>
            <a:spLocks noGrp="1"/>
          </p:cNvSpPr>
          <p:nvPr>
            <p:ph idx="1"/>
          </p:nvPr>
        </p:nvSpPr>
        <p:spPr>
          <a:xfrm>
            <a:off x="1678669" y="1595206"/>
            <a:ext cx="7450583" cy="4351338"/>
          </a:xfrm>
        </p:spPr>
        <p:txBody>
          <a:bodyPr/>
          <a:lstStyle/>
          <a:p>
            <a:r>
              <a:rPr lang="sv-SE" dirty="0"/>
              <a:t>Normer kan vara något positivt, till exempel skapa ordning, eller</a:t>
            </a:r>
          </a:p>
          <a:p>
            <a:r>
              <a:rPr lang="sv-SE" dirty="0"/>
              <a:t>något negativt, till exempel genom att de leder till diskriminering mot de som inte passar in i normen. </a:t>
            </a:r>
          </a:p>
        </p:txBody>
      </p:sp>
    </p:spTree>
    <p:extLst>
      <p:ext uri="{BB962C8B-B14F-4D97-AF65-F5344CB8AC3E}">
        <p14:creationId xmlns:p14="http://schemas.microsoft.com/office/powerpoint/2010/main" val="2473739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E8059A7-F57E-F1C0-B703-BCA8A514A5D5}"/>
              </a:ext>
            </a:extLst>
          </p:cNvPr>
          <p:cNvSpPr>
            <a:spLocks noGrp="1"/>
          </p:cNvSpPr>
          <p:nvPr>
            <p:ph type="title"/>
          </p:nvPr>
        </p:nvSpPr>
        <p:spPr>
          <a:xfrm>
            <a:off x="1678670" y="844667"/>
            <a:ext cx="8543806" cy="541926"/>
          </a:xfrm>
        </p:spPr>
        <p:txBody>
          <a:bodyPr/>
          <a:lstStyle/>
          <a:p>
            <a:r>
              <a:rPr lang="sv-SE" dirty="0"/>
              <a:t>Makt inom ledning och samverkan</a:t>
            </a:r>
          </a:p>
        </p:txBody>
      </p:sp>
      <p:sp>
        <p:nvSpPr>
          <p:cNvPr id="3" name="Platshållare för innehåll 2">
            <a:extLst>
              <a:ext uri="{FF2B5EF4-FFF2-40B4-BE49-F238E27FC236}">
                <a16:creationId xmlns:a16="http://schemas.microsoft.com/office/drawing/2014/main" id="{A4A8C517-1BA3-5FD0-DC9E-5FEA2F5833AB}"/>
              </a:ext>
            </a:extLst>
          </p:cNvPr>
          <p:cNvSpPr>
            <a:spLocks noGrp="1"/>
          </p:cNvSpPr>
          <p:nvPr>
            <p:ph idx="1"/>
          </p:nvPr>
        </p:nvSpPr>
        <p:spPr>
          <a:xfrm>
            <a:off x="1678669" y="1595206"/>
            <a:ext cx="8543807" cy="4351338"/>
          </a:xfrm>
        </p:spPr>
        <p:txBody>
          <a:bodyPr/>
          <a:lstStyle/>
          <a:p>
            <a:r>
              <a:rPr lang="sv-SE" dirty="0"/>
              <a:t>Makt i det här sammanhanget kan förstås som kampen om vilka normer som ska gälla. </a:t>
            </a:r>
          </a:p>
          <a:p>
            <a:r>
              <a:rPr lang="sv-SE" dirty="0"/>
              <a:t>Makt kan bestå av:</a:t>
            </a:r>
          </a:p>
          <a:p>
            <a:pPr lvl="1"/>
            <a:r>
              <a:rPr lang="sv-SE" b="1" dirty="0"/>
              <a:t>Ekonomiskt kapital </a:t>
            </a:r>
            <a:r>
              <a:rPr lang="sv-SE" dirty="0"/>
              <a:t>– rik på resurser i form av ekonomi, teknik, personal.</a:t>
            </a:r>
          </a:p>
          <a:p>
            <a:pPr lvl="1"/>
            <a:r>
              <a:rPr lang="sv-SE" b="1" dirty="0"/>
              <a:t>Socialt kapital </a:t>
            </a:r>
            <a:r>
              <a:rPr lang="sv-SE" dirty="0"/>
              <a:t>– rik på sociala nätverk, vara spindeln i nätet, var en viktig spelare.</a:t>
            </a:r>
          </a:p>
          <a:p>
            <a:pPr lvl="1"/>
            <a:r>
              <a:rPr lang="sv-SE" b="1" dirty="0"/>
              <a:t>Kulturellt kapital </a:t>
            </a:r>
            <a:r>
              <a:rPr lang="sv-SE" dirty="0"/>
              <a:t>– rik på status, att kunna föra sig, kunna koderna, höra hemma, högt anseende.</a:t>
            </a:r>
          </a:p>
        </p:txBody>
      </p:sp>
    </p:spTree>
    <p:extLst>
      <p:ext uri="{BB962C8B-B14F-4D97-AF65-F5344CB8AC3E}">
        <p14:creationId xmlns:p14="http://schemas.microsoft.com/office/powerpoint/2010/main" val="3501124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D6996D-5A25-79C2-5432-4FCF69D29E3D}"/>
              </a:ext>
            </a:extLst>
          </p:cNvPr>
          <p:cNvSpPr>
            <a:spLocks noGrp="1"/>
          </p:cNvSpPr>
          <p:nvPr>
            <p:ph type="title"/>
          </p:nvPr>
        </p:nvSpPr>
        <p:spPr>
          <a:xfrm>
            <a:off x="1416050" y="2626981"/>
            <a:ext cx="8806426" cy="1273968"/>
          </a:xfrm>
        </p:spPr>
        <p:txBody>
          <a:bodyPr/>
          <a:lstStyle/>
          <a:p>
            <a:r>
              <a:rPr lang="sv-SE" dirty="0"/>
              <a:t>Hur påverkar makt och normer området ledning och samverkan?</a:t>
            </a:r>
          </a:p>
        </p:txBody>
      </p:sp>
    </p:spTree>
    <p:extLst>
      <p:ext uri="{BB962C8B-B14F-4D97-AF65-F5344CB8AC3E}">
        <p14:creationId xmlns:p14="http://schemas.microsoft.com/office/powerpoint/2010/main" val="2093761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FB232E-41CE-3DAA-A97E-D710672B0D6E}"/>
              </a:ext>
            </a:extLst>
          </p:cNvPr>
          <p:cNvSpPr>
            <a:spLocks noGrp="1"/>
          </p:cNvSpPr>
          <p:nvPr>
            <p:ph type="title"/>
          </p:nvPr>
        </p:nvSpPr>
        <p:spPr>
          <a:xfrm>
            <a:off x="1678670" y="844667"/>
            <a:ext cx="8543806" cy="541926"/>
          </a:xfrm>
        </p:spPr>
        <p:txBody>
          <a:bodyPr/>
          <a:lstStyle/>
          <a:p>
            <a:r>
              <a:rPr lang="sv-SE" dirty="0"/>
              <a:t>Påverkan på samverkan</a:t>
            </a:r>
          </a:p>
        </p:txBody>
      </p:sp>
      <p:sp>
        <p:nvSpPr>
          <p:cNvPr id="3" name="Platshållare för innehåll 2">
            <a:extLst>
              <a:ext uri="{FF2B5EF4-FFF2-40B4-BE49-F238E27FC236}">
                <a16:creationId xmlns:a16="http://schemas.microsoft.com/office/drawing/2014/main" id="{B11E4FD9-8C4C-E2CE-25B4-C1E92F3CB539}"/>
              </a:ext>
            </a:extLst>
          </p:cNvPr>
          <p:cNvSpPr>
            <a:spLocks noGrp="1"/>
          </p:cNvSpPr>
          <p:nvPr>
            <p:ph idx="1"/>
          </p:nvPr>
        </p:nvSpPr>
        <p:spPr>
          <a:xfrm>
            <a:off x="1678670" y="1595206"/>
            <a:ext cx="4139570" cy="4351338"/>
          </a:xfrm>
        </p:spPr>
        <p:txBody>
          <a:bodyPr>
            <a:normAutofit/>
          </a:bodyPr>
          <a:lstStyle/>
          <a:p>
            <a:r>
              <a:rPr lang="sv-SE" sz="2400" dirty="0"/>
              <a:t>I en gemensam hantering av samhällsstörningar har alla inblandade aktörer olika maktpositioner. </a:t>
            </a:r>
          </a:p>
          <a:p>
            <a:r>
              <a:rPr lang="sv-SE" sz="2400" dirty="0"/>
              <a:t>I samverkan handlar makt och normer om hur vi kan inkludera fler perspektiv och behov.</a:t>
            </a:r>
          </a:p>
        </p:txBody>
      </p:sp>
      <p:pic>
        <p:nvPicPr>
          <p:cNvPr id="5" name="Bildobjekt 4">
            <a:extLst>
              <a:ext uri="{FF2B5EF4-FFF2-40B4-BE49-F238E27FC236}">
                <a16:creationId xmlns:a16="http://schemas.microsoft.com/office/drawing/2014/main" id="{419046C3-7241-B77A-4FAD-8D84067B3A5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b="4246"/>
          <a:stretch>
            <a:fillRect/>
          </a:stretch>
        </p:blipFill>
        <p:spPr>
          <a:xfrm>
            <a:off x="5207488" y="1320225"/>
            <a:ext cx="5938256" cy="3664730"/>
          </a:xfrm>
          <a:prstGeom prst="rect">
            <a:avLst/>
          </a:prstGeom>
        </p:spPr>
      </p:pic>
    </p:spTree>
    <p:extLst>
      <p:ext uri="{BB962C8B-B14F-4D97-AF65-F5344CB8AC3E}">
        <p14:creationId xmlns:p14="http://schemas.microsoft.com/office/powerpoint/2010/main" val="1006322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E90FBD-7C4B-FDED-E37C-82102142E5D6}"/>
              </a:ext>
            </a:extLst>
          </p:cNvPr>
          <p:cNvSpPr>
            <a:spLocks noGrp="1"/>
          </p:cNvSpPr>
          <p:nvPr>
            <p:ph type="title"/>
          </p:nvPr>
        </p:nvSpPr>
        <p:spPr>
          <a:xfrm>
            <a:off x="1678670" y="844667"/>
            <a:ext cx="8543806" cy="541926"/>
          </a:xfrm>
        </p:spPr>
        <p:txBody>
          <a:bodyPr/>
          <a:lstStyle/>
          <a:p>
            <a:r>
              <a:rPr lang="sv-SE" dirty="0"/>
              <a:t>Forskning på området</a:t>
            </a:r>
          </a:p>
        </p:txBody>
      </p:sp>
      <p:sp>
        <p:nvSpPr>
          <p:cNvPr id="3" name="Platshållare för innehåll 2">
            <a:extLst>
              <a:ext uri="{FF2B5EF4-FFF2-40B4-BE49-F238E27FC236}">
                <a16:creationId xmlns:a16="http://schemas.microsoft.com/office/drawing/2014/main" id="{B18E10BF-02CB-CD1D-A135-37E76E8B0A05}"/>
              </a:ext>
            </a:extLst>
          </p:cNvPr>
          <p:cNvSpPr>
            <a:spLocks noGrp="1"/>
          </p:cNvSpPr>
          <p:nvPr>
            <p:ph idx="1"/>
          </p:nvPr>
        </p:nvSpPr>
        <p:spPr>
          <a:xfrm>
            <a:off x="1678669" y="1595206"/>
            <a:ext cx="8543807" cy="4351338"/>
          </a:xfrm>
        </p:spPr>
        <p:txBody>
          <a:bodyPr/>
          <a:lstStyle/>
          <a:p>
            <a:r>
              <a:rPr lang="sv-SE" dirty="0"/>
              <a:t>Genus handlar om mycket mer än mäns och kvinnors olika könstillhörighet. </a:t>
            </a:r>
          </a:p>
          <a:p>
            <a:r>
              <a:rPr lang="sv-SE" dirty="0"/>
              <a:t>Normer, oskrivna regler, om vad som är manligt respektive kvinnligt både återskapas och normaliseras i samhället.</a:t>
            </a:r>
          </a:p>
          <a:p>
            <a:r>
              <a:rPr lang="sv-SE" dirty="0"/>
              <a:t>Till exempel i frågor om hur en samhällsstörning ska hanteras.</a:t>
            </a:r>
          </a:p>
        </p:txBody>
      </p:sp>
      <p:sp>
        <p:nvSpPr>
          <p:cNvPr id="4" name="textruta 3">
            <a:extLst>
              <a:ext uri="{FF2B5EF4-FFF2-40B4-BE49-F238E27FC236}">
                <a16:creationId xmlns:a16="http://schemas.microsoft.com/office/drawing/2014/main" id="{B5C26433-84DF-AC38-6237-9824CD226B9F}"/>
              </a:ext>
            </a:extLst>
          </p:cNvPr>
          <p:cNvSpPr txBox="1"/>
          <p:nvPr/>
        </p:nvSpPr>
        <p:spPr>
          <a:xfrm>
            <a:off x="133751" y="6443725"/>
            <a:ext cx="11633642" cy="230832"/>
          </a:xfrm>
          <a:prstGeom prst="rect">
            <a:avLst/>
          </a:prstGeom>
          <a:noFill/>
        </p:spPr>
        <p:txBody>
          <a:bodyPr wrap="square">
            <a:spAutoFit/>
          </a:bodyPr>
          <a:lstStyle/>
          <a:p>
            <a:r>
              <a:rPr lang="sv-SE" sz="900" i="1" dirty="0">
                <a:effectLst/>
                <a:latin typeface="+mj-lt"/>
                <a:ea typeface="Garamond" panose="02020404030301010803" pitchFamily="18" charset="0"/>
                <a:cs typeface="Times New Roman" panose="02020603050405020304" pitchFamily="18" charset="0"/>
              </a:rPr>
              <a:t>(2023) Misse Wester, Mathias Ericson, Maja Svenbro, Christian Uhr, ”Makt och normer i arbetet med att åstadkomma inriktning och samordning under kriser”, </a:t>
            </a:r>
            <a:r>
              <a:rPr lang="sv-SE" sz="900" i="1" dirty="0" err="1">
                <a:effectLst/>
                <a:latin typeface="+mj-lt"/>
                <a:ea typeface="Garamond" panose="02020404030301010803" pitchFamily="18" charset="0"/>
                <a:cs typeface="Times New Roman" panose="02020603050405020304" pitchFamily="18" charset="0"/>
              </a:rPr>
              <a:t>Publ</a:t>
            </a:r>
            <a:r>
              <a:rPr lang="sv-SE" sz="900" i="1" dirty="0">
                <a:effectLst/>
                <a:latin typeface="+mj-lt"/>
                <a:ea typeface="Garamond" panose="02020404030301010803" pitchFamily="18" charset="0"/>
                <a:cs typeface="Times New Roman" panose="02020603050405020304" pitchFamily="18" charset="0"/>
              </a:rPr>
              <a:t>. nr: MSB2277, s.7</a:t>
            </a:r>
            <a:endParaRPr lang="sv-SE" sz="900" i="1" dirty="0">
              <a:latin typeface="+mj-lt"/>
            </a:endParaRPr>
          </a:p>
        </p:txBody>
      </p:sp>
    </p:spTree>
    <p:extLst>
      <p:ext uri="{BB962C8B-B14F-4D97-AF65-F5344CB8AC3E}">
        <p14:creationId xmlns:p14="http://schemas.microsoft.com/office/powerpoint/2010/main" val="19368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EXTCOLOR" val="0"/>
</p:tagLst>
</file>

<file path=ppt/tags/tag2.xml><?xml version="1.0" encoding="utf-8"?>
<p:tagLst xmlns:a="http://schemas.openxmlformats.org/drawingml/2006/main" xmlns:r="http://schemas.openxmlformats.org/officeDocument/2006/relationships" xmlns:p="http://schemas.openxmlformats.org/presentationml/2006/main">
  <p:tag name="TEXTCOLOR" val="0"/>
</p:tagLst>
</file>

<file path=ppt/tags/tag3.xml><?xml version="1.0" encoding="utf-8"?>
<p:tagLst xmlns:a="http://schemas.openxmlformats.org/drawingml/2006/main" xmlns:r="http://schemas.openxmlformats.org/officeDocument/2006/relationships" xmlns:p="http://schemas.openxmlformats.org/presentationml/2006/main">
  <p:tag name="TEXTCOLOR" val="0"/>
</p:tagLst>
</file>

<file path=ppt/tags/tag4.xml><?xml version="1.0" encoding="utf-8"?>
<p:tagLst xmlns:a="http://schemas.openxmlformats.org/drawingml/2006/main" xmlns:r="http://schemas.openxmlformats.org/officeDocument/2006/relationships" xmlns:p="http://schemas.openxmlformats.org/presentationml/2006/main">
  <p:tag name="TEXTCOLOR" val="0"/>
</p:tagLst>
</file>

<file path=ppt/tags/tag5.xml><?xml version="1.0" encoding="utf-8"?>
<p:tagLst xmlns:a="http://schemas.openxmlformats.org/drawingml/2006/main" xmlns:r="http://schemas.openxmlformats.org/officeDocument/2006/relationships" xmlns:p="http://schemas.openxmlformats.org/presentationml/2006/main">
  <p:tag name="TEXTCOLOR" val="0"/>
</p:tagLst>
</file>

<file path=ppt/tags/tag6.xml><?xml version="1.0" encoding="utf-8"?>
<p:tagLst xmlns:a="http://schemas.openxmlformats.org/drawingml/2006/main" xmlns:r="http://schemas.openxmlformats.org/officeDocument/2006/relationships" xmlns:p="http://schemas.openxmlformats.org/presentationml/2006/main">
  <p:tag name="TEXTCOLOR" val="0"/>
</p:tagLst>
</file>

<file path=ppt/tags/tag7.xml><?xml version="1.0" encoding="utf-8"?>
<p:tagLst xmlns:a="http://schemas.openxmlformats.org/drawingml/2006/main" xmlns:r="http://schemas.openxmlformats.org/officeDocument/2006/relationships" xmlns:p="http://schemas.openxmlformats.org/presentationml/2006/main">
  <p:tag name="TEXTCOLOR" val="0"/>
</p:tagLst>
</file>

<file path=ppt/tags/tag8.xml><?xml version="1.0" encoding="utf-8"?>
<p:tagLst xmlns:a="http://schemas.openxmlformats.org/drawingml/2006/main" xmlns:r="http://schemas.openxmlformats.org/officeDocument/2006/relationships" xmlns:p="http://schemas.openxmlformats.org/presentationml/2006/main">
  <p:tag name="TEXTCOLOR" val="0"/>
</p:tagLst>
</file>

<file path=ppt/theme/theme1.xml><?xml version="1.0" encoding="utf-8"?>
<a:theme xmlns:a="http://schemas.openxmlformats.org/drawingml/2006/main" name="Gemensamma grunder">
  <a:themeElements>
    <a:clrScheme name="Ramverket">
      <a:dk1>
        <a:srgbClr val="142239"/>
      </a:dk1>
      <a:lt1>
        <a:sysClr val="window" lastClr="FFFFFF"/>
      </a:lt1>
      <a:dk2>
        <a:srgbClr val="142239"/>
      </a:dk2>
      <a:lt2>
        <a:srgbClr val="F6EFE9"/>
      </a:lt2>
      <a:accent1>
        <a:srgbClr val="142239"/>
      </a:accent1>
      <a:accent2>
        <a:srgbClr val="EBA5BC"/>
      </a:accent2>
      <a:accent3>
        <a:srgbClr val="F07F39"/>
      </a:accent3>
      <a:accent4>
        <a:srgbClr val="92C1AA"/>
      </a:accent4>
      <a:accent5>
        <a:srgbClr val="FFE25F"/>
      </a:accent5>
      <a:accent6>
        <a:srgbClr val="C6DEED"/>
      </a:accent6>
      <a:hlink>
        <a:srgbClr val="F07F39"/>
      </a:hlink>
      <a:folHlink>
        <a:srgbClr val="142239"/>
      </a:folHlink>
    </a:clrScheme>
    <a:fontScheme name="ramver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0" id="{657EB892-3643-C745-937D-12CB85729B9A}" vid="{A8C7BF52-3F13-D542-B5F6-4CBEAEAD0BD9}"/>
    </a:ext>
  </a:extLst>
</a:theme>
</file>

<file path=ppt/theme/theme2.xml><?xml version="1.0" encoding="utf-8"?>
<a:theme xmlns:a="http://schemas.openxmlformats.org/drawingml/2006/main" name="Konceptuell grund">
  <a:themeElements>
    <a:clrScheme name="Ramverket">
      <a:dk1>
        <a:srgbClr val="142239"/>
      </a:dk1>
      <a:lt1>
        <a:sysClr val="window" lastClr="FFFFFF"/>
      </a:lt1>
      <a:dk2>
        <a:srgbClr val="142239"/>
      </a:dk2>
      <a:lt2>
        <a:srgbClr val="F6EFE9"/>
      </a:lt2>
      <a:accent1>
        <a:srgbClr val="142239"/>
      </a:accent1>
      <a:accent2>
        <a:srgbClr val="EBA5BC"/>
      </a:accent2>
      <a:accent3>
        <a:srgbClr val="F07F39"/>
      </a:accent3>
      <a:accent4>
        <a:srgbClr val="92C1AA"/>
      </a:accent4>
      <a:accent5>
        <a:srgbClr val="FFE25F"/>
      </a:accent5>
      <a:accent6>
        <a:srgbClr val="C6DEED"/>
      </a:accent6>
      <a:hlink>
        <a:srgbClr val="F07F39"/>
      </a:hlink>
      <a:folHlink>
        <a:srgbClr val="142239"/>
      </a:folHlink>
    </a:clrScheme>
    <a:fontScheme name="ramver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0" id="{657EB892-3643-C745-937D-12CB85729B9A}" vid="{30F0F465-7230-9D42-841B-FE1A20E22F51}"/>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A90DCF60F35F8429B3402DEBC9C675B" ma:contentTypeVersion="2" ma:contentTypeDescription="Skapa ett nytt dokument." ma:contentTypeScope="" ma:versionID="7a1fefae01cb4bd268f98d466e345add">
  <xsd:schema xmlns:xsd="http://www.w3.org/2001/XMLSchema" xmlns:xs="http://www.w3.org/2001/XMLSchema" xmlns:p="http://schemas.microsoft.com/office/2006/metadata/properties" xmlns:ns2="03895b0a-d61f-4293-917f-0cd761b2cdea" targetNamespace="http://schemas.microsoft.com/office/2006/metadata/properties" ma:root="true" ma:fieldsID="55050264076c175eae4f46ad52de0e3b" ns2:_="">
    <xsd:import namespace="03895b0a-d61f-4293-917f-0cd761b2cdea"/>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895b0a-d61f-4293-917f-0cd761b2cdea"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C1F662-9BB4-44A2-8B90-73D403F8A9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895b0a-d61f-4293-917f-0cd761b2cd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248D45-495C-493A-BB1A-60BD4FB580A4}">
  <ds:schemaRefs>
    <ds:schemaRef ds:uri="http://purl.org/dc/dcmitype/"/>
    <ds:schemaRef ds:uri="http://www.w3.org/XML/1998/namespace"/>
    <ds:schemaRef ds:uri="http://schemas.microsoft.com/office/infopath/2007/PartnerControls"/>
    <ds:schemaRef ds:uri="http://schemas.openxmlformats.org/package/2006/metadata/core-properties"/>
    <ds:schemaRef ds:uri="http://schemas.microsoft.com/office/2006/documentManagement/types"/>
    <ds:schemaRef ds:uri="http://purl.org/dc/elements/1.1/"/>
    <ds:schemaRef ds:uri="03895b0a-d61f-4293-917f-0cd761b2cdea"/>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C4A5782F-955A-49ED-B1B9-13A25341B1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Powerpoint_mall_ramverket-ny</Template>
  <TotalTime>653</TotalTime>
  <Words>1368</Words>
  <Application>Microsoft Office PowerPoint</Application>
  <PresentationFormat>Bredbild</PresentationFormat>
  <Paragraphs>100</Paragraphs>
  <Slides>17</Slides>
  <Notes>14</Notes>
  <HiddenSlides>0</HiddenSlides>
  <MMClips>0</MMClips>
  <ScaleCrop>false</ScaleCrop>
  <HeadingPairs>
    <vt:vector size="6" baseType="variant">
      <vt:variant>
        <vt:lpstr>Använt teckensnitt</vt:lpstr>
      </vt:variant>
      <vt:variant>
        <vt:i4>5</vt:i4>
      </vt:variant>
      <vt:variant>
        <vt:lpstr>Tema</vt:lpstr>
      </vt:variant>
      <vt:variant>
        <vt:i4>2</vt:i4>
      </vt:variant>
      <vt:variant>
        <vt:lpstr>Bildrubriker</vt:lpstr>
      </vt:variant>
      <vt:variant>
        <vt:i4>17</vt:i4>
      </vt:variant>
    </vt:vector>
  </HeadingPairs>
  <TitlesOfParts>
    <vt:vector size="24" baseType="lpstr">
      <vt:lpstr>Aptos</vt:lpstr>
      <vt:lpstr>Arial</vt:lpstr>
      <vt:lpstr>Century Gothic</vt:lpstr>
      <vt:lpstr>Garamond</vt:lpstr>
      <vt:lpstr>Symbol</vt:lpstr>
      <vt:lpstr>Gemensamma grunder</vt:lpstr>
      <vt:lpstr>Konceptuell grund</vt:lpstr>
      <vt:lpstr>Makt och normer inom ledning och samverkan</vt:lpstr>
      <vt:lpstr>Om presentationen</vt:lpstr>
      <vt:lpstr>Vad är makt och normer inom ledning och samverkan?</vt:lpstr>
      <vt:lpstr>Normer inom ledning och samverkan del 1</vt:lpstr>
      <vt:lpstr>Normer inom ledning och samverkan del 2</vt:lpstr>
      <vt:lpstr>Makt inom ledning och samverkan</vt:lpstr>
      <vt:lpstr>Hur påverkar makt och normer området ledning och samverkan?</vt:lpstr>
      <vt:lpstr>Påverkan på samverkan</vt:lpstr>
      <vt:lpstr>Forskning på området</vt:lpstr>
      <vt:lpstr>MCF-finansierad forskning på området</vt:lpstr>
      <vt:lpstr>Vad kan vi göra för att öka vår medvetenhet om makt och normer?</vt:lpstr>
      <vt:lpstr>Var medveten om makt och normer del 1</vt:lpstr>
      <vt:lpstr>Var medveten om makt och normer del 2</vt:lpstr>
      <vt:lpstr>Viktigt men kan vara svårt</vt:lpstr>
      <vt:lpstr>Vad händer om vi inte är makt- och normkritiska?</vt:lpstr>
      <vt:lpstr>Utan en medvetenhet om makt och normer inom ledning och samverkan så…</vt:lpstr>
      <vt:lpstr>Vill du veta 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Makt och normer inom ledning och samverkan</dc:title>
  <dc:creator>Julia Karlsson</dc:creator>
  <cp:lastModifiedBy>Holmlund Jan-Anders</cp:lastModifiedBy>
  <cp:revision>134</cp:revision>
  <dcterms:created xsi:type="dcterms:W3CDTF">2026-03-27T10:20:00Z</dcterms:created>
  <dcterms:modified xsi:type="dcterms:W3CDTF">2026-05-07T11:48:29Z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0x0101001A90DCF60F35F8429B3402DEBC9C675B</vt:lpwstr>
  </property>
  <property fmtid="{D5CDD505-2E9C-101B-9397-08002B2CF9AE}" pid="3" name="MediaServiceImageTags">
    <vt:lpwstr/>
  </property>
</Properties>
</file>