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70"/>
  </p:notesMasterIdLst>
  <p:sldIdLst>
    <p:sldId id="264" r:id="rId5"/>
    <p:sldId id="302" r:id="rId6"/>
    <p:sldId id="318" r:id="rId7"/>
    <p:sldId id="303" r:id="rId8"/>
    <p:sldId id="320" r:id="rId9"/>
    <p:sldId id="321" r:id="rId10"/>
    <p:sldId id="323" r:id="rId11"/>
    <p:sldId id="322" r:id="rId12"/>
    <p:sldId id="319" r:id="rId13"/>
    <p:sldId id="324" r:id="rId14"/>
    <p:sldId id="325" r:id="rId15"/>
    <p:sldId id="335" r:id="rId16"/>
    <p:sldId id="328" r:id="rId17"/>
    <p:sldId id="330" r:id="rId18"/>
    <p:sldId id="329" r:id="rId19"/>
    <p:sldId id="331" r:id="rId20"/>
    <p:sldId id="332" r:id="rId21"/>
    <p:sldId id="333" r:id="rId22"/>
    <p:sldId id="334" r:id="rId23"/>
    <p:sldId id="326" r:id="rId24"/>
    <p:sldId id="337" r:id="rId25"/>
    <p:sldId id="340" r:id="rId26"/>
    <p:sldId id="339" r:id="rId27"/>
    <p:sldId id="341" r:id="rId28"/>
    <p:sldId id="343" r:id="rId29"/>
    <p:sldId id="344" r:id="rId30"/>
    <p:sldId id="342" r:id="rId31"/>
    <p:sldId id="345" r:id="rId32"/>
    <p:sldId id="346" r:id="rId33"/>
    <p:sldId id="350" r:id="rId34"/>
    <p:sldId id="353" r:id="rId35"/>
    <p:sldId id="354" r:id="rId36"/>
    <p:sldId id="351" r:id="rId37"/>
    <p:sldId id="352" r:id="rId38"/>
    <p:sldId id="349" r:id="rId39"/>
    <p:sldId id="348" r:id="rId40"/>
    <p:sldId id="347" r:id="rId41"/>
    <p:sldId id="364" r:id="rId42"/>
    <p:sldId id="356" r:id="rId43"/>
    <p:sldId id="358" r:id="rId44"/>
    <p:sldId id="359" r:id="rId45"/>
    <p:sldId id="361" r:id="rId46"/>
    <p:sldId id="362" r:id="rId47"/>
    <p:sldId id="360" r:id="rId48"/>
    <p:sldId id="363" r:id="rId49"/>
    <p:sldId id="357" r:id="rId50"/>
    <p:sldId id="369" r:id="rId51"/>
    <p:sldId id="366" r:id="rId52"/>
    <p:sldId id="368" r:id="rId53"/>
    <p:sldId id="367" r:id="rId54"/>
    <p:sldId id="365" r:id="rId55"/>
    <p:sldId id="355" r:id="rId56"/>
    <p:sldId id="371" r:id="rId57"/>
    <p:sldId id="373" r:id="rId58"/>
    <p:sldId id="374" r:id="rId59"/>
    <p:sldId id="372" r:id="rId60"/>
    <p:sldId id="375" r:id="rId61"/>
    <p:sldId id="376" r:id="rId62"/>
    <p:sldId id="377" r:id="rId63"/>
    <p:sldId id="378" r:id="rId64"/>
    <p:sldId id="370" r:id="rId65"/>
    <p:sldId id="379" r:id="rId66"/>
    <p:sldId id="382" r:id="rId67"/>
    <p:sldId id="381" r:id="rId68"/>
    <p:sldId id="31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6BCDA1C-FF51-4E65-A82F-02D770A5B6E3}">
          <p14:sldIdLst>
            <p14:sldId id="264"/>
            <p14:sldId id="302"/>
            <p14:sldId id="318"/>
            <p14:sldId id="303"/>
            <p14:sldId id="320"/>
            <p14:sldId id="321"/>
            <p14:sldId id="323"/>
            <p14:sldId id="322"/>
            <p14:sldId id="319"/>
            <p14:sldId id="324"/>
            <p14:sldId id="325"/>
            <p14:sldId id="335"/>
            <p14:sldId id="328"/>
            <p14:sldId id="330"/>
            <p14:sldId id="329"/>
            <p14:sldId id="331"/>
            <p14:sldId id="332"/>
            <p14:sldId id="333"/>
            <p14:sldId id="334"/>
            <p14:sldId id="326"/>
            <p14:sldId id="337"/>
            <p14:sldId id="340"/>
            <p14:sldId id="339"/>
            <p14:sldId id="341"/>
            <p14:sldId id="343"/>
            <p14:sldId id="344"/>
            <p14:sldId id="342"/>
            <p14:sldId id="345"/>
            <p14:sldId id="346"/>
            <p14:sldId id="350"/>
            <p14:sldId id="353"/>
            <p14:sldId id="354"/>
            <p14:sldId id="351"/>
            <p14:sldId id="352"/>
            <p14:sldId id="349"/>
            <p14:sldId id="348"/>
            <p14:sldId id="347"/>
            <p14:sldId id="364"/>
            <p14:sldId id="356"/>
            <p14:sldId id="358"/>
            <p14:sldId id="359"/>
            <p14:sldId id="361"/>
            <p14:sldId id="362"/>
            <p14:sldId id="360"/>
            <p14:sldId id="363"/>
            <p14:sldId id="357"/>
            <p14:sldId id="369"/>
            <p14:sldId id="366"/>
            <p14:sldId id="368"/>
            <p14:sldId id="367"/>
            <p14:sldId id="365"/>
            <p14:sldId id="355"/>
            <p14:sldId id="371"/>
            <p14:sldId id="373"/>
            <p14:sldId id="374"/>
            <p14:sldId id="372"/>
            <p14:sldId id="375"/>
            <p14:sldId id="376"/>
            <p14:sldId id="377"/>
            <p14:sldId id="378"/>
            <p14:sldId id="370"/>
            <p14:sldId id="379"/>
            <p14:sldId id="382"/>
            <p14:sldId id="381"/>
            <p14:sldId id="3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66630-1B5C-8C60-818D-F067E331D285}" name="Håkansson Pia" initials="HP" userId="S-1-5-21-466509168-1772936955-2901788264-3895" providerId="AD"/>
  <p188:author id="{A5B9C631-9AD8-9C6A-6DCF-F176BBA862B9}" name="Julia Karlsson" initials="JK" userId="61697b964c8dc401" providerId="Windows Live"/>
  <p188:author id="{9324054D-68DE-8D92-466E-2909171F23EF}" name="Holmlund Jan-Anders" initials="HJ" userId="S-1-5-21-466509168-1772936955-2901788264-3158" providerId="AD"/>
  <p188:author id="{D5B59EAF-34B9-8DA9-260C-CF47F634D5A7}" name="Hanna Pettergård Mix" initials="HM" userId="S::hanna.mix@advant.se::e443ae08-b3d6-4f98-83d2-41b225279b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7" autoAdjust="0"/>
    <p:restoredTop sz="86425" autoAdjust="0"/>
  </p:normalViewPr>
  <p:slideViewPr>
    <p:cSldViewPr snapToGrid="0">
      <p:cViewPr varScale="1">
        <p:scale>
          <a:sx n="39" d="100"/>
          <a:sy n="39" d="100"/>
        </p:scale>
        <p:origin x="54" y="30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322E-8C28-43D7-A6C4-1EAFF756E29E}" type="datetimeFigureOut">
              <a:rPr lang="en-SE" smtClean="0"/>
              <a:t>06/05/2026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0733-C6B0-4C68-8125-CEBA798260F0}" type="slidenum">
              <a:rPr lang="en-SE" smtClean="0"/>
              <a:t>‹#›</a:t>
            </a:fld>
            <a:endParaRPr lang="en-SE"/>
          </a:p>
        </p:txBody>
      </p:sp>
    </p:spTree>
    <p:extLst>
      <p:ext uri="{BB962C8B-B14F-4D97-AF65-F5344CB8AC3E}">
        <p14:creationId xmlns:p14="http://schemas.microsoft.com/office/powerpoint/2010/main" val="182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https://www.msb.se/sv/amnesomraden/krisberedskap--civilt-forsvar/gemensamma-grunder--ramverk-for-samverkan-och-ledning/konceptuell-grund/"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mailto:https://www.msb.se/sv/amnesomraden/krisberedskap--civilt-forsvar/gemensamma-grunder--ramverk-for-samverkan-och-ledning/arbetssatt-checklistor-och-mallar/arbetssatt-for-att-arbeta-med-makt-och-normer-inom-samverkan-och-ledn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386612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52</a:t>
            </a:fld>
            <a:endParaRPr lang="en-SE"/>
          </a:p>
        </p:txBody>
      </p:sp>
    </p:spTree>
    <p:extLst>
      <p:ext uri="{BB962C8B-B14F-4D97-AF65-F5344CB8AC3E}">
        <p14:creationId xmlns:p14="http://schemas.microsoft.com/office/powerpoint/2010/main" val="43565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62</a:t>
            </a:fld>
            <a:endParaRPr lang="en-SE"/>
          </a:p>
        </p:txBody>
      </p:sp>
    </p:spTree>
    <p:extLst>
      <p:ext uri="{BB962C8B-B14F-4D97-AF65-F5344CB8AC3E}">
        <p14:creationId xmlns:p14="http://schemas.microsoft.com/office/powerpoint/2010/main" val="184573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t>Läs mer på Ramverks nivå </a:t>
            </a:r>
            <a:r>
              <a:rPr lang="sv-SE" sz="1200" b="0" dirty="0">
                <a:hlinkClick r:id="rId3"/>
              </a:rPr>
              <a:t>Konceptuell grund </a:t>
            </a:r>
            <a:r>
              <a:rPr lang="sv-SE" sz="1200" b="0" dirty="0"/>
              <a:t>i  texten ”Fördjupning om makt och normer inom ledning och samverkan”.</a:t>
            </a:r>
          </a:p>
          <a:p>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Arbetssätt för att hantera makt och normer inom ledning och samverkan hittar du på nivån </a:t>
            </a:r>
            <a:r>
              <a:rPr lang="sv-SE" sz="1200" dirty="0">
                <a:hlinkClick r:id="rId4"/>
              </a:rPr>
              <a:t>Arbetssätt - Makt och normer inom ledning och samverkan</a:t>
            </a:r>
            <a:r>
              <a:rPr lang="sv-SE" sz="1200" dirty="0"/>
              <a:t>.</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65</a:t>
            </a:fld>
            <a:endParaRPr lang="en-SE"/>
          </a:p>
        </p:txBody>
      </p:sp>
    </p:spTree>
    <p:extLst>
      <p:ext uri="{BB962C8B-B14F-4D97-AF65-F5344CB8AC3E}">
        <p14:creationId xmlns:p14="http://schemas.microsoft.com/office/powerpoint/2010/main" val="372531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5</a:t>
            </a:fld>
            <a:endParaRPr lang="en-SE"/>
          </a:p>
        </p:txBody>
      </p:sp>
    </p:spTree>
    <p:extLst>
      <p:ext uri="{BB962C8B-B14F-4D97-AF65-F5344CB8AC3E}">
        <p14:creationId xmlns:p14="http://schemas.microsoft.com/office/powerpoint/2010/main" val="314324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10</a:t>
            </a:fld>
            <a:endParaRPr lang="en-SE"/>
          </a:p>
        </p:txBody>
      </p:sp>
    </p:spTree>
    <p:extLst>
      <p:ext uri="{BB962C8B-B14F-4D97-AF65-F5344CB8AC3E}">
        <p14:creationId xmlns:p14="http://schemas.microsoft.com/office/powerpoint/2010/main" val="306268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12</a:t>
            </a:fld>
            <a:endParaRPr lang="en-SE"/>
          </a:p>
        </p:txBody>
      </p:sp>
    </p:spTree>
    <p:extLst>
      <p:ext uri="{BB962C8B-B14F-4D97-AF65-F5344CB8AC3E}">
        <p14:creationId xmlns:p14="http://schemas.microsoft.com/office/powerpoint/2010/main" val="94180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20</a:t>
            </a:fld>
            <a:endParaRPr lang="en-SE"/>
          </a:p>
        </p:txBody>
      </p:sp>
    </p:spTree>
    <p:extLst>
      <p:ext uri="{BB962C8B-B14F-4D97-AF65-F5344CB8AC3E}">
        <p14:creationId xmlns:p14="http://schemas.microsoft.com/office/powerpoint/2010/main" val="274241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24</a:t>
            </a:fld>
            <a:endParaRPr lang="en-SE"/>
          </a:p>
        </p:txBody>
      </p:sp>
    </p:spTree>
    <p:extLst>
      <p:ext uri="{BB962C8B-B14F-4D97-AF65-F5344CB8AC3E}">
        <p14:creationId xmlns:p14="http://schemas.microsoft.com/office/powerpoint/2010/main" val="327648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28</a:t>
            </a:fld>
            <a:endParaRPr lang="en-SE"/>
          </a:p>
        </p:txBody>
      </p:sp>
    </p:spTree>
    <p:extLst>
      <p:ext uri="{BB962C8B-B14F-4D97-AF65-F5344CB8AC3E}">
        <p14:creationId xmlns:p14="http://schemas.microsoft.com/office/powerpoint/2010/main" val="347626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38</a:t>
            </a:fld>
            <a:endParaRPr lang="en-SE"/>
          </a:p>
        </p:txBody>
      </p:sp>
    </p:spTree>
    <p:extLst>
      <p:ext uri="{BB962C8B-B14F-4D97-AF65-F5344CB8AC3E}">
        <p14:creationId xmlns:p14="http://schemas.microsoft.com/office/powerpoint/2010/main" val="345303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47</a:t>
            </a:fld>
            <a:endParaRPr lang="en-SE"/>
          </a:p>
        </p:txBody>
      </p:sp>
    </p:spTree>
    <p:extLst>
      <p:ext uri="{BB962C8B-B14F-4D97-AF65-F5344CB8AC3E}">
        <p14:creationId xmlns:p14="http://schemas.microsoft.com/office/powerpoint/2010/main" val="2388141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325564B-2A3F-A48C-FFB4-A729C6BC2E77}"/>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2F3A1AFB-1FD2-E798-0E99-4CDD88DA9C04}"/>
              </a:ext>
            </a:extLst>
          </p:cNvPr>
          <p:cNvSpPr>
            <a:spLocks noGrp="1"/>
          </p:cNvSpPr>
          <p:nvPr>
            <p:ph type="ctrTitle" hasCustomPrompt="1"/>
          </p:nvPr>
        </p:nvSpPr>
        <p:spPr>
          <a:xfrm>
            <a:off x="1432560" y="3106759"/>
            <a:ext cx="9144000" cy="723245"/>
          </a:xfrm>
        </p:spPr>
        <p:txBody>
          <a:bodyPr anchor="b"/>
          <a:lstStyle>
            <a:lvl1pPr algn="l">
              <a:defRPr sz="4000" b="1"/>
            </a:lvl1pPr>
          </a:lstStyle>
          <a:p>
            <a:r>
              <a:rPr lang="sv-SE"/>
              <a:t>Namn på presentation</a:t>
            </a:r>
            <a:endParaRPr lang="en-US"/>
          </a:p>
        </p:txBody>
      </p:sp>
      <p:sp>
        <p:nvSpPr>
          <p:cNvPr id="10" name="Underrubrik 2">
            <a:extLst>
              <a:ext uri="{FF2B5EF4-FFF2-40B4-BE49-F238E27FC236}">
                <a16:creationId xmlns:a16="http://schemas.microsoft.com/office/drawing/2014/main" id="{9EA331CC-460A-5024-E10C-2F62FF76B7FA}"/>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endParaRPr lang="en-US"/>
          </a:p>
        </p:txBody>
      </p:sp>
      <p:pic>
        <p:nvPicPr>
          <p:cNvPr id="5" name="Bildobjekt 7">
            <a:extLst>
              <a:ext uri="{FF2B5EF4-FFF2-40B4-BE49-F238E27FC236}">
                <a16:creationId xmlns:a16="http://schemas.microsoft.com/office/drawing/2014/main" id="{FF2F7BC4-6949-BFB0-C4A1-7D0EB2296A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82E263AD-AAAF-A069-5FF9-EE9E21CF1E6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6842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229DC0D-AC7C-B5E7-BCE0-2151B54700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60977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4219A443-97E2-D387-54CF-06187CF4729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0958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3E31CA2B-F3A7-BFC5-F35C-7D1138EC796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78690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86317C4-1F0E-8773-CACB-DFFB40C409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73303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A4ABE62-5768-1333-7B98-F6814566193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3327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6AD8F76-5C97-5B60-49E6-4A2713B90D04}"/>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b="1"/>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Konceptuell grund</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AA7CC787-1632-4973-B72F-AC19B3E69D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8592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5354FF-3F4A-E480-3201-A23B2C95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3DC4380-ED50-4046-6350-8E0B932D5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8D954AE-768E-8F08-87B1-BDF0342CE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6/5/2026</a:t>
            </a:fld>
            <a:endParaRPr lang="en-US"/>
          </a:p>
        </p:txBody>
      </p:sp>
      <p:sp>
        <p:nvSpPr>
          <p:cNvPr id="5" name="Platshållare för sidfot 4">
            <a:extLst>
              <a:ext uri="{FF2B5EF4-FFF2-40B4-BE49-F238E27FC236}">
                <a16:creationId xmlns:a16="http://schemas.microsoft.com/office/drawing/2014/main" id="{D95F2ED0-DF2C-8E97-B651-4007B689A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255CC5E-8178-A580-1B2C-C6BE8494C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6BD4CD-F260-9845-90C9-170B884C4E2C}" type="slidenum">
              <a:t>‹#›</a:t>
            </a:fld>
            <a:endParaRPr lang="sv-SE"/>
          </a:p>
        </p:txBody>
      </p:sp>
      <p:pic>
        <p:nvPicPr>
          <p:cNvPr id="7" name="Bildobjekt 6">
            <a:extLst>
              <a:ext uri="{FF2B5EF4-FFF2-40B4-BE49-F238E27FC236}">
                <a16:creationId xmlns:a16="http://schemas.microsoft.com/office/drawing/2014/main" id="{7D7800CC-07F4-6D9B-C219-C9C584DDE6E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pic>
        <p:nvPicPr>
          <p:cNvPr id="8" name="Bildobjekt 7">
            <a:extLst>
              <a:ext uri="{FF2B5EF4-FFF2-40B4-BE49-F238E27FC236}">
                <a16:creationId xmlns:a16="http://schemas.microsoft.com/office/drawing/2014/main" id="{ED12B71B-440A-384E-BE33-7450421088A1}"/>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18745406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edningsamverkan@mcf.s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cf.se/ledningsamverka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96BD08-3FF5-5858-93E7-EBC6AD5D9AAF}"/>
              </a:ext>
            </a:extLst>
          </p:cNvPr>
          <p:cNvSpPr>
            <a:spLocks noGrp="1"/>
          </p:cNvSpPr>
          <p:nvPr>
            <p:ph type="subTitle" idx="1"/>
          </p:nvPr>
        </p:nvSpPr>
        <p:spPr>
          <a:xfrm>
            <a:off x="1432560" y="2434580"/>
            <a:ext cx="9144000" cy="487824"/>
          </a:xfrm>
        </p:spPr>
        <p:txBody>
          <a:bodyPr/>
          <a:lstStyle/>
          <a:p>
            <a:r>
              <a:rPr lang="sv-SE" dirty="0"/>
              <a:t>Konceptuell grund</a:t>
            </a:r>
          </a:p>
        </p:txBody>
      </p:sp>
      <p:sp>
        <p:nvSpPr>
          <p:cNvPr id="2" name="Rubrik 1">
            <a:extLst>
              <a:ext uri="{FF2B5EF4-FFF2-40B4-BE49-F238E27FC236}">
                <a16:creationId xmlns:a16="http://schemas.microsoft.com/office/drawing/2014/main" id="{BD407DD4-F521-3BF2-2DE2-FC35D1EC7808}"/>
              </a:ext>
            </a:extLst>
          </p:cNvPr>
          <p:cNvSpPr>
            <a:spLocks noGrp="1"/>
          </p:cNvSpPr>
          <p:nvPr>
            <p:ph type="ctrTitle"/>
          </p:nvPr>
        </p:nvSpPr>
        <p:spPr>
          <a:xfrm>
            <a:off x="1432560" y="3035977"/>
            <a:ext cx="6649556" cy="644483"/>
          </a:xfrm>
        </p:spPr>
        <p:txBody>
          <a:bodyPr anchor="t">
            <a:normAutofit/>
          </a:bodyPr>
          <a:lstStyle/>
          <a:p>
            <a:r>
              <a:rPr lang="sv-SE" dirty="0"/>
              <a:t>Centrala koncept</a:t>
            </a:r>
            <a:endParaRPr lang="en-SE" dirty="0"/>
          </a:p>
        </p:txBody>
      </p:sp>
      <p:sp>
        <p:nvSpPr>
          <p:cNvPr id="4" name="Underrubrik 2">
            <a:extLst>
              <a:ext uri="{FF2B5EF4-FFF2-40B4-BE49-F238E27FC236}">
                <a16:creationId xmlns:a16="http://schemas.microsoft.com/office/drawing/2014/main" id="{43FDE3C2-2477-8392-B67C-86FAA20A0FB5}"/>
              </a:ext>
            </a:extLst>
          </p:cNvPr>
          <p:cNvSpPr txBox="1">
            <a:spLocks/>
          </p:cNvSpPr>
          <p:nvPr/>
        </p:nvSpPr>
        <p:spPr>
          <a:xfrm>
            <a:off x="1432560" y="3717330"/>
            <a:ext cx="6649556" cy="6444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b="1" dirty="0"/>
              <a:t>En grund för aktörsgemensamt arbete med ledning, samverkan och övrig styrning</a:t>
            </a:r>
          </a:p>
        </p:txBody>
      </p:sp>
    </p:spTree>
    <p:extLst>
      <p:ext uri="{BB962C8B-B14F-4D97-AF65-F5344CB8AC3E}">
        <p14:creationId xmlns:p14="http://schemas.microsoft.com/office/powerpoint/2010/main" val="270366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50" y="2792016"/>
            <a:ext cx="6076132" cy="1273968"/>
          </a:xfrm>
        </p:spPr>
        <p:txBody>
          <a:bodyPr anchor="ctr"/>
          <a:lstStyle/>
          <a:p>
            <a:pPr marL="576000" indent="-576000"/>
            <a:r>
              <a:rPr lang="sv-SE" dirty="0"/>
              <a:t>2. Värderingar som präglar innehållet</a:t>
            </a:r>
          </a:p>
        </p:txBody>
      </p:sp>
    </p:spTree>
    <p:extLst>
      <p:ext uri="{BB962C8B-B14F-4D97-AF65-F5344CB8AC3E}">
        <p14:creationId xmlns:p14="http://schemas.microsoft.com/office/powerpoint/2010/main" val="11472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DE144-5B75-F65E-01E1-C622E1AF3A1F}"/>
              </a:ext>
            </a:extLst>
          </p:cNvPr>
          <p:cNvSpPr>
            <a:spLocks noGrp="1"/>
          </p:cNvSpPr>
          <p:nvPr>
            <p:ph type="title"/>
          </p:nvPr>
        </p:nvSpPr>
        <p:spPr>
          <a:xfrm>
            <a:off x="1375646" y="1983657"/>
            <a:ext cx="8543925" cy="541338"/>
          </a:xfrm>
        </p:spPr>
        <p:txBody>
          <a:bodyPr/>
          <a:lstStyle/>
          <a:p>
            <a:r>
              <a:rPr lang="sv-SE" dirty="0"/>
              <a:t>Värderingar som präglar innehållet</a:t>
            </a:r>
          </a:p>
        </p:txBody>
      </p:sp>
      <p:sp>
        <p:nvSpPr>
          <p:cNvPr id="3" name="Platshållare för innehåll 2">
            <a:extLst>
              <a:ext uri="{FF2B5EF4-FFF2-40B4-BE49-F238E27FC236}">
                <a16:creationId xmlns:a16="http://schemas.microsoft.com/office/drawing/2014/main" id="{BAEFD649-EA93-F43D-878F-0F0EEFA2DA39}"/>
              </a:ext>
            </a:extLst>
          </p:cNvPr>
          <p:cNvSpPr>
            <a:spLocks noGrp="1"/>
          </p:cNvSpPr>
          <p:nvPr>
            <p:ph idx="1"/>
          </p:nvPr>
        </p:nvSpPr>
        <p:spPr>
          <a:xfrm>
            <a:off x="1375646" y="2885923"/>
            <a:ext cx="9700393" cy="2060150"/>
          </a:xfrm>
        </p:spPr>
        <p:txBody>
          <a:bodyPr>
            <a:normAutofit/>
          </a:bodyPr>
          <a:lstStyle/>
          <a:p>
            <a:pPr marL="0" indent="0">
              <a:spcAft>
                <a:spcPts val="600"/>
              </a:spcAft>
              <a:buNone/>
            </a:pPr>
            <a:r>
              <a:rPr lang="sv-SE" sz="2000" b="1" dirty="0"/>
              <a:t>2.1 Innehållet ska vara så enkelt som möjligt – men inte enklare än så </a:t>
            </a:r>
          </a:p>
          <a:p>
            <a:pPr marL="0" indent="0">
              <a:spcAft>
                <a:spcPts val="600"/>
              </a:spcAft>
              <a:buNone/>
            </a:pPr>
            <a:r>
              <a:rPr lang="sv-SE" sz="2000" b="1" dirty="0"/>
              <a:t>2.2 Alla modeller har begränsningar men de kan ändå vara användbara</a:t>
            </a:r>
          </a:p>
          <a:p>
            <a:pPr marL="0" indent="0">
              <a:spcAft>
                <a:spcPts val="600"/>
              </a:spcAft>
              <a:buNone/>
            </a:pPr>
            <a:r>
              <a:rPr lang="sv-SE" sz="2000" b="1" dirty="0"/>
              <a:t>2.3 Det är kärnan i begreppen som är viktig </a:t>
            </a:r>
          </a:p>
          <a:p>
            <a:pPr marL="0" indent="0">
              <a:spcAft>
                <a:spcPts val="600"/>
              </a:spcAft>
              <a:buNone/>
            </a:pPr>
            <a:r>
              <a:rPr lang="sv-SE" sz="2000" b="1" dirty="0"/>
              <a:t>2.4 Det gemensamma språket är lika viktigt som det interna (”tvåspråkighet”)</a:t>
            </a:r>
          </a:p>
        </p:txBody>
      </p:sp>
    </p:spTree>
    <p:extLst>
      <p:ext uri="{BB962C8B-B14F-4D97-AF65-F5344CB8AC3E}">
        <p14:creationId xmlns:p14="http://schemas.microsoft.com/office/powerpoint/2010/main" val="28425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8612853" cy="1273968"/>
          </a:xfrm>
        </p:spPr>
        <p:txBody>
          <a:bodyPr anchor="ctr"/>
          <a:lstStyle/>
          <a:p>
            <a:r>
              <a:rPr lang="sv-SE" dirty="0"/>
              <a:t>3. Att hantera samhällsstörningar</a:t>
            </a:r>
          </a:p>
        </p:txBody>
      </p:sp>
    </p:spTree>
    <p:extLst>
      <p:ext uri="{BB962C8B-B14F-4D97-AF65-F5344CB8AC3E}">
        <p14:creationId xmlns:p14="http://schemas.microsoft.com/office/powerpoint/2010/main" val="177792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p:txBody>
          <a:bodyPr/>
          <a:lstStyle/>
          <a:p>
            <a:r>
              <a:rPr lang="sv-SE" dirty="0"/>
              <a:t>3. Att hantera samhällsstörningar</a:t>
            </a:r>
            <a:r>
              <a:rPr lang="sv-SE" dirty="0">
                <a:noFill/>
              </a:rPr>
              <a:t> Del 1</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8669" y="1595206"/>
            <a:ext cx="4417331" cy="4333646"/>
          </a:xfrm>
        </p:spPr>
        <p:txBody>
          <a:bodyPr>
            <a:normAutofit/>
          </a:bodyPr>
          <a:lstStyle/>
          <a:p>
            <a:pPr marL="0" indent="0">
              <a:buNone/>
            </a:pPr>
            <a:r>
              <a:rPr lang="sv-SE" sz="2000" b="1" dirty="0"/>
              <a:t>3.1 Vad är samhällsstörningar? </a:t>
            </a:r>
            <a:endParaRPr lang="sv-SE" sz="2000" dirty="0"/>
          </a:p>
          <a:p>
            <a:r>
              <a:rPr lang="sv-SE" sz="1800" dirty="0"/>
              <a:t>Samhällsstörningar är </a:t>
            </a:r>
            <a:r>
              <a:rPr lang="sv-SE" sz="1800" b="1" dirty="0"/>
              <a:t>företeelser</a:t>
            </a:r>
            <a:r>
              <a:rPr lang="sv-SE" sz="1800" dirty="0"/>
              <a:t> eller </a:t>
            </a:r>
            <a:r>
              <a:rPr lang="sv-SE" sz="1800" b="1" dirty="0"/>
              <a:t>händelser</a:t>
            </a:r>
            <a:r>
              <a:rPr lang="sv-SE" sz="1800" dirty="0"/>
              <a:t> som har </a:t>
            </a:r>
            <a:r>
              <a:rPr lang="sv-SE" sz="1800" b="1" dirty="0"/>
              <a:t>negativa konsekvenser </a:t>
            </a:r>
            <a:r>
              <a:rPr lang="sv-SE" sz="1800" dirty="0"/>
              <a:t>för samhällets grundläggande skyddsvärden.</a:t>
            </a:r>
          </a:p>
          <a:p>
            <a:r>
              <a:rPr lang="sv-SE" sz="1800" dirty="0"/>
              <a:t>Skyddsvärden inkluderar: Människors liv och hälsa, samhällets funktionalitet, demokrati, rättssäkerhet, mänskliga rättigheter, miljö och ekonomiska värden, samt nationell suveränitet.</a:t>
            </a:r>
          </a:p>
          <a:p>
            <a:r>
              <a:rPr lang="sv-SE" sz="1800" dirty="0"/>
              <a:t>Samhällsstörningar påverkar ofta flera skyddsvärden samtidigt, vilket kräver samordnade insatser från olika aktörer.</a:t>
            </a:r>
          </a:p>
        </p:txBody>
      </p:sp>
      <p:pic>
        <p:nvPicPr>
          <p:cNvPr id="3" name="Bildobjekt 2">
            <a:extLst>
              <a:ext uri="{FF2B5EF4-FFF2-40B4-BE49-F238E27FC236}">
                <a16:creationId xmlns:a16="http://schemas.microsoft.com/office/drawing/2014/main" id="{651F2B6A-9AAA-0DBB-B950-5F234369928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50" y="1595205"/>
            <a:ext cx="4075549" cy="4075549"/>
          </a:xfrm>
          <a:prstGeom prst="rect">
            <a:avLst/>
          </a:prstGeom>
        </p:spPr>
      </p:pic>
    </p:spTree>
    <p:extLst>
      <p:ext uri="{BB962C8B-B14F-4D97-AF65-F5344CB8AC3E}">
        <p14:creationId xmlns:p14="http://schemas.microsoft.com/office/powerpoint/2010/main" val="25218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p:txBody>
          <a:bodyPr/>
          <a:lstStyle/>
          <a:p>
            <a:r>
              <a:rPr lang="sv-SE" dirty="0"/>
              <a:t>3. Att hantera samhällsstörningar</a:t>
            </a:r>
            <a:r>
              <a:rPr lang="sv-SE" dirty="0">
                <a:noFill/>
              </a:rPr>
              <a:t> Del 2</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8669" y="1595206"/>
            <a:ext cx="8364983" cy="4351338"/>
          </a:xfrm>
        </p:spPr>
        <p:txBody>
          <a:bodyPr>
            <a:normAutofit/>
          </a:bodyPr>
          <a:lstStyle/>
          <a:p>
            <a:pPr marL="0" indent="0">
              <a:buNone/>
            </a:pPr>
            <a:r>
              <a:rPr lang="sv-SE" sz="2000" b="1" dirty="0"/>
              <a:t>3.2 Hur uppstår samhällsstörningar?  </a:t>
            </a:r>
            <a:endParaRPr lang="sv-SE" sz="2000" dirty="0"/>
          </a:p>
          <a:p>
            <a:r>
              <a:rPr lang="sv-SE" sz="2000" dirty="0"/>
              <a:t>Kan uppstå plötsligt, som vid en skogsbrand, cyberattack eller väpnat angrepp, eller långsamt, som vid klimatförändringar eller ökande sociala konflikter.</a:t>
            </a:r>
          </a:p>
          <a:p>
            <a:r>
              <a:rPr lang="sv-SE" sz="2000" dirty="0"/>
              <a:t>Exempel på långsamma skeenden inkluderar diffusa händelser som påverkas av många små förändringar över tid.</a:t>
            </a:r>
          </a:p>
          <a:p>
            <a:r>
              <a:rPr lang="sv-SE" sz="2000" dirty="0"/>
              <a:t>Även aktiviteter som i sig är önskvärda, som publika evenemang, kan leda till samhällsstörningar genom exempelvis störningar i trafikflöden.</a:t>
            </a:r>
          </a:p>
        </p:txBody>
      </p:sp>
    </p:spTree>
    <p:extLst>
      <p:ext uri="{BB962C8B-B14F-4D97-AF65-F5344CB8AC3E}">
        <p14:creationId xmlns:p14="http://schemas.microsoft.com/office/powerpoint/2010/main" val="36321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p:txBody>
          <a:bodyPr/>
          <a:lstStyle/>
          <a:p>
            <a:r>
              <a:rPr lang="sv-SE" dirty="0"/>
              <a:t>3. Att hantera samhällsstörningar</a:t>
            </a:r>
            <a:r>
              <a:rPr lang="sv-SE" dirty="0">
                <a:noFill/>
              </a:rPr>
              <a:t> Del 3</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8670" y="1595206"/>
            <a:ext cx="8335486" cy="4351338"/>
          </a:xfrm>
        </p:spPr>
        <p:txBody>
          <a:bodyPr>
            <a:normAutofit/>
          </a:bodyPr>
          <a:lstStyle/>
          <a:p>
            <a:pPr marL="0" indent="0">
              <a:buNone/>
            </a:pPr>
            <a:r>
              <a:rPr lang="sv-SE" sz="2000" b="1" dirty="0"/>
              <a:t>3.3 Vad och vilka påverkas av samhällsstörningar? </a:t>
            </a:r>
            <a:endParaRPr lang="sv-SE" sz="2000" dirty="0"/>
          </a:p>
          <a:p>
            <a:r>
              <a:rPr lang="sv-SE" sz="2000" dirty="0"/>
              <a:t>Samhällsstörningar kan ha många olika typer av negativa konsekvenser som påverkar teknisk infrastruktur, miljön, logistik, och sociala sammanhang.</a:t>
            </a:r>
          </a:p>
          <a:p>
            <a:r>
              <a:rPr lang="sv-SE" sz="2000" dirty="0"/>
              <a:t>Påverkan kan vara både fysisk och emotionell, drabba enskilda individer eller grupper, och kan påverka både specifika områden eller hela nationen.</a:t>
            </a:r>
          </a:p>
          <a:p>
            <a:r>
              <a:rPr lang="sv-SE" sz="2000" dirty="0"/>
              <a:t>Flera störningar kan inträffa samtidigt, vilket ställer höga krav på samhällets förmåga att hantera dessa parallellt.</a:t>
            </a:r>
          </a:p>
        </p:txBody>
      </p:sp>
    </p:spTree>
    <p:extLst>
      <p:ext uri="{BB962C8B-B14F-4D97-AF65-F5344CB8AC3E}">
        <p14:creationId xmlns:p14="http://schemas.microsoft.com/office/powerpoint/2010/main" val="192152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a:xfrm>
            <a:off x="1678670" y="844667"/>
            <a:ext cx="8543806" cy="541926"/>
          </a:xfrm>
        </p:spPr>
        <p:txBody>
          <a:bodyPr/>
          <a:lstStyle/>
          <a:p>
            <a:r>
              <a:rPr lang="sv-SE" dirty="0"/>
              <a:t>3. Att hantera samhällsstörningar</a:t>
            </a:r>
            <a:r>
              <a:rPr lang="sv-SE" dirty="0">
                <a:noFill/>
              </a:rPr>
              <a:t> Del 4</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8669" y="1595206"/>
            <a:ext cx="8543807" cy="4351338"/>
          </a:xfrm>
        </p:spPr>
        <p:txBody>
          <a:bodyPr>
            <a:noAutofit/>
          </a:bodyPr>
          <a:lstStyle/>
          <a:p>
            <a:pPr marL="0" indent="0">
              <a:buNone/>
            </a:pPr>
            <a:r>
              <a:rPr lang="sv-SE" sz="2000" b="1" dirty="0"/>
              <a:t>3.4 Samhällsstörningar kan vara förväntade eller oväntade </a:t>
            </a:r>
            <a:endParaRPr lang="sv-SE" sz="2000" dirty="0"/>
          </a:p>
          <a:p>
            <a:pPr marL="0" indent="0">
              <a:spcBef>
                <a:spcPts val="1800"/>
              </a:spcBef>
              <a:buNone/>
            </a:pPr>
            <a:r>
              <a:rPr lang="sv-SE" sz="1800" b="1" dirty="0"/>
              <a:t>Förväntade</a:t>
            </a:r>
          </a:p>
          <a:p>
            <a:r>
              <a:rPr lang="sv-SE" sz="1800" dirty="0"/>
              <a:t>Störningar som vi kan förutse och förbereda oss för, som exempelvis väderhändelser (snöstormar, skyfall) eller planerade inskränkningar i samhällets funktionalitet (underhåll av infrastruktur).</a:t>
            </a:r>
          </a:p>
          <a:p>
            <a:r>
              <a:rPr lang="sv-SE" sz="1800" dirty="0"/>
              <a:t>Förväntade störningar ger möjlighet till proaktiv planering och förberedelse.</a:t>
            </a:r>
          </a:p>
          <a:p>
            <a:pPr marL="0" indent="0">
              <a:spcBef>
                <a:spcPts val="1800"/>
              </a:spcBef>
              <a:buNone/>
            </a:pPr>
            <a:r>
              <a:rPr lang="sv-SE" sz="1800" b="1" dirty="0"/>
              <a:t>Oväntade</a:t>
            </a:r>
            <a:r>
              <a:rPr lang="sv-SE" sz="1800" dirty="0"/>
              <a:t> </a:t>
            </a:r>
          </a:p>
          <a:p>
            <a:r>
              <a:rPr lang="sv-SE" sz="1800" dirty="0"/>
              <a:t>Händelser som är överraskande i tid och plats, vilket gör dem svårare att förbereda sig för.</a:t>
            </a:r>
          </a:p>
          <a:p>
            <a:r>
              <a:rPr lang="sv-SE" sz="1800" dirty="0"/>
              <a:t>Exempel inkluderar oväntade naturkatastrofer eller plötsliga teknologiska fel.</a:t>
            </a:r>
          </a:p>
        </p:txBody>
      </p:sp>
    </p:spTree>
    <p:extLst>
      <p:ext uri="{BB962C8B-B14F-4D97-AF65-F5344CB8AC3E}">
        <p14:creationId xmlns:p14="http://schemas.microsoft.com/office/powerpoint/2010/main" val="40074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a:xfrm>
            <a:off x="1678670" y="844667"/>
            <a:ext cx="8543806" cy="541926"/>
          </a:xfrm>
        </p:spPr>
        <p:txBody>
          <a:bodyPr/>
          <a:lstStyle/>
          <a:p>
            <a:r>
              <a:rPr lang="sv-SE" dirty="0"/>
              <a:t>3. Att hantera samhällsstörningar</a:t>
            </a:r>
            <a:r>
              <a:rPr lang="sv-SE" dirty="0">
                <a:noFill/>
              </a:rPr>
              <a:t> Del 5</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7988" y="1595439"/>
            <a:ext cx="8543925" cy="541338"/>
          </a:xfrm>
        </p:spPr>
        <p:txBody>
          <a:bodyPr>
            <a:noAutofit/>
          </a:bodyPr>
          <a:lstStyle/>
          <a:p>
            <a:pPr marL="0" indent="0">
              <a:buNone/>
            </a:pPr>
            <a:r>
              <a:rPr lang="sv-SE" sz="2000" b="1" dirty="0"/>
              <a:t>3.5 Vad orsakar samhällsstörningar?</a:t>
            </a:r>
            <a:endParaRPr lang="sv-SE" sz="1600" dirty="0"/>
          </a:p>
        </p:txBody>
      </p:sp>
      <p:sp>
        <p:nvSpPr>
          <p:cNvPr id="6" name="Platshållare för innehåll 4">
            <a:extLst>
              <a:ext uri="{FF2B5EF4-FFF2-40B4-BE49-F238E27FC236}">
                <a16:creationId xmlns:a16="http://schemas.microsoft.com/office/drawing/2014/main" id="{D9A2CF2F-A69A-6151-EBD8-59EEC68E7F57}"/>
              </a:ext>
            </a:extLst>
          </p:cNvPr>
          <p:cNvSpPr txBox="1">
            <a:spLocks/>
          </p:cNvSpPr>
          <p:nvPr/>
        </p:nvSpPr>
        <p:spPr>
          <a:xfrm>
            <a:off x="1677989" y="2203139"/>
            <a:ext cx="8240302" cy="3296669"/>
          </a:xfrm>
          <a:prstGeom prst="rect">
            <a:avLst/>
          </a:prstGeom>
        </p:spPr>
        <p:txBody>
          <a:bodyPr vert="horz" lIns="91440" tIns="45720" rIns="91440" bIns="45720" numCol="2" spcCol="72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dirty="0"/>
              <a:t>Naturkatastrofer:</a:t>
            </a:r>
          </a:p>
          <a:p>
            <a:r>
              <a:rPr lang="sv-SE" sz="1600" dirty="0"/>
              <a:t>Orsakas av naturliga processer som jordbävningar, tsunamier, orkaner, översvämningar, skogsbränder, vulkanutbrott och torka.</a:t>
            </a:r>
          </a:p>
          <a:p>
            <a:pPr marL="0" indent="0">
              <a:spcBef>
                <a:spcPts val="1800"/>
              </a:spcBef>
              <a:buFont typeface="Arial" panose="020B0604020202020204" pitchFamily="34" charset="0"/>
              <a:buNone/>
            </a:pPr>
            <a:r>
              <a:rPr lang="sv-SE" sz="1800" b="1" dirty="0"/>
              <a:t>Mänskliga orsaker:</a:t>
            </a:r>
          </a:p>
          <a:p>
            <a:r>
              <a:rPr lang="sv-SE" sz="1600" dirty="0"/>
              <a:t>Inkluderar händelser som orsakas direkt eller indirekt av mänskliga handlingar, såsom industriella olyckor, kemiska utsläpp, kärnkatastrofer, terrorism, krig, och sociala konflikter.</a:t>
            </a:r>
          </a:p>
          <a:p>
            <a:pPr marL="0" indent="0">
              <a:buFont typeface="Arial" panose="020B0604020202020204" pitchFamily="34" charset="0"/>
              <a:buNone/>
            </a:pPr>
            <a:r>
              <a:rPr lang="sv-SE" sz="1800" b="1" dirty="0"/>
              <a:t>Miljöförändringar</a:t>
            </a:r>
          </a:p>
          <a:p>
            <a:r>
              <a:rPr lang="sv-SE" sz="1600" dirty="0"/>
              <a:t>Klimatförändringar och miljöförstöring som leder till samhällsstörningar, exempelvis genom havsnivåstigning, förändringar i nederbördsmönster, eller förlust av biologisk mångfald.</a:t>
            </a:r>
          </a:p>
          <a:p>
            <a:pPr marL="0" indent="0">
              <a:spcBef>
                <a:spcPts val="1800"/>
              </a:spcBef>
              <a:buFont typeface="Arial" panose="020B0604020202020204" pitchFamily="34" charset="0"/>
              <a:buNone/>
            </a:pPr>
            <a:r>
              <a:rPr lang="sv-SE" sz="1800" b="1" dirty="0"/>
              <a:t>Teknologiska fel</a:t>
            </a:r>
          </a:p>
          <a:p>
            <a:r>
              <a:rPr lang="sv-SE" sz="1600" dirty="0"/>
              <a:t>Teknologiska misslyckanden eller fel, som strömavbrott, dataintrång, cyberattacker, eller olyckor vid industrianläggningar.</a:t>
            </a:r>
          </a:p>
        </p:txBody>
      </p:sp>
    </p:spTree>
    <p:extLst>
      <p:ext uri="{BB962C8B-B14F-4D97-AF65-F5344CB8AC3E}">
        <p14:creationId xmlns:p14="http://schemas.microsoft.com/office/powerpoint/2010/main" val="19256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p:txBody>
          <a:bodyPr/>
          <a:lstStyle/>
          <a:p>
            <a:r>
              <a:rPr lang="sv-SE" dirty="0"/>
              <a:t>3. Att hantera samhällsstörningar</a:t>
            </a:r>
            <a:r>
              <a:rPr lang="sv-SE" dirty="0">
                <a:noFill/>
              </a:rPr>
              <a:t> Del 6</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p:txBody>
          <a:bodyPr>
            <a:normAutofit/>
          </a:bodyPr>
          <a:lstStyle/>
          <a:p>
            <a:pPr marL="0" indent="0">
              <a:buNone/>
            </a:pPr>
            <a:r>
              <a:rPr lang="sv-SE" sz="2000" b="1" dirty="0"/>
              <a:t>3.6 Vad är viktigt att tänka på vid samhällsstörningar?</a:t>
            </a:r>
          </a:p>
          <a:p>
            <a:pPr marL="0" indent="0">
              <a:spcBef>
                <a:spcPts val="1800"/>
              </a:spcBef>
              <a:buNone/>
            </a:pPr>
            <a:r>
              <a:rPr lang="sv-SE" sz="1800" b="1" dirty="0"/>
              <a:t>Fokus på konsekvenser </a:t>
            </a:r>
          </a:p>
          <a:p>
            <a:r>
              <a:rPr lang="sv-SE" sz="1800" dirty="0"/>
              <a:t>Identifiera potentiella eller inträffade negativa konsekvenser och fokusera på hur dessa kan förebyggas, minskas eller elimineras.</a:t>
            </a:r>
          </a:p>
          <a:p>
            <a:pPr marL="0" indent="0">
              <a:spcBef>
                <a:spcPts val="1800"/>
              </a:spcBef>
              <a:buNone/>
            </a:pPr>
            <a:r>
              <a:rPr lang="sv-SE" sz="1800" b="1" dirty="0"/>
              <a:t>Effektiv resursanvändning</a:t>
            </a:r>
          </a:p>
          <a:p>
            <a:r>
              <a:rPr lang="sv-SE" sz="1800" dirty="0"/>
              <a:t> Användning av samhällets samlade resurser på ett effektivt sätt genom god förmåga till aktörsgemensam inriktning och samordning.</a:t>
            </a:r>
          </a:p>
          <a:p>
            <a:r>
              <a:rPr lang="sv-SE" sz="1800" dirty="0"/>
              <a:t>Ett gemensamt språk och arbetssätt underlättar hanteringen.</a:t>
            </a:r>
          </a:p>
        </p:txBody>
      </p:sp>
    </p:spTree>
    <p:extLst>
      <p:ext uri="{BB962C8B-B14F-4D97-AF65-F5344CB8AC3E}">
        <p14:creationId xmlns:p14="http://schemas.microsoft.com/office/powerpoint/2010/main" val="2641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p:txBody>
          <a:bodyPr/>
          <a:lstStyle/>
          <a:p>
            <a:r>
              <a:rPr lang="sv-SE" dirty="0"/>
              <a:t>3. Att hantera samhällsstörningar</a:t>
            </a:r>
            <a:r>
              <a:rPr lang="sv-SE" dirty="0">
                <a:noFill/>
              </a:rPr>
              <a:t> Del 7</a:t>
            </a:r>
            <a:endParaRPr lang="sv-SE" dirty="0"/>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8669" y="1595206"/>
            <a:ext cx="7988899" cy="4351338"/>
          </a:xfrm>
        </p:spPr>
        <p:txBody>
          <a:bodyPr>
            <a:normAutofit/>
          </a:bodyPr>
          <a:lstStyle/>
          <a:p>
            <a:pPr marL="0" indent="0">
              <a:buNone/>
            </a:pPr>
            <a:r>
              <a:rPr lang="sv-SE" sz="2000" b="1" dirty="0"/>
              <a:t>3.7 Varför ska vi använda begreppet samhällsstörningar? </a:t>
            </a:r>
            <a:endParaRPr lang="sv-SE" sz="2000" dirty="0"/>
          </a:p>
          <a:p>
            <a:pPr marL="0" indent="0">
              <a:spcBef>
                <a:spcPts val="1800"/>
              </a:spcBef>
              <a:buNone/>
            </a:pPr>
            <a:r>
              <a:rPr lang="sv-SE" sz="1800" b="1" dirty="0"/>
              <a:t>Begreppet ”samhällsstörningar” bidrar till helhetssyn och proaktivitet</a:t>
            </a:r>
          </a:p>
          <a:p>
            <a:r>
              <a:rPr lang="sv-SE" sz="1800" dirty="0"/>
              <a:t>Begreppet uppmuntrar till helhetssyn, perspektivförståelse, och proaktivitet i hanteringen av samhällsstörningar.</a:t>
            </a:r>
          </a:p>
          <a:p>
            <a:r>
              <a:rPr lang="sv-SE" sz="1800" dirty="0"/>
              <a:t>Underlättar samverkan mellan aktörer och lagreglerade ansvarsområden. </a:t>
            </a:r>
          </a:p>
          <a:p>
            <a:pPr marL="0" indent="0">
              <a:spcBef>
                <a:spcPts val="1800"/>
              </a:spcBef>
              <a:buNone/>
            </a:pPr>
            <a:r>
              <a:rPr lang="sv-SE" sz="1800" b="1" dirty="0"/>
              <a:t>Flexibilitet i tillämpning </a:t>
            </a:r>
          </a:p>
          <a:p>
            <a:r>
              <a:rPr lang="sv-SE" sz="1800" dirty="0"/>
              <a:t>Begreppet ersätter inte juridiska termer som används i lagar och förordningar, men fungerar som ett övergripande samlingsbegrepp som kan tillämpas i olika kontexter.</a:t>
            </a:r>
          </a:p>
        </p:txBody>
      </p:sp>
    </p:spTree>
    <p:extLst>
      <p:ext uri="{BB962C8B-B14F-4D97-AF65-F5344CB8AC3E}">
        <p14:creationId xmlns:p14="http://schemas.microsoft.com/office/powerpoint/2010/main" val="322498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64C60-9296-2995-8517-2DE2273571DC}"/>
              </a:ext>
            </a:extLst>
          </p:cNvPr>
          <p:cNvSpPr>
            <a:spLocks noGrp="1"/>
          </p:cNvSpPr>
          <p:nvPr>
            <p:ph type="title"/>
          </p:nvPr>
        </p:nvSpPr>
        <p:spPr>
          <a:xfrm>
            <a:off x="1315732" y="1019548"/>
            <a:ext cx="9304642" cy="541926"/>
          </a:xfrm>
        </p:spPr>
        <p:txBody>
          <a:bodyPr/>
          <a:lstStyle/>
          <a:p>
            <a:r>
              <a:rPr lang="sv-SE"/>
              <a:t>Om presentationen</a:t>
            </a:r>
            <a:endParaRPr lang="en-SE" dirty="0"/>
          </a:p>
        </p:txBody>
      </p:sp>
      <p:sp>
        <p:nvSpPr>
          <p:cNvPr id="3" name="Platshållare för innehåll 2">
            <a:extLst>
              <a:ext uri="{FF2B5EF4-FFF2-40B4-BE49-F238E27FC236}">
                <a16:creationId xmlns:a16="http://schemas.microsoft.com/office/drawing/2014/main" id="{3812F943-B9C3-E628-9A2B-3228C2A1FF89}"/>
              </a:ext>
            </a:extLst>
          </p:cNvPr>
          <p:cNvSpPr>
            <a:spLocks noGrp="1"/>
          </p:cNvSpPr>
          <p:nvPr>
            <p:ph sz="half" idx="1"/>
          </p:nvPr>
        </p:nvSpPr>
        <p:spPr>
          <a:xfrm>
            <a:off x="1311977" y="1736472"/>
            <a:ext cx="4963462" cy="3833033"/>
          </a:xfrm>
        </p:spPr>
        <p:txBody>
          <a:bodyPr>
            <a:normAutofit/>
          </a:bodyPr>
          <a:lstStyle/>
          <a:p>
            <a:r>
              <a:rPr lang="sv-SE" sz="1800" dirty="0"/>
              <a:t>Bildspelet är framtaget för att underlätta för dig som på ett fördjupat sätt vill beskriva Centrala koncept för andra, till exempel vid en utbildning. Vill du ha en mer översiktlig presentation rekommenderas det andra bildspelet </a:t>
            </a:r>
            <a:r>
              <a:rPr lang="sv-SE" sz="1800" i="1" dirty="0"/>
              <a:t>Centrala koncept (Bildspel kort).</a:t>
            </a:r>
          </a:p>
          <a:p>
            <a:r>
              <a:rPr lang="sv-SE" sz="1800" dirty="0"/>
              <a:t>Bildspelet kan med fördel delas upp så olika delar presenteras vid olika tillfällen.</a:t>
            </a:r>
          </a:p>
          <a:p>
            <a:r>
              <a:rPr lang="sv-SE" sz="1800" dirty="0"/>
              <a:t>Upplägget i bildspelet med kapitelnumrering följer kapitelindelningen i Centrala koncept, där du också kan läsa mer om varje del. Det finns därför ingen text i anteckningsfälten utan du lägger själv till den text du önskar. </a:t>
            </a:r>
          </a:p>
        </p:txBody>
      </p:sp>
      <p:sp>
        <p:nvSpPr>
          <p:cNvPr id="5" name="Rektangel 64">
            <a:extLst>
              <a:ext uri="{FF2B5EF4-FFF2-40B4-BE49-F238E27FC236}">
                <a16:creationId xmlns:a16="http://schemas.microsoft.com/office/drawing/2014/main" id="{52A4C709-75B6-9AE6-2C9D-9D038792C697}"/>
              </a:ext>
              <a:ext uri="{C183D7F6-B498-43B3-948B-1728B52AA6E4}">
                <adec:decorative xmlns:adec="http://schemas.microsoft.com/office/drawing/2017/decorative" val="1"/>
              </a:ext>
            </a:extLst>
          </p:cNvPr>
          <p:cNvSpPr>
            <a:spLocks noChangeAspect="1"/>
          </p:cNvSpPr>
          <p:nvPr/>
        </p:nvSpPr>
        <p:spPr>
          <a:xfrm rot="118634">
            <a:off x="7165050" y="1715360"/>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41ED0F20-4A37-3779-B9D7-81862ECB60BD}"/>
              </a:ext>
            </a:extLst>
          </p:cNvPr>
          <p:cNvSpPr>
            <a:spLocks noChangeAspect="1"/>
          </p:cNvSpPr>
          <p:nvPr/>
        </p:nvSpPr>
        <p:spPr>
          <a:xfrm rot="144251">
            <a:off x="6921223" y="1598417"/>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sv-SE" sz="2400" b="1" dirty="0">
                <a:latin typeface="+mj-lt"/>
              </a:rPr>
              <a:t>Har du frågor om materialet? </a:t>
            </a:r>
          </a:p>
          <a:p>
            <a:pPr algn="ctr"/>
            <a:endParaRPr lang="sv-SE" dirty="0"/>
          </a:p>
          <a:p>
            <a:pPr algn="ctr"/>
            <a:r>
              <a:rPr lang="sv-SE" dirty="0"/>
              <a:t>Hör av dig till </a:t>
            </a:r>
            <a:r>
              <a:rPr lang="sv-SE" b="1" dirty="0">
                <a:hlinkClick r:id="rId2"/>
              </a:rPr>
              <a:t>ledningsamverkan@mcf.se</a:t>
            </a:r>
            <a:endParaRPr lang="sv-SE" b="1" dirty="0"/>
          </a:p>
        </p:txBody>
      </p:sp>
    </p:spTree>
    <p:extLst>
      <p:ext uri="{BB962C8B-B14F-4D97-AF65-F5344CB8AC3E}">
        <p14:creationId xmlns:p14="http://schemas.microsoft.com/office/powerpoint/2010/main" val="4854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8612853" cy="1273968"/>
          </a:xfrm>
        </p:spPr>
        <p:txBody>
          <a:bodyPr anchor="ctr"/>
          <a:lstStyle/>
          <a:p>
            <a:r>
              <a:rPr lang="sv-SE" dirty="0"/>
              <a:t>4. Från förmåga till effekt </a:t>
            </a:r>
          </a:p>
        </p:txBody>
      </p:sp>
    </p:spTree>
    <p:extLst>
      <p:ext uri="{BB962C8B-B14F-4D97-AF65-F5344CB8AC3E}">
        <p14:creationId xmlns:p14="http://schemas.microsoft.com/office/powerpoint/2010/main" val="10308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5C7AEA3-4215-73D4-97FF-E87230A80FC8}"/>
              </a:ext>
            </a:extLst>
          </p:cNvPr>
          <p:cNvSpPr>
            <a:spLocks noGrp="1"/>
          </p:cNvSpPr>
          <p:nvPr>
            <p:ph type="title"/>
          </p:nvPr>
        </p:nvSpPr>
        <p:spPr>
          <a:xfrm>
            <a:off x="1678670" y="844667"/>
            <a:ext cx="8543806" cy="541926"/>
          </a:xfrm>
        </p:spPr>
        <p:txBody>
          <a:bodyPr/>
          <a:lstStyle/>
          <a:p>
            <a:r>
              <a:rPr lang="sv-SE" dirty="0"/>
              <a:t>4. Från förmåga till effekt</a:t>
            </a:r>
            <a:r>
              <a:rPr lang="sv-SE" dirty="0">
                <a:noFill/>
              </a:rPr>
              <a:t> del 1</a:t>
            </a:r>
            <a:endParaRPr lang="sv-SE" dirty="0"/>
          </a:p>
        </p:txBody>
      </p:sp>
      <p:sp>
        <p:nvSpPr>
          <p:cNvPr id="7" name="Platshållare för innehåll 6">
            <a:extLst>
              <a:ext uri="{FF2B5EF4-FFF2-40B4-BE49-F238E27FC236}">
                <a16:creationId xmlns:a16="http://schemas.microsoft.com/office/drawing/2014/main" id="{14F88E34-4C83-F6CF-2F61-C6B302594E4A}"/>
              </a:ext>
            </a:extLst>
          </p:cNvPr>
          <p:cNvSpPr>
            <a:spLocks noGrp="1"/>
          </p:cNvSpPr>
          <p:nvPr>
            <p:ph idx="1"/>
          </p:nvPr>
        </p:nvSpPr>
        <p:spPr/>
        <p:txBody>
          <a:bodyPr>
            <a:normAutofit/>
          </a:bodyPr>
          <a:lstStyle/>
          <a:p>
            <a:pPr marL="0" indent="0">
              <a:buNone/>
            </a:pPr>
            <a:r>
              <a:rPr lang="sv-SE" sz="1800" b="1" dirty="0"/>
              <a:t>Vad är förmåga? </a:t>
            </a:r>
          </a:p>
          <a:p>
            <a:r>
              <a:rPr lang="sv-SE" sz="1800" dirty="0"/>
              <a:t>Förmåga (vid akut hantering) definieras som </a:t>
            </a:r>
            <a:r>
              <a:rPr lang="sv-SE" sz="1800" b="1" dirty="0"/>
              <a:t>möjligheten att åstadkomma något med syftet att positivt påverka utfallet av negativa händelser.</a:t>
            </a:r>
          </a:p>
          <a:p>
            <a:r>
              <a:rPr lang="sv-SE" sz="1800" dirty="0"/>
              <a:t>Förmåga omfattar olika resurser som människor, utrustning, och kompetens, men det krävs mer än bara resurser för att uppnå effekt.</a:t>
            </a:r>
          </a:p>
          <a:p>
            <a:pPr marL="0" indent="0">
              <a:spcBef>
                <a:spcPts val="1800"/>
              </a:spcBef>
              <a:buNone/>
            </a:pPr>
            <a:r>
              <a:rPr lang="sv-SE" sz="1800" b="1" dirty="0"/>
              <a:t>Förmåga och effekt </a:t>
            </a:r>
          </a:p>
          <a:p>
            <a:r>
              <a:rPr lang="sv-SE" sz="1800" dirty="0"/>
              <a:t>Förmågan i sig är en förutsättning, men det är effekten – det slutgiltiga resultatet av en insats – som är det viktiga målet.</a:t>
            </a:r>
          </a:p>
          <a:p>
            <a:r>
              <a:rPr lang="sv-SE" sz="1800" dirty="0"/>
              <a:t>Effekt innebär att vi uppnår de önskade resultaten i form av tillgodosedda behov och återställande av önskade förhållanden i samhället.</a:t>
            </a:r>
          </a:p>
        </p:txBody>
      </p:sp>
    </p:spTree>
    <p:extLst>
      <p:ext uri="{BB962C8B-B14F-4D97-AF65-F5344CB8AC3E}">
        <p14:creationId xmlns:p14="http://schemas.microsoft.com/office/powerpoint/2010/main" val="29444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5C7AEA3-4215-73D4-97FF-E87230A80FC8}"/>
              </a:ext>
            </a:extLst>
          </p:cNvPr>
          <p:cNvSpPr>
            <a:spLocks noGrp="1"/>
          </p:cNvSpPr>
          <p:nvPr>
            <p:ph type="title"/>
          </p:nvPr>
        </p:nvSpPr>
        <p:spPr>
          <a:xfrm>
            <a:off x="1678670" y="844667"/>
            <a:ext cx="8543806" cy="541926"/>
          </a:xfrm>
        </p:spPr>
        <p:txBody>
          <a:bodyPr/>
          <a:lstStyle/>
          <a:p>
            <a:r>
              <a:rPr lang="sv-SE" dirty="0"/>
              <a:t>4. Från förmåga till effekt</a:t>
            </a:r>
            <a:r>
              <a:rPr lang="sv-SE" dirty="0">
                <a:noFill/>
              </a:rPr>
              <a:t> del 2</a:t>
            </a:r>
            <a:endParaRPr lang="sv-SE" dirty="0"/>
          </a:p>
        </p:txBody>
      </p:sp>
      <p:sp>
        <p:nvSpPr>
          <p:cNvPr id="9" name="Platshållare för innehåll 8">
            <a:extLst>
              <a:ext uri="{FF2B5EF4-FFF2-40B4-BE49-F238E27FC236}">
                <a16:creationId xmlns:a16="http://schemas.microsoft.com/office/drawing/2014/main" id="{BB6FAC62-E35C-885D-BC4E-83209E3C733B}"/>
              </a:ext>
            </a:extLst>
          </p:cNvPr>
          <p:cNvSpPr>
            <a:spLocks noGrp="1"/>
          </p:cNvSpPr>
          <p:nvPr>
            <p:ph idx="1"/>
          </p:nvPr>
        </p:nvSpPr>
        <p:spPr/>
        <p:txBody>
          <a:bodyPr>
            <a:normAutofit/>
          </a:bodyPr>
          <a:lstStyle/>
          <a:p>
            <a:pPr marL="0" indent="0">
              <a:buNone/>
            </a:pPr>
            <a:r>
              <a:rPr lang="sv-SE" sz="1800" b="1" dirty="0"/>
              <a:t>Specifika förutsättningar </a:t>
            </a:r>
          </a:p>
          <a:p>
            <a:r>
              <a:rPr lang="sv-SE" sz="1800" dirty="0"/>
              <a:t>Samhällsstörningar skapar unika utmaningar, såsom inträffade eller förestående förluster, tidspress, osäkerhet, resursbrist, och stress.</a:t>
            </a:r>
          </a:p>
          <a:p>
            <a:r>
              <a:rPr lang="sv-SE" sz="1800" dirty="0"/>
              <a:t>Dessa faktorer ställer höga krav på anpassning, flexibilitet, och snabbhet i beslutsfattandet.</a:t>
            </a:r>
          </a:p>
          <a:p>
            <a:pPr marL="0" indent="0">
              <a:spcBef>
                <a:spcPts val="1800"/>
              </a:spcBef>
              <a:buNone/>
            </a:pPr>
            <a:r>
              <a:rPr lang="sv-SE" sz="1800" b="1" dirty="0"/>
              <a:t>Fokus på effekt, inte aktivitet </a:t>
            </a:r>
          </a:p>
          <a:p>
            <a:r>
              <a:rPr lang="sv-SE" sz="1800" dirty="0"/>
              <a:t>Det är lätt att fastna i aktiviteter som lägesbilder och samverkansmöten, men det viktigaste är att dessa aktiviteter leder till konkreta effekter.</a:t>
            </a:r>
          </a:p>
          <a:p>
            <a:r>
              <a:rPr lang="sv-SE" sz="1800" dirty="0"/>
              <a:t>Insatser ska hela tiden utvärderas utifrån deras faktiska bidrag till att uppnå de övergripande målen.</a:t>
            </a:r>
          </a:p>
        </p:txBody>
      </p:sp>
    </p:spTree>
    <p:extLst>
      <p:ext uri="{BB962C8B-B14F-4D97-AF65-F5344CB8AC3E}">
        <p14:creationId xmlns:p14="http://schemas.microsoft.com/office/powerpoint/2010/main" val="39956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5C7AEA3-4215-73D4-97FF-E87230A80FC8}"/>
              </a:ext>
            </a:extLst>
          </p:cNvPr>
          <p:cNvSpPr>
            <a:spLocks noGrp="1"/>
          </p:cNvSpPr>
          <p:nvPr>
            <p:ph type="title"/>
          </p:nvPr>
        </p:nvSpPr>
        <p:spPr>
          <a:xfrm>
            <a:off x="1678670" y="844667"/>
            <a:ext cx="8543806" cy="541926"/>
          </a:xfrm>
        </p:spPr>
        <p:txBody>
          <a:bodyPr/>
          <a:lstStyle/>
          <a:p>
            <a:r>
              <a:rPr lang="sv-SE" dirty="0"/>
              <a:t>4. Från förmåga till effekt </a:t>
            </a:r>
            <a:r>
              <a:rPr lang="sv-SE" dirty="0">
                <a:noFill/>
              </a:rPr>
              <a:t>del 3</a:t>
            </a:r>
            <a:endParaRPr lang="sv-SE" dirty="0"/>
          </a:p>
        </p:txBody>
      </p:sp>
      <p:sp>
        <p:nvSpPr>
          <p:cNvPr id="9" name="Platshållare för innehåll 8">
            <a:extLst>
              <a:ext uri="{FF2B5EF4-FFF2-40B4-BE49-F238E27FC236}">
                <a16:creationId xmlns:a16="http://schemas.microsoft.com/office/drawing/2014/main" id="{BB6FAC62-E35C-885D-BC4E-83209E3C733B}"/>
              </a:ext>
            </a:extLst>
          </p:cNvPr>
          <p:cNvSpPr>
            <a:spLocks noGrp="1"/>
          </p:cNvSpPr>
          <p:nvPr>
            <p:ph idx="1"/>
          </p:nvPr>
        </p:nvSpPr>
        <p:spPr/>
        <p:txBody>
          <a:bodyPr>
            <a:normAutofit/>
          </a:bodyPr>
          <a:lstStyle/>
          <a:p>
            <a:r>
              <a:rPr lang="sv-SE" sz="2000" dirty="0"/>
              <a:t>Ledning och samverkan kräver att vi ständigt anpassar våra strategier och arbetssätt utifrån situationens utveckling.</a:t>
            </a:r>
          </a:p>
          <a:p>
            <a:r>
              <a:rPr lang="sv-SE" sz="2000" dirty="0"/>
              <a:t>Förmåga att snabbt byta perspektiv och justera insatser baserat på nya uppgifter och förändrade förutsättningar är avgörande.</a:t>
            </a:r>
          </a:p>
          <a:p>
            <a:r>
              <a:rPr lang="sv-SE" sz="2000" dirty="0"/>
              <a:t>Uppföljning och utvärdering av insatser är centrala för att säkerställa att de resurser som sätts in faktiskt ger de önskade effekterna.</a:t>
            </a:r>
          </a:p>
        </p:txBody>
      </p:sp>
    </p:spTree>
    <p:extLst>
      <p:ext uri="{BB962C8B-B14F-4D97-AF65-F5344CB8AC3E}">
        <p14:creationId xmlns:p14="http://schemas.microsoft.com/office/powerpoint/2010/main" val="119374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8612853" cy="1273968"/>
          </a:xfrm>
        </p:spPr>
        <p:txBody>
          <a:bodyPr anchor="ctr"/>
          <a:lstStyle/>
          <a:p>
            <a:r>
              <a:rPr lang="sv-SE" dirty="0"/>
              <a:t>5. Systemsyn som utgångspunkt</a:t>
            </a:r>
          </a:p>
        </p:txBody>
      </p:sp>
    </p:spTree>
    <p:extLst>
      <p:ext uri="{BB962C8B-B14F-4D97-AF65-F5344CB8AC3E}">
        <p14:creationId xmlns:p14="http://schemas.microsoft.com/office/powerpoint/2010/main" val="99657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DD53D-DEFC-B353-BFC9-6D1CB518F610}"/>
              </a:ext>
            </a:extLst>
          </p:cNvPr>
          <p:cNvSpPr>
            <a:spLocks noGrp="1"/>
          </p:cNvSpPr>
          <p:nvPr>
            <p:ph type="title"/>
          </p:nvPr>
        </p:nvSpPr>
        <p:spPr>
          <a:xfrm>
            <a:off x="1678670" y="844667"/>
            <a:ext cx="8543806" cy="541926"/>
          </a:xfrm>
        </p:spPr>
        <p:txBody>
          <a:bodyPr/>
          <a:lstStyle/>
          <a:p>
            <a:r>
              <a:rPr lang="sv-SE" dirty="0"/>
              <a:t>5. Systemsyn som utgångspunkt</a:t>
            </a:r>
            <a:r>
              <a:rPr lang="sv-SE" dirty="0">
                <a:noFill/>
              </a:rPr>
              <a:t> del 1</a:t>
            </a:r>
            <a:endParaRPr lang="sv-SE" dirty="0"/>
          </a:p>
        </p:txBody>
      </p:sp>
      <p:sp>
        <p:nvSpPr>
          <p:cNvPr id="5" name="Platshållare för innehåll 4">
            <a:extLst>
              <a:ext uri="{FF2B5EF4-FFF2-40B4-BE49-F238E27FC236}">
                <a16:creationId xmlns:a16="http://schemas.microsoft.com/office/drawing/2014/main" id="{AAAE7F1B-3896-285F-A9E5-56C71FA89342}"/>
              </a:ext>
            </a:extLst>
          </p:cNvPr>
          <p:cNvSpPr>
            <a:spLocks noGrp="1"/>
          </p:cNvSpPr>
          <p:nvPr>
            <p:ph idx="1"/>
          </p:nvPr>
        </p:nvSpPr>
        <p:spPr/>
        <p:txBody>
          <a:bodyPr>
            <a:normAutofit/>
          </a:bodyPr>
          <a:lstStyle/>
          <a:p>
            <a:pPr marL="0" indent="0">
              <a:buNone/>
            </a:pPr>
            <a:r>
              <a:rPr lang="sv-SE" sz="2000" b="1" dirty="0"/>
              <a:t>5.1 Systemavgränsningar är nödvändigt</a:t>
            </a:r>
          </a:p>
          <a:p>
            <a:r>
              <a:rPr lang="sv-SE" sz="2000" dirty="0"/>
              <a:t>Samhällets samlade resurser kan ses som sammankopplade system som vi kan betrakta från olika perspektiv.</a:t>
            </a:r>
          </a:p>
          <a:p>
            <a:r>
              <a:rPr lang="sv-SE" sz="2000" dirty="0"/>
              <a:t>Det är omöjligt att titta på alla perspektiv på en och samma gång. </a:t>
            </a:r>
          </a:p>
          <a:p>
            <a:r>
              <a:rPr lang="sv-SE" sz="2000" dirty="0"/>
              <a:t>Vi kan behöva titta på ett perspektiv åt gången. Först tittar vi kanske bara på tekniken, sen tittar vi bara utifrån det juridiska perspektivet, därefter utifrån det sociala perspektivet o.s.v.</a:t>
            </a:r>
          </a:p>
          <a:p>
            <a:r>
              <a:rPr lang="sv-SE" sz="2000" dirty="0"/>
              <a:t>Personer som arbetar med ledning och samverkan behöver kunna </a:t>
            </a:r>
            <a:r>
              <a:rPr lang="sv-SE" sz="2000" b="1" dirty="0"/>
              <a:t>växla mellan olika perspektiv.</a:t>
            </a:r>
          </a:p>
        </p:txBody>
      </p:sp>
    </p:spTree>
    <p:extLst>
      <p:ext uri="{BB962C8B-B14F-4D97-AF65-F5344CB8AC3E}">
        <p14:creationId xmlns:p14="http://schemas.microsoft.com/office/powerpoint/2010/main" val="194059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DD53D-DEFC-B353-BFC9-6D1CB518F610}"/>
              </a:ext>
            </a:extLst>
          </p:cNvPr>
          <p:cNvSpPr>
            <a:spLocks noGrp="1"/>
          </p:cNvSpPr>
          <p:nvPr>
            <p:ph type="title"/>
          </p:nvPr>
        </p:nvSpPr>
        <p:spPr>
          <a:xfrm>
            <a:off x="1678670" y="844667"/>
            <a:ext cx="8543806" cy="541926"/>
          </a:xfrm>
        </p:spPr>
        <p:txBody>
          <a:bodyPr/>
          <a:lstStyle/>
          <a:p>
            <a:r>
              <a:rPr lang="sv-SE" dirty="0"/>
              <a:t>5. Systemsyn som utgångspunkt</a:t>
            </a:r>
            <a:r>
              <a:rPr lang="sv-SE" dirty="0">
                <a:noFill/>
              </a:rPr>
              <a:t> del 2</a:t>
            </a:r>
            <a:endParaRPr lang="sv-SE" dirty="0"/>
          </a:p>
        </p:txBody>
      </p:sp>
      <p:sp>
        <p:nvSpPr>
          <p:cNvPr id="10" name="Platshållare för innehåll 9">
            <a:extLst>
              <a:ext uri="{FF2B5EF4-FFF2-40B4-BE49-F238E27FC236}">
                <a16:creationId xmlns:a16="http://schemas.microsoft.com/office/drawing/2014/main" id="{AB94FA1A-421D-661F-B47F-335ADEE1F368}"/>
              </a:ext>
            </a:extLst>
          </p:cNvPr>
          <p:cNvSpPr>
            <a:spLocks noGrp="1"/>
          </p:cNvSpPr>
          <p:nvPr>
            <p:ph idx="1"/>
          </p:nvPr>
        </p:nvSpPr>
        <p:spPr/>
        <p:txBody>
          <a:bodyPr>
            <a:normAutofit/>
          </a:bodyPr>
          <a:lstStyle/>
          <a:p>
            <a:pPr marL="0" indent="0">
              <a:buNone/>
            </a:pPr>
            <a:r>
              <a:rPr lang="sv-SE" sz="2000" b="1" dirty="0"/>
              <a:t>5.2 Vi kan sortera samhällets samlade resurser utifrån vilken organisation de tillhör</a:t>
            </a:r>
          </a:p>
        </p:txBody>
      </p:sp>
      <p:pic>
        <p:nvPicPr>
          <p:cNvPr id="12" name="Bildobjekt 11">
            <a:extLst>
              <a:ext uri="{FF2B5EF4-FFF2-40B4-BE49-F238E27FC236}">
                <a16:creationId xmlns:a16="http://schemas.microsoft.com/office/drawing/2014/main" id="{B3982DAF-F239-D945-F003-955F030DFA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226" y="2478266"/>
            <a:ext cx="4501905" cy="3258319"/>
          </a:xfrm>
          <a:prstGeom prst="rect">
            <a:avLst/>
          </a:prstGeom>
        </p:spPr>
      </p:pic>
    </p:spTree>
    <p:extLst>
      <p:ext uri="{BB962C8B-B14F-4D97-AF65-F5344CB8AC3E}">
        <p14:creationId xmlns:p14="http://schemas.microsoft.com/office/powerpoint/2010/main" val="5098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DD53D-DEFC-B353-BFC9-6D1CB518F610}"/>
              </a:ext>
            </a:extLst>
          </p:cNvPr>
          <p:cNvSpPr>
            <a:spLocks noGrp="1"/>
          </p:cNvSpPr>
          <p:nvPr>
            <p:ph type="title"/>
          </p:nvPr>
        </p:nvSpPr>
        <p:spPr>
          <a:xfrm>
            <a:off x="1678670" y="844667"/>
            <a:ext cx="8543806" cy="541926"/>
          </a:xfrm>
        </p:spPr>
        <p:txBody>
          <a:bodyPr/>
          <a:lstStyle/>
          <a:p>
            <a:r>
              <a:rPr lang="sv-SE" dirty="0"/>
              <a:t>5. Systemsyn som utgångspunkt</a:t>
            </a:r>
            <a:r>
              <a:rPr lang="sv-SE" dirty="0">
                <a:noFill/>
              </a:rPr>
              <a:t> del 3</a:t>
            </a:r>
            <a:endParaRPr lang="sv-SE" dirty="0"/>
          </a:p>
        </p:txBody>
      </p:sp>
      <p:sp>
        <p:nvSpPr>
          <p:cNvPr id="7" name="Platshållare för innehåll 6">
            <a:extLst>
              <a:ext uri="{FF2B5EF4-FFF2-40B4-BE49-F238E27FC236}">
                <a16:creationId xmlns:a16="http://schemas.microsoft.com/office/drawing/2014/main" id="{0407DFA8-7F14-E836-0823-11F5926E86CA}"/>
              </a:ext>
            </a:extLst>
          </p:cNvPr>
          <p:cNvSpPr>
            <a:spLocks noGrp="1"/>
          </p:cNvSpPr>
          <p:nvPr>
            <p:ph idx="1"/>
          </p:nvPr>
        </p:nvSpPr>
        <p:spPr>
          <a:xfrm>
            <a:off x="1678669" y="1595206"/>
            <a:ext cx="7701305" cy="4351338"/>
          </a:xfrm>
        </p:spPr>
        <p:txBody>
          <a:bodyPr>
            <a:normAutofit/>
          </a:bodyPr>
          <a:lstStyle/>
          <a:p>
            <a:pPr marL="0" indent="0">
              <a:buNone/>
            </a:pPr>
            <a:r>
              <a:rPr lang="sv-SE" sz="2000" b="1" dirty="0"/>
              <a:t>5.3 Vi kan också sortera samhällets samlade resurser utifrån ett nätverksperspektiv</a:t>
            </a:r>
          </a:p>
        </p:txBody>
      </p:sp>
      <p:pic>
        <p:nvPicPr>
          <p:cNvPr id="9" name="Bildobjekt 8">
            <a:extLst>
              <a:ext uri="{FF2B5EF4-FFF2-40B4-BE49-F238E27FC236}">
                <a16:creationId xmlns:a16="http://schemas.microsoft.com/office/drawing/2014/main" id="{DC861AE1-11BB-896D-1A91-B88959D09FD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646" y="2353053"/>
            <a:ext cx="4501905" cy="3980696"/>
          </a:xfrm>
          <a:prstGeom prst="rect">
            <a:avLst/>
          </a:prstGeom>
        </p:spPr>
      </p:pic>
    </p:spTree>
    <p:extLst>
      <p:ext uri="{BB962C8B-B14F-4D97-AF65-F5344CB8AC3E}">
        <p14:creationId xmlns:p14="http://schemas.microsoft.com/office/powerpoint/2010/main" val="292256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8612853" cy="1273968"/>
          </a:xfrm>
        </p:spPr>
        <p:txBody>
          <a:bodyPr anchor="ctr"/>
          <a:lstStyle/>
          <a:p>
            <a:r>
              <a:rPr lang="sv-SE" dirty="0"/>
              <a:t>6. Inriktning och samordning </a:t>
            </a:r>
          </a:p>
        </p:txBody>
      </p:sp>
    </p:spTree>
    <p:extLst>
      <p:ext uri="{BB962C8B-B14F-4D97-AF65-F5344CB8AC3E}">
        <p14:creationId xmlns:p14="http://schemas.microsoft.com/office/powerpoint/2010/main" val="51610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DBE624-E01E-AB72-7D5C-D1147C10E6CF}"/>
              </a:ext>
            </a:extLst>
          </p:cNvPr>
          <p:cNvSpPr>
            <a:spLocks noGrp="1"/>
          </p:cNvSpPr>
          <p:nvPr>
            <p:ph type="title"/>
          </p:nvPr>
        </p:nvSpPr>
        <p:spPr>
          <a:xfrm>
            <a:off x="1677988" y="2312015"/>
            <a:ext cx="8543925" cy="541338"/>
          </a:xfrm>
        </p:spPr>
        <p:txBody>
          <a:bodyPr/>
          <a:lstStyle/>
          <a:p>
            <a:r>
              <a:rPr lang="sv-SE" dirty="0"/>
              <a:t>6. Inriktning och samordning </a:t>
            </a:r>
            <a:r>
              <a:rPr lang="sv-SE" dirty="0">
                <a:noFill/>
              </a:rPr>
              <a:t>del 1</a:t>
            </a:r>
            <a:endParaRPr lang="sv-SE" dirty="0"/>
          </a:p>
        </p:txBody>
      </p:sp>
      <p:sp>
        <p:nvSpPr>
          <p:cNvPr id="3" name="Platshållare för innehåll 2">
            <a:extLst>
              <a:ext uri="{FF2B5EF4-FFF2-40B4-BE49-F238E27FC236}">
                <a16:creationId xmlns:a16="http://schemas.microsoft.com/office/drawing/2014/main" id="{8B0AF1A9-7319-BB4D-88AD-8229E0B9E1AD}"/>
              </a:ext>
            </a:extLst>
          </p:cNvPr>
          <p:cNvSpPr>
            <a:spLocks noGrp="1"/>
          </p:cNvSpPr>
          <p:nvPr>
            <p:ph idx="1"/>
          </p:nvPr>
        </p:nvSpPr>
        <p:spPr>
          <a:xfrm>
            <a:off x="1677988" y="3062904"/>
            <a:ext cx="8543925" cy="1833562"/>
          </a:xfrm>
        </p:spPr>
        <p:txBody>
          <a:bodyPr>
            <a:normAutofit/>
          </a:bodyPr>
          <a:lstStyle/>
          <a:p>
            <a:pPr marL="0" indent="0">
              <a:buNone/>
            </a:pPr>
            <a:r>
              <a:rPr lang="sv-SE" sz="2300" dirty="0"/>
              <a:t>För att samhällets resurser och den förmåga vi har byggt upp ska komma till faktisk nytta – det vill säga skapa de effekter vi önskar – behöver den verksamhet vi bedriver under en samhällsstörning både ha en </a:t>
            </a:r>
            <a:r>
              <a:rPr lang="sv-SE" sz="2300" b="1" dirty="0"/>
              <a:t>inriktning</a:t>
            </a:r>
            <a:r>
              <a:rPr lang="sv-SE" sz="2300" dirty="0"/>
              <a:t> och ske </a:t>
            </a:r>
            <a:r>
              <a:rPr lang="sv-SE" sz="2300" b="1" dirty="0"/>
              <a:t>samordnat</a:t>
            </a:r>
            <a:r>
              <a:rPr lang="sv-SE" sz="2300" dirty="0"/>
              <a:t>.</a:t>
            </a:r>
          </a:p>
        </p:txBody>
      </p:sp>
    </p:spTree>
    <p:extLst>
      <p:ext uri="{BB962C8B-B14F-4D97-AF65-F5344CB8AC3E}">
        <p14:creationId xmlns:p14="http://schemas.microsoft.com/office/powerpoint/2010/main" val="40232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71772-7429-33CC-03F3-AD3A95AD008D}"/>
              </a:ext>
            </a:extLst>
          </p:cNvPr>
          <p:cNvSpPr>
            <a:spLocks noGrp="1"/>
          </p:cNvSpPr>
          <p:nvPr>
            <p:ph type="title"/>
          </p:nvPr>
        </p:nvSpPr>
        <p:spPr>
          <a:xfrm>
            <a:off x="1678670" y="844667"/>
            <a:ext cx="8543806" cy="541926"/>
          </a:xfrm>
        </p:spPr>
        <p:txBody>
          <a:bodyPr/>
          <a:lstStyle/>
          <a:p>
            <a:r>
              <a:rPr lang="sv-SE" dirty="0"/>
              <a:t>Presentationen innehåller</a:t>
            </a:r>
          </a:p>
        </p:txBody>
      </p:sp>
      <p:sp>
        <p:nvSpPr>
          <p:cNvPr id="3" name="Platshållare för innehåll 2">
            <a:extLst>
              <a:ext uri="{FF2B5EF4-FFF2-40B4-BE49-F238E27FC236}">
                <a16:creationId xmlns:a16="http://schemas.microsoft.com/office/drawing/2014/main" id="{ED37B41D-F489-3B31-5490-6F4E7CDE5569}"/>
              </a:ext>
            </a:extLst>
          </p:cNvPr>
          <p:cNvSpPr>
            <a:spLocks noGrp="1"/>
          </p:cNvSpPr>
          <p:nvPr>
            <p:ph idx="1"/>
          </p:nvPr>
        </p:nvSpPr>
        <p:spPr>
          <a:xfrm>
            <a:off x="1677988" y="1595439"/>
            <a:ext cx="8543925" cy="4267046"/>
          </a:xfrm>
        </p:spPr>
        <p:txBody>
          <a:bodyPr>
            <a:normAutofit/>
          </a:bodyPr>
          <a:lstStyle/>
          <a:p>
            <a:pPr marL="514350" indent="-514350">
              <a:buFont typeface="+mj-lt"/>
              <a:buAutoNum type="arabicPeriod"/>
            </a:pPr>
            <a:r>
              <a:rPr lang="sv-SE" sz="1800" dirty="0"/>
              <a:t>Vad är Centrala koncept?</a:t>
            </a:r>
          </a:p>
          <a:p>
            <a:pPr marL="514350" indent="-514350">
              <a:buFont typeface="+mj-lt"/>
              <a:buAutoNum type="arabicPeriod"/>
            </a:pPr>
            <a:r>
              <a:rPr lang="sv-SE" sz="1800" dirty="0"/>
              <a:t>Värderingar som präglar innehållet</a:t>
            </a:r>
          </a:p>
          <a:p>
            <a:pPr marL="514350" indent="-514350">
              <a:buFont typeface="+mj-lt"/>
              <a:buAutoNum type="arabicPeriod"/>
            </a:pPr>
            <a:r>
              <a:rPr lang="sv-SE" sz="1800" dirty="0"/>
              <a:t>Att hantera samhällsstörningar</a:t>
            </a:r>
          </a:p>
          <a:p>
            <a:pPr marL="514350" indent="-514350">
              <a:buFont typeface="+mj-lt"/>
              <a:buAutoNum type="arabicPeriod"/>
            </a:pPr>
            <a:r>
              <a:rPr lang="sv-SE" sz="1800" dirty="0"/>
              <a:t>Från förmåga till effekt</a:t>
            </a:r>
          </a:p>
          <a:p>
            <a:pPr marL="514350" indent="-514350">
              <a:buFont typeface="+mj-lt"/>
              <a:buAutoNum type="arabicPeriod"/>
            </a:pPr>
            <a:r>
              <a:rPr lang="sv-SE" sz="1800" dirty="0"/>
              <a:t>Systemsyn som utgångspunkt</a:t>
            </a:r>
          </a:p>
          <a:p>
            <a:pPr marL="514350" indent="-514350">
              <a:buFont typeface="+mj-lt"/>
              <a:buAutoNum type="arabicPeriod"/>
            </a:pPr>
            <a:r>
              <a:rPr lang="sv-SE" sz="1800" dirty="0"/>
              <a:t>Inriktning och samordning</a:t>
            </a:r>
          </a:p>
          <a:p>
            <a:pPr marL="514350" indent="-514350">
              <a:buFont typeface="+mj-lt"/>
              <a:buAutoNum type="arabicPeriod"/>
            </a:pPr>
            <a:r>
              <a:rPr lang="sv-SE" sz="1800" dirty="0"/>
              <a:t>De generella aktiviteterna för att åstadkomma inriktning och samordning</a:t>
            </a:r>
          </a:p>
          <a:p>
            <a:pPr marL="514350" indent="-514350">
              <a:buFont typeface="+mj-lt"/>
              <a:buAutoNum type="arabicPeriod"/>
            </a:pPr>
            <a:r>
              <a:rPr lang="sv-SE" sz="1800" dirty="0"/>
              <a:t>Ledning, samverkan och övrig styrning</a:t>
            </a:r>
          </a:p>
          <a:p>
            <a:pPr marL="514350" indent="-514350">
              <a:buFont typeface="+mj-lt"/>
              <a:buAutoNum type="arabicPeriod"/>
            </a:pPr>
            <a:r>
              <a:rPr lang="sv-SE" sz="1800" dirty="0"/>
              <a:t>Responssystem, samverkanssystem och aspekter av styrning</a:t>
            </a:r>
          </a:p>
          <a:p>
            <a:pPr marL="514350" indent="-514350">
              <a:buFont typeface="+mj-lt"/>
              <a:buAutoNum type="arabicPeriod"/>
            </a:pPr>
            <a:r>
              <a:rPr lang="sv-SE" sz="1800" dirty="0"/>
              <a:t>Olika former av planering</a:t>
            </a:r>
          </a:p>
        </p:txBody>
      </p:sp>
    </p:spTree>
    <p:extLst>
      <p:ext uri="{BB962C8B-B14F-4D97-AF65-F5344CB8AC3E}">
        <p14:creationId xmlns:p14="http://schemas.microsoft.com/office/powerpoint/2010/main" val="39583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a:t>
            </a:r>
            <a:r>
              <a:rPr lang="sv-SE" dirty="0">
                <a:noFill/>
              </a:rPr>
              <a:t> del 2</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70" y="1595206"/>
            <a:ext cx="7952028" cy="4351338"/>
          </a:xfrm>
        </p:spPr>
        <p:txBody>
          <a:bodyPr>
            <a:normAutofit/>
          </a:bodyPr>
          <a:lstStyle/>
          <a:p>
            <a:pPr marL="0" indent="0">
              <a:buNone/>
            </a:pPr>
            <a:r>
              <a:rPr lang="sv-SE" sz="2000" b="1" dirty="0"/>
              <a:t>6.1 Inriktning och samordning som ett begreppspar</a:t>
            </a:r>
          </a:p>
          <a:p>
            <a:r>
              <a:rPr lang="sv-SE" sz="2000" dirty="0"/>
              <a:t>Inriktning och samordning hänger ihop.</a:t>
            </a:r>
          </a:p>
          <a:p>
            <a:r>
              <a:rPr lang="sv-SE" sz="2000" dirty="0"/>
              <a:t>Det inte går att säga exakt var gränsen går mellan när någonting har med inriktning respektive med samordning att göra. </a:t>
            </a:r>
          </a:p>
          <a:p>
            <a:r>
              <a:rPr lang="sv-SE" sz="2000" dirty="0"/>
              <a:t>Däremot kan vi beskriva både den innehållsmässiga tyngdpunkten i begreppen och skillnaden mellan dem. </a:t>
            </a:r>
          </a:p>
        </p:txBody>
      </p:sp>
    </p:spTree>
    <p:extLst>
      <p:ext uri="{BB962C8B-B14F-4D97-AF65-F5344CB8AC3E}">
        <p14:creationId xmlns:p14="http://schemas.microsoft.com/office/powerpoint/2010/main" val="3170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 </a:t>
            </a:r>
            <a:r>
              <a:rPr lang="sv-SE" dirty="0">
                <a:noFill/>
              </a:rPr>
              <a:t>del 3</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70" y="1595206"/>
            <a:ext cx="4891736" cy="4351338"/>
          </a:xfrm>
        </p:spPr>
        <p:txBody>
          <a:bodyPr>
            <a:normAutofit/>
          </a:bodyPr>
          <a:lstStyle/>
          <a:p>
            <a:pPr marL="0" indent="0">
              <a:buNone/>
            </a:pPr>
            <a:r>
              <a:rPr lang="sv-SE" sz="2000" b="1" dirty="0"/>
              <a:t>6.2 Att göra rätt saker – och att göra saker på rätt sätt</a:t>
            </a:r>
          </a:p>
          <a:p>
            <a:r>
              <a:rPr lang="sv-SE" sz="1800" b="1" dirty="0"/>
              <a:t>Inriktning</a:t>
            </a:r>
            <a:r>
              <a:rPr lang="sv-SE" sz="1800" dirty="0"/>
              <a:t> har att göra med frågan om vi gör </a:t>
            </a:r>
            <a:r>
              <a:rPr lang="sv-SE" sz="1800" b="1" dirty="0"/>
              <a:t>rätt saker. </a:t>
            </a:r>
          </a:p>
          <a:p>
            <a:r>
              <a:rPr lang="sv-SE" sz="1800" b="1" dirty="0"/>
              <a:t>Samordning</a:t>
            </a:r>
            <a:r>
              <a:rPr lang="sv-SE" sz="1800" dirty="0"/>
              <a:t> har att göra med frågan om vi gör saker </a:t>
            </a:r>
            <a:r>
              <a:rPr lang="sv-SE" sz="1800" b="1" dirty="0"/>
              <a:t>på rätt sätt</a:t>
            </a:r>
            <a:r>
              <a:rPr lang="sv-SE" sz="1800" dirty="0"/>
              <a:t>.</a:t>
            </a:r>
          </a:p>
          <a:p>
            <a:r>
              <a:rPr lang="sv-SE" sz="1800" dirty="0"/>
              <a:t>Vad som är </a:t>
            </a:r>
            <a:r>
              <a:rPr lang="sv-SE" sz="1800" b="1" dirty="0"/>
              <a:t>rätt </a:t>
            </a:r>
            <a:r>
              <a:rPr lang="sv-SE" sz="1800" dirty="0"/>
              <a:t>handlar om vad vi tror och bedömer skapar mest värde eller nytta i den givna situationen.</a:t>
            </a:r>
          </a:p>
        </p:txBody>
      </p:sp>
      <p:pic>
        <p:nvPicPr>
          <p:cNvPr id="6" name="Bildobjekt 5">
            <a:extLst>
              <a:ext uri="{FF2B5EF4-FFF2-40B4-BE49-F238E27FC236}">
                <a16:creationId xmlns:a16="http://schemas.microsoft.com/office/drawing/2014/main" id="{8011F727-331A-D0C7-1B92-F749F46C77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363" y="1385888"/>
            <a:ext cx="4219863" cy="4219863"/>
          </a:xfrm>
          <a:prstGeom prst="rect">
            <a:avLst/>
          </a:prstGeom>
        </p:spPr>
      </p:pic>
    </p:spTree>
    <p:extLst>
      <p:ext uri="{BB962C8B-B14F-4D97-AF65-F5344CB8AC3E}">
        <p14:creationId xmlns:p14="http://schemas.microsoft.com/office/powerpoint/2010/main" val="32291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a:t>
            </a:r>
            <a:r>
              <a:rPr lang="sv-SE" dirty="0">
                <a:noFill/>
              </a:rPr>
              <a:t> del 4</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69" y="1595206"/>
            <a:ext cx="4980228" cy="4351338"/>
          </a:xfrm>
        </p:spPr>
        <p:txBody>
          <a:bodyPr>
            <a:normAutofit/>
          </a:bodyPr>
          <a:lstStyle/>
          <a:p>
            <a:pPr marL="0" indent="0">
              <a:buNone/>
            </a:pPr>
            <a:r>
              <a:rPr lang="sv-SE" sz="2000" b="1" dirty="0"/>
              <a:t>6.3 Inriktning handlar dels om målet </a:t>
            </a:r>
            <a:br>
              <a:rPr lang="sv-SE" sz="2000" b="1" dirty="0"/>
            </a:br>
            <a:r>
              <a:rPr lang="sv-SE" sz="2000" b="1" dirty="0"/>
              <a:t>– och dels om vägen dit</a:t>
            </a:r>
          </a:p>
          <a:p>
            <a:r>
              <a:rPr lang="sv-SE" sz="1800" dirty="0"/>
              <a:t>Inriktning handlar om att </a:t>
            </a:r>
            <a:r>
              <a:rPr lang="sv-SE" sz="1800" b="1" dirty="0"/>
              <a:t>göra rätt saker </a:t>
            </a:r>
            <a:br>
              <a:rPr lang="sv-SE" sz="1800" b="1" dirty="0"/>
            </a:br>
            <a:r>
              <a:rPr lang="sv-SE" sz="1800" dirty="0"/>
              <a:t>– det vill säga att identifiera och fokusera på de aktiviteter som skapar mest värde eller nytta i en given situation.</a:t>
            </a:r>
          </a:p>
          <a:p>
            <a:r>
              <a:rPr lang="sv-SE" sz="1800" dirty="0"/>
              <a:t>Inriktning definierar de övergripande målen och den riktning som verksamheten ska sträva mot under en samhällsstörning.</a:t>
            </a:r>
          </a:p>
          <a:p>
            <a:r>
              <a:rPr lang="sv-SE" sz="1800" dirty="0"/>
              <a:t>Inriktningen fastställer vad som är rätt sak att göra, baserat på en bedömning av vad som skapar mest värde i den aktuella situationen.</a:t>
            </a:r>
          </a:p>
        </p:txBody>
      </p:sp>
      <p:pic>
        <p:nvPicPr>
          <p:cNvPr id="4" name="Bildobjekt 3">
            <a:extLst>
              <a:ext uri="{FF2B5EF4-FFF2-40B4-BE49-F238E27FC236}">
                <a16:creationId xmlns:a16="http://schemas.microsoft.com/office/drawing/2014/main" id="{8A5593EE-32D2-67DF-EB04-0B9F92F873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363" y="1385888"/>
            <a:ext cx="4219863" cy="4219863"/>
          </a:xfrm>
          <a:prstGeom prst="rect">
            <a:avLst/>
          </a:prstGeom>
        </p:spPr>
      </p:pic>
      <p:cxnSp>
        <p:nvCxnSpPr>
          <p:cNvPr id="6" name="Rak koppling 5">
            <a:extLst>
              <a:ext uri="{FF2B5EF4-FFF2-40B4-BE49-F238E27FC236}">
                <a16:creationId xmlns:a16="http://schemas.microsoft.com/office/drawing/2014/main" id="{5EFDA2B6-684F-824F-5418-857C15EF35F7}"/>
              </a:ext>
              <a:ext uri="{C183D7F6-B498-43B3-948B-1728B52AA6E4}">
                <adec:decorative xmlns:adec="http://schemas.microsoft.com/office/drawing/2017/decorative" val="1"/>
              </a:ext>
            </a:extLst>
          </p:cNvPr>
          <p:cNvCxnSpPr>
            <a:cxnSpLocks/>
          </p:cNvCxnSpPr>
          <p:nvPr/>
        </p:nvCxnSpPr>
        <p:spPr>
          <a:xfrm>
            <a:off x="2230582" y="1399742"/>
            <a:ext cx="1828800" cy="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04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 </a:t>
            </a:r>
            <a:r>
              <a:rPr lang="sv-SE" dirty="0">
                <a:noFill/>
              </a:rPr>
              <a:t>del 5</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p:txBody>
          <a:bodyPr>
            <a:noAutofit/>
          </a:bodyPr>
          <a:lstStyle/>
          <a:p>
            <a:pPr marL="0" indent="0">
              <a:buNone/>
            </a:pPr>
            <a:r>
              <a:rPr lang="sv-SE" sz="1800" dirty="0"/>
              <a:t>Vi skiljer på:</a:t>
            </a:r>
          </a:p>
          <a:p>
            <a:r>
              <a:rPr lang="sv-SE" sz="1800" b="1" dirty="0"/>
              <a:t>avsedd inriktning </a:t>
            </a:r>
            <a:r>
              <a:rPr lang="sv-SE" sz="1800" dirty="0"/>
              <a:t>–</a:t>
            </a:r>
            <a:r>
              <a:rPr lang="sv-SE" sz="1800" b="1" dirty="0"/>
              <a:t> </a:t>
            </a:r>
            <a:r>
              <a:rPr lang="sv-SE" sz="1800" dirty="0"/>
              <a:t>den inriktning som vi från början vill att det ska bli.</a:t>
            </a:r>
          </a:p>
          <a:p>
            <a:r>
              <a:rPr lang="sv-SE" sz="1800" b="1" dirty="0"/>
              <a:t>uppnådd inriktning </a:t>
            </a:r>
            <a:r>
              <a:rPr lang="sv-SE" sz="1800" dirty="0"/>
              <a:t>– den inriktning som det faktiskt blir i praktiken.</a:t>
            </a:r>
          </a:p>
          <a:p>
            <a:pPr marL="0" indent="0">
              <a:spcBef>
                <a:spcPts val="2400"/>
              </a:spcBef>
              <a:buNone/>
            </a:pPr>
            <a:r>
              <a:rPr lang="sv-SE" sz="1800" b="1" dirty="0"/>
              <a:t>Avsedd inriktning </a:t>
            </a:r>
            <a:r>
              <a:rPr lang="sv-SE" sz="1800" dirty="0"/>
              <a:t>innehåller:</a:t>
            </a:r>
          </a:p>
          <a:p>
            <a:r>
              <a:rPr lang="sv-SE" sz="1800" dirty="0"/>
              <a:t>en beskrivning av </a:t>
            </a:r>
            <a:r>
              <a:rPr lang="sv-SE" sz="1800" b="1" dirty="0"/>
              <a:t>målet</a:t>
            </a:r>
            <a:r>
              <a:rPr lang="sv-SE" sz="1800" dirty="0"/>
              <a:t> – alltså vad som ska uppnås i form av effekter </a:t>
            </a:r>
            <a:br>
              <a:rPr lang="sv-SE" sz="1800" dirty="0"/>
            </a:br>
            <a:r>
              <a:rPr lang="sv-SE" sz="1800" dirty="0"/>
              <a:t>(till exempel ett önskat sluttillstånd).</a:t>
            </a:r>
          </a:p>
          <a:p>
            <a:r>
              <a:rPr lang="sv-SE" sz="1800" dirty="0"/>
              <a:t>en övergripande beskrivning av </a:t>
            </a:r>
            <a:r>
              <a:rPr lang="sv-SE" sz="1800" b="1" dirty="0"/>
              <a:t>vad som i stort behöver göras </a:t>
            </a:r>
            <a:r>
              <a:rPr lang="sv-SE" sz="1800" dirty="0"/>
              <a:t>för att vi </a:t>
            </a:r>
            <a:br>
              <a:rPr lang="sv-SE" sz="1800" dirty="0"/>
            </a:br>
            <a:r>
              <a:rPr lang="sv-SE" sz="1800" dirty="0"/>
              <a:t>ska nå de önskade effekterna (såsom en operationsidé eller avsikt).</a:t>
            </a:r>
          </a:p>
          <a:p>
            <a:pPr marL="0" indent="0">
              <a:spcBef>
                <a:spcPts val="2400"/>
              </a:spcBef>
              <a:buNone/>
            </a:pPr>
            <a:r>
              <a:rPr lang="sv-SE" sz="1800" b="1" dirty="0"/>
              <a:t>Avsedd inriktning </a:t>
            </a:r>
            <a:r>
              <a:rPr lang="sv-SE" sz="1800" dirty="0"/>
              <a:t>kallas ibland för ”målbild”, ”mål och avsikt”, ”beslut i stort”, ”inriktningsbeslut” m.m.</a:t>
            </a:r>
          </a:p>
        </p:txBody>
      </p:sp>
      <p:cxnSp>
        <p:nvCxnSpPr>
          <p:cNvPr id="3" name="Rak koppling 2">
            <a:extLst>
              <a:ext uri="{FF2B5EF4-FFF2-40B4-BE49-F238E27FC236}">
                <a16:creationId xmlns:a16="http://schemas.microsoft.com/office/drawing/2014/main" id="{89B28367-DD8E-FD15-B733-E8C5713880C7}"/>
              </a:ext>
              <a:ext uri="{C183D7F6-B498-43B3-948B-1728B52AA6E4}">
                <adec:decorative xmlns:adec="http://schemas.microsoft.com/office/drawing/2017/decorative" val="1"/>
              </a:ext>
            </a:extLst>
          </p:cNvPr>
          <p:cNvCxnSpPr>
            <a:cxnSpLocks/>
          </p:cNvCxnSpPr>
          <p:nvPr/>
        </p:nvCxnSpPr>
        <p:spPr>
          <a:xfrm>
            <a:off x="2230582" y="1399742"/>
            <a:ext cx="1828800" cy="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1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a:t>
            </a:r>
            <a:r>
              <a:rPr lang="sv-SE" dirty="0">
                <a:noFill/>
              </a:rPr>
              <a:t> del 6</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70" y="1595206"/>
            <a:ext cx="8136382" cy="4351338"/>
          </a:xfrm>
        </p:spPr>
        <p:txBody>
          <a:bodyPr>
            <a:normAutofit/>
          </a:bodyPr>
          <a:lstStyle/>
          <a:p>
            <a:pPr marL="0" indent="0">
              <a:buNone/>
            </a:pPr>
            <a:r>
              <a:rPr lang="sv-SE" sz="2000" b="1" dirty="0"/>
              <a:t>6.4 Samordning – hur ska det gå till?</a:t>
            </a:r>
          </a:p>
          <a:p>
            <a:r>
              <a:rPr lang="sv-SE" sz="2000" dirty="0"/>
              <a:t>Samordning handlar om att </a:t>
            </a:r>
            <a:r>
              <a:rPr lang="sv-SE" sz="2000" b="1" dirty="0"/>
              <a:t>göra saker på rätt sätt </a:t>
            </a:r>
            <a:r>
              <a:rPr lang="sv-SE" sz="2000" dirty="0"/>
              <a:t>– att säkerställa att de resurser och aktiviteter som används är koordinerade och effektivt genomförda.</a:t>
            </a:r>
          </a:p>
          <a:p>
            <a:r>
              <a:rPr lang="sv-SE" sz="2000" dirty="0"/>
              <a:t>Det handlar om att rätt resurser gör rätt aktiviteter, på rätt plats </a:t>
            </a:r>
            <a:br>
              <a:rPr lang="sv-SE" sz="2000" dirty="0"/>
            </a:br>
            <a:r>
              <a:rPr lang="sv-SE" sz="2000" dirty="0"/>
              <a:t>och i rätt tid för att uppnå de önskade effekterna.</a:t>
            </a:r>
          </a:p>
          <a:p>
            <a:r>
              <a:rPr lang="sv-SE" sz="2000" dirty="0"/>
              <a:t>Precis som med inriktning kan vi tala om </a:t>
            </a:r>
            <a:r>
              <a:rPr lang="sv-SE" sz="2000" b="1" dirty="0"/>
              <a:t>avsedd </a:t>
            </a:r>
            <a:r>
              <a:rPr lang="sv-SE" sz="2000" dirty="0"/>
              <a:t>och </a:t>
            </a:r>
            <a:br>
              <a:rPr lang="sv-SE" sz="2000" dirty="0"/>
            </a:br>
            <a:r>
              <a:rPr lang="sv-SE" sz="2000" b="1" dirty="0"/>
              <a:t>uppnådd samordning</a:t>
            </a:r>
            <a:r>
              <a:rPr lang="sv-SE" sz="2000" dirty="0"/>
              <a:t>.</a:t>
            </a:r>
          </a:p>
        </p:txBody>
      </p:sp>
      <p:cxnSp>
        <p:nvCxnSpPr>
          <p:cNvPr id="3" name="Rak koppling 2">
            <a:extLst>
              <a:ext uri="{FF2B5EF4-FFF2-40B4-BE49-F238E27FC236}">
                <a16:creationId xmlns:a16="http://schemas.microsoft.com/office/drawing/2014/main" id="{44BA9A2C-CFEA-903A-65A1-98EE5FB8B586}"/>
              </a:ext>
              <a:ext uri="{C183D7F6-B498-43B3-948B-1728B52AA6E4}">
                <adec:decorative xmlns:adec="http://schemas.microsoft.com/office/drawing/2017/decorative" val="1"/>
              </a:ext>
            </a:extLst>
          </p:cNvPr>
          <p:cNvCxnSpPr>
            <a:cxnSpLocks/>
          </p:cNvCxnSpPr>
          <p:nvPr/>
        </p:nvCxnSpPr>
        <p:spPr>
          <a:xfrm>
            <a:off x="5022273" y="1399742"/>
            <a:ext cx="2299854" cy="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0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a:t>
            </a:r>
            <a:r>
              <a:rPr lang="sv-SE" dirty="0">
                <a:noFill/>
              </a:rPr>
              <a:t> del 7</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p:txBody>
          <a:bodyPr>
            <a:normAutofit/>
          </a:bodyPr>
          <a:lstStyle/>
          <a:p>
            <a:pPr marL="0" indent="0">
              <a:buNone/>
            </a:pPr>
            <a:r>
              <a:rPr lang="sv-SE" sz="2000" b="1" dirty="0"/>
              <a:t>6.5 Se bortom pappersprodukterna – fokusera på effekter</a:t>
            </a:r>
          </a:p>
          <a:p>
            <a:r>
              <a:rPr lang="sv-SE" sz="2000" dirty="0"/>
              <a:t>Ett huvudskäl att dela upp inriktning och samordning i avsedd och uppnådd är att uppmuntra till att tänka på vilka effekter vi vill ha. </a:t>
            </a:r>
          </a:p>
          <a:p>
            <a:r>
              <a:rPr lang="sv-SE" sz="2000" dirty="0"/>
              <a:t>Om vi fokuserar på att verkligen åstadkomma så bra effekter som möjligt minimerar vi risken för att arbetet med ledning och samverkan stannar vid att ta fram ”önskelistor” i form av avsedda eller önskade inriktningar och planer – bara för att det är lättare.</a:t>
            </a:r>
          </a:p>
          <a:p>
            <a:r>
              <a:rPr lang="sv-SE" sz="2000" dirty="0"/>
              <a:t>Att skilja mellan avsedd och uppnådd framhäver den svåra konsten att följa upp, tolka och påverka hur resurser faktiskt agerar. </a:t>
            </a:r>
          </a:p>
        </p:txBody>
      </p:sp>
    </p:spTree>
    <p:extLst>
      <p:ext uri="{BB962C8B-B14F-4D97-AF65-F5344CB8AC3E}">
        <p14:creationId xmlns:p14="http://schemas.microsoft.com/office/powerpoint/2010/main" val="303763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 </a:t>
            </a:r>
            <a:r>
              <a:rPr lang="sv-SE" dirty="0">
                <a:noFill/>
              </a:rPr>
              <a:t>del 8</a:t>
            </a:r>
            <a:endParaRPr lang="sv-SE" dirty="0"/>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p:txBody>
          <a:bodyPr>
            <a:noAutofit/>
          </a:bodyPr>
          <a:lstStyle/>
          <a:p>
            <a:pPr marL="0" indent="0">
              <a:buNone/>
            </a:pPr>
            <a:r>
              <a:rPr lang="sv-SE" sz="2000" b="1" dirty="0"/>
              <a:t>6.6 Inriktning och samordning utifrån olika systemperspektiv</a:t>
            </a:r>
          </a:p>
          <a:p>
            <a:r>
              <a:rPr lang="sv-SE" sz="2000" dirty="0"/>
              <a:t>Inriktning och samordning behöver åstadkommas och förstås utifrån flera olika systemperspektiv. </a:t>
            </a:r>
          </a:p>
          <a:p>
            <a:r>
              <a:rPr lang="sv-SE" sz="2000" dirty="0"/>
              <a:t>I verkligheten kommer det finnas en rad olika inriktningar och planer på olika samhällsnivåer. </a:t>
            </a:r>
          </a:p>
          <a:p>
            <a:r>
              <a:rPr lang="sv-SE" sz="2000" dirty="0"/>
              <a:t>Om exempelvis regeringen formulerar en övergripande inriktning för all offentlig verksamhet behöver den inriktningen både tolkas och kompletteras på lägre nivå för att bli tillräckligt konkret och situationsanpassad. Det kan till exempel behövas separata inriktningar i specifika frågor. </a:t>
            </a:r>
          </a:p>
        </p:txBody>
      </p:sp>
    </p:spTree>
    <p:extLst>
      <p:ext uri="{BB962C8B-B14F-4D97-AF65-F5344CB8AC3E}">
        <p14:creationId xmlns:p14="http://schemas.microsoft.com/office/powerpoint/2010/main" val="25292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6. Inriktning och samordning</a:t>
            </a:r>
            <a:r>
              <a:rPr lang="sv-SE" dirty="0">
                <a:noFill/>
              </a:rPr>
              <a:t> del 9</a:t>
            </a:r>
            <a:r>
              <a:rPr lang="sv-SE" dirty="0"/>
              <a:t> </a:t>
            </a:r>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69" y="1595206"/>
            <a:ext cx="8822183" cy="476942"/>
          </a:xfrm>
        </p:spPr>
        <p:txBody>
          <a:bodyPr>
            <a:normAutofit/>
          </a:bodyPr>
          <a:lstStyle/>
          <a:p>
            <a:pPr marL="0" indent="0">
              <a:buNone/>
            </a:pPr>
            <a:r>
              <a:rPr lang="sv-SE" sz="2000" b="1" dirty="0"/>
              <a:t>6.7 Inriktning och samordning kan uppstå genom självorganisering</a:t>
            </a:r>
            <a:endParaRPr lang="sv-SE" sz="1800" dirty="0"/>
          </a:p>
        </p:txBody>
      </p:sp>
      <p:pic>
        <p:nvPicPr>
          <p:cNvPr id="7" name="Bildobjekt 6">
            <a:extLst>
              <a:ext uri="{FF2B5EF4-FFF2-40B4-BE49-F238E27FC236}">
                <a16:creationId xmlns:a16="http://schemas.microsoft.com/office/drawing/2014/main" id="{16FC1821-35A4-87AE-A867-D0D2DD5C40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513" y="2189823"/>
            <a:ext cx="5052646" cy="2791442"/>
          </a:xfrm>
          <a:prstGeom prst="rect">
            <a:avLst/>
          </a:prstGeom>
        </p:spPr>
      </p:pic>
      <p:sp>
        <p:nvSpPr>
          <p:cNvPr id="8" name="Platshållare för innehåll 4">
            <a:extLst>
              <a:ext uri="{FF2B5EF4-FFF2-40B4-BE49-F238E27FC236}">
                <a16:creationId xmlns:a16="http://schemas.microsoft.com/office/drawing/2014/main" id="{B5AD4B6C-DCDB-4412-F87A-3D044337A037}"/>
              </a:ext>
            </a:extLst>
          </p:cNvPr>
          <p:cNvSpPr txBox="1">
            <a:spLocks/>
          </p:cNvSpPr>
          <p:nvPr/>
        </p:nvSpPr>
        <p:spPr>
          <a:xfrm>
            <a:off x="1678669" y="2013155"/>
            <a:ext cx="4923022" cy="3249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Många av samhällets resurser kommer att börja agera även om det inte finns någon situationsspecifikt formulerad inriktning eller plan, detta kan kallas </a:t>
            </a:r>
            <a:r>
              <a:rPr lang="sv-SE" sz="1800" b="1" dirty="0" err="1"/>
              <a:t>Bottom-up</a:t>
            </a:r>
            <a:r>
              <a:rPr lang="sv-SE" sz="1800" b="1" dirty="0"/>
              <a:t> agerande</a:t>
            </a:r>
            <a:r>
              <a:rPr lang="sv-SE" sz="1800" dirty="0"/>
              <a:t>.</a:t>
            </a:r>
          </a:p>
          <a:p>
            <a:r>
              <a:rPr lang="sv-SE" sz="1800" dirty="0"/>
              <a:t>Motsatsen; </a:t>
            </a:r>
            <a:r>
              <a:rPr lang="sv-SE" sz="1800" b="1" dirty="0"/>
              <a:t>Top-down agerande </a:t>
            </a:r>
            <a:r>
              <a:rPr lang="sv-SE" sz="1800" dirty="0"/>
              <a:t>bygger </a:t>
            </a:r>
            <a:br>
              <a:rPr lang="sv-SE" sz="1800" dirty="0"/>
            </a:br>
            <a:r>
              <a:rPr lang="sv-SE" sz="1800" dirty="0"/>
              <a:t>på inriktning eller plan från övergripande nivåer i systemet.</a:t>
            </a:r>
          </a:p>
          <a:p>
            <a:r>
              <a:rPr lang="sv-SE" sz="1800" dirty="0"/>
              <a:t>Arbetet med att åstadkomma inriktning </a:t>
            </a:r>
            <a:br>
              <a:rPr lang="sv-SE" sz="1800" dirty="0"/>
            </a:br>
            <a:r>
              <a:rPr lang="sv-SE" sz="1800" dirty="0"/>
              <a:t>och samordning kan handla om att </a:t>
            </a:r>
            <a:br>
              <a:rPr lang="sv-SE" sz="1800" dirty="0"/>
            </a:br>
            <a:r>
              <a:rPr lang="sv-SE" sz="1800" dirty="0"/>
              <a:t>hitta en </a:t>
            </a:r>
            <a:r>
              <a:rPr lang="sv-SE" sz="1800" b="1" dirty="0"/>
              <a:t>balans</a:t>
            </a:r>
            <a:r>
              <a:rPr lang="sv-SE" sz="1800" dirty="0"/>
              <a:t> mellan att hantera </a:t>
            </a:r>
            <a:br>
              <a:rPr lang="sv-SE" sz="1800" dirty="0"/>
            </a:br>
            <a:r>
              <a:rPr lang="sv-SE" sz="1800" dirty="0" err="1"/>
              <a:t>Bottom-up</a:t>
            </a:r>
            <a:r>
              <a:rPr lang="sv-SE" sz="1800" dirty="0"/>
              <a:t> och Top-down agerande.</a:t>
            </a:r>
          </a:p>
        </p:txBody>
      </p:sp>
    </p:spTree>
    <p:extLst>
      <p:ext uri="{BB962C8B-B14F-4D97-AF65-F5344CB8AC3E}">
        <p14:creationId xmlns:p14="http://schemas.microsoft.com/office/powerpoint/2010/main" val="14060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9605242" cy="1273968"/>
          </a:xfrm>
        </p:spPr>
        <p:txBody>
          <a:bodyPr anchor="ctr">
            <a:normAutofit fontScale="90000"/>
          </a:bodyPr>
          <a:lstStyle/>
          <a:p>
            <a:pPr marL="504000" indent="-504000"/>
            <a:r>
              <a:rPr lang="sv-SE" dirty="0"/>
              <a:t>7. De generella aktiviteterna för att åstadkomma inriktning och samordning </a:t>
            </a:r>
          </a:p>
        </p:txBody>
      </p:sp>
    </p:spTree>
    <p:extLst>
      <p:ext uri="{BB962C8B-B14F-4D97-AF65-F5344CB8AC3E}">
        <p14:creationId xmlns:p14="http://schemas.microsoft.com/office/powerpoint/2010/main" val="381250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Bildobjekt 43">
            <a:extLst>
              <a:ext uri="{FF2B5EF4-FFF2-40B4-BE49-F238E27FC236}">
                <a16:creationId xmlns:a16="http://schemas.microsoft.com/office/drawing/2014/main" id="{6D79D9D3-B252-E658-FE04-80655F938CB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841" y="1832188"/>
            <a:ext cx="6589789" cy="1874524"/>
          </a:xfrm>
          <a:prstGeom prst="rect">
            <a:avLst/>
          </a:prstGeom>
        </p:spPr>
      </p:pic>
      <p:sp>
        <p:nvSpPr>
          <p:cNvPr id="2" name="Rubrik 1">
            <a:extLst>
              <a:ext uri="{FF2B5EF4-FFF2-40B4-BE49-F238E27FC236}">
                <a16:creationId xmlns:a16="http://schemas.microsoft.com/office/drawing/2014/main" id="{B9EAB4F3-9340-7AE3-E085-AA0AF5FC5A9B}"/>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a:t>
            </a:r>
            <a:r>
              <a:rPr lang="sv-SE" dirty="0">
                <a:noFill/>
              </a:rPr>
              <a:t> del 1</a:t>
            </a:r>
            <a:endParaRPr lang="sv-SE" dirty="0"/>
          </a:p>
        </p:txBody>
      </p:sp>
      <p:sp>
        <p:nvSpPr>
          <p:cNvPr id="5" name="Platshållare för innehåll 4">
            <a:extLst>
              <a:ext uri="{FF2B5EF4-FFF2-40B4-BE49-F238E27FC236}">
                <a16:creationId xmlns:a16="http://schemas.microsoft.com/office/drawing/2014/main" id="{7EB025AF-DB36-3F6C-C36C-D7742FD39610}"/>
              </a:ext>
            </a:extLst>
          </p:cNvPr>
          <p:cNvSpPr>
            <a:spLocks noGrp="1"/>
          </p:cNvSpPr>
          <p:nvPr>
            <p:ph idx="1"/>
          </p:nvPr>
        </p:nvSpPr>
        <p:spPr>
          <a:xfrm>
            <a:off x="1677988" y="4018935"/>
            <a:ext cx="8543925" cy="1927840"/>
          </a:xfrm>
        </p:spPr>
        <p:txBody>
          <a:bodyPr>
            <a:normAutofit/>
          </a:bodyPr>
          <a:lstStyle/>
          <a:p>
            <a:r>
              <a:rPr lang="sv-SE" sz="1800" dirty="0"/>
              <a:t>Det finns ett antal saker som alltid måste göras för att medvetet åstadkomma inriktning och samordning. Vi kallar detta för </a:t>
            </a:r>
            <a:r>
              <a:rPr lang="sv-SE" sz="1800" b="1" dirty="0"/>
              <a:t>generella aktiviteter</a:t>
            </a:r>
            <a:r>
              <a:rPr lang="sv-SE" sz="1800" dirty="0"/>
              <a:t>.</a:t>
            </a:r>
          </a:p>
          <a:p>
            <a:r>
              <a:rPr lang="sv-SE" sz="1800" dirty="0"/>
              <a:t>Dessa utgör en </a:t>
            </a:r>
            <a:r>
              <a:rPr lang="sv-SE" sz="1800" b="1" dirty="0"/>
              <a:t>gemensam referenspunkt </a:t>
            </a:r>
            <a:r>
              <a:rPr lang="sv-SE" sz="1800" dirty="0"/>
              <a:t>vid framtagandet av konkreta arbetssätt, rutiner och checklistor – oavsett sammanhang.</a:t>
            </a:r>
          </a:p>
          <a:p>
            <a:r>
              <a:rPr lang="sv-SE" sz="1800" dirty="0"/>
              <a:t>Aktiviteterna är inte bundna till någon särskild situation eller nivå. De måste alltid genomföras, </a:t>
            </a:r>
            <a:r>
              <a:rPr lang="sv-SE" sz="1800" b="1" dirty="0"/>
              <a:t>men kan genomföras på olika sätt och på olika ställen</a:t>
            </a:r>
            <a:r>
              <a:rPr lang="sv-SE" sz="1800" dirty="0"/>
              <a:t>.</a:t>
            </a:r>
          </a:p>
        </p:txBody>
      </p:sp>
    </p:spTree>
    <p:extLst>
      <p:ext uri="{BB962C8B-B14F-4D97-AF65-F5344CB8AC3E}">
        <p14:creationId xmlns:p14="http://schemas.microsoft.com/office/powerpoint/2010/main" val="29926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50" y="2792016"/>
            <a:ext cx="8806426" cy="1273968"/>
          </a:xfrm>
        </p:spPr>
        <p:txBody>
          <a:bodyPr anchor="ctr"/>
          <a:lstStyle/>
          <a:p>
            <a:r>
              <a:rPr lang="sv-SE" dirty="0"/>
              <a:t>1. Vad är Centrala koncept?</a:t>
            </a:r>
          </a:p>
        </p:txBody>
      </p:sp>
    </p:spTree>
    <p:extLst>
      <p:ext uri="{BB962C8B-B14F-4D97-AF65-F5344CB8AC3E}">
        <p14:creationId xmlns:p14="http://schemas.microsoft.com/office/powerpoint/2010/main" val="8053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 </a:t>
            </a:r>
            <a:r>
              <a:rPr lang="sv-SE" dirty="0">
                <a:noFill/>
              </a:rPr>
              <a:t>del 2</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a:xfrm>
            <a:off x="1678669" y="1595206"/>
            <a:ext cx="8543807" cy="541338"/>
          </a:xfrm>
        </p:spPr>
        <p:txBody>
          <a:bodyPr>
            <a:normAutofit/>
          </a:bodyPr>
          <a:lstStyle/>
          <a:p>
            <a:pPr marL="0" indent="0">
              <a:buNone/>
            </a:pPr>
            <a:r>
              <a:rPr lang="sv-SE" sz="2000" b="1" dirty="0"/>
              <a:t>7.1 Aktiviteten </a:t>
            </a:r>
            <a:r>
              <a:rPr lang="sv-SE" sz="2000" b="1" i="1" dirty="0"/>
              <a:t>Kommunicera</a:t>
            </a:r>
            <a:endParaRPr lang="sv-SE" sz="1800" i="1" dirty="0"/>
          </a:p>
        </p:txBody>
      </p:sp>
      <p:pic>
        <p:nvPicPr>
          <p:cNvPr id="39" name="Bildobjekt 38">
            <a:extLst>
              <a:ext uri="{FF2B5EF4-FFF2-40B4-BE49-F238E27FC236}">
                <a16:creationId xmlns:a16="http://schemas.microsoft.com/office/drawing/2014/main" id="{3310F165-C9E8-802A-18CE-7A86424636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2136544"/>
            <a:ext cx="5077978" cy="1511811"/>
          </a:xfrm>
          <a:prstGeom prst="rect">
            <a:avLst/>
          </a:prstGeom>
        </p:spPr>
      </p:pic>
      <p:sp>
        <p:nvSpPr>
          <p:cNvPr id="3" name="Platshållare för innehåll 4">
            <a:extLst>
              <a:ext uri="{FF2B5EF4-FFF2-40B4-BE49-F238E27FC236}">
                <a16:creationId xmlns:a16="http://schemas.microsoft.com/office/drawing/2014/main" id="{F1668690-128E-FEF8-0091-BC555A760657}"/>
              </a:ext>
            </a:extLst>
          </p:cNvPr>
          <p:cNvSpPr txBox="1">
            <a:spLocks/>
          </p:cNvSpPr>
          <p:nvPr/>
        </p:nvSpPr>
        <p:spPr>
          <a:xfrm>
            <a:off x="1678669" y="3863026"/>
            <a:ext cx="7306003" cy="1833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Kommunikation är en fundamental del i arbetet med samverkan </a:t>
            </a:r>
            <a:br>
              <a:rPr lang="sv-SE" sz="1800" dirty="0"/>
            </a:br>
            <a:r>
              <a:rPr lang="sv-SE" sz="1800" dirty="0"/>
              <a:t>och ledning.</a:t>
            </a:r>
          </a:p>
          <a:p>
            <a:r>
              <a:rPr lang="sv-SE" sz="1800" dirty="0"/>
              <a:t>Det är genom kommunikation som vi påverkar</a:t>
            </a:r>
            <a:r>
              <a:rPr lang="sv-SE" sz="1800" dirty="0">
                <a:solidFill>
                  <a:srgbClr val="FF0000"/>
                </a:solidFill>
              </a:rPr>
              <a:t> </a:t>
            </a:r>
            <a:r>
              <a:rPr lang="sv-SE" sz="1800" dirty="0"/>
              <a:t>de system av resurser som i slutändan skapar effekter i ett drabbat sammanhang.</a:t>
            </a:r>
          </a:p>
        </p:txBody>
      </p:sp>
    </p:spTree>
    <p:extLst>
      <p:ext uri="{BB962C8B-B14F-4D97-AF65-F5344CB8AC3E}">
        <p14:creationId xmlns:p14="http://schemas.microsoft.com/office/powerpoint/2010/main" val="230012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 </a:t>
            </a:r>
            <a:r>
              <a:rPr lang="sv-SE" dirty="0">
                <a:noFill/>
              </a:rPr>
              <a:t>del 3</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p:txBody>
          <a:bodyPr>
            <a:normAutofit/>
          </a:bodyPr>
          <a:lstStyle/>
          <a:p>
            <a:pPr marL="0" indent="0">
              <a:buNone/>
            </a:pPr>
            <a:r>
              <a:rPr lang="sv-SE" sz="2000" b="1" dirty="0"/>
              <a:t>7.2 Aktiviteten </a:t>
            </a:r>
            <a:r>
              <a:rPr lang="sv-SE" sz="2000" b="1" i="1" dirty="0"/>
              <a:t>Samla in och bearbeta information</a:t>
            </a:r>
            <a:endParaRPr lang="sv-SE" sz="1800" i="1" dirty="0"/>
          </a:p>
        </p:txBody>
      </p:sp>
      <p:sp>
        <p:nvSpPr>
          <p:cNvPr id="3" name="Platshållare för innehåll 4">
            <a:extLst>
              <a:ext uri="{FF2B5EF4-FFF2-40B4-BE49-F238E27FC236}">
                <a16:creationId xmlns:a16="http://schemas.microsoft.com/office/drawing/2014/main" id="{91000F48-A2E3-D450-4833-91B4204E8F73}"/>
              </a:ext>
            </a:extLst>
          </p:cNvPr>
          <p:cNvSpPr txBox="1">
            <a:spLocks/>
          </p:cNvSpPr>
          <p:nvPr/>
        </p:nvSpPr>
        <p:spPr>
          <a:xfrm>
            <a:off x="1678669" y="3863026"/>
            <a:ext cx="7634937" cy="227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För att vi ska kunna arbeta med att åstadkomma inriktning och samordning behöver vi också samla in och bearbeta information.</a:t>
            </a:r>
          </a:p>
          <a:p>
            <a:r>
              <a:rPr lang="sv-SE" sz="1800" dirty="0"/>
              <a:t>Inhämtning och bearbetning av information behöver pågå kontinuerligt för att allt annat som görs ska vara meningsfullt och effektivt.</a:t>
            </a:r>
          </a:p>
          <a:p>
            <a:r>
              <a:rPr lang="sv-SE" sz="1800" dirty="0"/>
              <a:t>En konkret produkt av arbete med att samla in och bearbeta information är en lägesbild.</a:t>
            </a:r>
          </a:p>
        </p:txBody>
      </p:sp>
      <p:pic>
        <p:nvPicPr>
          <p:cNvPr id="4" name="Bildobjekt 3">
            <a:extLst>
              <a:ext uri="{FF2B5EF4-FFF2-40B4-BE49-F238E27FC236}">
                <a16:creationId xmlns:a16="http://schemas.microsoft.com/office/drawing/2014/main" id="{5945FAAE-D0D0-B3DF-215B-772B78E946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2136544"/>
            <a:ext cx="5077978" cy="1511811"/>
          </a:xfrm>
          <a:prstGeom prst="rect">
            <a:avLst/>
          </a:prstGeom>
        </p:spPr>
      </p:pic>
    </p:spTree>
    <p:extLst>
      <p:ext uri="{BB962C8B-B14F-4D97-AF65-F5344CB8AC3E}">
        <p14:creationId xmlns:p14="http://schemas.microsoft.com/office/powerpoint/2010/main" val="74105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a:t>
            </a:r>
            <a:r>
              <a:rPr lang="sv-SE" dirty="0">
                <a:noFill/>
              </a:rPr>
              <a:t> del 4</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p:txBody>
          <a:bodyPr>
            <a:normAutofit/>
          </a:bodyPr>
          <a:lstStyle/>
          <a:p>
            <a:pPr marL="0" indent="0">
              <a:buNone/>
            </a:pPr>
            <a:r>
              <a:rPr lang="sv-SE" sz="2000" b="1" dirty="0"/>
              <a:t>7.3 Aktiviteten </a:t>
            </a:r>
            <a:r>
              <a:rPr lang="sv-SE" sz="2000" b="1" i="1" dirty="0"/>
              <a:t>Förstå situationen</a:t>
            </a:r>
            <a:endParaRPr lang="sv-SE" sz="2000" i="1" dirty="0"/>
          </a:p>
        </p:txBody>
      </p:sp>
      <p:sp>
        <p:nvSpPr>
          <p:cNvPr id="3" name="Platshållare för innehåll 4">
            <a:extLst>
              <a:ext uri="{FF2B5EF4-FFF2-40B4-BE49-F238E27FC236}">
                <a16:creationId xmlns:a16="http://schemas.microsoft.com/office/drawing/2014/main" id="{BF8A5A6B-7CAB-7A00-F8D5-54C481633091}"/>
              </a:ext>
            </a:extLst>
          </p:cNvPr>
          <p:cNvSpPr txBox="1">
            <a:spLocks/>
          </p:cNvSpPr>
          <p:nvPr/>
        </p:nvSpPr>
        <p:spPr>
          <a:xfrm>
            <a:off x="1678670" y="3863026"/>
            <a:ext cx="7893034" cy="2288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Den tredje generella aktiviteten handlar om att förstå situationen utifrån den information vi har samlat in.</a:t>
            </a:r>
            <a:endParaRPr lang="sv-SE" sz="1800" b="1" dirty="0"/>
          </a:p>
          <a:p>
            <a:r>
              <a:rPr lang="sv-SE" sz="1800" dirty="0"/>
              <a:t>Det kan exempelvis handla om förståelse av olika hjälpbehov i nutid och framtid, effekter som uppnåtts hittills, vad olika resurser företar sig här och nu, eller informationsbehov.</a:t>
            </a:r>
            <a:endParaRPr lang="sv-SE" sz="1800" b="1" dirty="0"/>
          </a:p>
          <a:p>
            <a:r>
              <a:rPr lang="sv-SE" sz="1800" dirty="0"/>
              <a:t>Att förstå att vi inte förstår är också en del i att gradvis förstå situationen.</a:t>
            </a:r>
          </a:p>
          <a:p>
            <a:endParaRPr lang="sv-SE" sz="2000" dirty="0"/>
          </a:p>
        </p:txBody>
      </p:sp>
      <p:pic>
        <p:nvPicPr>
          <p:cNvPr id="4" name="Bildobjekt 3">
            <a:extLst>
              <a:ext uri="{FF2B5EF4-FFF2-40B4-BE49-F238E27FC236}">
                <a16:creationId xmlns:a16="http://schemas.microsoft.com/office/drawing/2014/main" id="{D7080DD5-4F31-421A-C24C-2B661EB2BF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2136544"/>
            <a:ext cx="5077978" cy="1511811"/>
          </a:xfrm>
          <a:prstGeom prst="rect">
            <a:avLst/>
          </a:prstGeom>
        </p:spPr>
      </p:pic>
    </p:spTree>
    <p:extLst>
      <p:ext uri="{BB962C8B-B14F-4D97-AF65-F5344CB8AC3E}">
        <p14:creationId xmlns:p14="http://schemas.microsoft.com/office/powerpoint/2010/main" val="2156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a:t>
            </a:r>
            <a:r>
              <a:rPr lang="sv-SE" dirty="0">
                <a:noFill/>
              </a:rPr>
              <a:t> del 5</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a:xfrm>
            <a:off x="1678669" y="1595206"/>
            <a:ext cx="8733692" cy="779284"/>
          </a:xfrm>
        </p:spPr>
        <p:txBody>
          <a:bodyPr>
            <a:normAutofit/>
          </a:bodyPr>
          <a:lstStyle/>
          <a:p>
            <a:pPr marL="0" indent="0">
              <a:buNone/>
            </a:pPr>
            <a:r>
              <a:rPr lang="sv-SE" sz="2000" b="1" dirty="0"/>
              <a:t>7.4 Aktiviteten </a:t>
            </a:r>
            <a:r>
              <a:rPr lang="sv-SE" sz="2000" b="1" i="1" dirty="0"/>
              <a:t>Ta fram eller justera inriktning</a:t>
            </a:r>
            <a:endParaRPr lang="sv-SE" sz="1800" b="1" i="1" dirty="0"/>
          </a:p>
        </p:txBody>
      </p:sp>
      <p:sp>
        <p:nvSpPr>
          <p:cNvPr id="3" name="Platshållare för innehåll 4">
            <a:extLst>
              <a:ext uri="{FF2B5EF4-FFF2-40B4-BE49-F238E27FC236}">
                <a16:creationId xmlns:a16="http://schemas.microsoft.com/office/drawing/2014/main" id="{3699C954-2427-E52D-7F91-49F97A24218E}"/>
              </a:ext>
            </a:extLst>
          </p:cNvPr>
          <p:cNvSpPr txBox="1">
            <a:spLocks/>
          </p:cNvSpPr>
          <p:nvPr/>
        </p:nvSpPr>
        <p:spPr>
          <a:xfrm>
            <a:off x="1678669" y="3863026"/>
            <a:ext cx="8645202" cy="2150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Efter att vi har en förståelse för situationen behöver vi komma fram till vad vi ska försöka åstadkomma, alltså vilka önskade effekter vi vill uppnå och övergripande på vilket sätt. </a:t>
            </a:r>
          </a:p>
          <a:p>
            <a:r>
              <a:rPr lang="sv-SE" sz="1800" dirty="0"/>
              <a:t>Detta kopplar till resonemanget om </a:t>
            </a:r>
            <a:r>
              <a:rPr lang="sv-SE" sz="1800" b="1" dirty="0"/>
              <a:t>avsedd inriktning</a:t>
            </a:r>
            <a:r>
              <a:rPr lang="sv-SE" sz="1800" dirty="0"/>
              <a:t>. </a:t>
            </a:r>
          </a:p>
          <a:p>
            <a:r>
              <a:rPr lang="sv-SE" sz="1800" dirty="0"/>
              <a:t>Precis som aktiviteten Samla in och bearbeta information leder aktiviteten Ta fram eller justera avsedd inriktning till en konkret produkt, som t.ex. Beslut i Stort.</a:t>
            </a:r>
            <a:endParaRPr lang="sv-SE" sz="1800" b="1" dirty="0"/>
          </a:p>
        </p:txBody>
      </p:sp>
      <p:pic>
        <p:nvPicPr>
          <p:cNvPr id="4" name="Bildobjekt 3">
            <a:extLst>
              <a:ext uri="{FF2B5EF4-FFF2-40B4-BE49-F238E27FC236}">
                <a16:creationId xmlns:a16="http://schemas.microsoft.com/office/drawing/2014/main" id="{8F2A06CB-01FF-400C-AD92-EFE74E5E93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2136544"/>
            <a:ext cx="5077978" cy="1511811"/>
          </a:xfrm>
          <a:prstGeom prst="rect">
            <a:avLst/>
          </a:prstGeom>
        </p:spPr>
      </p:pic>
    </p:spTree>
    <p:extLst>
      <p:ext uri="{BB962C8B-B14F-4D97-AF65-F5344CB8AC3E}">
        <p14:creationId xmlns:p14="http://schemas.microsoft.com/office/powerpoint/2010/main" val="269195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a:t>
            </a:r>
            <a:r>
              <a:rPr lang="sv-SE" dirty="0">
                <a:noFill/>
              </a:rPr>
              <a:t> del 6</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p:txBody>
          <a:bodyPr>
            <a:normAutofit/>
          </a:bodyPr>
          <a:lstStyle/>
          <a:p>
            <a:pPr marL="0" indent="0">
              <a:buNone/>
            </a:pPr>
            <a:r>
              <a:rPr lang="sv-SE" sz="2000" b="1" dirty="0"/>
              <a:t>7.5 Aktiviteten </a:t>
            </a:r>
            <a:r>
              <a:rPr lang="sv-SE" sz="2000" b="1" i="1" dirty="0"/>
              <a:t>Åstadkomma samordning</a:t>
            </a:r>
            <a:endParaRPr lang="sv-SE" sz="1800" i="1" dirty="0"/>
          </a:p>
        </p:txBody>
      </p:sp>
      <p:sp>
        <p:nvSpPr>
          <p:cNvPr id="3" name="Platshållare för innehåll 4">
            <a:extLst>
              <a:ext uri="{FF2B5EF4-FFF2-40B4-BE49-F238E27FC236}">
                <a16:creationId xmlns:a16="http://schemas.microsoft.com/office/drawing/2014/main" id="{EE35B2FB-9A99-9800-06B8-C0F82B364954}"/>
              </a:ext>
            </a:extLst>
          </p:cNvPr>
          <p:cNvSpPr txBox="1">
            <a:spLocks/>
          </p:cNvSpPr>
          <p:nvPr/>
        </p:nvSpPr>
        <p:spPr>
          <a:xfrm>
            <a:off x="1678670" y="3863026"/>
            <a:ext cx="7443208" cy="1382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För att medvetet åstadkomma samordning behöver vi planera och koordinera aktiviteter. </a:t>
            </a:r>
          </a:p>
          <a:p>
            <a:r>
              <a:rPr lang="sv-SE" sz="1800" dirty="0"/>
              <a:t>Planering är något som sker innan ett visst genomförande påbörjats, och beskriver hur genomförandet ska gå till.</a:t>
            </a:r>
          </a:p>
        </p:txBody>
      </p:sp>
      <p:pic>
        <p:nvPicPr>
          <p:cNvPr id="4" name="Bildobjekt 3">
            <a:extLst>
              <a:ext uri="{FF2B5EF4-FFF2-40B4-BE49-F238E27FC236}">
                <a16:creationId xmlns:a16="http://schemas.microsoft.com/office/drawing/2014/main" id="{2BFAD7FF-84BC-BF32-F287-20AD67D6CC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2136544"/>
            <a:ext cx="5077978" cy="1511811"/>
          </a:xfrm>
          <a:prstGeom prst="rect">
            <a:avLst/>
          </a:prstGeom>
        </p:spPr>
      </p:pic>
    </p:spTree>
    <p:extLst>
      <p:ext uri="{BB962C8B-B14F-4D97-AF65-F5344CB8AC3E}">
        <p14:creationId xmlns:p14="http://schemas.microsoft.com/office/powerpoint/2010/main" val="2398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a:t>
            </a:r>
            <a:r>
              <a:rPr lang="sv-SE" dirty="0">
                <a:noFill/>
              </a:rPr>
              <a:t> del 7</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p:txBody>
          <a:bodyPr>
            <a:normAutofit/>
          </a:bodyPr>
          <a:lstStyle/>
          <a:p>
            <a:pPr marL="0" indent="0">
              <a:buNone/>
            </a:pPr>
            <a:r>
              <a:rPr lang="sv-SE" sz="2000" b="1" dirty="0"/>
              <a:t>7.6 Exempel på konkreta leveranser från de generella aktiviteterna</a:t>
            </a:r>
            <a:endParaRPr lang="sv-SE" sz="2000" dirty="0"/>
          </a:p>
        </p:txBody>
      </p:sp>
      <p:pic>
        <p:nvPicPr>
          <p:cNvPr id="3" name="Bildobjekt 2">
            <a:extLst>
              <a:ext uri="{FF2B5EF4-FFF2-40B4-BE49-F238E27FC236}">
                <a16:creationId xmlns:a16="http://schemas.microsoft.com/office/drawing/2014/main" id="{D367D2EB-9335-29F2-5125-B91789B4A78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2136544"/>
            <a:ext cx="6589789" cy="2450597"/>
          </a:xfrm>
          <a:prstGeom prst="rect">
            <a:avLst/>
          </a:prstGeom>
        </p:spPr>
      </p:pic>
    </p:spTree>
    <p:extLst>
      <p:ext uri="{BB962C8B-B14F-4D97-AF65-F5344CB8AC3E}">
        <p14:creationId xmlns:p14="http://schemas.microsoft.com/office/powerpoint/2010/main" val="16927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7. De generella aktiviteterna för att åstadkomma inriktning och samordning</a:t>
            </a:r>
            <a:r>
              <a:rPr lang="sv-SE" dirty="0">
                <a:noFill/>
              </a:rPr>
              <a:t> del 8</a:t>
            </a:r>
            <a:endParaRPr lang="sv-SE" dirty="0"/>
          </a:p>
        </p:txBody>
      </p:sp>
      <p:sp>
        <p:nvSpPr>
          <p:cNvPr id="5" name="Platshållare för innehåll 4">
            <a:extLst>
              <a:ext uri="{FF2B5EF4-FFF2-40B4-BE49-F238E27FC236}">
                <a16:creationId xmlns:a16="http://schemas.microsoft.com/office/drawing/2014/main" id="{FDBD039F-0B3D-9144-7BF7-FC1475C3F688}"/>
              </a:ext>
            </a:extLst>
          </p:cNvPr>
          <p:cNvSpPr>
            <a:spLocks noGrp="1"/>
          </p:cNvSpPr>
          <p:nvPr>
            <p:ph idx="1"/>
          </p:nvPr>
        </p:nvSpPr>
        <p:spPr>
          <a:xfrm>
            <a:off x="1678669" y="1595206"/>
            <a:ext cx="7848789" cy="4351338"/>
          </a:xfrm>
        </p:spPr>
        <p:txBody>
          <a:bodyPr>
            <a:normAutofit/>
          </a:bodyPr>
          <a:lstStyle/>
          <a:p>
            <a:pPr marL="0" indent="0">
              <a:buNone/>
            </a:pPr>
            <a:r>
              <a:rPr lang="sv-SE" sz="2000" b="1" dirty="0"/>
              <a:t>7.7 Viktigt att tänka på gällande de generella aktiviteterna</a:t>
            </a:r>
          </a:p>
          <a:p>
            <a:r>
              <a:rPr lang="sv-SE" sz="2000" dirty="0"/>
              <a:t>De generella aktiviteterna säger ingenting om var i organisationen eller organisationerna arbetet sker.</a:t>
            </a:r>
          </a:p>
          <a:p>
            <a:r>
              <a:rPr lang="sv-SE" sz="2000" dirty="0"/>
              <a:t>Vissa av de generella aktiviteterna behöver komma före andra.</a:t>
            </a:r>
          </a:p>
          <a:p>
            <a:r>
              <a:rPr lang="sv-SE" sz="2000" dirty="0"/>
              <a:t>De generella aktiviteterna är en startpunkt för att diskutera </a:t>
            </a:r>
            <a:br>
              <a:rPr lang="sv-SE" sz="2000" dirty="0"/>
            </a:br>
            <a:r>
              <a:rPr lang="sv-SE" sz="2000" dirty="0"/>
              <a:t>olika arbetssätt.</a:t>
            </a:r>
          </a:p>
        </p:txBody>
      </p:sp>
    </p:spTree>
    <p:extLst>
      <p:ext uri="{BB962C8B-B14F-4D97-AF65-F5344CB8AC3E}">
        <p14:creationId xmlns:p14="http://schemas.microsoft.com/office/powerpoint/2010/main" val="122915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6806623" cy="1273968"/>
          </a:xfrm>
        </p:spPr>
        <p:txBody>
          <a:bodyPr anchor="ctr">
            <a:normAutofit/>
          </a:bodyPr>
          <a:lstStyle/>
          <a:p>
            <a:pPr marL="576000" indent="-576000"/>
            <a:r>
              <a:rPr lang="sv-SE" dirty="0"/>
              <a:t>8. Ledning, samverkan och övrig styrning </a:t>
            </a:r>
          </a:p>
        </p:txBody>
      </p:sp>
    </p:spTree>
    <p:extLst>
      <p:ext uri="{BB962C8B-B14F-4D97-AF65-F5344CB8AC3E}">
        <p14:creationId xmlns:p14="http://schemas.microsoft.com/office/powerpoint/2010/main" val="14388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14E9E6-35AE-5631-A8EC-F00A77747235}"/>
              </a:ext>
            </a:extLst>
          </p:cNvPr>
          <p:cNvSpPr>
            <a:spLocks noGrp="1"/>
          </p:cNvSpPr>
          <p:nvPr>
            <p:ph type="title"/>
          </p:nvPr>
        </p:nvSpPr>
        <p:spPr>
          <a:xfrm>
            <a:off x="1678670" y="844667"/>
            <a:ext cx="9462806" cy="541926"/>
          </a:xfrm>
        </p:spPr>
        <p:txBody>
          <a:bodyPr>
            <a:normAutofit/>
          </a:bodyPr>
          <a:lstStyle/>
          <a:p>
            <a:r>
              <a:rPr lang="sv-SE" dirty="0"/>
              <a:t>8. Ledning, samverkan och övrig styrning</a:t>
            </a:r>
            <a:r>
              <a:rPr lang="sv-SE" dirty="0">
                <a:noFill/>
              </a:rPr>
              <a:t> del 1</a:t>
            </a:r>
            <a:endParaRPr lang="sv-SE" dirty="0"/>
          </a:p>
        </p:txBody>
      </p:sp>
      <p:sp>
        <p:nvSpPr>
          <p:cNvPr id="7" name="Platshållare för innehåll 6">
            <a:extLst>
              <a:ext uri="{FF2B5EF4-FFF2-40B4-BE49-F238E27FC236}">
                <a16:creationId xmlns:a16="http://schemas.microsoft.com/office/drawing/2014/main" id="{21F578DE-584D-FB78-5A90-0F9247A946A5}"/>
              </a:ext>
            </a:extLst>
          </p:cNvPr>
          <p:cNvSpPr>
            <a:spLocks noGrp="1"/>
          </p:cNvSpPr>
          <p:nvPr>
            <p:ph idx="1"/>
          </p:nvPr>
        </p:nvSpPr>
        <p:spPr>
          <a:xfrm>
            <a:off x="1678670" y="1595206"/>
            <a:ext cx="7952028" cy="4351338"/>
          </a:xfrm>
        </p:spPr>
        <p:txBody>
          <a:bodyPr>
            <a:normAutofit/>
          </a:bodyPr>
          <a:lstStyle/>
          <a:p>
            <a:pPr marL="0" indent="0">
              <a:buNone/>
            </a:pPr>
            <a:r>
              <a:rPr lang="sv-SE" sz="2000" b="1" dirty="0"/>
              <a:t>8.1 Vad är ledning?</a:t>
            </a:r>
          </a:p>
          <a:p>
            <a:pPr marL="0" indent="0">
              <a:buNone/>
            </a:pPr>
            <a:r>
              <a:rPr lang="sv-SE" sz="2000" dirty="0"/>
              <a:t>Att uppnå inriktning och samordning genom ledning innebär: </a:t>
            </a:r>
          </a:p>
          <a:p>
            <a:r>
              <a:rPr lang="sv-SE" sz="2000" dirty="0"/>
              <a:t>En förutbestämd </a:t>
            </a:r>
            <a:r>
              <a:rPr lang="sv-SE" sz="2000" b="1" dirty="0"/>
              <a:t>beslutshierarki</a:t>
            </a:r>
          </a:p>
          <a:p>
            <a:r>
              <a:rPr lang="sv-SE" sz="2000" dirty="0"/>
              <a:t>där någon har </a:t>
            </a:r>
            <a:r>
              <a:rPr lang="sv-SE" sz="2000" b="1" dirty="0"/>
              <a:t>rätt att bestämma.</a:t>
            </a:r>
          </a:p>
          <a:p>
            <a:pPr marL="0" indent="0">
              <a:spcBef>
                <a:spcPts val="2400"/>
              </a:spcBef>
              <a:buNone/>
            </a:pPr>
            <a:r>
              <a:rPr lang="sv-SE" sz="2000" dirty="0"/>
              <a:t>Ledning förkommer inom en organisation – men kan beröra flera organisationer om mandat finns.</a:t>
            </a:r>
          </a:p>
          <a:p>
            <a:pPr marL="0" indent="0">
              <a:buNone/>
            </a:pPr>
            <a:r>
              <a:rPr lang="sv-SE" sz="2000" dirty="0"/>
              <a:t>Förutsättningar för ledning ökar vid höjd beredskap (exempelvis genom fullmaktslagar).</a:t>
            </a:r>
          </a:p>
        </p:txBody>
      </p:sp>
    </p:spTree>
    <p:extLst>
      <p:ext uri="{BB962C8B-B14F-4D97-AF65-F5344CB8AC3E}">
        <p14:creationId xmlns:p14="http://schemas.microsoft.com/office/powerpoint/2010/main" val="32324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14E9E6-35AE-5631-A8EC-F00A77747235}"/>
              </a:ext>
            </a:extLst>
          </p:cNvPr>
          <p:cNvSpPr>
            <a:spLocks noGrp="1"/>
          </p:cNvSpPr>
          <p:nvPr>
            <p:ph type="title"/>
          </p:nvPr>
        </p:nvSpPr>
        <p:spPr>
          <a:xfrm>
            <a:off x="1678670" y="844667"/>
            <a:ext cx="9675870" cy="541926"/>
          </a:xfrm>
        </p:spPr>
        <p:txBody>
          <a:bodyPr/>
          <a:lstStyle/>
          <a:p>
            <a:r>
              <a:rPr lang="sv-SE" dirty="0"/>
              <a:t>8. Ledning, samverkan och övrig styrning</a:t>
            </a:r>
            <a:r>
              <a:rPr lang="sv-SE" dirty="0">
                <a:noFill/>
              </a:rPr>
              <a:t> del 2</a:t>
            </a:r>
            <a:endParaRPr lang="sv-SE" dirty="0"/>
          </a:p>
        </p:txBody>
      </p:sp>
      <p:sp>
        <p:nvSpPr>
          <p:cNvPr id="9" name="Platshållare för innehåll 8">
            <a:extLst>
              <a:ext uri="{FF2B5EF4-FFF2-40B4-BE49-F238E27FC236}">
                <a16:creationId xmlns:a16="http://schemas.microsoft.com/office/drawing/2014/main" id="{9F29B709-E9E8-358E-E5C6-E15E969806FB}"/>
              </a:ext>
            </a:extLst>
          </p:cNvPr>
          <p:cNvSpPr>
            <a:spLocks noGrp="1"/>
          </p:cNvSpPr>
          <p:nvPr>
            <p:ph idx="1"/>
          </p:nvPr>
        </p:nvSpPr>
        <p:spPr>
          <a:xfrm>
            <a:off x="1678669" y="1595206"/>
            <a:ext cx="3335783" cy="441412"/>
          </a:xfrm>
        </p:spPr>
        <p:txBody>
          <a:bodyPr>
            <a:normAutofit/>
          </a:bodyPr>
          <a:lstStyle/>
          <a:p>
            <a:pPr marL="0" indent="0">
              <a:buNone/>
            </a:pPr>
            <a:r>
              <a:rPr lang="sv-SE" sz="2000" b="1" dirty="0"/>
              <a:t>8.2 Vad är samverkan? </a:t>
            </a:r>
          </a:p>
        </p:txBody>
      </p:sp>
      <p:pic>
        <p:nvPicPr>
          <p:cNvPr id="3" name="Bildobjekt 2">
            <a:extLst>
              <a:ext uri="{FF2B5EF4-FFF2-40B4-BE49-F238E27FC236}">
                <a16:creationId xmlns:a16="http://schemas.microsoft.com/office/drawing/2014/main" id="{7A44E3E1-1514-88E2-FAF7-78A75B4E4FF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609" y="1595206"/>
            <a:ext cx="4725467" cy="3647280"/>
          </a:xfrm>
          <a:prstGeom prst="rect">
            <a:avLst/>
          </a:prstGeom>
        </p:spPr>
      </p:pic>
      <p:sp>
        <p:nvSpPr>
          <p:cNvPr id="2" name="textruta 1">
            <a:extLst>
              <a:ext uri="{FF2B5EF4-FFF2-40B4-BE49-F238E27FC236}">
                <a16:creationId xmlns:a16="http://schemas.microsoft.com/office/drawing/2014/main" id="{863751F8-710D-66F7-9CBB-E9E9D9E97E31}"/>
              </a:ext>
            </a:extLst>
          </p:cNvPr>
          <p:cNvSpPr txBox="1"/>
          <p:nvPr/>
        </p:nvSpPr>
        <p:spPr>
          <a:xfrm>
            <a:off x="1647833" y="1807223"/>
            <a:ext cx="1227968" cy="1569660"/>
          </a:xfrm>
          <a:prstGeom prst="rect">
            <a:avLst/>
          </a:prstGeom>
          <a:noFill/>
        </p:spPr>
        <p:txBody>
          <a:bodyPr wrap="square">
            <a:spAutoFit/>
          </a:bodyPr>
          <a:lstStyle/>
          <a:p>
            <a:r>
              <a:rPr lang="sv-SE" sz="9600" dirty="0">
                <a:solidFill>
                  <a:schemeClr val="accent3">
                    <a:lumMod val="75000"/>
                  </a:schemeClr>
                </a:solidFill>
                <a:effectLst/>
                <a:ea typeface="Garamond" panose="02020404030301010803" pitchFamily="18" charset="0"/>
                <a:cs typeface="Times New Roman" panose="02020603050405020304" pitchFamily="18" charset="0"/>
              </a:rPr>
              <a:t>”</a:t>
            </a:r>
            <a:endParaRPr lang="sv-SE" sz="9600" dirty="0">
              <a:solidFill>
                <a:schemeClr val="accent3">
                  <a:lumMod val="75000"/>
                </a:schemeClr>
              </a:solidFill>
            </a:endParaRPr>
          </a:p>
        </p:txBody>
      </p:sp>
      <p:sp>
        <p:nvSpPr>
          <p:cNvPr id="6" name="textruta 5">
            <a:extLst>
              <a:ext uri="{FF2B5EF4-FFF2-40B4-BE49-F238E27FC236}">
                <a16:creationId xmlns:a16="http://schemas.microsoft.com/office/drawing/2014/main" id="{62B92CA7-C1A4-0050-3820-55DAFF932CFE}"/>
              </a:ext>
            </a:extLst>
          </p:cNvPr>
          <p:cNvSpPr txBox="1"/>
          <p:nvPr/>
        </p:nvSpPr>
        <p:spPr>
          <a:xfrm>
            <a:off x="2143159" y="2036618"/>
            <a:ext cx="2926709" cy="2031325"/>
          </a:xfrm>
          <a:prstGeom prst="rect">
            <a:avLst/>
          </a:prstGeom>
          <a:noFill/>
        </p:spPr>
        <p:txBody>
          <a:bodyPr wrap="square">
            <a:spAutoFit/>
          </a:bodyPr>
          <a:lstStyle/>
          <a:p>
            <a:pPr marL="0" indent="0">
              <a:buNone/>
            </a:pPr>
            <a:r>
              <a:rPr lang="sv-SE" sz="1800" dirty="0"/>
              <a:t>...att i ett sammanhang, där ingen har mandat att bestämma över någon annan, åstadkomma inriktning och samordning genom informationsdelning och överenskommelser...</a:t>
            </a:r>
          </a:p>
        </p:txBody>
      </p:sp>
    </p:spTree>
    <p:extLst>
      <p:ext uri="{BB962C8B-B14F-4D97-AF65-F5344CB8AC3E}">
        <p14:creationId xmlns:p14="http://schemas.microsoft.com/office/powerpoint/2010/main" val="24680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1. Vad är Centrala koncept? </a:t>
            </a:r>
            <a:r>
              <a:rPr lang="sv-SE" dirty="0">
                <a:noFill/>
              </a:rPr>
              <a:t>Del 1</a:t>
            </a:r>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a:xfrm>
            <a:off x="1678669" y="1595206"/>
            <a:ext cx="8151131" cy="4351338"/>
          </a:xfrm>
        </p:spPr>
        <p:txBody>
          <a:bodyPr/>
          <a:lstStyle/>
          <a:p>
            <a:r>
              <a:rPr lang="sv-SE" sz="2000" dirty="0"/>
              <a:t>Centrala koncept är en sammanställning av </a:t>
            </a:r>
            <a:r>
              <a:rPr lang="sv-SE" sz="2000" b="1" dirty="0"/>
              <a:t>nyckelbegrepp</a:t>
            </a:r>
            <a:r>
              <a:rPr lang="sv-SE" sz="2000" dirty="0"/>
              <a:t> och definitioner inom området ledning och samverkan.</a:t>
            </a:r>
          </a:p>
          <a:p>
            <a:r>
              <a:rPr lang="sv-SE" sz="2000" dirty="0"/>
              <a:t>Dessa begrepp är en del av ramverket Gemensamma grunder som används för att förbättra aktörsgemensamt arbete under samhällsstörningar.</a:t>
            </a:r>
          </a:p>
          <a:p>
            <a:r>
              <a:rPr lang="sv-SE" sz="2000" dirty="0"/>
              <a:t>Exempel på viktiga begrepp: Inriktning, samordning, ledning, samverkan, övrig styrning, planering.</a:t>
            </a:r>
          </a:p>
          <a:p>
            <a:r>
              <a:rPr lang="sv-SE" sz="2000" dirty="0"/>
              <a:t>Centrala koncept syftar till att skapa </a:t>
            </a:r>
          </a:p>
          <a:p>
            <a:pPr lvl="1"/>
            <a:r>
              <a:rPr lang="sv-SE" sz="1800" dirty="0"/>
              <a:t>en gemensam grund för </a:t>
            </a:r>
            <a:r>
              <a:rPr lang="sv-SE" sz="1800" b="1" dirty="0"/>
              <a:t>förståelse</a:t>
            </a:r>
            <a:r>
              <a:rPr lang="sv-SE" sz="1800" dirty="0"/>
              <a:t> och </a:t>
            </a:r>
            <a:r>
              <a:rPr lang="sv-SE" sz="1800" b="1" dirty="0"/>
              <a:t>utveckling</a:t>
            </a:r>
            <a:r>
              <a:rPr lang="sv-SE" sz="1800" dirty="0"/>
              <a:t> inom ledning och samverkan och</a:t>
            </a:r>
          </a:p>
          <a:p>
            <a:pPr lvl="1"/>
            <a:r>
              <a:rPr lang="sv-SE" sz="1800" dirty="0"/>
              <a:t>en gemensam grund för </a:t>
            </a:r>
            <a:r>
              <a:rPr lang="sv-SE" sz="1800" b="1" dirty="0"/>
              <a:t>hantering</a:t>
            </a:r>
            <a:r>
              <a:rPr lang="sv-SE" sz="1800" dirty="0"/>
              <a:t> av samhällsstörningar genom ett </a:t>
            </a:r>
            <a:r>
              <a:rPr lang="sv-SE" sz="1800" b="1" dirty="0"/>
              <a:t>gemensamt språk och konceptuellt ramverk.</a:t>
            </a:r>
            <a:endParaRPr lang="sv-SE" sz="2800" dirty="0"/>
          </a:p>
        </p:txBody>
      </p:sp>
    </p:spTree>
    <p:extLst>
      <p:ext uri="{BB962C8B-B14F-4D97-AF65-F5344CB8AC3E}">
        <p14:creationId xmlns:p14="http://schemas.microsoft.com/office/powerpoint/2010/main" val="36945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14E9E6-35AE-5631-A8EC-F00A77747235}"/>
              </a:ext>
            </a:extLst>
          </p:cNvPr>
          <p:cNvSpPr>
            <a:spLocks noGrp="1"/>
          </p:cNvSpPr>
          <p:nvPr>
            <p:ph type="title"/>
          </p:nvPr>
        </p:nvSpPr>
        <p:spPr>
          <a:xfrm>
            <a:off x="1678670" y="844667"/>
            <a:ext cx="9658114" cy="541926"/>
          </a:xfrm>
        </p:spPr>
        <p:txBody>
          <a:bodyPr/>
          <a:lstStyle/>
          <a:p>
            <a:r>
              <a:rPr lang="sv-SE" dirty="0"/>
              <a:t>8. Ledning, samverkan och övrig styrning</a:t>
            </a:r>
            <a:r>
              <a:rPr lang="sv-SE" dirty="0">
                <a:noFill/>
              </a:rPr>
              <a:t> del 3</a:t>
            </a:r>
            <a:endParaRPr lang="sv-SE" dirty="0"/>
          </a:p>
        </p:txBody>
      </p:sp>
      <p:sp>
        <p:nvSpPr>
          <p:cNvPr id="9" name="Platshållare för innehåll 8">
            <a:extLst>
              <a:ext uri="{FF2B5EF4-FFF2-40B4-BE49-F238E27FC236}">
                <a16:creationId xmlns:a16="http://schemas.microsoft.com/office/drawing/2014/main" id="{9F29B709-E9E8-358E-E5C6-E15E969806FB}"/>
              </a:ext>
            </a:extLst>
          </p:cNvPr>
          <p:cNvSpPr>
            <a:spLocks noGrp="1"/>
          </p:cNvSpPr>
          <p:nvPr>
            <p:ph idx="1"/>
          </p:nvPr>
        </p:nvSpPr>
        <p:spPr>
          <a:xfrm>
            <a:off x="1678669" y="1595206"/>
            <a:ext cx="8313363" cy="4351338"/>
          </a:xfrm>
        </p:spPr>
        <p:txBody>
          <a:bodyPr>
            <a:normAutofit/>
          </a:bodyPr>
          <a:lstStyle/>
          <a:p>
            <a:pPr marL="0" indent="0">
              <a:buNone/>
            </a:pPr>
            <a:r>
              <a:rPr lang="sv-SE" sz="2000" b="1" dirty="0"/>
              <a:t>8.3 Vad är övrig styrning?  </a:t>
            </a:r>
          </a:p>
          <a:p>
            <a:r>
              <a:rPr lang="sv-SE" sz="2000" dirty="0"/>
              <a:t>Övrig styrning innebär att en eller flera aktörer – </a:t>
            </a:r>
            <a:r>
              <a:rPr lang="sv-SE" sz="2000" b="1" dirty="0"/>
              <a:t>utifrån en framtagen inriktning och plan </a:t>
            </a:r>
            <a:r>
              <a:rPr lang="sv-SE" sz="2000" dirty="0"/>
              <a:t>– </a:t>
            </a:r>
            <a:r>
              <a:rPr lang="sv-SE" sz="2000" b="1" dirty="0"/>
              <a:t>påverkar andra organisationers ageranden </a:t>
            </a:r>
            <a:r>
              <a:rPr lang="sv-SE" sz="2000" dirty="0"/>
              <a:t>genom exempelvis rekommendationer, uppmaningar och liknande.</a:t>
            </a:r>
          </a:p>
          <a:p>
            <a:r>
              <a:rPr lang="sv-SE" sz="2000" dirty="0"/>
              <a:t>Övrig styrning är en medveten handling i syfte att uppnå inriktning </a:t>
            </a:r>
            <a:br>
              <a:rPr lang="sv-SE" sz="2000" dirty="0"/>
            </a:br>
            <a:r>
              <a:rPr lang="sv-SE" sz="2000" dirty="0"/>
              <a:t>och samordning.</a:t>
            </a:r>
          </a:p>
          <a:p>
            <a:r>
              <a:rPr lang="sv-SE" sz="2000" dirty="0"/>
              <a:t>Det finns ingen värdering i övrig styrning. Det finns situationer där </a:t>
            </a:r>
            <a:br>
              <a:rPr lang="sv-SE" sz="2000" dirty="0"/>
            </a:br>
            <a:r>
              <a:rPr lang="sv-SE" sz="2000" dirty="0"/>
              <a:t>det är bra, och situationer där det är dåligt.</a:t>
            </a:r>
          </a:p>
          <a:p>
            <a:r>
              <a:rPr lang="sv-SE" sz="2000" dirty="0"/>
              <a:t>Ledarskap är en helt central aspekt för övrig styrning.</a:t>
            </a:r>
          </a:p>
        </p:txBody>
      </p:sp>
    </p:spTree>
    <p:extLst>
      <p:ext uri="{BB962C8B-B14F-4D97-AF65-F5344CB8AC3E}">
        <p14:creationId xmlns:p14="http://schemas.microsoft.com/office/powerpoint/2010/main" val="19955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14E9E6-35AE-5631-A8EC-F00A77747235}"/>
              </a:ext>
            </a:extLst>
          </p:cNvPr>
          <p:cNvSpPr>
            <a:spLocks noGrp="1"/>
          </p:cNvSpPr>
          <p:nvPr>
            <p:ph type="title"/>
          </p:nvPr>
        </p:nvSpPr>
        <p:spPr>
          <a:xfrm>
            <a:off x="1678669" y="844667"/>
            <a:ext cx="9418417" cy="541926"/>
          </a:xfrm>
        </p:spPr>
        <p:txBody>
          <a:bodyPr/>
          <a:lstStyle/>
          <a:p>
            <a:r>
              <a:rPr lang="sv-SE" dirty="0"/>
              <a:t>8. Ledning, samverkan och övrig styrning</a:t>
            </a:r>
            <a:r>
              <a:rPr lang="sv-SE" dirty="0">
                <a:noFill/>
              </a:rPr>
              <a:t> del 4</a:t>
            </a:r>
            <a:endParaRPr lang="sv-SE" dirty="0"/>
          </a:p>
        </p:txBody>
      </p:sp>
      <p:sp>
        <p:nvSpPr>
          <p:cNvPr id="9" name="Platshållare för innehåll 8">
            <a:extLst>
              <a:ext uri="{FF2B5EF4-FFF2-40B4-BE49-F238E27FC236}">
                <a16:creationId xmlns:a16="http://schemas.microsoft.com/office/drawing/2014/main" id="{9F29B709-E9E8-358E-E5C6-E15E969806FB}"/>
              </a:ext>
            </a:extLst>
          </p:cNvPr>
          <p:cNvSpPr>
            <a:spLocks noGrp="1"/>
          </p:cNvSpPr>
          <p:nvPr>
            <p:ph idx="1"/>
          </p:nvPr>
        </p:nvSpPr>
        <p:spPr/>
        <p:txBody>
          <a:bodyPr>
            <a:normAutofit/>
          </a:bodyPr>
          <a:lstStyle/>
          <a:p>
            <a:pPr marL="0" indent="0">
              <a:buNone/>
            </a:pPr>
            <a:r>
              <a:rPr lang="sv-SE" sz="2000" b="1" dirty="0"/>
              <a:t>8.4 Exempel övrig styrning  </a:t>
            </a:r>
          </a:p>
          <a:p>
            <a:pPr marL="0" indent="0">
              <a:buNone/>
            </a:pPr>
            <a:r>
              <a:rPr lang="sv-SE" sz="2000" dirty="0"/>
              <a:t>Aktör Y (utan geografiskt områdesansvar eller sektorsansvar) har bestämt sig för att agera så att övriga aktörer följer deras föreslagna inriktning. De har inte mandat att utöva ledning och de har inte heller tid för samverkan. De kommunicerar istället ut hur de tycker att övriga aktörer ska agera och hoppas att de ska följa detta.</a:t>
            </a:r>
          </a:p>
        </p:txBody>
      </p:sp>
    </p:spTree>
    <p:extLst>
      <p:ext uri="{BB962C8B-B14F-4D97-AF65-F5344CB8AC3E}">
        <p14:creationId xmlns:p14="http://schemas.microsoft.com/office/powerpoint/2010/main" val="7082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8826705" cy="1273968"/>
          </a:xfrm>
        </p:spPr>
        <p:txBody>
          <a:bodyPr anchor="ctr">
            <a:normAutofit fontScale="90000"/>
          </a:bodyPr>
          <a:lstStyle/>
          <a:p>
            <a:pPr marL="504000" indent="-504000"/>
            <a:r>
              <a:rPr lang="sv-SE" dirty="0"/>
              <a:t>9. Responssystem, samverkanssystem och aspekter av styrning</a:t>
            </a:r>
          </a:p>
        </p:txBody>
      </p:sp>
    </p:spTree>
    <p:extLst>
      <p:ext uri="{BB962C8B-B14F-4D97-AF65-F5344CB8AC3E}">
        <p14:creationId xmlns:p14="http://schemas.microsoft.com/office/powerpoint/2010/main" val="4418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1</a:t>
            </a:r>
            <a:endParaRPr lang="sv-SE" dirty="0"/>
          </a:p>
        </p:txBody>
      </p:sp>
      <p:sp>
        <p:nvSpPr>
          <p:cNvPr id="5" name="Platshållare för innehåll 4">
            <a:extLst>
              <a:ext uri="{FF2B5EF4-FFF2-40B4-BE49-F238E27FC236}">
                <a16:creationId xmlns:a16="http://schemas.microsoft.com/office/drawing/2014/main" id="{E49CA7E5-BB8F-165E-5550-22D8BDD65C06}"/>
              </a:ext>
            </a:extLst>
          </p:cNvPr>
          <p:cNvSpPr>
            <a:spLocks noGrp="1"/>
          </p:cNvSpPr>
          <p:nvPr>
            <p:ph idx="1"/>
          </p:nvPr>
        </p:nvSpPr>
        <p:spPr>
          <a:xfrm>
            <a:off x="1678669" y="1595206"/>
            <a:ext cx="8741066" cy="4351338"/>
          </a:xfrm>
        </p:spPr>
        <p:txBody>
          <a:bodyPr>
            <a:normAutofit/>
          </a:bodyPr>
          <a:lstStyle/>
          <a:p>
            <a:pPr marL="0" indent="0">
              <a:buNone/>
            </a:pPr>
            <a:r>
              <a:rPr lang="sv-SE" sz="2000" b="1" dirty="0"/>
              <a:t>9.1 Vem har rätt att fatta beslut?</a:t>
            </a:r>
          </a:p>
          <a:p>
            <a:r>
              <a:rPr lang="sv-SE" sz="2200" dirty="0"/>
              <a:t>Under en samhällsstörning utgår hanteringen från en blandning av </a:t>
            </a:r>
          </a:p>
          <a:p>
            <a:pPr lvl="1"/>
            <a:r>
              <a:rPr lang="sv-SE" sz="2000" dirty="0"/>
              <a:t>Ledning </a:t>
            </a:r>
          </a:p>
          <a:p>
            <a:pPr lvl="1"/>
            <a:r>
              <a:rPr lang="sv-SE" sz="2000" dirty="0"/>
              <a:t>Samverkan </a:t>
            </a:r>
          </a:p>
          <a:p>
            <a:pPr lvl="1"/>
            <a:r>
              <a:rPr lang="sv-SE" sz="2000" dirty="0"/>
              <a:t>Övrig styrning.</a:t>
            </a:r>
            <a:endParaRPr lang="sv-SE" dirty="0"/>
          </a:p>
          <a:p>
            <a:r>
              <a:rPr lang="sv-SE" sz="2200" dirty="0"/>
              <a:t>Det aktörsgemensamma sammanhanget präglas av </a:t>
            </a:r>
            <a:r>
              <a:rPr lang="sv-SE" sz="2200" b="1" dirty="0"/>
              <a:t>uppdragsparallellitet</a:t>
            </a:r>
            <a:r>
              <a:rPr lang="sv-SE" sz="2200" dirty="0"/>
              <a:t> – d.v.s. varje aktör agerar utifrån sitt eget uppdrag även om de hanterar samma samhällsstörning.</a:t>
            </a:r>
          </a:p>
          <a:p>
            <a:r>
              <a:rPr lang="sv-SE" sz="2200" dirty="0"/>
              <a:t>…med detta följer delvis parallella beslutskedjor.</a:t>
            </a:r>
          </a:p>
        </p:txBody>
      </p:sp>
    </p:spTree>
    <p:extLst>
      <p:ext uri="{BB962C8B-B14F-4D97-AF65-F5344CB8AC3E}">
        <p14:creationId xmlns:p14="http://schemas.microsoft.com/office/powerpoint/2010/main" val="11119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2</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p:txBody>
          <a:bodyPr>
            <a:normAutofit/>
          </a:bodyPr>
          <a:lstStyle/>
          <a:p>
            <a:pPr marL="0" indent="0">
              <a:buNone/>
            </a:pPr>
            <a:r>
              <a:rPr lang="sv-SE" sz="2000" b="1" dirty="0"/>
              <a:t>9.2 Responssystemet – ett system av system</a:t>
            </a:r>
            <a:endParaRPr lang="sv-SE" sz="2000" dirty="0"/>
          </a:p>
        </p:txBody>
      </p:sp>
      <p:pic>
        <p:nvPicPr>
          <p:cNvPr id="4" name="Bildobjekt 3">
            <a:extLst>
              <a:ext uri="{FF2B5EF4-FFF2-40B4-BE49-F238E27FC236}">
                <a16:creationId xmlns:a16="http://schemas.microsoft.com/office/drawing/2014/main" id="{4D2A3D1B-976F-D83F-EA8F-F574E39DDD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2141715"/>
            <a:ext cx="4501905" cy="3258319"/>
          </a:xfrm>
          <a:prstGeom prst="rect">
            <a:avLst/>
          </a:prstGeom>
        </p:spPr>
      </p:pic>
    </p:spTree>
    <p:extLst>
      <p:ext uri="{BB962C8B-B14F-4D97-AF65-F5344CB8AC3E}">
        <p14:creationId xmlns:p14="http://schemas.microsoft.com/office/powerpoint/2010/main" val="258833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3</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7" y="1688469"/>
            <a:ext cx="3718437" cy="4351338"/>
          </a:xfrm>
        </p:spPr>
        <p:txBody>
          <a:bodyPr>
            <a:normAutofit/>
          </a:bodyPr>
          <a:lstStyle/>
          <a:p>
            <a:pPr marL="0" indent="0">
              <a:buNone/>
            </a:pPr>
            <a:r>
              <a:rPr lang="sv-SE" sz="2000" dirty="0"/>
              <a:t>Ledningssystemet tar fram lämplig avsedd inriktning och plan som sedan verkställs av utförarsystemet för att ge önskad effekt.</a:t>
            </a:r>
          </a:p>
        </p:txBody>
      </p:sp>
      <p:pic>
        <p:nvPicPr>
          <p:cNvPr id="6" name="Bildobjekt 5">
            <a:extLst>
              <a:ext uri="{FF2B5EF4-FFF2-40B4-BE49-F238E27FC236}">
                <a16:creationId xmlns:a16="http://schemas.microsoft.com/office/drawing/2014/main" id="{61BFD63D-2AA8-2F75-B9C5-DC19902F851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1688469"/>
            <a:ext cx="4501905" cy="3980696"/>
          </a:xfrm>
          <a:prstGeom prst="rect">
            <a:avLst/>
          </a:prstGeom>
        </p:spPr>
      </p:pic>
    </p:spTree>
    <p:extLst>
      <p:ext uri="{BB962C8B-B14F-4D97-AF65-F5344CB8AC3E}">
        <p14:creationId xmlns:p14="http://schemas.microsoft.com/office/powerpoint/2010/main" val="35628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4</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7" y="1595206"/>
            <a:ext cx="4426360" cy="678426"/>
          </a:xfrm>
        </p:spPr>
        <p:txBody>
          <a:bodyPr>
            <a:noAutofit/>
          </a:bodyPr>
          <a:lstStyle/>
          <a:p>
            <a:pPr marL="0" indent="0">
              <a:buNone/>
            </a:pPr>
            <a:r>
              <a:rPr lang="sv-SE" sz="2000" b="1" dirty="0"/>
              <a:t>9.3 Samverkanssystem formas utifrån hanteringsbehov vid samhällsstörningar</a:t>
            </a:r>
            <a:endParaRPr lang="sv-SE" sz="2000" dirty="0"/>
          </a:p>
        </p:txBody>
      </p:sp>
      <p:sp>
        <p:nvSpPr>
          <p:cNvPr id="3" name="Platshållare för innehåll 6">
            <a:extLst>
              <a:ext uri="{FF2B5EF4-FFF2-40B4-BE49-F238E27FC236}">
                <a16:creationId xmlns:a16="http://schemas.microsoft.com/office/drawing/2014/main" id="{4A07B748-D83E-C0D3-BD62-8C08FD7F9D2E}"/>
              </a:ext>
            </a:extLst>
          </p:cNvPr>
          <p:cNvSpPr txBox="1">
            <a:spLocks/>
          </p:cNvSpPr>
          <p:nvPr/>
        </p:nvSpPr>
        <p:spPr>
          <a:xfrm>
            <a:off x="6607277" y="2594580"/>
            <a:ext cx="3959943" cy="2541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Samverkanssystemet består av resurser från de olika aktörerna och det har som syfte att skapa förståelse för situationen, träffa överenskommelser om avsedd inriktning och eventuellt genomföra en gemensam responsplanering.</a:t>
            </a:r>
            <a:endParaRPr lang="sv-SE" sz="1800" b="1" dirty="0"/>
          </a:p>
          <a:p>
            <a:endParaRPr lang="sv-SE" sz="1800" dirty="0"/>
          </a:p>
        </p:txBody>
      </p:sp>
      <p:pic>
        <p:nvPicPr>
          <p:cNvPr id="8" name="Bildobjekt 7">
            <a:extLst>
              <a:ext uri="{FF2B5EF4-FFF2-40B4-BE49-F238E27FC236}">
                <a16:creationId xmlns:a16="http://schemas.microsoft.com/office/drawing/2014/main" id="{74AA18DA-55D7-556E-6FB0-CF6EB5EDAA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1688469"/>
            <a:ext cx="4501905" cy="4520193"/>
          </a:xfrm>
          <a:prstGeom prst="rect">
            <a:avLst/>
          </a:prstGeom>
        </p:spPr>
      </p:pic>
    </p:spTree>
    <p:extLst>
      <p:ext uri="{BB962C8B-B14F-4D97-AF65-F5344CB8AC3E}">
        <p14:creationId xmlns:p14="http://schemas.microsoft.com/office/powerpoint/2010/main" val="205062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5</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7" y="1688469"/>
            <a:ext cx="3731342" cy="4351338"/>
          </a:xfrm>
        </p:spPr>
        <p:txBody>
          <a:bodyPr>
            <a:normAutofit/>
          </a:bodyPr>
          <a:lstStyle/>
          <a:p>
            <a:pPr marL="0" indent="0">
              <a:buNone/>
            </a:pPr>
            <a:r>
              <a:rPr lang="sv-SE" sz="2000" dirty="0"/>
              <a:t>Vissa aktörer har i sitt uppdrag att verka för aktörsgemensam inriktning och samordning.</a:t>
            </a:r>
          </a:p>
        </p:txBody>
      </p:sp>
      <p:pic>
        <p:nvPicPr>
          <p:cNvPr id="9" name="Bildobjekt 8">
            <a:extLst>
              <a:ext uri="{FF2B5EF4-FFF2-40B4-BE49-F238E27FC236}">
                <a16:creationId xmlns:a16="http://schemas.microsoft.com/office/drawing/2014/main" id="{BD66119A-FAAD-EB0D-35CB-791B99FF78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1688469"/>
            <a:ext cx="4501905" cy="4520193"/>
          </a:xfrm>
          <a:prstGeom prst="rect">
            <a:avLst/>
          </a:prstGeom>
        </p:spPr>
      </p:pic>
    </p:spTree>
    <p:extLst>
      <p:ext uri="{BB962C8B-B14F-4D97-AF65-F5344CB8AC3E}">
        <p14:creationId xmlns:p14="http://schemas.microsoft.com/office/powerpoint/2010/main" val="19538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7988" y="844550"/>
            <a:ext cx="8543925" cy="541338"/>
          </a:xfrm>
        </p:spPr>
        <p:txBody>
          <a:bodyPr>
            <a:normAutofit fontScale="90000"/>
          </a:bodyPr>
          <a:lstStyle/>
          <a:p>
            <a:r>
              <a:rPr lang="sv-SE" dirty="0"/>
              <a:t>9. Responssystem, samverkanssystem och aspekter av styrning</a:t>
            </a:r>
            <a:r>
              <a:rPr lang="sv-SE" dirty="0">
                <a:noFill/>
              </a:rPr>
              <a:t> del 6</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p:txBody>
          <a:bodyPr>
            <a:normAutofit/>
          </a:bodyPr>
          <a:lstStyle/>
          <a:p>
            <a:pPr marL="0" indent="0">
              <a:buNone/>
            </a:pPr>
            <a:r>
              <a:rPr lang="sv-SE" sz="2000" b="1" dirty="0"/>
              <a:t>9.4 Samverkanssystem behöver utformas varje gång något inträffar och anpassas efterhand</a:t>
            </a:r>
          </a:p>
          <a:p>
            <a:r>
              <a:rPr lang="sv-SE" sz="1800" dirty="0"/>
              <a:t>Ett samverkanssystem kan vara alltifrån tillfälligt till permanent.</a:t>
            </a:r>
          </a:p>
          <a:p>
            <a:r>
              <a:rPr lang="sv-SE" sz="1800" dirty="0"/>
              <a:t>Samverkanssystem är inte alltid skapade i förväg.</a:t>
            </a:r>
          </a:p>
          <a:p>
            <a:r>
              <a:rPr lang="sv-SE" sz="1800" dirty="0"/>
              <a:t>Samverkanssystem behöver </a:t>
            </a:r>
            <a:r>
              <a:rPr lang="sv-SE" sz="1800" dirty="0">
                <a:ea typeface="Times New Roman" panose="02020603050405020304" pitchFamily="18" charset="0"/>
              </a:rPr>
              <a:t>utformas med utgångspunkt i det aktuella samverkansbehovet som uppstår till följd av en situation. </a:t>
            </a:r>
          </a:p>
          <a:p>
            <a:r>
              <a:rPr lang="sv-SE" sz="1800" dirty="0"/>
              <a:t>Det kan uppstå olika behov i olika tidsskeden, ett samverkanssystem behöver därför </a:t>
            </a:r>
            <a:r>
              <a:rPr lang="sv-SE" sz="1800" dirty="0">
                <a:ea typeface="Times New Roman" panose="02020603050405020304" pitchFamily="18" charset="0"/>
              </a:rPr>
              <a:t>anpassas allteftersom.  </a:t>
            </a:r>
          </a:p>
          <a:p>
            <a:r>
              <a:rPr lang="sv-SE" sz="1800" dirty="0"/>
              <a:t>Ofta behövs flera olika grupperingar och utbyten mellan samma aktörer.</a:t>
            </a:r>
          </a:p>
          <a:p>
            <a:r>
              <a:rPr lang="sv-SE" sz="1800" dirty="0"/>
              <a:t>I praktiken blir samverkanssystem därför ofta ett nätverk av olika formella och informella kontaktpunkter och samarbeten.</a:t>
            </a:r>
            <a:endParaRPr lang="sv-SE" sz="2000" dirty="0"/>
          </a:p>
        </p:txBody>
      </p:sp>
    </p:spTree>
    <p:extLst>
      <p:ext uri="{BB962C8B-B14F-4D97-AF65-F5344CB8AC3E}">
        <p14:creationId xmlns:p14="http://schemas.microsoft.com/office/powerpoint/2010/main" val="33652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7988" y="844550"/>
            <a:ext cx="8771244" cy="541338"/>
          </a:xfrm>
        </p:spPr>
        <p:txBody>
          <a:bodyPr>
            <a:normAutofit fontScale="90000"/>
          </a:bodyPr>
          <a:lstStyle/>
          <a:p>
            <a:r>
              <a:rPr lang="sv-SE" dirty="0"/>
              <a:t>9. Responssystem, samverkanssystem och aspekter av styrning</a:t>
            </a:r>
            <a:r>
              <a:rPr lang="sv-SE" dirty="0">
                <a:noFill/>
              </a:rPr>
              <a:t> del 7</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8" y="1688469"/>
            <a:ext cx="3731342" cy="4174015"/>
          </a:xfrm>
        </p:spPr>
        <p:txBody>
          <a:bodyPr>
            <a:normAutofit/>
          </a:bodyPr>
          <a:lstStyle/>
          <a:p>
            <a:pPr marL="0" indent="0">
              <a:buNone/>
            </a:pPr>
            <a:r>
              <a:rPr lang="sv-SE" sz="2000" b="1" dirty="0"/>
              <a:t>9.5 Övrig styrning </a:t>
            </a:r>
            <a:br>
              <a:rPr lang="sv-SE" sz="2000" b="1" dirty="0"/>
            </a:br>
            <a:r>
              <a:rPr lang="sv-SE" sz="2000" b="1" dirty="0"/>
              <a:t>i responssystemet</a:t>
            </a:r>
          </a:p>
          <a:p>
            <a:pPr marL="0" indent="0">
              <a:buNone/>
            </a:pPr>
            <a:r>
              <a:rPr lang="sv-SE" sz="2000" dirty="0"/>
              <a:t>En aktör, eller ett samverkanssystem, kan </a:t>
            </a:r>
            <a:br>
              <a:rPr lang="sv-SE" sz="2000" dirty="0"/>
            </a:br>
            <a:r>
              <a:rPr lang="sv-SE" sz="2000" dirty="0"/>
              <a:t>på olika sätt påverka andra aktörer att agera på ett visst sätt, exempelvis genom att kommunicera ut information om lämpligt agerande, utan </a:t>
            </a:r>
            <a:br>
              <a:rPr lang="sv-SE" sz="2000" dirty="0"/>
            </a:br>
            <a:r>
              <a:rPr lang="sv-SE" sz="2000" dirty="0"/>
              <a:t>att ha kommit överens om det. </a:t>
            </a:r>
            <a:br>
              <a:rPr lang="sv-SE" sz="2000" dirty="0"/>
            </a:br>
            <a:r>
              <a:rPr lang="sv-SE" sz="2000" dirty="0"/>
              <a:t>En förhoppning är då att övriga aktörer väljer att följa detta.</a:t>
            </a:r>
          </a:p>
        </p:txBody>
      </p:sp>
      <p:pic>
        <p:nvPicPr>
          <p:cNvPr id="8" name="Bildobjekt 7">
            <a:extLst>
              <a:ext uri="{FF2B5EF4-FFF2-40B4-BE49-F238E27FC236}">
                <a16:creationId xmlns:a16="http://schemas.microsoft.com/office/drawing/2014/main" id="{9D5C5385-C366-E69A-46D1-C194B73753D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1688469"/>
            <a:ext cx="4501905" cy="4520193"/>
          </a:xfrm>
          <a:prstGeom prst="rect">
            <a:avLst/>
          </a:prstGeom>
        </p:spPr>
      </p:pic>
    </p:spTree>
    <p:extLst>
      <p:ext uri="{BB962C8B-B14F-4D97-AF65-F5344CB8AC3E}">
        <p14:creationId xmlns:p14="http://schemas.microsoft.com/office/powerpoint/2010/main" val="93038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1. Vad är Centrala koncept? </a:t>
            </a:r>
            <a:r>
              <a:rPr lang="sv-SE" dirty="0">
                <a:noFill/>
              </a:rPr>
              <a:t>Del 2</a:t>
            </a:r>
            <a:endParaRPr lang="sv-SE" dirty="0"/>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p:txBody>
          <a:bodyPr/>
          <a:lstStyle/>
          <a:p>
            <a:pPr marL="0" indent="0">
              <a:buNone/>
            </a:pPr>
            <a:r>
              <a:rPr lang="sv-SE" sz="2000" b="1" dirty="0"/>
              <a:t>1.1 Varför behöver vi Centrala koncept? </a:t>
            </a:r>
            <a:endParaRPr lang="sv-SE" sz="2000" dirty="0"/>
          </a:p>
          <a:p>
            <a:r>
              <a:rPr lang="sv-SE" sz="2000" dirty="0"/>
              <a:t>För att möjliggöra en sammanhängande och effektiv hantering av samhällsstörningar.</a:t>
            </a:r>
          </a:p>
          <a:p>
            <a:r>
              <a:rPr lang="sv-SE" sz="2000" dirty="0"/>
              <a:t>Genom att tydligt definiera och koppla samman viktiga begrepp skapas en grund för spårbarhet i beslutsfattandet och utvecklingen av samverkansprocesser.</a:t>
            </a:r>
          </a:p>
          <a:p>
            <a:r>
              <a:rPr lang="sv-SE" sz="2000" dirty="0"/>
              <a:t>Underlättar för aktörer att förstå sina roller och ansvarsområden, vilket leder till bättre samordning och snabbare beslut vid kriser.</a:t>
            </a:r>
          </a:p>
        </p:txBody>
      </p:sp>
    </p:spTree>
    <p:extLst>
      <p:ext uri="{BB962C8B-B14F-4D97-AF65-F5344CB8AC3E}">
        <p14:creationId xmlns:p14="http://schemas.microsoft.com/office/powerpoint/2010/main" val="19942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8</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8" y="1688469"/>
            <a:ext cx="4151669" cy="4107647"/>
          </a:xfrm>
        </p:spPr>
        <p:txBody>
          <a:bodyPr>
            <a:normAutofit/>
          </a:bodyPr>
          <a:lstStyle/>
          <a:p>
            <a:pPr marL="0" indent="0">
              <a:buNone/>
            </a:pPr>
            <a:r>
              <a:rPr lang="sv-SE" sz="2000" b="1" dirty="0"/>
              <a:t>9.6 Aktörer påverkar varandra uppifrån och ned, nedifrån och upp eller från sida till sida</a:t>
            </a:r>
          </a:p>
          <a:p>
            <a:pPr marL="0" indent="0">
              <a:buNone/>
            </a:pPr>
            <a:r>
              <a:rPr lang="sv-SE" sz="2000" dirty="0"/>
              <a:t>Inför och under samhällsstörningar kommer det finnas en rad olika typer av – inflytanden som påverkar hur inriktning och samordning blir. </a:t>
            </a:r>
          </a:p>
        </p:txBody>
      </p:sp>
      <p:pic>
        <p:nvPicPr>
          <p:cNvPr id="10" name="Bildobjekt 9">
            <a:extLst>
              <a:ext uri="{FF2B5EF4-FFF2-40B4-BE49-F238E27FC236}">
                <a16:creationId xmlns:a16="http://schemas.microsoft.com/office/drawing/2014/main" id="{08807C22-1B00-918A-8890-BE5218FC82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1688469"/>
            <a:ext cx="4501905" cy="4520193"/>
          </a:xfrm>
          <a:prstGeom prst="rect">
            <a:avLst/>
          </a:prstGeom>
        </p:spPr>
      </p:pic>
    </p:spTree>
    <p:extLst>
      <p:ext uri="{BB962C8B-B14F-4D97-AF65-F5344CB8AC3E}">
        <p14:creationId xmlns:p14="http://schemas.microsoft.com/office/powerpoint/2010/main" val="136099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9. Responssystem, samverkanssystem och aspekter av styrning</a:t>
            </a:r>
            <a:r>
              <a:rPr lang="sv-SE" dirty="0">
                <a:noFill/>
              </a:rPr>
              <a:t> del 9</a:t>
            </a:r>
            <a:endParaRPr lang="sv-SE" dirty="0"/>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5860025" y="1688469"/>
            <a:ext cx="4300979" cy="4351338"/>
          </a:xfrm>
        </p:spPr>
        <p:txBody>
          <a:bodyPr>
            <a:normAutofit/>
          </a:bodyPr>
          <a:lstStyle/>
          <a:p>
            <a:pPr marL="0" indent="0">
              <a:buNone/>
            </a:pPr>
            <a:r>
              <a:rPr lang="sv-SE" sz="2000" b="1" dirty="0"/>
              <a:t>9.7 De generella aktiviteterna </a:t>
            </a:r>
            <a:br>
              <a:rPr lang="sv-SE" sz="2000" b="1" dirty="0"/>
            </a:br>
            <a:r>
              <a:rPr lang="sv-SE" sz="2000" b="1" dirty="0"/>
              <a:t>– en förutsättning för ett fungerande samverkanssystem</a:t>
            </a:r>
          </a:p>
          <a:p>
            <a:pPr marL="0" indent="0">
              <a:buNone/>
            </a:pPr>
            <a:r>
              <a:rPr lang="sv-SE" sz="2000" dirty="0"/>
              <a:t>Resultatet från de generella aktiviteterna i ett samverkanssystem behöver omsättas av respektive aktör för att ge effekt.</a:t>
            </a:r>
            <a:endParaRPr lang="sv-SE" sz="2000" b="1" dirty="0"/>
          </a:p>
        </p:txBody>
      </p:sp>
      <p:pic>
        <p:nvPicPr>
          <p:cNvPr id="10" name="Bildobjekt 9">
            <a:extLst>
              <a:ext uri="{FF2B5EF4-FFF2-40B4-BE49-F238E27FC236}">
                <a16:creationId xmlns:a16="http://schemas.microsoft.com/office/drawing/2014/main" id="{1B166293-2EAB-31AC-C96F-1F0B6A6B4F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21" y="1511709"/>
            <a:ext cx="3648072" cy="4608871"/>
          </a:xfrm>
          <a:prstGeom prst="rect">
            <a:avLst/>
          </a:prstGeom>
        </p:spPr>
      </p:pic>
    </p:spTree>
    <p:extLst>
      <p:ext uri="{BB962C8B-B14F-4D97-AF65-F5344CB8AC3E}">
        <p14:creationId xmlns:p14="http://schemas.microsoft.com/office/powerpoint/2010/main" val="17680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49" y="2792016"/>
            <a:ext cx="8826705" cy="1273968"/>
          </a:xfrm>
        </p:spPr>
        <p:txBody>
          <a:bodyPr anchor="ctr">
            <a:normAutofit/>
          </a:bodyPr>
          <a:lstStyle/>
          <a:p>
            <a:r>
              <a:rPr lang="sv-SE" dirty="0"/>
              <a:t>10. Olika former av planering</a:t>
            </a:r>
          </a:p>
        </p:txBody>
      </p:sp>
    </p:spTree>
    <p:extLst>
      <p:ext uri="{BB962C8B-B14F-4D97-AF65-F5344CB8AC3E}">
        <p14:creationId xmlns:p14="http://schemas.microsoft.com/office/powerpoint/2010/main" val="39864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8A3709-D6D4-97E2-7B69-88C430B90ED5}"/>
              </a:ext>
            </a:extLst>
          </p:cNvPr>
          <p:cNvSpPr>
            <a:spLocks noGrp="1"/>
          </p:cNvSpPr>
          <p:nvPr>
            <p:ph type="title"/>
          </p:nvPr>
        </p:nvSpPr>
        <p:spPr>
          <a:xfrm>
            <a:off x="1678670" y="844667"/>
            <a:ext cx="8543806" cy="541926"/>
          </a:xfrm>
        </p:spPr>
        <p:txBody>
          <a:bodyPr/>
          <a:lstStyle/>
          <a:p>
            <a:r>
              <a:rPr lang="sv-SE" dirty="0"/>
              <a:t>10. Olika former av planering</a:t>
            </a:r>
            <a:r>
              <a:rPr lang="sv-SE" dirty="0">
                <a:noFill/>
              </a:rPr>
              <a:t> del 1</a:t>
            </a:r>
            <a:endParaRPr lang="sv-SE" dirty="0"/>
          </a:p>
        </p:txBody>
      </p:sp>
      <p:sp>
        <p:nvSpPr>
          <p:cNvPr id="5" name="Platshållare för innehåll 4">
            <a:extLst>
              <a:ext uri="{FF2B5EF4-FFF2-40B4-BE49-F238E27FC236}">
                <a16:creationId xmlns:a16="http://schemas.microsoft.com/office/drawing/2014/main" id="{320607AD-CE2C-3222-1F85-783A83D2209F}"/>
              </a:ext>
            </a:extLst>
          </p:cNvPr>
          <p:cNvSpPr>
            <a:spLocks noGrp="1"/>
          </p:cNvSpPr>
          <p:nvPr>
            <p:ph idx="1"/>
          </p:nvPr>
        </p:nvSpPr>
        <p:spPr/>
        <p:txBody>
          <a:bodyPr>
            <a:normAutofit/>
          </a:bodyPr>
          <a:lstStyle/>
          <a:p>
            <a:pPr marL="0" indent="0">
              <a:buNone/>
            </a:pPr>
            <a:r>
              <a:rPr lang="sv-SE" sz="2000" b="1" dirty="0"/>
              <a:t>10.1 Det finns fyra typer av planering</a:t>
            </a:r>
            <a:endParaRPr lang="sv-SE" sz="2000" dirty="0"/>
          </a:p>
        </p:txBody>
      </p:sp>
      <p:pic>
        <p:nvPicPr>
          <p:cNvPr id="4" name="Bildobjekt 3">
            <a:extLst>
              <a:ext uri="{FF2B5EF4-FFF2-40B4-BE49-F238E27FC236}">
                <a16:creationId xmlns:a16="http://schemas.microsoft.com/office/drawing/2014/main" id="{E6C9148B-2912-DDF0-312E-ED71202746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028" y="1991971"/>
            <a:ext cx="6191230" cy="4082775"/>
          </a:xfrm>
          <a:prstGeom prst="rect">
            <a:avLst/>
          </a:prstGeom>
        </p:spPr>
      </p:pic>
    </p:spTree>
    <p:extLst>
      <p:ext uri="{BB962C8B-B14F-4D97-AF65-F5344CB8AC3E}">
        <p14:creationId xmlns:p14="http://schemas.microsoft.com/office/powerpoint/2010/main" val="215183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8A3709-D6D4-97E2-7B69-88C430B90ED5}"/>
              </a:ext>
            </a:extLst>
          </p:cNvPr>
          <p:cNvSpPr>
            <a:spLocks noGrp="1"/>
          </p:cNvSpPr>
          <p:nvPr>
            <p:ph type="title"/>
          </p:nvPr>
        </p:nvSpPr>
        <p:spPr>
          <a:xfrm>
            <a:off x="1678670" y="844667"/>
            <a:ext cx="8543806" cy="541926"/>
          </a:xfrm>
        </p:spPr>
        <p:txBody>
          <a:bodyPr/>
          <a:lstStyle/>
          <a:p>
            <a:r>
              <a:rPr lang="sv-SE" dirty="0"/>
              <a:t>10. Olika former av planering</a:t>
            </a:r>
            <a:r>
              <a:rPr lang="sv-SE" dirty="0">
                <a:noFill/>
              </a:rPr>
              <a:t> del 2</a:t>
            </a:r>
            <a:endParaRPr lang="sv-SE" dirty="0"/>
          </a:p>
        </p:txBody>
      </p:sp>
      <p:sp>
        <p:nvSpPr>
          <p:cNvPr id="5" name="Platshållare för innehåll 4">
            <a:extLst>
              <a:ext uri="{FF2B5EF4-FFF2-40B4-BE49-F238E27FC236}">
                <a16:creationId xmlns:a16="http://schemas.microsoft.com/office/drawing/2014/main" id="{320607AD-CE2C-3222-1F85-783A83D2209F}"/>
              </a:ext>
            </a:extLst>
          </p:cNvPr>
          <p:cNvSpPr>
            <a:spLocks noGrp="1"/>
          </p:cNvSpPr>
          <p:nvPr>
            <p:ph idx="1"/>
          </p:nvPr>
        </p:nvSpPr>
        <p:spPr/>
        <p:txBody>
          <a:bodyPr>
            <a:normAutofit/>
          </a:bodyPr>
          <a:lstStyle/>
          <a:p>
            <a:pPr marL="0" indent="0">
              <a:buNone/>
            </a:pPr>
            <a:r>
              <a:rPr lang="sv-SE" sz="2000" dirty="0"/>
              <a:t>Förberedande planering kan ge ingångsvärden till alla delar av de generella aktiviteterna. Det kan till exempel finnas förberedda inriktningar för olika ­händelser och detaljerade planer för hur arbetet ska genomföras. Planen måste dock anpassas till den aktuella situationen.</a:t>
            </a:r>
          </a:p>
        </p:txBody>
      </p:sp>
      <p:pic>
        <p:nvPicPr>
          <p:cNvPr id="4" name="Bildobjekt 3">
            <a:extLst>
              <a:ext uri="{FF2B5EF4-FFF2-40B4-BE49-F238E27FC236}">
                <a16:creationId xmlns:a16="http://schemas.microsoft.com/office/drawing/2014/main" id="{573FA983-99F3-AB88-4A05-04217FC9E5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3083567"/>
            <a:ext cx="6589789" cy="2267717"/>
          </a:xfrm>
          <a:prstGeom prst="rect">
            <a:avLst/>
          </a:prstGeom>
        </p:spPr>
      </p:pic>
    </p:spTree>
    <p:extLst>
      <p:ext uri="{BB962C8B-B14F-4D97-AF65-F5344CB8AC3E}">
        <p14:creationId xmlns:p14="http://schemas.microsoft.com/office/powerpoint/2010/main" val="32388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2AA8231-49F6-DB96-B724-1A307067AE40}"/>
              </a:ext>
            </a:extLst>
          </p:cNvPr>
          <p:cNvSpPr>
            <a:spLocks noGrp="1"/>
          </p:cNvSpPr>
          <p:nvPr>
            <p:ph type="title"/>
          </p:nvPr>
        </p:nvSpPr>
        <p:spPr>
          <a:xfrm>
            <a:off x="1416050" y="873151"/>
            <a:ext cx="8806426" cy="810903"/>
          </a:xfrm>
        </p:spPr>
        <p:txBody>
          <a:bodyPr/>
          <a:lstStyle/>
          <a:p>
            <a:r>
              <a:rPr lang="sv-SE" dirty="0"/>
              <a:t>Vill du veta mer?</a:t>
            </a:r>
          </a:p>
        </p:txBody>
      </p:sp>
      <p:sp>
        <p:nvSpPr>
          <p:cNvPr id="9" name="Rektangel 64">
            <a:extLst>
              <a:ext uri="{FF2B5EF4-FFF2-40B4-BE49-F238E27FC236}">
                <a16:creationId xmlns:a16="http://schemas.microsoft.com/office/drawing/2014/main" id="{9DBA4ABB-4409-96C2-784A-2759462EC9FE}"/>
              </a:ext>
              <a:ext uri="{C183D7F6-B498-43B3-948B-1728B52AA6E4}">
                <adec:decorative xmlns:adec="http://schemas.microsoft.com/office/drawing/2017/decorative" val="1"/>
              </a:ext>
            </a:extLst>
          </p:cNvPr>
          <p:cNvSpPr>
            <a:spLocks noChangeAspect="1"/>
          </p:cNvSpPr>
          <p:nvPr/>
        </p:nvSpPr>
        <p:spPr>
          <a:xfrm rot="118634">
            <a:off x="7188255" y="1653013"/>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ktangel 9">
            <a:extLst>
              <a:ext uri="{FF2B5EF4-FFF2-40B4-BE49-F238E27FC236}">
                <a16:creationId xmlns:a16="http://schemas.microsoft.com/office/drawing/2014/main" id="{BC2242C4-0684-FA0E-EC4C-37CE9A51DAA2}"/>
              </a:ext>
            </a:extLst>
          </p:cNvPr>
          <p:cNvSpPr>
            <a:spLocks noChangeAspect="1"/>
          </p:cNvSpPr>
          <p:nvPr/>
        </p:nvSpPr>
        <p:spPr>
          <a:xfrm rot="144251">
            <a:off x="6944428" y="1536070"/>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spcAft>
                <a:spcPts val="600"/>
              </a:spcAft>
            </a:pPr>
            <a:r>
              <a:rPr lang="sv-SE" dirty="0">
                <a:latin typeface="+mj-lt"/>
              </a:rPr>
              <a:t>Läs mer på </a:t>
            </a:r>
          </a:p>
          <a:p>
            <a:pPr algn="ctr">
              <a:spcAft>
                <a:spcPts val="1200"/>
              </a:spcAft>
            </a:pPr>
            <a:r>
              <a:rPr lang="sv-SE" b="1" dirty="0">
                <a:solidFill>
                  <a:schemeClr val="bg1"/>
                </a:solidFill>
                <a:latin typeface="+mj-lt"/>
                <a:hlinkClick r:id="rId3" action="ppaction://hlinkfile"/>
              </a:rPr>
              <a:t>mcf.se/</a:t>
            </a:r>
            <a:r>
              <a:rPr lang="sv-SE" b="1" dirty="0" err="1">
                <a:solidFill>
                  <a:schemeClr val="bg1"/>
                </a:solidFill>
                <a:latin typeface="+mj-lt"/>
                <a:hlinkClick r:id="rId3" action="ppaction://hlinkfile"/>
              </a:rPr>
              <a:t>ledningsamverkan</a:t>
            </a:r>
            <a:endParaRPr lang="sv-SE" b="1" dirty="0">
              <a:solidFill>
                <a:schemeClr val="bg1"/>
              </a:solidFill>
              <a:latin typeface="+mj-lt"/>
            </a:endParaRPr>
          </a:p>
          <a:p>
            <a:pPr algn="ctr">
              <a:lnSpc>
                <a:spcPts val="2500"/>
              </a:lnSpc>
            </a:pPr>
            <a:r>
              <a:rPr lang="sv-SE" dirty="0">
                <a:latin typeface="+mj-lt"/>
              </a:rPr>
              <a:t>under nivån </a:t>
            </a:r>
            <a:br>
              <a:rPr lang="sv-SE" dirty="0">
                <a:latin typeface="+mj-lt"/>
              </a:rPr>
            </a:br>
            <a:r>
              <a:rPr lang="sv-SE" dirty="0">
                <a:latin typeface="+mj-lt"/>
              </a:rPr>
              <a:t>Konceptuell grund </a:t>
            </a:r>
            <a:br>
              <a:rPr lang="sv-SE" dirty="0">
                <a:latin typeface="+mj-lt"/>
              </a:rPr>
            </a:br>
            <a:r>
              <a:rPr lang="sv-SE" dirty="0">
                <a:latin typeface="+mj-lt"/>
              </a:rPr>
              <a:t>i ”</a:t>
            </a:r>
            <a:r>
              <a:rPr lang="sv-SE" i="1" dirty="0">
                <a:latin typeface="+mj-lt"/>
              </a:rPr>
              <a:t>Gemensamma grunder </a:t>
            </a:r>
            <a:br>
              <a:rPr lang="sv-SE" i="1" dirty="0">
                <a:latin typeface="+mj-lt"/>
              </a:rPr>
            </a:br>
            <a:r>
              <a:rPr lang="sv-SE" i="1" dirty="0">
                <a:latin typeface="+mj-lt"/>
              </a:rPr>
              <a:t>– Ramverk för ledning </a:t>
            </a:r>
            <a:br>
              <a:rPr lang="sv-SE" i="1" dirty="0">
                <a:latin typeface="+mj-lt"/>
              </a:rPr>
            </a:br>
            <a:r>
              <a:rPr lang="sv-SE" i="1" dirty="0">
                <a:latin typeface="+mj-lt"/>
              </a:rPr>
              <a:t>och samverkan</a:t>
            </a:r>
            <a:r>
              <a:rPr lang="sv-SE" dirty="0">
                <a:latin typeface="+mj-lt"/>
              </a:rPr>
              <a:t>”</a:t>
            </a:r>
          </a:p>
        </p:txBody>
      </p:sp>
      <p:pic>
        <p:nvPicPr>
          <p:cNvPr id="12" name="Bildobjekt 11">
            <a:extLst>
              <a:ext uri="{FF2B5EF4-FFF2-40B4-BE49-F238E27FC236}">
                <a16:creationId xmlns:a16="http://schemas.microsoft.com/office/drawing/2014/main" id="{83822499-89D4-3F86-6DEF-FD8899FA46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08" y="1206260"/>
            <a:ext cx="4650403" cy="4874600"/>
          </a:xfrm>
          <a:prstGeom prst="rect">
            <a:avLst/>
          </a:prstGeom>
        </p:spPr>
      </p:pic>
      <p:pic>
        <p:nvPicPr>
          <p:cNvPr id="3" name="Bildobjekt 2">
            <a:extLst>
              <a:ext uri="{FF2B5EF4-FFF2-40B4-BE49-F238E27FC236}">
                <a16:creationId xmlns:a16="http://schemas.microsoft.com/office/drawing/2014/main" id="{8FA7F896-ED36-5214-61E4-035CF51266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49022" y="1684054"/>
            <a:ext cx="4650402" cy="4874600"/>
          </a:xfrm>
          <a:prstGeom prst="rect">
            <a:avLst/>
          </a:prstGeom>
        </p:spPr>
      </p:pic>
    </p:spTree>
    <p:extLst>
      <p:ext uri="{BB962C8B-B14F-4D97-AF65-F5344CB8AC3E}">
        <p14:creationId xmlns:p14="http://schemas.microsoft.com/office/powerpoint/2010/main" val="35588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1. Vad är Centrala koncept?</a:t>
            </a:r>
            <a:r>
              <a:rPr lang="sv-SE" dirty="0">
                <a:noFill/>
              </a:rPr>
              <a:t> Del 3</a:t>
            </a:r>
            <a:endParaRPr lang="sv-SE" dirty="0"/>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a:xfrm>
            <a:off x="1678669" y="1595206"/>
            <a:ext cx="7988899" cy="4351338"/>
          </a:xfrm>
        </p:spPr>
        <p:txBody>
          <a:bodyPr/>
          <a:lstStyle/>
          <a:p>
            <a:pPr marL="0" indent="0">
              <a:buNone/>
            </a:pPr>
            <a:r>
              <a:rPr lang="sv-SE" sz="2000" b="1" dirty="0"/>
              <a:t>1.2 Vem behöver förstå och tillämpa Centrala koncept?</a:t>
            </a:r>
            <a:endParaRPr lang="sv-SE" sz="2000" dirty="0"/>
          </a:p>
          <a:p>
            <a:pPr marL="0" indent="0">
              <a:buNone/>
            </a:pPr>
            <a:r>
              <a:rPr lang="sv-SE" sz="2000" dirty="0"/>
              <a:t>Personer som behöver djup kunskap inom området, det kan vara:</a:t>
            </a:r>
          </a:p>
          <a:p>
            <a:r>
              <a:rPr lang="sv-SE" sz="2000" dirty="0"/>
              <a:t>Personer som hanterar samhällsstörningar – både beslutsfattare och praktiker.</a:t>
            </a:r>
          </a:p>
          <a:p>
            <a:r>
              <a:rPr lang="sv-SE" sz="2000" dirty="0"/>
              <a:t>Personer som jobbar med utveckling inom området.</a:t>
            </a:r>
          </a:p>
          <a:p>
            <a:r>
              <a:rPr lang="sv-SE" sz="2000" dirty="0"/>
              <a:t>Personer som jobbar med utbildning inom området.</a:t>
            </a:r>
          </a:p>
        </p:txBody>
      </p:sp>
    </p:spTree>
    <p:extLst>
      <p:ext uri="{BB962C8B-B14F-4D97-AF65-F5344CB8AC3E}">
        <p14:creationId xmlns:p14="http://schemas.microsoft.com/office/powerpoint/2010/main" val="174159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1. Vad är Centrala koncept?</a:t>
            </a:r>
            <a:r>
              <a:rPr lang="sv-SE" dirty="0">
                <a:noFill/>
              </a:rPr>
              <a:t> Del 4</a:t>
            </a:r>
            <a:endParaRPr lang="sv-SE" dirty="0"/>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p:txBody>
          <a:bodyPr/>
          <a:lstStyle/>
          <a:p>
            <a:pPr marL="0" indent="0">
              <a:buNone/>
            </a:pPr>
            <a:r>
              <a:rPr lang="sv-SE" sz="2000" b="1" dirty="0"/>
              <a:t>1.3 Varför är Centrala koncept abstrakt?</a:t>
            </a:r>
            <a:endParaRPr lang="sv-SE" sz="2000" dirty="0"/>
          </a:p>
          <a:p>
            <a:r>
              <a:rPr lang="sv-SE" sz="2000" dirty="0"/>
              <a:t>Centrala koncept är mer abstrakta än de övre nivåerna i ramverket </a:t>
            </a:r>
            <a:br>
              <a:rPr lang="sv-SE" sz="2000" dirty="0"/>
            </a:br>
            <a:r>
              <a:rPr lang="sv-SE" sz="2000" dirty="0"/>
              <a:t>(t.ex. arbetssätt, checklistor).</a:t>
            </a:r>
          </a:p>
          <a:p>
            <a:r>
              <a:rPr lang="sv-SE" sz="2000" dirty="0"/>
              <a:t>Det abstrakta tänkandet gör det möjligt att formulera underliggande principer och teorier som är flexibla och kan tillämpas i olika situationer.</a:t>
            </a:r>
          </a:p>
        </p:txBody>
      </p:sp>
    </p:spTree>
    <p:extLst>
      <p:ext uri="{BB962C8B-B14F-4D97-AF65-F5344CB8AC3E}">
        <p14:creationId xmlns:p14="http://schemas.microsoft.com/office/powerpoint/2010/main" val="32477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1. Vad är Centrala koncept?</a:t>
            </a:r>
            <a:r>
              <a:rPr lang="sv-SE" dirty="0">
                <a:noFill/>
              </a:rPr>
              <a:t> Del 5</a:t>
            </a:r>
            <a:endParaRPr lang="sv-SE" dirty="0"/>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a:xfrm>
            <a:off x="1678669" y="1595206"/>
            <a:ext cx="8011021" cy="4351338"/>
          </a:xfrm>
        </p:spPr>
        <p:txBody>
          <a:bodyPr/>
          <a:lstStyle/>
          <a:p>
            <a:pPr marL="0" indent="0">
              <a:buNone/>
            </a:pPr>
            <a:r>
              <a:rPr lang="sv-SE" sz="2000" b="1" dirty="0"/>
              <a:t>1.4 Hur avgränsas innehållet i Centrala koncept?</a:t>
            </a:r>
            <a:endParaRPr lang="sv-SE" sz="2000" dirty="0"/>
          </a:p>
          <a:p>
            <a:r>
              <a:rPr lang="sv-SE" sz="2000" dirty="0"/>
              <a:t>Centrala koncept är inte en praktisk handbok utan snarare en övergripande beskrivning av tankemässiga och språkliga ramar.</a:t>
            </a:r>
          </a:p>
          <a:p>
            <a:r>
              <a:rPr lang="sv-SE" sz="2000" dirty="0"/>
              <a:t>Syftar till att skapa en gemensam utgångspunkt för diskussioner och fortsatt utveckling inom området ledning och samverkan.</a:t>
            </a:r>
          </a:p>
        </p:txBody>
      </p:sp>
    </p:spTree>
    <p:extLst>
      <p:ext uri="{BB962C8B-B14F-4D97-AF65-F5344CB8AC3E}">
        <p14:creationId xmlns:p14="http://schemas.microsoft.com/office/powerpoint/2010/main" val="17405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Konceptuell grund">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30F0F465-7230-9D42-841B-FE1A20E22F5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6910626259125c8ef5cabb603370feb3">
  <xsd:schema xmlns:xsd="http://www.w3.org/2001/XMLSchema" xmlns:xs="http://www.w3.org/2001/XMLSchema" xmlns:p="http://schemas.microsoft.com/office/2006/metadata/properties" xmlns:ns2="03895b0a-d61f-4293-917f-0cd761b2cdea" targetNamespace="http://schemas.microsoft.com/office/2006/metadata/properties" ma:root="true" ma:fieldsID="b6587eb7b3a163c94f6c16e0eece507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0CD061-897D-4FE3-81E4-4904775BF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A5782F-955A-49ED-B1B9-13A25341B1A0}">
  <ds:schemaRefs>
    <ds:schemaRef ds:uri="http://schemas.microsoft.com/sharepoint/v3/contenttype/forms"/>
  </ds:schemaRefs>
</ds:datastoreItem>
</file>

<file path=customXml/itemProps3.xml><?xml version="1.0" encoding="utf-8"?>
<ds:datastoreItem xmlns:ds="http://schemas.openxmlformats.org/officeDocument/2006/customXml" ds:itemID="{F3248D45-495C-493A-BB1A-60BD4FB580A4}">
  <ds:schemaRefs>
    <ds:schemaRef ds:uri="http://schemas.microsoft.com/office/2006/metadata/properties"/>
    <ds:schemaRef ds:uri="http://purl.org/dc/elements/1.1/"/>
    <ds:schemaRef ds:uri="03895b0a-d61f-4293-917f-0cd761b2cdea"/>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Powerpoint_mall_ramverket-ny</Template>
  <TotalTime>1141</TotalTime>
  <Words>3685</Words>
  <Application>Microsoft Office PowerPoint</Application>
  <PresentationFormat>Bredbild</PresentationFormat>
  <Paragraphs>293</Paragraphs>
  <Slides>65</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65</vt:i4>
      </vt:variant>
    </vt:vector>
  </HeadingPairs>
  <TitlesOfParts>
    <vt:vector size="69" baseType="lpstr">
      <vt:lpstr>Aptos</vt:lpstr>
      <vt:lpstr>Arial</vt:lpstr>
      <vt:lpstr>Century Gothic</vt:lpstr>
      <vt:lpstr>Konceptuell grund</vt:lpstr>
      <vt:lpstr>Centrala koncept</vt:lpstr>
      <vt:lpstr>Om presentationen</vt:lpstr>
      <vt:lpstr>Presentationen innehåller</vt:lpstr>
      <vt:lpstr>1. Vad är Centrala koncept?</vt:lpstr>
      <vt:lpstr>1. Vad är Centrala koncept? Del 1</vt:lpstr>
      <vt:lpstr>1. Vad är Centrala koncept? Del 2</vt:lpstr>
      <vt:lpstr>1. Vad är Centrala koncept? Del 3</vt:lpstr>
      <vt:lpstr>1. Vad är Centrala koncept? Del 4</vt:lpstr>
      <vt:lpstr>1. Vad är Centrala koncept? Del 5</vt:lpstr>
      <vt:lpstr>2. Värderingar som präglar innehållet</vt:lpstr>
      <vt:lpstr>Värderingar som präglar innehållet</vt:lpstr>
      <vt:lpstr>3. Att hantera samhällsstörningar</vt:lpstr>
      <vt:lpstr>3. Att hantera samhällsstörningar Del 1</vt:lpstr>
      <vt:lpstr>3. Att hantera samhällsstörningar Del 2</vt:lpstr>
      <vt:lpstr>3. Att hantera samhällsstörningar Del 3</vt:lpstr>
      <vt:lpstr>3. Att hantera samhällsstörningar Del 4</vt:lpstr>
      <vt:lpstr>3. Att hantera samhällsstörningar Del 5</vt:lpstr>
      <vt:lpstr>3. Att hantera samhällsstörningar Del 6</vt:lpstr>
      <vt:lpstr>3. Att hantera samhällsstörningar Del 7</vt:lpstr>
      <vt:lpstr>4. Från förmåga till effekt </vt:lpstr>
      <vt:lpstr>4. Från förmåga till effekt del 1</vt:lpstr>
      <vt:lpstr>4. Från förmåga till effekt del 2</vt:lpstr>
      <vt:lpstr>4. Från förmåga till effekt del 3</vt:lpstr>
      <vt:lpstr>5. Systemsyn som utgångspunkt</vt:lpstr>
      <vt:lpstr>5. Systemsyn som utgångspunkt del 1</vt:lpstr>
      <vt:lpstr>5. Systemsyn som utgångspunkt del 2</vt:lpstr>
      <vt:lpstr>5. Systemsyn som utgångspunkt del 3</vt:lpstr>
      <vt:lpstr>6. Inriktning och samordning </vt:lpstr>
      <vt:lpstr>6. Inriktning och samordning del 1</vt:lpstr>
      <vt:lpstr>6. Inriktning och samordning del 2</vt:lpstr>
      <vt:lpstr>6. Inriktning och samordning del 3</vt:lpstr>
      <vt:lpstr>6. Inriktning och samordning del 4</vt:lpstr>
      <vt:lpstr>6. Inriktning och samordning del 5</vt:lpstr>
      <vt:lpstr>6. Inriktning och samordning del 6</vt:lpstr>
      <vt:lpstr>6. Inriktning och samordning del 7</vt:lpstr>
      <vt:lpstr>6. Inriktning och samordning del 8</vt:lpstr>
      <vt:lpstr>6. Inriktning och samordning del 9 </vt:lpstr>
      <vt:lpstr>7. De generella aktiviteterna för att åstadkomma inriktning och samordning </vt:lpstr>
      <vt:lpstr>7. De generella aktiviteterna för att åstadkomma inriktning och samordning del 1</vt:lpstr>
      <vt:lpstr>7. De generella aktiviteterna för att åstadkomma inriktning och samordning del 2</vt:lpstr>
      <vt:lpstr>7. De generella aktiviteterna för att åstadkomma inriktning och samordning del 3</vt:lpstr>
      <vt:lpstr>7. De generella aktiviteterna för att åstadkomma inriktning och samordning del 4</vt:lpstr>
      <vt:lpstr>7. De generella aktiviteterna för att åstadkomma inriktning och samordning del 5</vt:lpstr>
      <vt:lpstr>7. De generella aktiviteterna för att åstadkomma inriktning och samordning del 6</vt:lpstr>
      <vt:lpstr>7. De generella aktiviteterna för att åstadkomma inriktning och samordning del 7</vt:lpstr>
      <vt:lpstr>7. De generella aktiviteterna för att åstadkomma inriktning och samordning del 8</vt:lpstr>
      <vt:lpstr>8. Ledning, samverkan och övrig styrning </vt:lpstr>
      <vt:lpstr>8. Ledning, samverkan och övrig styrning del 1</vt:lpstr>
      <vt:lpstr>8. Ledning, samverkan och övrig styrning del 2</vt:lpstr>
      <vt:lpstr>8. Ledning, samverkan och övrig styrning del 3</vt:lpstr>
      <vt:lpstr>8. Ledning, samverkan och övrig styrning del 4</vt:lpstr>
      <vt:lpstr>9. Responssystem, samverkanssystem och aspekter av styrning</vt:lpstr>
      <vt:lpstr>9. Responssystem, samverkanssystem och aspekter av styrning del 1</vt:lpstr>
      <vt:lpstr>9. Responssystem, samverkanssystem och aspekter av styrning del 2</vt:lpstr>
      <vt:lpstr>9. Responssystem, samverkanssystem och aspekter av styrning del 3</vt:lpstr>
      <vt:lpstr>9. Responssystem, samverkanssystem och aspekter av styrning del 4</vt:lpstr>
      <vt:lpstr>9. Responssystem, samverkanssystem och aspekter av styrning del 5</vt:lpstr>
      <vt:lpstr>9. Responssystem, samverkanssystem och aspekter av styrning del 6</vt:lpstr>
      <vt:lpstr>9. Responssystem, samverkanssystem och aspekter av styrning del 7</vt:lpstr>
      <vt:lpstr>9. Responssystem, samverkanssystem och aspekter av styrning del 8</vt:lpstr>
      <vt:lpstr>9. Responssystem, samverkanssystem och aspekter av styrning del 9</vt:lpstr>
      <vt:lpstr>10. Olika former av planering</vt:lpstr>
      <vt:lpstr>10. Olika former av planering del 1</vt:lpstr>
      <vt:lpstr>10. Olika former av planering del 2</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Centrala koncept</dc:title>
  <dc:creator>Julia Karlsson</dc:creator>
  <cp:lastModifiedBy>Holmlund Jan-Anders</cp:lastModifiedBy>
  <cp:revision>205</cp:revision>
  <dcterms:created xsi:type="dcterms:W3CDTF">2026-03-27T10:20:00Z</dcterms:created>
  <dcterms:modified xsi:type="dcterms:W3CDTF">2026-06-05T09:30:06Z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