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 id="2147483666" r:id="rId6"/>
    <p:sldMasterId id="2147483668" r:id="rId7"/>
    <p:sldMasterId id="2147483670" r:id="rId8"/>
  </p:sldMasterIdLst>
  <p:notesMasterIdLst>
    <p:notesMasterId r:id="rId38"/>
  </p:notesMasterIdLst>
  <p:sldIdLst>
    <p:sldId id="257" r:id="rId9"/>
    <p:sldId id="258" r:id="rId10"/>
    <p:sldId id="259" r:id="rId11"/>
    <p:sldId id="273" r:id="rId12"/>
    <p:sldId id="260" r:id="rId13"/>
    <p:sldId id="274" r:id="rId14"/>
    <p:sldId id="275" r:id="rId15"/>
    <p:sldId id="277" r:id="rId16"/>
    <p:sldId id="278" r:id="rId17"/>
    <p:sldId id="279" r:id="rId18"/>
    <p:sldId id="280" r:id="rId19"/>
    <p:sldId id="281" r:id="rId20"/>
    <p:sldId id="282" r:id="rId21"/>
    <p:sldId id="283" r:id="rId22"/>
    <p:sldId id="284" r:id="rId23"/>
    <p:sldId id="286" r:id="rId24"/>
    <p:sldId id="285" r:id="rId25"/>
    <p:sldId id="288" r:id="rId26"/>
    <p:sldId id="287" r:id="rId27"/>
    <p:sldId id="289" r:id="rId28"/>
    <p:sldId id="291" r:id="rId29"/>
    <p:sldId id="290" r:id="rId30"/>
    <p:sldId id="292" r:id="rId31"/>
    <p:sldId id="293" r:id="rId32"/>
    <p:sldId id="294" r:id="rId33"/>
    <p:sldId id="296" r:id="rId34"/>
    <p:sldId id="295" r:id="rId35"/>
    <p:sldId id="276"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A0F48BA1-A701-427F-8988-0FE8A44A2200}">
          <p14:sldIdLst>
            <p14:sldId id="257"/>
            <p14:sldId id="258"/>
            <p14:sldId id="259"/>
            <p14:sldId id="273"/>
            <p14:sldId id="260"/>
            <p14:sldId id="274"/>
          </p14:sldIdLst>
        </p14:section>
        <p14:section name="I praktiken" id="{4ED93B35-D85A-47E2-A952-ACB844DE8C24}">
          <p14:sldIdLst>
            <p14:sldId id="275"/>
            <p14:sldId id="277"/>
            <p14:sldId id="278"/>
            <p14:sldId id="279"/>
            <p14:sldId id="280"/>
            <p14:sldId id="281"/>
            <p14:sldId id="282"/>
            <p14:sldId id="283"/>
            <p14:sldId id="284"/>
            <p14:sldId id="286"/>
            <p14:sldId id="285"/>
            <p14:sldId id="288"/>
            <p14:sldId id="287"/>
            <p14:sldId id="289"/>
            <p14:sldId id="291"/>
            <p14:sldId id="290"/>
          </p14:sldIdLst>
        </p14:section>
        <p14:section name="Framgångsfaktorer" id="{B5680BA9-3AB2-4821-9063-E876C540C8BD}">
          <p14:sldIdLst>
            <p14:sldId id="292"/>
            <p14:sldId id="293"/>
            <p14:sldId id="294"/>
            <p14:sldId id="296"/>
            <p14:sldId id="295"/>
            <p14:sldId id="276"/>
          </p14:sldIdLst>
        </p14:section>
        <p14:section name="Vill du veta mer?" id="{C0500592-57B2-40B2-A291-DF399F312B17}">
          <p14:sldIdLst>
            <p14:sldId id="29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9C631-9AD8-9C6A-6DCF-F176BBA862B9}" name="Julia Karlsson" initials="JK" userId="61697b964c8dc4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97949-8BAE-B745-B5D5-32E91486B6DC}" v="1" dt="2026-03-05T15:12:04.295"/>
  </p1510:revLst>
</p1510:revInfo>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25" autoAdjust="0"/>
  </p:normalViewPr>
  <p:slideViewPr>
    <p:cSldViewPr snapToGrid="0">
      <p:cViewPr varScale="1">
        <p:scale>
          <a:sx n="63" d="100"/>
          <a:sy n="63" d="100"/>
        </p:scale>
        <p:origin x="5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82A8F-747E-4721-AD43-93483A0B9FED}" type="datetimeFigureOut">
              <a:rPr lang="en-SE" smtClean="0"/>
              <a:t>05/07/2026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E3B18-18AF-4593-9568-036AF600BCD6}" type="slidenum">
              <a:rPr lang="en-SE" smtClean="0"/>
              <a:t>‹#›</a:t>
            </a:fld>
            <a:endParaRPr lang="en-SE"/>
          </a:p>
        </p:txBody>
      </p:sp>
    </p:spTree>
    <p:extLst>
      <p:ext uri="{BB962C8B-B14F-4D97-AF65-F5344CB8AC3E}">
        <p14:creationId xmlns:p14="http://schemas.microsoft.com/office/powerpoint/2010/main" val="144144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Liknelse bro där den gemensamma hanteringen är bron som ska ta samhället från den stökiga sidan till den fridsamma sidan. Kommunikationen är pelarna som bär upp hanteringen. Utan dem faller bron. Stagen är de samverkande aktörerna som genom inriktning och samordning hanterar händelsen.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För att uppnå inriktad och samordnad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kris</a:t>
            </a:r>
            <a:r>
              <a:rPr lang="sv-SE" sz="1200" dirty="0">
                <a:effectLst/>
                <a:latin typeface="Garamond" panose="02020404030301010803" pitchFamily="18" charset="0"/>
                <a:ea typeface="Garamond" panose="02020404030301010803" pitchFamily="18" charset="0"/>
                <a:cs typeface="Times New Roman" panose="02020603050405020304" pitchFamily="18" charset="0"/>
              </a:rPr>
              <a:t>kommunikation till samhällets olika målgrupper behöver kommunikationsfunktioner från olika aktörer samverka. </a:t>
            </a:r>
            <a:r>
              <a:rPr lang="sv-SE" sz="1200" kern="1200" dirty="0">
                <a:solidFill>
                  <a:schemeClr val="tx1"/>
                </a:solidFill>
                <a:effectLst/>
                <a:latin typeface="+mn-lt"/>
                <a:ea typeface="+mn-ea"/>
                <a:cs typeface="Calibri"/>
              </a:rPr>
              <a:t>F</a:t>
            </a:r>
            <a:r>
              <a:rPr lang="sv-SE" sz="1200" kern="1200" dirty="0">
                <a:solidFill>
                  <a:schemeClr val="tx1"/>
                </a:solidFill>
                <a:latin typeface="+mn-lt"/>
                <a:ea typeface="+mn-ea"/>
                <a:cs typeface="Calibri"/>
              </a:rPr>
              <a:t>rån central till kommunal nivå - både offentligt och privat.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Den här presentationen handlar om arbetsformerna för sådan kommunikationssamverkan.</a:t>
            </a:r>
            <a:endParaRPr lang="sv-SE"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latin typeface="+mn-lt"/>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latin typeface="+mn-lt"/>
                <a:ea typeface="+mn-ea"/>
                <a:cs typeface="Calibri"/>
              </a:rPr>
              <a:t>Vägledningen vänder sig till kommunikatörer som r</a:t>
            </a:r>
            <a:r>
              <a:rPr lang="sv-SE" sz="1200" dirty="0">
                <a:effectLst/>
                <a:latin typeface="Garamond" panose="02020404030301010803" pitchFamily="18" charset="0"/>
                <a:ea typeface="Garamond" panose="02020404030301010803" pitchFamily="18" charset="0"/>
                <a:cs typeface="Times New Roman" panose="02020603050405020304" pitchFamily="18" charset="0"/>
              </a:rPr>
              <a:t>edan har kunskaper inom kriskommunikation, men som vill lära sig mer om hur arbetet samordnas mellan aktörer i samband med samhällsstörningar.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Behöver man lära sig mer om hantverket kring att kommunicera i kris finns utbildningar och annan lektyr för det.</a:t>
            </a:r>
          </a:p>
          <a:p>
            <a:pPr marL="285750" indent="-285750">
              <a:buFont typeface="Arial" panose="020B0604020202020204" pitchFamily="34" charset="0"/>
              <a:buChar char="•"/>
            </a:pPr>
            <a:endPar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281035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marL="0" lvl="0" indent="0">
              <a:lnSpc>
                <a:spcPct val="110000"/>
              </a:lnSpc>
              <a:spcAft>
                <a:spcPts val="600"/>
              </a:spcAft>
              <a:buFont typeface="Symbol" panose="05050102010706020507" pitchFamily="18" charset="2"/>
              <a:buNone/>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Här kommer exempel på rubriker i samlad kommunikativ lägesbild:</a:t>
            </a:r>
          </a:p>
          <a:p>
            <a:pPr marL="342900" lvl="0" indent="-342900">
              <a:lnSpc>
                <a:spcPct val="110000"/>
              </a:lnSpc>
              <a:spcAft>
                <a:spcPts val="6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Kort om händelsen och dess kommunikativa konsekvenser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Ibland kan det räcka att hänvisa till den övergripande samlade lägesbilden för händelsen. Ofta behövs dock även en beskrivning av kommunikativa konsekvenser som inte får så stort utrymme i den övergripande samlade lägesbilden. Exempel på sådana konsekvenser kan vara högt medietryck och efterfrågan på särskild kompetens för uttalanden om aktörernas samlade hantering eller tecken på organiserade påverkanskampanjer från främmande makt.</a:t>
            </a:r>
          </a:p>
          <a:p>
            <a:pPr marL="342900" lvl="0" indent="-342900">
              <a:lnSpc>
                <a:spcPct val="110000"/>
              </a:lnSpc>
              <a:spcAft>
                <a:spcPts val="6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Analys av omvärldens bild (narrativ)</a:t>
            </a:r>
            <a:r>
              <a:rPr lang="sv-SE" sz="1200" dirty="0">
                <a:effectLst/>
                <a:latin typeface="Garamond" panose="02020404030301010803" pitchFamily="18" charset="0"/>
                <a:ea typeface="Garamond" panose="02020404030301010803" pitchFamily="18" charset="0"/>
                <a:cs typeface="Times New Roman" panose="02020603050405020304" pitchFamily="18" charset="0"/>
              </a:rPr>
              <a:t> i media och sociala medier. Glöm inte perspektivförflyttningen från enskilda aktörer till det samverkande kollektivet, det vill säga hur beskrivs och framställs exempelvis ”svenska myndigheter”, ”sektorn” eller ”aktörerna i det drabbade området”?</a:t>
            </a:r>
          </a:p>
          <a:p>
            <a:pPr marL="342900" lvl="0" indent="-342900">
              <a:lnSpc>
                <a:spcPct val="110000"/>
              </a:lnSpc>
              <a:spcAft>
                <a:spcPts val="6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Desinformation och otillbörlig informationspåverkan</a:t>
            </a:r>
            <a:r>
              <a:rPr lang="sv-SE" sz="1200" dirty="0">
                <a:effectLst/>
                <a:latin typeface="Garamond" panose="02020404030301010803" pitchFamily="18" charset="0"/>
                <a:ea typeface="Garamond" panose="02020404030301010803" pitchFamily="18" charset="0"/>
                <a:cs typeface="Times New Roman" panose="02020603050405020304" pitchFamily="18" charset="0"/>
              </a:rPr>
              <a:t>. Var är vi på skalan och vad är vår taktik? Finns det behov av att bedöma, kartlägga, informera, förespråka eller försvara?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Samordnad kommunikation innebär inte att vi ska frångå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ansvarsprincipen</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Alla aktörer ansvarar alltid för att kommunicera inom eget ansvarsområde och måste vara fria att anpassa exempelvis budskap inom ramen för sitt ansvarsområde.</a:t>
            </a:r>
          </a:p>
          <a:p>
            <a:r>
              <a:rPr lang="sv-SE" sz="12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a:t>
            </a:r>
          </a:p>
          <a:p>
            <a:pPr marL="342900" lvl="0" indent="-342900">
              <a:lnSpc>
                <a:spcPct val="110000"/>
              </a:lnSpc>
              <a:spcAft>
                <a:spcPts val="600"/>
              </a:spcAft>
              <a:buFont typeface="Symbol" panose="05050102010706020507" pitchFamily="18" charset="2"/>
              <a:buChar char=""/>
            </a:pPr>
            <a:r>
              <a:rPr lang="sv-SE" sz="1800" b="1" dirty="0">
                <a:effectLst/>
                <a:highlight>
                  <a:srgbClr val="FFFF00"/>
                </a:highlight>
              </a:rPr>
              <a:t>Aktörsgemensamma inriktningsbeslut.</a:t>
            </a:r>
            <a:r>
              <a:rPr lang="sv-SE" sz="1800" dirty="0">
                <a:effectLst/>
                <a:highlight>
                  <a:srgbClr val="FFFF00"/>
                </a:highlight>
              </a:rPr>
              <a:t> I de fall</a:t>
            </a:r>
            <a:r>
              <a:rPr lang="sv-SE" sz="1800" dirty="0">
                <a:effectLst/>
              </a:rPr>
              <a:t> samverkande aktörer enas om inriktningar för den övergripande hanteringen av händelsen ska även det gemensamma kommunikationsarbetet genomsyras av dessa</a:t>
            </a:r>
            <a:r>
              <a:rPr lang="sv-SE" sz="1200" dirty="0">
                <a:effectLst/>
              </a:rPr>
              <a:t>  </a:t>
            </a:r>
            <a:r>
              <a:rPr lang="sv-SE" sz="1800" dirty="0">
                <a:effectLst/>
              </a:rPr>
              <a:t>.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Samordnade budskap</a:t>
            </a:r>
            <a:r>
              <a:rPr lang="sv-SE" sz="1200" dirty="0">
                <a:effectLst/>
                <a:latin typeface="Garamond" panose="02020404030301010803" pitchFamily="18" charset="0"/>
                <a:ea typeface="Garamond" panose="02020404030301010803" pitchFamily="18" charset="0"/>
                <a:cs typeface="Times New Roman" panose="02020603050405020304" pitchFamily="18" charset="0"/>
              </a:rPr>
              <a:t>. Finns behov av samordnade eller gemensamma budskap som alla aktörer inom samverkan kan sprida? </a:t>
            </a:r>
          </a:p>
          <a:p>
            <a:pPr marL="342900" lvl="0" indent="-342900">
              <a:lnSpc>
                <a:spcPct val="110000"/>
              </a:lnSpc>
              <a:spcAft>
                <a:spcPts val="6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Genomförda  och planerade kommunikationsåtgärder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Sammanställ de viktigaste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kommunikationåtgärderna</a:t>
            </a:r>
            <a:r>
              <a:rPr lang="sv-SE" sz="1200" dirty="0">
                <a:effectLst/>
                <a:latin typeface="Garamond" panose="02020404030301010803" pitchFamily="18" charset="0"/>
                <a:ea typeface="Garamond" panose="02020404030301010803" pitchFamily="18" charset="0"/>
                <a:cs typeface="Times New Roman" panose="02020603050405020304" pitchFamily="18" charset="0"/>
              </a:rPr>
              <a:t> för hanteringen i stort, inte för varje enskild aktör – om inte det är relevant. </a:t>
            </a:r>
          </a:p>
          <a:p>
            <a:pPr marL="342900" lvl="0" indent="-342900">
              <a:lnSpc>
                <a:spcPct val="110000"/>
              </a:lnSpc>
              <a:spcAft>
                <a:spcPts val="6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Resursbehov</a:t>
            </a:r>
            <a:r>
              <a:rPr lang="sv-SE" sz="1200" dirty="0">
                <a:effectLst/>
                <a:latin typeface="Garamond" panose="02020404030301010803" pitchFamily="18" charset="0"/>
                <a:ea typeface="Garamond" panose="02020404030301010803" pitchFamily="18" charset="0"/>
                <a:cs typeface="Times New Roman" panose="02020603050405020304" pitchFamily="18" charset="0"/>
              </a:rPr>
              <a:t>. Nyttja styrkan av flera aktörer i samverkan! Behöver och kan vi stötta varandra för att täcka upp?</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14</a:t>
            </a:fld>
            <a:endParaRPr lang="en-SE"/>
          </a:p>
        </p:txBody>
      </p:sp>
    </p:spTree>
    <p:extLst>
      <p:ext uri="{BB962C8B-B14F-4D97-AF65-F5344CB8AC3E}">
        <p14:creationId xmlns:p14="http://schemas.microsoft.com/office/powerpoint/2010/main" val="209609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Analysera den samlade lägesbilden för den övergripande hanteringen om en sådan finns. Inkludera även andra relevanta underlag från exempelvis mediebevakning i analysen. Fundera kring om ytterligare underlag behövs samt planera utifrån möjliga händelseutvecklingar. Hur kan händelsen utveckla sig och vilka kommunikationsbehov kan det leda till? Behöver och kan vi påbörja något i förebyggande syfte?</a:t>
            </a: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15</a:t>
            </a:fld>
            <a:endParaRPr lang="en-SE"/>
          </a:p>
        </p:txBody>
      </p:sp>
    </p:spTree>
    <p:extLst>
      <p:ext uri="{BB962C8B-B14F-4D97-AF65-F5344CB8AC3E}">
        <p14:creationId xmlns:p14="http://schemas.microsoft.com/office/powerpoint/2010/main" val="251915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I det här steget enas aktörerna om målbild för den samordnade kommunikationen. Målen med kommunikationen behöver synka med den eventuella målbilden för den övergripande aktörsgemensamma hanteringen.</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Beskriv vad ni tillsammans vill uppnå med kommunikationen, till exempel att:</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bidra till att allmänheten eller specifika målgrupper agerar på ett sätt som stärker samhällets insatser</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bidra till förståelse för det som inträffat och dess konsekvenser</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begränsa händelsens negativa utveckling och minimera konsekvenserna på samhällets skyddsvärden</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skapa trygghet och förtroende för aktörernas åtgärder.</a:t>
            </a: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16</a:t>
            </a:fld>
            <a:endParaRPr lang="en-SE"/>
          </a:p>
        </p:txBody>
      </p:sp>
    </p:spTree>
    <p:extLst>
      <p:ext uri="{BB962C8B-B14F-4D97-AF65-F5344CB8AC3E}">
        <p14:creationId xmlns:p14="http://schemas.microsoft.com/office/powerpoint/2010/main" val="203291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Planera kommunikationsåtgärder tillsammans</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Lista kommunikationsaktiviteter och dokumentera vilken aktör som ansvarar för vad.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Exempel på aktörsgemensamma kommunikationsaktiviteter kan vara att:</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ta fram samordnade eller gemensamma</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budskap </a:t>
            </a:r>
            <a:r>
              <a:rPr lang="sv-SE" sz="1200" dirty="0">
                <a:effectLst/>
                <a:latin typeface="Garamond" panose="02020404030301010803" pitchFamily="18" charset="0"/>
                <a:ea typeface="Garamond" panose="02020404030301010803" pitchFamily="18" charset="0"/>
                <a:cs typeface="Times New Roman" panose="02020603050405020304" pitchFamily="18" charset="0"/>
              </a:rPr>
              <a:t>som kopplar till kommunikationsmålen. Exempel på gemensamma budskap från covid 19-pandemin var ”Res bara om du måste” eller ”Håll avstånd” som båda användes brett av många aktörer. </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länka till varandras webbplatser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det vill säga länka till korrekt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målsida</a:t>
            </a:r>
            <a:r>
              <a:rPr lang="sv-SE" sz="1200" dirty="0">
                <a:effectLst/>
                <a:latin typeface="Garamond" panose="02020404030301010803" pitchFamily="18" charset="0"/>
                <a:ea typeface="Garamond" panose="02020404030301010803" pitchFamily="18" charset="0"/>
                <a:cs typeface="Times New Roman" panose="02020603050405020304" pitchFamily="18" charset="0"/>
              </a:rPr>
              <a:t> hos andra aktörer. Kontrollera länkarna kontinuerligt så att de fortfarande är relevanta och riktiga.</a:t>
            </a:r>
          </a:p>
          <a:p>
            <a:pPr marL="342900" lvl="0" indent="-342900">
              <a:lnSpc>
                <a:spcPct val="110000"/>
              </a:lnSpc>
              <a:spcBef>
                <a:spcPts val="300"/>
              </a:spcBef>
              <a:spcAft>
                <a:spcPts val="3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skriva gemensamma eller synkade</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webbtexter </a:t>
            </a:r>
            <a:r>
              <a:rPr lang="sv-SE" sz="1200" dirty="0">
                <a:effectLst/>
                <a:latin typeface="Garamond" panose="02020404030301010803" pitchFamily="18" charset="0"/>
                <a:ea typeface="Garamond" panose="02020404030301010803" pitchFamily="18" charset="0"/>
                <a:cs typeface="Times New Roman" panose="02020603050405020304" pitchFamily="18" charset="0"/>
              </a:rPr>
              <a:t>kopplade till samhällsstörningen.</a:t>
            </a:r>
          </a:p>
          <a:p>
            <a:pPr marL="342900" lvl="0" indent="-342900">
              <a:lnSpc>
                <a:spcPct val="110000"/>
              </a:lnSpc>
              <a:spcBef>
                <a:spcPts val="300"/>
              </a:spcBef>
              <a:spcAft>
                <a:spcPts val="3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ta fram gemensamma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frågor och svar/FAQ</a:t>
            </a:r>
            <a:r>
              <a:rPr lang="sv-SE" sz="1200" dirty="0">
                <a:effectLst/>
                <a:latin typeface="Garamond" panose="02020404030301010803" pitchFamily="18" charset="0"/>
                <a:ea typeface="Garamond" panose="02020404030301010803" pitchFamily="18" charset="0"/>
                <a:cs typeface="Times New Roman" panose="02020603050405020304" pitchFamily="18" charset="0"/>
              </a:rPr>
              <a:t>. Genom att förutsäga informationsbehov eller utgå från faktiska frågor från aktörsspecifika mejlkorgar eller kundtjänster kan man gemensamt svara på de frågor människor ställer mest. </a:t>
            </a:r>
          </a:p>
          <a:p>
            <a:pPr marL="342900" lvl="0" indent="-342900">
              <a:lnSpc>
                <a:spcPct val="110000"/>
              </a:lnSpc>
              <a:spcBef>
                <a:spcPts val="300"/>
              </a:spcBef>
              <a:spcAft>
                <a:spcPts val="3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genomföra gemensamma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presskonferenser eller samordna pressmeddelanden</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Att flera aktörer står enade i hanteringen av en samhällsstörning stärker förtroendet.</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dela information med relevanta </a:t>
            </a:r>
            <a:r>
              <a:rPr lang="sv-SE" sz="1200" b="1" dirty="0" err="1">
                <a:effectLst/>
                <a:latin typeface="Garamond" panose="02020404030301010803" pitchFamily="18" charset="0"/>
                <a:ea typeface="Garamond" panose="02020404030301010803" pitchFamily="18" charset="0"/>
                <a:cs typeface="Times New Roman" panose="02020603050405020304" pitchFamily="18" charset="0"/>
              </a:rPr>
              <a:t>vidareförmedlare</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såsom krisinformation.se, 113 13, kontaktcenter hos kommuner eller aktörer inom civilsamhället</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17</a:t>
            </a:fld>
            <a:endParaRPr lang="en-SE"/>
          </a:p>
        </p:txBody>
      </p:sp>
    </p:spTree>
    <p:extLst>
      <p:ext uri="{BB962C8B-B14F-4D97-AF65-F5344CB8AC3E}">
        <p14:creationId xmlns:p14="http://schemas.microsoft.com/office/powerpoint/2010/main" val="315339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I samband med planeringen av kommunikationsåtgärderna, väg även in:</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hur åtgärderna kan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påverka andra aktörer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och om det finns behov av att informera dem på förhand </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vilka åtgärder som behöver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förankras eller kräver beslut</a:t>
            </a:r>
            <a:r>
              <a:rPr lang="sv-SE" sz="1200" dirty="0">
                <a:effectLst/>
                <a:latin typeface="Garamond" panose="02020404030301010803" pitchFamily="18" charset="0"/>
                <a:ea typeface="Garamond" panose="02020404030301010803" pitchFamily="18" charset="0"/>
                <a:cs typeface="Times New Roman" panose="02020603050405020304" pitchFamily="18" charset="0"/>
              </a:rPr>
              <a:t> från beslutsfattare</a:t>
            </a: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vilka frågor och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narrativ som kan påverka allmänhetens beteenden</a:t>
            </a:r>
            <a:r>
              <a:rPr lang="sv-SE" sz="1200" dirty="0">
                <a:effectLst/>
                <a:latin typeface="Garamond" panose="02020404030301010803" pitchFamily="18" charset="0"/>
                <a:ea typeface="Garamond" panose="02020404030301010803" pitchFamily="18" charset="0"/>
                <a:cs typeface="Times New Roman" panose="02020603050405020304" pitchFamily="18" charset="0"/>
              </a:rPr>
              <a:t> och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försvarsvilja</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hur er kommunikation bidrar till att allmänheten och andra viktiga målgrupper är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informerade, motiverade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har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kunskap om hur de ska agera</a:t>
            </a:r>
            <a:r>
              <a:rPr lang="sv-SE" sz="1200" dirty="0">
                <a:effectLst/>
                <a:latin typeface="Garamond" panose="02020404030301010803" pitchFamily="18" charset="0"/>
                <a:ea typeface="Garamond" panose="02020404030301010803" pitchFamily="18" charset="0"/>
                <a:cs typeface="Times New Roman" panose="02020603050405020304" pitchFamily="18" charset="0"/>
              </a:rPr>
              <a:t> för att hantera sin egen situation och samhällets utmaningar.</a:t>
            </a: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För att den samlade kommunikationen ska nå ut och få genomslag hos olika målgrupper kan det ibland vara effektivt att ta hjälp av </a:t>
            </a:r>
            <a:r>
              <a:rPr lang="sv-SE" sz="1200" b="1" dirty="0" err="1">
                <a:effectLst/>
                <a:latin typeface="Garamond" panose="02020404030301010803" pitchFamily="18" charset="0"/>
                <a:ea typeface="Garamond" panose="02020404030301010803" pitchFamily="18" charset="0"/>
                <a:cs typeface="Times New Roman" panose="02020603050405020304" pitchFamily="18" charset="0"/>
              </a:rPr>
              <a:t>vidareförmedlare</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för att sprida budskapen. Det handlar om verksamhetsutövare som kan hjälpa till att nå våra målgrupper inom näringslivet, studieförbund, trossamfund eller intresseföreningar för till exempel friluftsliv.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r>
              <a:rPr lang="sv-SE" sz="1200" dirty="0" err="1">
                <a:effectLst/>
                <a:latin typeface="Garamond" panose="02020404030301010803" pitchFamily="18" charset="0"/>
                <a:ea typeface="Garamond" panose="02020404030301010803" pitchFamily="18" charset="0"/>
                <a:cs typeface="Times New Roman" panose="02020603050405020304" pitchFamily="18" charset="0"/>
              </a:rPr>
              <a:t>Vidareförmedlare</a:t>
            </a:r>
            <a:r>
              <a:rPr lang="sv-SE" sz="1200" dirty="0">
                <a:effectLst/>
                <a:latin typeface="Garamond" panose="02020404030301010803" pitchFamily="18" charset="0"/>
                <a:ea typeface="Garamond" panose="02020404030301010803" pitchFamily="18" charset="0"/>
                <a:cs typeface="Times New Roman" panose="02020603050405020304" pitchFamily="18" charset="0"/>
              </a:rPr>
              <a:t> kan bidra till att lindra konsekvenserna av samhällsstörningen genom att bland annat hjälpa till att målgruppsanpassa och sprida viktiga budskap i egna kanaler. När vi använder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vidareförmedlare</a:t>
            </a:r>
            <a:r>
              <a:rPr lang="sv-SE" sz="1200" dirty="0">
                <a:effectLst/>
                <a:latin typeface="Garamond" panose="02020404030301010803" pitchFamily="18" charset="0"/>
                <a:ea typeface="Garamond" panose="02020404030301010803" pitchFamily="18" charset="0"/>
                <a:cs typeface="Times New Roman" panose="02020603050405020304" pitchFamily="18" charset="0"/>
              </a:rPr>
              <a:t> för kommunikationsinsatser behöver vi inkludera, skapa förutsättningar och engagemang för att de ska kunna och vilja hjälpa till i hanteringen. Fundera också över hur ni kan nyttja varandras upparbetade kanaler för att nå målgrupperna. </a:t>
            </a: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18</a:t>
            </a:fld>
            <a:endParaRPr lang="en-SE"/>
          </a:p>
        </p:txBody>
      </p:sp>
    </p:spTree>
    <p:extLst>
      <p:ext uri="{BB962C8B-B14F-4D97-AF65-F5344CB8AC3E}">
        <p14:creationId xmlns:p14="http://schemas.microsoft.com/office/powerpoint/2010/main" val="65790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I det här steget genomför respektive aktör de aktiviteter som man tillsammans kommit fram till i föregående steg. Det är viktigt att understryka att en gemensam hantering aldrig inkräktar på ansvarsprincipen. Alla aktörer ansvarar alltid för att kommunicera inom eget ansvarsområde. Däremot kan det vara bra att klargöra eventuella överlappande ansvar eller områden där det inte finns ett tydligt ansvar. Det är bra att enas om hur man hänvisar eller hur ni kan besvara med enade budskap eller fakta.</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Det kan ibland vara utmanande när flera aktörer under tidspress ska enas om formuleringar i texter och budskap. Trots dessa utmaningar är det viktigt att vara noga med begriplighet, klarspråk och eventuella behov av översättningar eller visualiseringar. Om mottagarna inte förstår och uppfattar budskapen på det vis vi ämnat ökar risken för att vi inte når våra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kommmunikationsmål</a:t>
            </a:r>
            <a:r>
              <a:rPr lang="sv-SE" sz="1200" dirty="0">
                <a:effectLst/>
                <a:latin typeface="Garamond" panose="02020404030301010803" pitchFamily="18" charset="0"/>
                <a:ea typeface="Garamond" panose="02020404030301010803" pitchFamily="18" charset="0"/>
                <a:cs typeface="Times New Roman" panose="02020603050405020304" pitchFamily="18" charset="0"/>
              </a:rPr>
              <a:t> och de önskvärda effekterna för den övergripande hanteringen. </a:t>
            </a: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19</a:t>
            </a:fld>
            <a:endParaRPr lang="en-SE"/>
          </a:p>
        </p:txBody>
      </p:sp>
    </p:spTree>
    <p:extLst>
      <p:ext uri="{BB962C8B-B14F-4D97-AF65-F5344CB8AC3E}">
        <p14:creationId xmlns:p14="http://schemas.microsoft.com/office/powerpoint/2010/main" val="173748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Följ upp i vilken utsträckning de genomförda kommunikationsaktiviteterna går i linje med den gemensamma inriktningen och målbilden för den aktörsgemensamma kommunikationen samt om de mött de identifierade informationsbehoven. </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Analysera också om situationen har förändrats på ett sätt som gör att informationsbehoven har förändrats eller om man behöver justera inriktningen och målbilden.</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Uppföljning av kommunikationsåtgärder bör ske löpande under hanteringen av en händelse. Genom löpande uppföljning kan vi hela tiden anpassa arbetet och skapa mesta möjliga nytta i den givna situationen. Glöm inte att sprida statistik eller andra data och lärdomar till berörda aktörer.</a:t>
            </a: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20</a:t>
            </a:fld>
            <a:endParaRPr lang="en-SE"/>
          </a:p>
        </p:txBody>
      </p:sp>
    </p:spTree>
    <p:extLst>
      <p:ext uri="{BB962C8B-B14F-4D97-AF65-F5344CB8AC3E}">
        <p14:creationId xmlns:p14="http://schemas.microsoft.com/office/powerpoint/2010/main" val="369784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Det är inte alltid så att kommunikationsarbetet kan avslutas samtidigt som den övergripande hanteringen av en händelse avslutas. Kommunikationsinsatserna bör avslutas eller skalas ner först när informationsbehoven hos målgrupperna är fyllda, oberoende av övrig hantering. Många gånger ebbar det aktörsgemensamma arbetet ut långsamt och därför är ett uttalat avslut bra.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21</a:t>
            </a:fld>
            <a:endParaRPr lang="en-SE"/>
          </a:p>
        </p:txBody>
      </p:sp>
    </p:spTree>
    <p:extLst>
      <p:ext uri="{BB962C8B-B14F-4D97-AF65-F5344CB8AC3E}">
        <p14:creationId xmlns:p14="http://schemas.microsoft.com/office/powerpoint/2010/main" val="167153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Tänk på följande vid ett avslut av kommunikationssamverkan:</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Vilka behöver vi informera om att kommunikationssamverkan för händelsen är avslutad? Glöm inte informera aktörer som kan ha varit med tidigt under kommunikatörssamverkan eller vid enstaka tillfällen.</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Har vi gemensam information publicerad – eller kanske länkad –som vi behöver avpublicera?</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Finns det spår av fysiska kommunikationsinsatser – såsom affischer eller broschyrer som vi behöver samla in eller plocka ned?</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Hur går vi vidare för att utvärdera, dra lärdomar och genomföra förbättringar? </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Hur återupptar vi samverkan om händelsen skulle uppstå på nytt, efter att händelsen formellt är avslutad? Ange kontaktvägar. </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Förbättringar hos enskilda aktörer: Finns det förbättringsåtgärder som enskilda aktörer behöver göra för att kommunikationssamverkan ska fungera bättre nästa gång? Behöver de i så fall föra in åtgärderna i sin verksamhetsplanering?</a:t>
            </a:r>
          </a:p>
          <a:p>
            <a:pPr marL="342900" lvl="0" indent="-342900">
              <a:lnSpc>
                <a:spcPct val="110000"/>
              </a:lnSpc>
              <a:spcBef>
                <a:spcPts val="300"/>
              </a:spcBef>
              <a:spcAft>
                <a:spcPts val="3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Erfarenhetsdelning: Vilka kan vara intresserade av att ta del av våra lärdomar? </a:t>
            </a:r>
          </a:p>
          <a:p>
            <a:r>
              <a:rPr lang="sv-SE" sz="1200" b="0" dirty="0">
                <a:effectLst/>
                <a:latin typeface="Garamond" panose="02020404030301010803" pitchFamily="18" charset="0"/>
                <a:ea typeface="Garamond" panose="02020404030301010803" pitchFamily="18" charset="0"/>
                <a:cs typeface="Times New Roman" panose="02020603050405020304" pitchFamily="18" charset="0"/>
              </a:rPr>
              <a:t>Ska vi aktivt kommunicera lärdomar och åtgärder för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visa på transparens och bidra till att bygga förtroende? I så fall, hur gör vi det? Detta gäller både utvärdering av händelsen i stort och utvärdering av kommunikationssamverkan.</a:t>
            </a: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22</a:t>
            </a:fld>
            <a:endParaRPr lang="en-SE"/>
          </a:p>
        </p:txBody>
      </p:sp>
    </p:spTree>
    <p:extLst>
      <p:ext uri="{BB962C8B-B14F-4D97-AF65-F5344CB8AC3E}">
        <p14:creationId xmlns:p14="http://schemas.microsoft.com/office/powerpoint/2010/main" val="982338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800"/>
              </a:lnSpc>
              <a:spcBef>
                <a:spcPts val="1200"/>
              </a:spcBef>
              <a:spcAft>
                <a:spcPts val="1500"/>
              </a:spcAft>
            </a:pPr>
            <a:r>
              <a:rPr lang="sv-SE" sz="1200" dirty="0">
                <a:solidFill>
                  <a:srgbClr val="000000"/>
                </a:solidFill>
                <a:effectLst/>
                <a:highlight>
                  <a:srgbClr val="FFFF00"/>
                </a:highlight>
                <a:latin typeface="Century Gothic" panose="020B0502020202020204" pitchFamily="34" charset="0"/>
                <a:ea typeface="MS Gothic" panose="020B0609070205080204" pitchFamily="49" charset="-128"/>
                <a:cs typeface="Times New Roman" panose="02020603050405020304" pitchFamily="18" charset="0"/>
              </a:rPr>
              <a:t>Genom inriktad och</a:t>
            </a: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 samordnad kriskommunikation kan aktörer förstärka varandras kommunikationsinsatser och budskap och på så vis bidra till en </a:t>
            </a:r>
            <a:r>
              <a:rPr lang="sv-SE" sz="1200" dirty="0">
                <a:solidFill>
                  <a:srgbClr val="000000"/>
                </a:solidFill>
                <a:effectLst/>
                <a:highlight>
                  <a:srgbClr val="FFFF00"/>
                </a:highlight>
                <a:latin typeface="Century Gothic" panose="020B0502020202020204" pitchFamily="34" charset="0"/>
                <a:ea typeface="MS Gothic" panose="020B0609070205080204" pitchFamily="49" charset="-128"/>
                <a:cs typeface="Times New Roman" panose="02020603050405020304" pitchFamily="18" charset="0"/>
              </a:rPr>
              <a:t>effektiv hantering. Detta kapitel belyser fyra centrala framgångsfaktorer för arbetet med kriskommunikation tillsammans med andra aktörer.</a:t>
            </a: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 </a:t>
            </a:r>
          </a:p>
          <a:p>
            <a:pPr indent="226695">
              <a:lnSpc>
                <a:spcPct val="110000"/>
              </a:lnSpc>
              <a:spcBef>
                <a:spcPts val="600"/>
              </a:spcBef>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De fyra centrala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framgångsfaktorerna </a:t>
            </a:r>
            <a:r>
              <a:rPr lang="sv-SE" sz="1200" dirty="0">
                <a:effectLst/>
                <a:latin typeface="Garamond" panose="02020404030301010803" pitchFamily="18" charset="0"/>
                <a:ea typeface="Garamond" panose="02020404030301010803" pitchFamily="18" charset="0"/>
                <a:cs typeface="Times New Roman" panose="02020603050405020304" pitchFamily="18" charset="0"/>
              </a:rPr>
              <a:t>för aktörsgemensam kriskommunikation är</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Helhet och flera perspektiv</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Arbeta proaktivt</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Samordna på alla nivåer</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Budskap med handlingsalternativ</a:t>
            </a:r>
          </a:p>
          <a:p>
            <a:pPr marL="0" lvl="0" indent="0" fontAlgn="base">
              <a:lnSpc>
                <a:spcPct val="110000"/>
              </a:lnSpc>
              <a:spcBef>
                <a:spcPts val="600"/>
              </a:spcBef>
              <a:spcAft>
                <a:spcPts val="600"/>
              </a:spcAft>
              <a:buClr>
                <a:srgbClr val="000000"/>
              </a:buClr>
              <a:buSzPts val="1000"/>
              <a:buFont typeface="Times New Roman" panose="02020603050405020304" pitchFamily="18" charset="0"/>
              <a:buNone/>
            </a:pPr>
            <a:endPar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600"/>
              </a:spcBef>
              <a:spcAft>
                <a:spcPts val="600"/>
              </a:spcAft>
              <a:buClr>
                <a:srgbClr val="000000"/>
              </a:buClr>
              <a:buSzPts val="1000"/>
              <a:buFont typeface="Times New Roman" panose="02020603050405020304" pitchFamily="18" charset="0"/>
              <a:buNone/>
              <a:tabLst/>
              <a:defRPr/>
            </a:pP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(Framgångsfaktorerna har vissa likheter med förhållningssätten i ramverket. Förhållningssätten handlar om tankesätt för bra samarbete och samverkan. Att just samarbeta och samverka ingår ofta i en kommunikatörs vardag varför det blir naturligt att förhållningssätten även tar plats i framgångsrik aktörsgemensam kommunikation. Medan förhållningssätten gäller alla, är framgångsfaktorerna applicerbara på aktörsgemensam kriskommunikation.)</a:t>
            </a:r>
          </a:p>
          <a:p>
            <a:pPr marL="0" lvl="0" indent="0" fontAlgn="base">
              <a:lnSpc>
                <a:spcPct val="110000"/>
              </a:lnSpc>
              <a:spcBef>
                <a:spcPts val="600"/>
              </a:spcBef>
              <a:spcAft>
                <a:spcPts val="600"/>
              </a:spcAft>
              <a:buClr>
                <a:srgbClr val="000000"/>
              </a:buClr>
              <a:buSzPts val="1000"/>
              <a:buFont typeface="Times New Roman" panose="02020603050405020304" pitchFamily="18" charset="0"/>
              <a:buNone/>
            </a:pPr>
            <a:endPar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600"/>
              </a:spcBef>
              <a:spcAft>
                <a:spcPts val="600"/>
              </a:spcAft>
              <a:buClr>
                <a:srgbClr val="000000"/>
              </a:buClr>
              <a:buSzPts val="1000"/>
              <a:buFont typeface="Times New Roman" panose="02020603050405020304" pitchFamily="18" charset="0"/>
              <a:buNone/>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 anammar de fyra framgångsfaktorerna när vi ska kommunicera samordnat och låta flera perspektiv och budskap förstärka varandra. På samma vis som en diamant får sin styrka och glans från sina många facetter bildar våra samlade kommunikationsinsatser en kraftfull helhet!</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endParaRPr lang="sv-SE" sz="1200" u="none" strike="noStrike" dirty="0">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24</a:t>
            </a:fld>
            <a:endParaRPr lang="en-SE"/>
          </a:p>
        </p:txBody>
      </p:sp>
    </p:spTree>
    <p:extLst>
      <p:ext uri="{BB962C8B-B14F-4D97-AF65-F5344CB8AC3E}">
        <p14:creationId xmlns:p14="http://schemas.microsoft.com/office/powerpoint/2010/main" val="101255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Kommunikation en grundbult vid hantering av samhällsstörningar.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 med kommunikation sker i flera olika sammanhang och kontexter på olika nivåer i hanteringen av en samhällsstörning. Det omfattar kommunikation både inom och mellan aktörer och till samhällets olika målgrupper.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Alla kommunicerar - i</a:t>
            </a:r>
            <a:r>
              <a:rPr lang="sv-SE" sz="1200" b="0" dirty="0"/>
              <a:t>nte endast kommunikatörer i en avgränsad funktion utan </a:t>
            </a: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kommunikationsperspektivet ska vara en integrerad del av ledning och samverkan på alla nivåer.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Alla verksamheter och alla funktioner som är involverade i hanteringen av samhällsstörningar behöver på olika sätt väga in ett kommunikativt perspektiv i sitt arbete. </a:t>
            </a:r>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5</a:t>
            </a:fld>
            <a:endParaRPr lang="en-SE"/>
          </a:p>
        </p:txBody>
      </p:sp>
    </p:spTree>
    <p:extLst>
      <p:ext uri="{BB962C8B-B14F-4D97-AF65-F5344CB8AC3E}">
        <p14:creationId xmlns:p14="http://schemas.microsoft.com/office/powerpoint/2010/main" val="227489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Att ha helhetssyn, perspektivförståelse och vara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inlyssnande</a:t>
            </a:r>
            <a:r>
              <a:rPr lang="sv-SE" sz="1200" dirty="0">
                <a:effectLst/>
                <a:latin typeface="Garamond" panose="02020404030301010803" pitchFamily="18" charset="0"/>
                <a:ea typeface="Garamond" panose="02020404030301010803" pitchFamily="18" charset="0"/>
                <a:cs typeface="Times New Roman" panose="02020603050405020304" pitchFamily="18" charset="0"/>
              </a:rPr>
              <a:t> under en samhällsstörning innebär att tänka bortom uppdraget för sin egen verksamhet och fokusera på att ta hänsyn till alla som drabbas av, hotas av eller hanterar händelsen. Det innebär också att identifiera informationsbehov hos olika aktörer och målgrupper. </a:t>
            </a:r>
          </a:p>
          <a:p>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På så sätt blir det lättare att komma fram till vilka budskap eller kommunikativa åtgärder som behövs för att både enskilt och tillsammans driva kommunikationen i önskad riktning.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Det kan också innebära att i samverkan uppmärksamma behov av kommunikation från andra aktörer än den egna.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Man bör också ha i åtanke att kommunikationen från en aktör kan påverka andra aktörer eller hanteringen i stort.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Ett gammalt tankesätt är att samverkande aktörer bör samordna sina budskap för att tala med ”en röst” för att undvika motstridiga budskap. I vissa fall är detta lämpligt, men vid samhällsstörningar innebär samordnad kommunikation snarare ”en enad front” än ”en röst”. Alltför samstämmiga budskap riskerar att skapa en allt för ensidig vinkling vilket kan uppfattas som brist på transparens och på så sätt skada förtroendet. Olika infallsvinklar kan snarare berika förståelsen för en fråga eller ett problem.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Det är däremot viktigt att enas om vilket effekt vi tillsammans vill uppnå med kommunikationen. I praktiken innebär detta att samverkande aktörer ska vara överens om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vad</a:t>
            </a:r>
            <a:r>
              <a:rPr lang="sv-SE" sz="1200" dirty="0">
                <a:effectLst/>
                <a:latin typeface="Garamond" panose="02020404030301010803" pitchFamily="18" charset="0"/>
                <a:ea typeface="Garamond" panose="02020404030301010803" pitchFamily="18" charset="0"/>
                <a:cs typeface="Times New Roman" panose="02020603050405020304" pitchFamily="18" charset="0"/>
              </a:rPr>
              <a:t> man vill uppnå med kommunikationen snarare än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hur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det ska gå till.</a:t>
            </a:r>
          </a:p>
          <a:p>
            <a:endParaRPr lang="sv-SE" dirty="0"/>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25</a:t>
            </a:fld>
            <a:endParaRPr lang="en-SE"/>
          </a:p>
        </p:txBody>
      </p:sp>
    </p:spTree>
    <p:extLst>
      <p:ext uri="{BB962C8B-B14F-4D97-AF65-F5344CB8AC3E}">
        <p14:creationId xmlns:p14="http://schemas.microsoft.com/office/powerpoint/2010/main" val="2999233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Garamond" panose="02020404030301010803" pitchFamily="18" charset="0"/>
                <a:ea typeface="Garamond" panose="02020404030301010803" pitchFamily="18" charset="0"/>
                <a:cs typeface="Times New Roman" panose="02020603050405020304" pitchFamily="18" charset="0"/>
              </a:rPr>
              <a:t>En snabb kommunikativ respons från ansvariga aktörer kan göra stor skillnad för utfallet av en händelse. Ibland kan det till och med förhindra att en händelse blir till en samhällsstörning. Många gånger är det dock lätt att avvakta med att kommunicera av rädsla för att skapa oro – men oftast är det i stället upplevelsen av brist på information som väcker mest oro. I jakt på information finns det risk att människor i stället tar till sig fakta och tolkningar från andra aktörer som måhända inte leder mot målet med hanteringen. Att dröja för länge med att kommunicera kan också ha en negativ effekt på förtroendet och riskerar att minska människors vilja att följa råd och anvisningar.</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Illasinnade aktörer kan också utnyttja informationsvakuum och motstridiga budskap från olika aktörer för att stärka sina egna narrativ och för att undergräva förtroendet för samhällets förmåga att hantera samhällsstörningar. Därför behöver vi proaktivt kunna förutse och bemöta frågor samt hantera kommunikationsutmaningar och den utveckling som sker på ett samordnat sätt. Olika aktörer har många gånger olika förutsättningar och därmed förmåga att tänka och agera proaktivt under en pågående hantering av en samhällsstörning. Här är samverkan ett värdefullt verktyg som möjliggör att man stöttar varandra och samordnar eller fördelar det gemensamma ansvaret att arbeta proaktivt.</a:t>
            </a:r>
          </a:p>
          <a:p>
            <a:endParaRPr lang="sv-SE" dirty="0"/>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26</a:t>
            </a:fld>
            <a:endParaRPr lang="en-SE"/>
          </a:p>
        </p:txBody>
      </p:sp>
    </p:spTree>
    <p:extLst>
      <p:ext uri="{BB962C8B-B14F-4D97-AF65-F5344CB8AC3E}">
        <p14:creationId xmlns:p14="http://schemas.microsoft.com/office/powerpoint/2010/main" val="135144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Kommunikationen blir mer trovärdig och effektiv när aktörer på olika nivåer kommunicerar samordnat. Det är därför viktigt att informera om, och samarbeta kring, kommunikationsaktiviteter med andra berörda aktörer.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Precis som i hanteringen i stort behöver vi i det gemensamma kriskommunikationsarbetet: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tydliggöra aktörers olika roller och ansvar</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skapa möjligheter för bred samverkan</a:t>
            </a:r>
            <a:r>
              <a:rPr lang="sv-SE" sz="1200" dirty="0">
                <a:effectLst/>
                <a:latin typeface="Garamond" panose="02020404030301010803" pitchFamily="18" charset="0"/>
                <a:ea typeface="Garamond" panose="02020404030301010803" pitchFamily="18" charset="0"/>
                <a:cs typeface="Times New Roman" panose="02020603050405020304" pitchFamily="18" charset="0"/>
              </a:rPr>
              <a:t> mellan myndigheter, regioner, kommuner och andra berörda aktörer på alla nivåer i samhället</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inkludera civilsamhälle och </a:t>
            </a:r>
            <a:r>
              <a:rPr lang="sv-SE" sz="1200" b="1" dirty="0" err="1">
                <a:effectLst/>
                <a:latin typeface="Garamond" panose="02020404030301010803" pitchFamily="18" charset="0"/>
                <a:ea typeface="Garamond" panose="02020404030301010803" pitchFamily="18" charset="0"/>
                <a:cs typeface="Times New Roman" panose="02020603050405020304" pitchFamily="18" charset="0"/>
              </a:rPr>
              <a:t>vidareförmedlare</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i samverkan vid behov,</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för en bred förankring av budskapen</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dela information mellan berörda aktörer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inför olika händelser och större beslut, aktiviteter eller förändringar av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inriktningar.</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27</a:t>
            </a:fld>
            <a:endParaRPr lang="en-SE"/>
          </a:p>
        </p:txBody>
      </p:sp>
    </p:spTree>
    <p:extLst>
      <p:ext uri="{BB962C8B-B14F-4D97-AF65-F5344CB8AC3E}">
        <p14:creationId xmlns:p14="http://schemas.microsoft.com/office/powerpoint/2010/main" val="357623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Ta hjälp av varandra vid formuleringen av budskap. Olika aktörer kan bidra med sina perspektiv och sin kännedom om olika målgrupper.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Konsekvenserna av samhällsstörningar kan vara begränsande och kräva uppoffringar för den enskilde. Genom att aktivt underlätta för människor att agera på ett visst sätt kan följsamheten till råd och rekommendationer öka betydligt. Med lösningsinriktad kommunikation kan vi bygga förtroende för samhällets aktörer och acceptans för hantering och åtgärder.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Därför behöver vi:</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beskriva händelsen, </a:t>
            </a:r>
            <a:r>
              <a:rPr lang="sv-SE" sz="1200" dirty="0">
                <a:effectLst/>
                <a:latin typeface="Garamond" panose="02020404030301010803" pitchFamily="18" charset="0"/>
                <a:ea typeface="Garamond" panose="02020404030301010803" pitchFamily="18" charset="0"/>
                <a:cs typeface="Times New Roman" panose="02020603050405020304" pitchFamily="18" charset="0"/>
              </a:rPr>
              <a:t>de viktigaste vidtagna åtgärderna</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den beredskap som finns för att hantera ett försämrat läge.</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upplysa om orsakerna till händelseutvecklingen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(om möjligt)</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 eventuella varningsbudskap får högre effekt om målgruppen ges information om varför en händelse uppstått.</a:t>
            </a:r>
          </a:p>
          <a:p>
            <a:pPr marL="342900" lvl="0" indent="-342900">
              <a:lnSpc>
                <a:spcPct val="110000"/>
              </a:lnSpc>
              <a:spcBef>
                <a:spcPts val="300"/>
              </a:spcBef>
              <a:spcAft>
                <a:spcPts val="300"/>
              </a:spcAft>
              <a:buFont typeface="Symbol" panose="05050102010706020507" pitchFamily="18" charset="2"/>
              <a:buChar char=""/>
            </a:pPr>
            <a:r>
              <a:rPr lang="sv-SE" sz="1200" b="1" dirty="0">
                <a:effectLst/>
                <a:latin typeface="Garamond" panose="02020404030301010803" pitchFamily="18" charset="0"/>
                <a:ea typeface="Garamond" panose="02020404030301010803" pitchFamily="18" charset="0"/>
                <a:cs typeface="Times New Roman" panose="02020603050405020304" pitchFamily="18" charset="0"/>
              </a:rPr>
              <a:t>tydliggöra myndigheters, olika aktörers och individers eget ansvar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genom att sätta potentiella eller pågående samhällsstörningar i ett bredare sammanhang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ge </a:t>
            </a:r>
            <a:r>
              <a:rPr lang="sv-SE" sz="1200" dirty="0">
                <a:effectLst/>
                <a:latin typeface="Garamond" panose="02020404030301010803" pitchFamily="18" charset="0"/>
                <a:ea typeface="Garamond" panose="02020404030301010803" pitchFamily="18" charset="0"/>
                <a:cs typeface="Times New Roman" panose="02020603050405020304" pitchFamily="18" charset="0"/>
              </a:rPr>
              <a:t>förslag på</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rekommenderade åtgärder och handlingsalternativ</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
            </a:r>
          </a:p>
          <a:p>
            <a:endParaRPr lang="sv-SE" dirty="0"/>
          </a:p>
          <a:p>
            <a:endParaRPr lang="sv-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28</a:t>
            </a:fld>
            <a:endParaRPr lang="en-SE"/>
          </a:p>
        </p:txBody>
      </p:sp>
    </p:spTree>
    <p:extLst>
      <p:ext uri="{BB962C8B-B14F-4D97-AF65-F5344CB8AC3E}">
        <p14:creationId xmlns:p14="http://schemas.microsoft.com/office/powerpoint/2010/main" val="293482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Kriskommunikation har ofta en avgörande roll vid en samhällsstörning. Ibland kan tidig kommunikation till och med helt och hållet förhindra negativa konsekvenser av en händelse och därmed undvika att det utvecklas till en samhällsstörning.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I de allra flesta situationer kommer samhällets behov och agerande att påverka hur samhällsstörningen utvecklar sig och vilka konsekvenser den får. Samtidigt behöver kommunikationen följa och anpassas efter händelseutvecklingen. Att hantera en sådan växelverkan är en utmaning. Den kräver att involverade aktörer har förhållningssätt och arbetssätt för att kunna ta reda på och möta människors informationsbehov på ett sätt som stödjer hanteringen.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Samordnad kommunikation i rätt tid stärker de inblandade aktörernas trovärdighet, förebygger oklarheter och motverkar risken för ryktesspridning.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Genom att arbeta tillsammans kring kommunikationen inkluderar vi fler perspektiv och minskar risken för motstridiga budskap. Vi ser till att berörda får kunskap om hur de ska agera för att hantera både sin egen situation och samhällets utmaningar. </a:t>
            </a:r>
          </a:p>
          <a:p>
            <a:endParaRPr lang="sv-SE"/>
          </a:p>
          <a:p>
            <a:endParaRPr lang="sv-SE"/>
          </a:p>
        </p:txBody>
      </p:sp>
      <p:sp>
        <p:nvSpPr>
          <p:cNvPr id="4" name="Platshållare för bildnummer 3"/>
          <p:cNvSpPr>
            <a:spLocks noGrp="1"/>
          </p:cNvSpPr>
          <p:nvPr>
            <p:ph type="sldNum" sz="quarter" idx="5"/>
          </p:nvPr>
        </p:nvSpPr>
        <p:spPr/>
        <p:txBody>
          <a:bodyPr/>
          <a:lstStyle/>
          <a:p>
            <a:fld id="{51EE3B18-18AF-4593-9568-036AF600BCD6}" type="slidenum">
              <a:rPr lang="en-SE" smtClean="0"/>
              <a:t>6</a:t>
            </a:fld>
            <a:endParaRPr lang="en-SE"/>
          </a:p>
        </p:txBody>
      </p:sp>
    </p:spTree>
    <p:extLst>
      <p:ext uri="{BB962C8B-B14F-4D97-AF65-F5344CB8AC3E}">
        <p14:creationId xmlns:p14="http://schemas.microsoft.com/office/powerpoint/2010/main" val="84421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a:lnSpc>
                <a:spcPts val="1080"/>
              </a:lnSpc>
              <a:spcAft>
                <a:spcPts val="400"/>
              </a:spcAft>
            </a:pPr>
            <a:r>
              <a:rPr lang="sv-SE" sz="1200" dirty="0">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t>Kommunikationssamverkan följer processen för aktörsgemensam inriktning och samordning.</a:t>
            </a:r>
            <a:endParaRPr lang="sv-SE" sz="1200" dirty="0">
              <a:solidFill>
                <a:srgbClr val="000000"/>
              </a:solidFill>
              <a:effectLst/>
              <a:latin typeface="Arial" panose="020B0604020202020204" pitchFamily="34"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endPar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a:lnSpc>
                <a:spcPts val="1800"/>
              </a:lnSpc>
              <a:spcBef>
                <a:spcPts val="1200"/>
              </a:spcBef>
              <a:spcAft>
                <a:spcPts val="1500"/>
              </a:spcAft>
            </a:pPr>
            <a:r>
              <a:rPr lang="sv-SE" sz="1200"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En framgångsrik samverkan bygger på relationer och sedan tidigare överenskomna arbetssätt. Det är därför viktigt att arbeta med detta redan i den förberedande planeringen för att skapa förutsättningar för god samverkan när samhällsstörningar inträffar.</a:t>
            </a:r>
          </a:p>
          <a:p>
            <a:pPr marL="0" marR="0" lvl="0" indent="0" algn="l" defTabSz="914400" rtl="0" eaLnBrk="1" fontAlgn="auto" latinLnBrk="0" hangingPunct="1">
              <a:lnSpc>
                <a:spcPts val="1080"/>
              </a:lnSpc>
              <a:spcBef>
                <a:spcPts val="0"/>
              </a:spcBef>
              <a:spcAft>
                <a:spcPts val="400"/>
              </a:spcAft>
              <a:buClrTx/>
              <a:buSzTx/>
              <a:buFontTx/>
              <a:buNone/>
              <a:tabLst/>
              <a:defRPr/>
            </a:pPr>
            <a:r>
              <a:rPr lang="sv-SE" sz="1200" b="1" dirty="0">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t> </a:t>
            </a:r>
            <a:br>
              <a:rPr lang="sv-SE" sz="1200" b="1" dirty="0">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br>
            <a:r>
              <a:rPr lang="sv-SE" sz="1000" dirty="0">
                <a:effectLst/>
                <a:latin typeface="Garamond" panose="02020404030301010803" pitchFamily="18" charset="0"/>
                <a:ea typeface="Garamond" panose="02020404030301010803" pitchFamily="18" charset="0"/>
                <a:cs typeface="Times New Roman" panose="02020603050405020304" pitchFamily="18" charset="0"/>
              </a:rPr>
              <a:t>Läs mer om kommunikation som en integrerad del i momenten som ingår i processen för inriktning och samordning i dokumentet Aktörsgemensamt arbete – Process för aktörsgemensam inriktning och samordning. </a:t>
            </a:r>
            <a:endParaRPr lang="sv-SE" sz="1000" dirty="0"/>
          </a:p>
          <a:p>
            <a:pPr>
              <a:lnSpc>
                <a:spcPts val="1080"/>
              </a:lnSpc>
              <a:spcAft>
                <a:spcPts val="400"/>
              </a:spcAft>
            </a:pPr>
            <a:endParaRPr lang="sv-SE" dirty="0"/>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8</a:t>
            </a:fld>
            <a:endParaRPr lang="en-SE"/>
          </a:p>
        </p:txBody>
      </p:sp>
    </p:spTree>
    <p:extLst>
      <p:ext uri="{BB962C8B-B14F-4D97-AF65-F5344CB8AC3E}">
        <p14:creationId xmlns:p14="http://schemas.microsoft.com/office/powerpoint/2010/main" val="394754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800"/>
              </a:lnSpc>
              <a:spcBef>
                <a:spcPts val="1200"/>
              </a:spcBef>
              <a:spcAft>
                <a:spcPts val="1500"/>
              </a:spcAft>
              <a:buClrTx/>
              <a:buSzTx/>
              <a:buFontTx/>
              <a:buNone/>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Vid händelser utöver det normala som kräver kommunikationsåtgärder, fundera på om det finns behov av att samverka med andra aktörers kommunikationsfunktioner. I vissa fall kan det krävas inriktad och samordnad kommunikation redan innan andra delar av verksamheterna behöver agera. Ett exempel är vid oro och ryktesspridning i sociala medier och på internetforum.</a:t>
            </a:r>
          </a:p>
          <a:p>
            <a:pPr>
              <a:lnSpc>
                <a:spcPts val="1800"/>
              </a:lnSpc>
              <a:spcBef>
                <a:spcPts val="1200"/>
              </a:spcBef>
              <a:spcAft>
                <a:spcPts val="1500"/>
              </a:spcAft>
            </a:pPr>
            <a:endParaRPr lang="sv-SE" dirty="0"/>
          </a:p>
          <a:p>
            <a:pPr marR="34925">
              <a:lnSpc>
                <a:spcPts val="1200"/>
              </a:lnSpc>
              <a:spcBef>
                <a:spcPts val="300"/>
              </a:spcBef>
              <a:spcAft>
                <a:spcPts val="300"/>
              </a:spcAft>
            </a:pPr>
            <a:r>
              <a:rPr lang="sv-SE" sz="1200" b="1" dirty="0">
                <a:solidFill>
                  <a:srgbClr val="000000"/>
                </a:solidFill>
                <a:effectLst/>
                <a:latin typeface="Arial" panose="020B0604020202020204" pitchFamily="34" charset="0"/>
                <a:ea typeface="Garamond" panose="02020404030301010803" pitchFamily="18" charset="0"/>
                <a:cs typeface="Times New Roman" panose="02020603050405020304" pitchFamily="18" charset="0"/>
              </a:rPr>
              <a:t>Exempel: Belägring av kärnkraftverket Zaporizjzja orsakade bunkring av jodtabletter i Sverige</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R="177165">
              <a:lnSpc>
                <a:spcPct val="107000"/>
              </a:lnSpc>
              <a:spcBef>
                <a:spcPts val="300"/>
              </a:spcBef>
              <a:spcAft>
                <a:spcPts val="300"/>
              </a:spcAft>
            </a:pPr>
            <a:r>
              <a:rPr lang="sv-SE" sz="1200" dirty="0">
                <a:solidFill>
                  <a:srgbClr val="000000"/>
                </a:solidFill>
                <a:effectLst/>
                <a:latin typeface="Arial" panose="020B0604020202020204" pitchFamily="34" charset="0"/>
                <a:ea typeface="Garamond" panose="02020404030301010803" pitchFamily="18" charset="0"/>
                <a:cs typeface="Times New Roman" panose="02020603050405020304" pitchFamily="18" charset="0"/>
              </a:rPr>
              <a:t>Under 2022 belägrade ryska soldater kärnkraftverket Zaporizjzja i Ukraina. Inga svenska myndigheter behövde aktivera sina krisledningsorganisationer på grund av detta. Men händelsen skapade oro och ryktesspridning på sociala medier vilket ledde till att svenskar började köpa jodtabletter. Genom samordnad riskkommunikation från myndigheterna kunde man möta falska påståenden, och bidra till att minska oro och stävja onödig bunkring av jodtabletter.</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endParaRPr lang="sv-SE" dirty="0"/>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9</a:t>
            </a:fld>
            <a:endParaRPr lang="en-SE"/>
          </a:p>
        </p:txBody>
      </p:sp>
    </p:spTree>
    <p:extLst>
      <p:ext uri="{BB962C8B-B14F-4D97-AF65-F5344CB8AC3E}">
        <p14:creationId xmlns:p14="http://schemas.microsoft.com/office/powerpoint/2010/main" val="95913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a:lnSpc>
                <a:spcPts val="1800"/>
              </a:lnSpc>
              <a:spcBef>
                <a:spcPts val="1200"/>
              </a:spcBef>
              <a:spcAft>
                <a:spcPts val="15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Omvärldsbevaka och var proaktiva genom att dela information med andra aktörer. Det kan till exempel handla om trender i sociala medier, ryktesspridning eller förändrat beteende hos målgrupper som ni delar med flera aktörer. Utgå från att information om en händelse är av intresse för andra aktörer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ts val="1800"/>
              </a:lnSpc>
              <a:spcBef>
                <a:spcPts val="1200"/>
              </a:spcBef>
              <a:spcAft>
                <a:spcPts val="15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Använd befintliga kontaktvägar och samverkansstrukturer, eller skapa nya om sådana saknas.</a:t>
            </a:r>
            <a:endParaRPr lang="sv-SE" dirty="0"/>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10</a:t>
            </a:fld>
            <a:endParaRPr lang="en-SE"/>
          </a:p>
        </p:txBody>
      </p:sp>
    </p:spTree>
    <p:extLst>
      <p:ext uri="{BB962C8B-B14F-4D97-AF65-F5344CB8AC3E}">
        <p14:creationId xmlns:p14="http://schemas.microsoft.com/office/powerpoint/2010/main" val="295268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Lägesbildsarbetet är en viktig del av hanteringen av samhällsstörningar. Det kommunikativa perspektivet ska alltid ingå i övergripande samlade lägesbilder och här är kommunikationskompetens av särskild betydelse. </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Tabellen ger exempel på hur kommunikativa aspekter kan komplettera en övergripande samlad lägesbild. </a:t>
            </a: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Rubrikerna i vänstermarginalen är hämtade från dokumentet Underlag för samlad lägesbild under nivån Checklistor och mallar. </a:t>
            </a: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11</a:t>
            </a:fld>
            <a:endParaRPr lang="en-SE"/>
          </a:p>
        </p:txBody>
      </p:sp>
    </p:spTree>
    <p:extLst>
      <p:ext uri="{BB962C8B-B14F-4D97-AF65-F5344CB8AC3E}">
        <p14:creationId xmlns:p14="http://schemas.microsoft.com/office/powerpoint/2010/main" val="310473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I vissa sammanhang kan det vara relevant att ta fram en lägesbild som mer fördjupat belyser de kommunikativa aspekterna, en så kallad kommunikativ lägesbild. Om en samlad kommunikativ lägesbild ska tas fram inom kommunikationssamverkan, följ med fördel processen för samlad lägesbild som finns beskriven i dokumentet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Process för samlad lägesbild – beskrivning steg för steg</a:t>
            </a:r>
            <a:r>
              <a:rPr lang="sv-SE" sz="1200" dirty="0">
                <a:effectLst/>
                <a:latin typeface="Garamond" panose="02020404030301010803" pitchFamily="18" charset="0"/>
                <a:ea typeface="Garamond" panose="02020404030301010803" pitchFamily="18" charset="0"/>
                <a:cs typeface="Times New Roman" panose="02020603050405020304" pitchFamily="18" charset="0"/>
              </a:rPr>
              <a:t> under nivån Arbetssätt. </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En samlad kommunikativ lägesbild är ett komplement till den samlade lägesbilden för den övergripande hanteringen. Den kan användas som ett arbetsredskap för kommunikatörer i kommunikationsarbetet eller som en del i underlaget för den övergripande hanteringen.</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En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samlad kommunikativ lägesbild</a:t>
            </a:r>
            <a:r>
              <a:rPr lang="sv-SE" sz="1200" dirty="0">
                <a:effectLst/>
                <a:latin typeface="Garamond" panose="02020404030301010803" pitchFamily="18" charset="0"/>
                <a:ea typeface="Garamond" panose="02020404030301010803" pitchFamily="18" charset="0"/>
                <a:cs typeface="Times New Roman" panose="02020603050405020304" pitchFamily="18" charset="0"/>
              </a:rPr>
              <a:t> består av ett urval av information rörande kommunikationsfrågor kopplade till den samlade hanteringen av samhällsstörningen. Informationen kommer från flera aktörer och källor och är analyserad och sammanställd i form av beskrivningar och bedömningar av läget.</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12</a:t>
            </a:fld>
            <a:endParaRPr lang="en-SE"/>
          </a:p>
        </p:txBody>
      </p:sp>
    </p:spTree>
    <p:extLst>
      <p:ext uri="{BB962C8B-B14F-4D97-AF65-F5344CB8AC3E}">
        <p14:creationId xmlns:p14="http://schemas.microsoft.com/office/powerpoint/2010/main" val="186011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en-SE"/>
          </a:p>
        </p:txBody>
      </p:sp>
      <p:sp>
        <p:nvSpPr>
          <p:cNvPr id="3" name="Platshållare för anteckningar 2"/>
          <p:cNvSpPr>
            <a:spLocks noGrp="1"/>
          </p:cNvSpPr>
          <p:nvPr>
            <p:ph type="body" idx="1"/>
          </p:nvPr>
        </p:nvSpPr>
        <p:spPr/>
        <p:txBody>
          <a:bodyPr/>
          <a:lstStyle/>
          <a:p>
            <a:pPr indent="226695">
              <a:lnSpc>
                <a:spcPct val="110000"/>
              </a:lnSpc>
              <a:spcBef>
                <a:spcPts val="600"/>
              </a:spcBef>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Vad en samlad kommunikativ lägesbild innehåller kan skilja sig åt beroende på vilka aktörer som ingår i samverkan, men det kan också skifta under hanteringens gång. I början kan den vara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mer fokuserad på kommunikativa</a:t>
            </a:r>
            <a:r>
              <a:rPr lang="sv-SE" sz="1200" dirty="0">
                <a:effectLst/>
                <a:latin typeface="Garamond" panose="02020404030301010803" pitchFamily="18" charset="0"/>
                <a:ea typeface="Garamond" panose="02020404030301010803" pitchFamily="18" charset="0"/>
                <a:cs typeface="Times New Roman" panose="02020603050405020304" pitchFamily="18" charset="0"/>
              </a:rPr>
              <a:t> konsekvenser och vad enskilda aktörer kommunicerat hittills till aktuella målgrupper. Längre in i hanteringen övergår ofta innehållet till att i högre utsträckning beskriva förändringar i narrativ, aktörsgemensamma kommunikationsinsatser och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effekterna av dessa, eller särskilda kommunikativa prioriteringar. </a:t>
            </a:r>
          </a:p>
          <a:p>
            <a:pPr indent="226695">
              <a:lnSpc>
                <a:spcPct val="110000"/>
              </a:lnSpc>
              <a:spcBef>
                <a:spcPts val="600"/>
              </a:spcBef>
              <a:spcAft>
                <a:spcPts val="600"/>
              </a:spcAft>
            </a:pPr>
            <a:endParaRPr lang="sv-SE" sz="1200" b="0" dirty="0">
              <a:effectLst/>
              <a:latin typeface="Garamond" panose="02020404030301010803" pitchFamily="18" charset="0"/>
              <a:ea typeface="Garamond" panose="02020404030301010803" pitchFamily="18" charset="0"/>
              <a:cs typeface="Times New Roman" panose="02020603050405020304" pitchFamily="18" charset="0"/>
            </a:endParaRPr>
          </a:p>
          <a:p>
            <a:pPr indent="226695">
              <a:lnSpc>
                <a:spcPct val="110000"/>
              </a:lnSpc>
              <a:spcBef>
                <a:spcPts val="600"/>
              </a:spcBef>
              <a:spcAft>
                <a:spcPts val="600"/>
              </a:spcAft>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En viktig aspekt av en samlad kommunikativ lägesbild är perspektivförflyttning. Medan en aktörsspecifik kommunikativ lägesbild rör en enskild aktörs hantering omfattar en samlad kommunikativ lägesbild till exempel en hel sektor, ett län eller ett ämnesområde som till exempel smittspridning. </a:t>
            </a:r>
          </a:p>
          <a:p>
            <a:pPr indent="226695">
              <a:lnSpc>
                <a:spcPct val="110000"/>
              </a:lnSpc>
              <a:spcBef>
                <a:spcPts val="600"/>
              </a:spcBef>
              <a:spcAft>
                <a:spcPts val="600"/>
              </a:spcAft>
            </a:pPr>
            <a:endParaRPr lang="sv-SE" sz="1200" b="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Kommunikatörer som samverkar </a:t>
            </a:r>
            <a:r>
              <a:rPr lang="sv-SE" sz="1200" b="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en samhällsstörning, eller som</a:t>
            </a:r>
            <a:r>
              <a:rPr lang="sv-SE" sz="1200" b="0" strike="noStrike" dirty="0">
                <a:solidFill>
                  <a:srgbClr val="FF0000"/>
                </a:solidFill>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a:t>
            </a:r>
            <a:r>
              <a:rPr lang="sv-SE" sz="1200" b="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arbetar med förberedande planering för samordnad kriskommunikation, bör fundera</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 på:  </a:t>
            </a:r>
          </a:p>
          <a:p>
            <a:pPr marL="342900" lvl="0" indent="-342900">
              <a:lnSpc>
                <a:spcPct val="110000"/>
              </a:lnSpc>
              <a:spcAft>
                <a:spcPts val="6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hur de kommunikativa aspekterna integreras i den övergripande samlade lägesbilden. Finns exempelvis kommunikation med som rubrik i en eventuell mall för samlad lägesbild? </a:t>
            </a:r>
          </a:p>
          <a:p>
            <a:pPr marL="342900" lvl="0" indent="-342900">
              <a:lnSpc>
                <a:spcPct val="110000"/>
              </a:lnSpc>
              <a:spcAft>
                <a:spcPts val="6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om ni inom ramen för er samverkan behöver ta fram en samlad kommunikativ lägesbild?</a:t>
            </a:r>
          </a:p>
          <a:p>
            <a:pPr marL="342900" lvl="0" indent="-342900">
              <a:lnSpc>
                <a:spcPct val="110000"/>
              </a:lnSpc>
              <a:spcAft>
                <a:spcPts val="6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vilka behov en samlad kommunikativ lägesbild ska fylla? Vilka rubriker bör finnas med utifrån identifierade behov? </a:t>
            </a:r>
          </a:p>
          <a:p>
            <a:pPr marL="342900" lvl="0" indent="-342900">
              <a:lnSpc>
                <a:spcPct val="110000"/>
              </a:lnSpc>
              <a:spcAft>
                <a:spcPts val="600"/>
              </a:spcAft>
              <a:buFont typeface="Symbol" panose="05050102010706020507" pitchFamily="18" charset="2"/>
              <a:buChar cha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om det är aktuellt att utgå från en eller flera av samverkande aktörers befintliga mallar för </a:t>
            </a:r>
            <a:r>
              <a:rPr lang="sv-SE" sz="1200" dirty="0">
                <a:effectLst/>
                <a:latin typeface="Garamond" panose="02020404030301010803" pitchFamily="18" charset="0"/>
                <a:ea typeface="Garamond" panose="02020404030301010803" pitchFamily="18" charset="0"/>
                <a:cs typeface="Times New Roman" panose="02020603050405020304" pitchFamily="18" charset="0"/>
              </a:rPr>
              <a:t>samlad övergripande lägesbild alternativt kommunikativ lägesbild? Det kan till exempel handla om val av begrepp eller i vilken ordning rubrikerna kommer. Det är lättare att samarbeta när man använder sig av samma begrepp och det underlättar också arbetet med att sammanställa en samlad kommunikativ lägesbild.</a:t>
            </a:r>
          </a:p>
          <a:p>
            <a:pPr>
              <a:lnSpc>
                <a:spcPct val="110000"/>
              </a:lnSpc>
              <a:spcAft>
                <a:spcPts val="6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en-SE" dirty="0"/>
          </a:p>
        </p:txBody>
      </p:sp>
      <p:sp>
        <p:nvSpPr>
          <p:cNvPr id="4" name="Platshållare för bildnummer 3"/>
          <p:cNvSpPr>
            <a:spLocks noGrp="1"/>
          </p:cNvSpPr>
          <p:nvPr>
            <p:ph type="sldNum" sz="quarter" idx="5"/>
          </p:nvPr>
        </p:nvSpPr>
        <p:spPr/>
        <p:txBody>
          <a:bodyPr/>
          <a:lstStyle/>
          <a:p>
            <a:fld id="{51EE3B18-18AF-4593-9568-036AF600BCD6}" type="slidenum">
              <a:rPr lang="en-SE" smtClean="0"/>
              <a:t>13</a:t>
            </a:fld>
            <a:endParaRPr lang="en-SE"/>
          </a:p>
        </p:txBody>
      </p:sp>
    </p:spTree>
    <p:extLst>
      <p:ext uri="{BB962C8B-B14F-4D97-AF65-F5344CB8AC3E}">
        <p14:creationId xmlns:p14="http://schemas.microsoft.com/office/powerpoint/2010/main" val="1074446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9AC8223-3E94-E051-751D-378A72533F2A}"/>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FE748A62-97B8-4EDC-A1EC-C59354472F53}"/>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Namn på presentation</a:t>
            </a:r>
            <a:endParaRPr lang="en-US"/>
          </a:p>
        </p:txBody>
      </p:sp>
      <p:sp>
        <p:nvSpPr>
          <p:cNvPr id="10" name="Underrubrik 2">
            <a:extLst>
              <a:ext uri="{FF2B5EF4-FFF2-40B4-BE49-F238E27FC236}">
                <a16:creationId xmlns:a16="http://schemas.microsoft.com/office/drawing/2014/main" id="{A09BEC07-D751-0FA9-797D-4914D52EBD48}"/>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endParaRPr lang="en-US"/>
          </a:p>
        </p:txBody>
      </p:sp>
      <p:pic>
        <p:nvPicPr>
          <p:cNvPr id="4" name="Bildobjekt 7">
            <a:extLst>
              <a:ext uri="{FF2B5EF4-FFF2-40B4-BE49-F238E27FC236}">
                <a16:creationId xmlns:a16="http://schemas.microsoft.com/office/drawing/2014/main" id="{C38F4B4A-3EC4-482A-1D82-7C81AE1382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933C41A6-9701-DCD1-0965-DB931FEDB61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786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0DC3FE5-C63A-BC15-B658-4C246E0F586C}"/>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0CC2D943-5636-B269-DE11-8F598769F5EB}"/>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Namn på presentation</a:t>
            </a:r>
            <a:endParaRPr lang="en-US"/>
          </a:p>
        </p:txBody>
      </p:sp>
      <p:sp>
        <p:nvSpPr>
          <p:cNvPr id="10" name="Underrubrik 2">
            <a:extLst>
              <a:ext uri="{FF2B5EF4-FFF2-40B4-BE49-F238E27FC236}">
                <a16:creationId xmlns:a16="http://schemas.microsoft.com/office/drawing/2014/main" id="{F9431811-FBD2-E573-F62E-143472D371E3}"/>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endParaRPr lang="en-US"/>
          </a:p>
        </p:txBody>
      </p:sp>
      <p:pic>
        <p:nvPicPr>
          <p:cNvPr id="3" name="Bildobjekt 7">
            <a:extLst>
              <a:ext uri="{FF2B5EF4-FFF2-40B4-BE49-F238E27FC236}">
                <a16:creationId xmlns:a16="http://schemas.microsoft.com/office/drawing/2014/main" id="{9A0A0358-EBDD-6CC7-239A-D79B053C915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5" name="Bildobjekt 4">
            <a:extLst>
              <a:ext uri="{FF2B5EF4-FFF2-40B4-BE49-F238E27FC236}">
                <a16:creationId xmlns:a16="http://schemas.microsoft.com/office/drawing/2014/main" id="{BA3472AE-C2CE-6032-3758-02228CD6FD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722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666E91B7-4CC2-FBDF-82D6-72BCE2D25A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45613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A6152D76-6CEA-A38A-18D7-5C501DF7E15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69666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F19EF720-1C97-6315-14B7-A68B29FA99C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0727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D41CF7C3-9D50-7D26-BD1B-DC20AB821DF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7142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66A5D4E8-8E4B-DE53-AC60-B10596F9A1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37013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49DFD48-7E48-E31F-AB81-E84FE5ACAFE9}"/>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Förhållningssätt</a:t>
            </a: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7" name="Bildobjekt 6">
            <a:extLst>
              <a:ext uri="{FF2B5EF4-FFF2-40B4-BE49-F238E27FC236}">
                <a16:creationId xmlns:a16="http://schemas.microsoft.com/office/drawing/2014/main" id="{69C4E0EA-5658-C7DA-C2F1-653C438700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01512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325564B-2A3F-A48C-FFB4-A729C6BC2E77}"/>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2F3A1AFB-1FD2-E798-0E99-4CDD88DA9C04}"/>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Namn på presentation</a:t>
            </a:r>
            <a:endParaRPr lang="en-US"/>
          </a:p>
        </p:txBody>
      </p:sp>
      <p:sp>
        <p:nvSpPr>
          <p:cNvPr id="10" name="Underrubrik 2">
            <a:extLst>
              <a:ext uri="{FF2B5EF4-FFF2-40B4-BE49-F238E27FC236}">
                <a16:creationId xmlns:a16="http://schemas.microsoft.com/office/drawing/2014/main" id="{9EA331CC-460A-5024-E10C-2F62FF76B7FA}"/>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endParaRPr lang="en-US"/>
          </a:p>
        </p:txBody>
      </p:sp>
      <p:pic>
        <p:nvPicPr>
          <p:cNvPr id="5" name="Bildobjekt 7">
            <a:extLst>
              <a:ext uri="{FF2B5EF4-FFF2-40B4-BE49-F238E27FC236}">
                <a16:creationId xmlns:a16="http://schemas.microsoft.com/office/drawing/2014/main" id="{FF2F7BC4-6949-BFB0-C4A1-7D0EB2296A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82E263AD-AAAF-A069-5FF9-EE9E21CF1E6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72652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229DC0D-AC7C-B5E7-BCE0-2151B54700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5386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219A443-97E2-D387-54CF-06187CF472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691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315733" y="842233"/>
            <a:ext cx="9304642"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315732" y="1627217"/>
            <a:ext cx="9304643" cy="407964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3939D417-FD6C-0C0F-72D1-D5FA24CC9DA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4512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3E31CA2B-F3A7-BFC5-F35C-7D1138EC796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5173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86317C4-1F0E-8773-CACB-DFFB40C409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7456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A4ABE62-5768-1333-7B98-F681456619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1781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6AD8F76-5C97-5B60-49E6-4A2713B90D04}"/>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Konceptuell grund</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AA7CC787-1632-4973-B72F-AC19B3E69D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4589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34E17A-103C-9D5B-F2D5-561DD0EE969C}"/>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204E64FE-4AD8-F0CF-E751-081923E58BFC}"/>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Namn på presentation</a:t>
            </a:r>
            <a:endParaRPr lang="en-US"/>
          </a:p>
        </p:txBody>
      </p:sp>
      <p:sp>
        <p:nvSpPr>
          <p:cNvPr id="10" name="Underrubrik 2">
            <a:extLst>
              <a:ext uri="{FF2B5EF4-FFF2-40B4-BE49-F238E27FC236}">
                <a16:creationId xmlns:a16="http://schemas.microsoft.com/office/drawing/2014/main" id="{C9CDF4D5-F827-25D7-600D-496C74D21A91}"/>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endParaRPr lang="en-US"/>
          </a:p>
        </p:txBody>
      </p:sp>
      <p:pic>
        <p:nvPicPr>
          <p:cNvPr id="2" name="Bildobjekt 7">
            <a:extLst>
              <a:ext uri="{FF2B5EF4-FFF2-40B4-BE49-F238E27FC236}">
                <a16:creationId xmlns:a16="http://schemas.microsoft.com/office/drawing/2014/main" id="{2ADBFBC4-8281-CE69-3160-F7354F8BE8F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B29A5D59-2BCA-8478-3661-2C87382D2AC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13451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7" name="Bildobjekt 6">
            <a:extLst>
              <a:ext uri="{FF2B5EF4-FFF2-40B4-BE49-F238E27FC236}">
                <a16:creationId xmlns:a16="http://schemas.microsoft.com/office/drawing/2014/main" id="{D41A8845-6958-E648-C881-E7E902DA919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15668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D3FAA4A5-9D41-6E22-67D1-0D4C1B44490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20219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EC409536-088E-CF5B-1658-7219AAE7451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41755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EBC4AC40-D2F3-0701-80F3-6EDC908A0A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321542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300C2A0-A629-2897-B0AE-E275DF7D5E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14787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688AC386-AD4E-67D0-7841-0FD4A42096D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354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6AD8F76-5C97-5B60-49E6-4A2713B90D04}"/>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Utgångspunkter</a:t>
            </a: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700AE66D-A40F-1D74-B603-C1359F7A9C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15042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B49D780-51E9-418A-8B3F-96E74521DB4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0B59A520-B3C1-5E76-275E-2BCFDC6C6A70}"/>
              </a:ext>
            </a:extLst>
          </p:cNvPr>
          <p:cNvSpPr>
            <a:spLocks noGrp="1"/>
          </p:cNvSpPr>
          <p:nvPr>
            <p:ph type="ctrTitle" hasCustomPrompt="1"/>
          </p:nvPr>
        </p:nvSpPr>
        <p:spPr>
          <a:xfrm>
            <a:off x="1432560" y="3106759"/>
            <a:ext cx="9144000" cy="723245"/>
          </a:xfrm>
        </p:spPr>
        <p:txBody>
          <a:bodyPr anchor="b"/>
          <a:lstStyle>
            <a:lvl1pPr algn="l">
              <a:defRPr sz="4000">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A3CA9867-1E27-D223-934D-7F87F78CEA91}"/>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2" name="Bildobjekt 7">
            <a:extLst>
              <a:ext uri="{FF2B5EF4-FFF2-40B4-BE49-F238E27FC236}">
                <a16:creationId xmlns:a16="http://schemas.microsoft.com/office/drawing/2014/main" id="{E61C533E-FFDC-D5DB-E30B-C1D79DD48F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7" name="Bildobjekt 6">
            <a:extLst>
              <a:ext uri="{FF2B5EF4-FFF2-40B4-BE49-F238E27FC236}">
                <a16:creationId xmlns:a16="http://schemas.microsoft.com/office/drawing/2014/main" id="{AD71FB99-F32F-7144-0A37-E83A5AA09F2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53800" y="300038"/>
            <a:ext cx="508000" cy="381000"/>
          </a:xfrm>
          <a:prstGeom prst="rect">
            <a:avLst/>
          </a:prstGeom>
        </p:spPr>
      </p:pic>
    </p:spTree>
    <p:extLst>
      <p:ext uri="{BB962C8B-B14F-4D97-AF65-F5344CB8AC3E}">
        <p14:creationId xmlns:p14="http://schemas.microsoft.com/office/powerpoint/2010/main" val="374889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9" name="Bildobjekt 8" descr="En bild som visar Rektangel, Färggrann, skärmbild, kvadrat&#10;&#10;AI-genererat innehåll kan vara felaktigt.">
            <a:extLst>
              <a:ext uri="{FF2B5EF4-FFF2-40B4-BE49-F238E27FC236}">
                <a16:creationId xmlns:a16="http://schemas.microsoft.com/office/drawing/2014/main" id="{6C38D1AF-8116-CDAB-6A60-C80C4A685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767" y="261938"/>
            <a:ext cx="596900" cy="457200"/>
          </a:xfrm>
          <a:prstGeom prst="rect">
            <a:avLst/>
          </a:prstGeom>
        </p:spPr>
      </p:pic>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12525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43140FF2-3E14-F4BA-BF48-661619FE22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80675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CF3339DB-A857-8747-DDF1-1CDA7D084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5071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6761BF5-013D-B833-5619-C7D07DB803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25507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D255432C-2C9F-852C-0480-34745C393D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3613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5F945B-3FAF-1C8D-CC7E-EBA5BCB2B8C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D6A15B1-6BB1-6086-61BB-F14BE9B94DA7}"/>
              </a:ext>
            </a:extLst>
          </p:cNvPr>
          <p:cNvSpPr>
            <a:spLocks noGrp="1"/>
          </p:cNvSpPr>
          <p:nvPr>
            <p:ph type="ctrTitle" hasCustomPrompt="1"/>
          </p:nvPr>
        </p:nvSpPr>
        <p:spPr>
          <a:xfrm>
            <a:off x="1432560" y="3106759"/>
            <a:ext cx="9144000" cy="723245"/>
          </a:xfrm>
        </p:spPr>
        <p:txBody>
          <a:bodyPr anchor="b"/>
          <a:lstStyle>
            <a:lvl1pPr algn="l">
              <a:defRPr sz="4000">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D7279FA8-E0F8-F508-0E4B-3550935BC024}"/>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10" name="Bildobjekt 7">
            <a:extLst>
              <a:ext uri="{FF2B5EF4-FFF2-40B4-BE49-F238E27FC236}">
                <a16:creationId xmlns:a16="http://schemas.microsoft.com/office/drawing/2014/main" id="{40C1A17B-FFF8-E504-32AA-0206C84B5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12" name="Bildobjekt 11">
            <a:extLst>
              <a:ext uri="{FF2B5EF4-FFF2-40B4-BE49-F238E27FC236}">
                <a16:creationId xmlns:a16="http://schemas.microsoft.com/office/drawing/2014/main" id="{4DD5A107-1623-5CD9-2373-A331B3C40C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8957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097413-362C-9CE4-F7F2-18D282DFF57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C90E9EA2-0F19-FE50-5040-5F8EDB7C1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909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315732" y="845696"/>
            <a:ext cx="9304642"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311977" y="1641986"/>
            <a:ext cx="4512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95998" y="1641986"/>
            <a:ext cx="4512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8B262E66-6103-0EB3-8DBF-26B0FBF767A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0787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319484" y="844667"/>
            <a:ext cx="9300890"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315731" y="1629651"/>
            <a:ext cx="3872442" cy="3861264"/>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5264374" y="1629651"/>
            <a:ext cx="5356000" cy="3861264"/>
          </a:xfrm>
          <a:prstGeom prst="rect">
            <a:avLst/>
          </a:prstGeom>
        </p:spPr>
        <p:txBody>
          <a:bodyPr>
            <a:normAutofit/>
          </a:bodyPr>
          <a:lstStyle>
            <a:lvl1pPr>
              <a:defRPr sz="2400">
                <a:solidFill>
                  <a:schemeClr val="tx1"/>
                </a:solidFill>
                <a:latin typeface="+mn-lt"/>
              </a:defRPr>
            </a:lvl1pPr>
            <a:lvl2pPr>
              <a:defRPr sz="2000">
                <a:solidFill>
                  <a:schemeClr val="tx1"/>
                </a:solidFill>
                <a:latin typeface="+mn-lt"/>
              </a:defRPr>
            </a:lvl2pPr>
            <a:lvl3pPr>
              <a:defRPr sz="18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8B262E66-6103-0EB3-8DBF-26B0FBF767A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56863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315730" y="844667"/>
            <a:ext cx="9304641"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7502E1DF-E598-8041-13FF-DB58AAB32B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58571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BD396D91-1409-096A-9D2A-7139E6D5AC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7963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49DFD48-7E48-E31F-AB81-E84FE5ACAFE9}"/>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772E0B7E-E500-6F8D-BE98-BF618A1140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2410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E4C87D46-C72D-B954-25E8-C60B02BF96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09734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sv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sv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6.png"/><Relationship Id="rId5" Type="http://schemas.openxmlformats.org/officeDocument/2006/relationships/slideLayout" Target="../slideLayouts/slideLayout28.xml"/><Relationship Id="rId10" Type="http://schemas.openxmlformats.org/officeDocument/2006/relationships/image" Target="../media/image2.svg"/><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8.svg"/><Relationship Id="rId5" Type="http://schemas.openxmlformats.org/officeDocument/2006/relationships/slideLayout" Target="../slideLayouts/slideLayout35.xml"/><Relationship Id="rId10" Type="http://schemas.openxmlformats.org/officeDocument/2006/relationships/image" Target="../media/image7.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5BB23E-5A9E-6FEE-51A7-C705E75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3818D68-17D8-C7C1-3E87-6954CE365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datum 3">
            <a:extLst>
              <a:ext uri="{FF2B5EF4-FFF2-40B4-BE49-F238E27FC236}">
                <a16:creationId xmlns:a16="http://schemas.microsoft.com/office/drawing/2014/main" id="{79FB9081-1B99-BFDD-D18E-332B1485C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F8B5905D-D4B0-B5F5-F957-56D889FA3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7" name="Bildobjekt 7">
            <a:extLst>
              <a:ext uri="{FF2B5EF4-FFF2-40B4-BE49-F238E27FC236}">
                <a16:creationId xmlns:a16="http://schemas.microsoft.com/office/drawing/2014/main" id="{7C5A7B74-FD43-14CC-7768-1F10165ACC3F}"/>
              </a:ext>
              <a:ext uri="{C183D7F6-B498-43B3-948B-1728B52AA6E4}">
                <adec:decorative xmlns:adec="http://schemas.microsoft.com/office/drawing/2017/decorative" val="1"/>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0443858" y="6047117"/>
            <a:ext cx="1328022" cy="464400"/>
          </a:xfrm>
          <a:prstGeom prst="rect">
            <a:avLst/>
          </a:prstGeom>
        </p:spPr>
      </p:pic>
      <p:pic>
        <p:nvPicPr>
          <p:cNvPr id="9" name="Bildobjekt 8">
            <a:extLst>
              <a:ext uri="{FF2B5EF4-FFF2-40B4-BE49-F238E27FC236}">
                <a16:creationId xmlns:a16="http://schemas.microsoft.com/office/drawing/2014/main" id="{0782E4CB-7F65-E3C1-97D2-050E1DAAA06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022125099"/>
      </p:ext>
    </p:extLst>
  </p:cSld>
  <p:clrMap bg1="lt1" tx1="dk1" bg2="lt2" tx2="dk2" accent1="accent1" accent2="accent2" accent3="accent3" accent4="accent4" accent5="accent5" accent6="accent6" hlink="hlink" folHlink="folHlink"/>
  <p:sldLayoutIdLst>
    <p:sldLayoutId id="2147483663" r:id="rId1"/>
    <p:sldLayoutId id="2147483680" r:id="rId2"/>
    <p:sldLayoutId id="2147483681" r:id="rId3"/>
    <p:sldLayoutId id="2147483682" r:id="rId4"/>
    <p:sldLayoutId id="2147483711" r:id="rId5"/>
    <p:sldLayoutId id="2147483683" r:id="rId6"/>
    <p:sldLayoutId id="2147483684" r:id="rId7"/>
    <p:sldLayoutId id="2147483685" r:id="rId8"/>
    <p:sldLayoutId id="214748371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9813BBA-9468-E99C-001A-6794C517007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
        <p:nvSpPr>
          <p:cNvPr id="2" name="Platshållare för rubrik 1">
            <a:extLst>
              <a:ext uri="{FF2B5EF4-FFF2-40B4-BE49-F238E27FC236}">
                <a16:creationId xmlns:a16="http://schemas.microsoft.com/office/drawing/2014/main" id="{D65BB23E-5A9E-6FEE-51A7-C705E75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3818D68-17D8-C7C1-3E87-6954CE365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9FB9081-1B99-BFDD-D18E-332B1485C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F8B5905D-D4B0-B5F5-F957-56D889FA3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7" name="Bildobjekt 7">
            <a:extLst>
              <a:ext uri="{FF2B5EF4-FFF2-40B4-BE49-F238E27FC236}">
                <a16:creationId xmlns:a16="http://schemas.microsoft.com/office/drawing/2014/main" id="{320CCAD5-AF81-5197-E111-6BDEBC70E1B7}"/>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3368941197"/>
      </p:ext>
    </p:extLst>
  </p:cSld>
  <p:clrMap bg1="lt1" tx1="dk1" bg2="lt2" tx2="dk2" accent1="accent1" accent2="accent2" accent3="accent3" accent4="accent4" accent5="accent5" accent6="accent6" hlink="hlink" folHlink="folHlink"/>
  <p:sldLayoutIdLst>
    <p:sldLayoutId id="214748366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9E5454C3-4AEC-046F-C2EA-5875631CC3A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
        <p:nvSpPr>
          <p:cNvPr id="2" name="Platshållare för rubrik 1">
            <a:extLst>
              <a:ext uri="{FF2B5EF4-FFF2-40B4-BE49-F238E27FC236}">
                <a16:creationId xmlns:a16="http://schemas.microsoft.com/office/drawing/2014/main" id="{D65BB23E-5A9E-6FEE-51A7-C705E75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3818D68-17D8-C7C1-3E87-6954CE365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9FB9081-1B99-BFDD-D18E-332B1485C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F8B5905D-D4B0-B5F5-F957-56D889FA3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7" name="Bildobjekt 7">
            <a:extLst>
              <a:ext uri="{FF2B5EF4-FFF2-40B4-BE49-F238E27FC236}">
                <a16:creationId xmlns:a16="http://schemas.microsoft.com/office/drawing/2014/main" id="{1F819F74-CB1E-FB9B-BA20-B6A3D344ED50}"/>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911398434"/>
      </p:ext>
    </p:extLst>
  </p:cSld>
  <p:clrMap bg1="lt1" tx1="dk1" bg2="lt2" tx2="dk2" accent1="accent1" accent2="accent2" accent3="accent3" accent4="accent4" accent5="accent5" accent6="accent6" hlink="hlink" folHlink="folHlink"/>
  <p:sldLayoutIdLst>
    <p:sldLayoutId id="2147483667" r:id="rId1"/>
    <p:sldLayoutId id="2147483692" r:id="rId2"/>
    <p:sldLayoutId id="2147483693" r:id="rId3"/>
    <p:sldLayoutId id="2147483694" r:id="rId4"/>
    <p:sldLayoutId id="2147483695" r:id="rId5"/>
    <p:sldLayoutId id="2147483696" r:id="rId6"/>
    <p:sldLayoutId id="214748369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5BB23E-5A9E-6FEE-51A7-C705E75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3818D68-17D8-C7C1-3E87-6954CE365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9FB9081-1B99-BFDD-D18E-332B1485C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F8B5905D-D4B0-B5F5-F957-56D889FA3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7" name="Bildobjekt 7">
            <a:extLst>
              <a:ext uri="{FF2B5EF4-FFF2-40B4-BE49-F238E27FC236}">
                <a16:creationId xmlns:a16="http://schemas.microsoft.com/office/drawing/2014/main" id="{9DEE712D-A3F0-CD6E-5803-A8F525E7FCA7}"/>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443858" y="6047117"/>
            <a:ext cx="1328022" cy="464400"/>
          </a:xfrm>
          <a:prstGeom prst="rect">
            <a:avLst/>
          </a:prstGeom>
        </p:spPr>
      </p:pic>
      <p:pic>
        <p:nvPicPr>
          <p:cNvPr id="9" name="Bildobjekt 8">
            <a:extLst>
              <a:ext uri="{FF2B5EF4-FFF2-40B4-BE49-F238E27FC236}">
                <a16:creationId xmlns:a16="http://schemas.microsoft.com/office/drawing/2014/main" id="{A07CC897-340D-6814-4C6C-1BBB7816B313}"/>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1227474" y="230188"/>
            <a:ext cx="711200" cy="520699"/>
          </a:xfrm>
          <a:prstGeom prst="rect">
            <a:avLst/>
          </a:prstGeom>
        </p:spPr>
      </p:pic>
    </p:spTree>
    <p:extLst>
      <p:ext uri="{BB962C8B-B14F-4D97-AF65-F5344CB8AC3E}">
        <p14:creationId xmlns:p14="http://schemas.microsoft.com/office/powerpoint/2010/main" val="1844928714"/>
      </p:ext>
    </p:extLst>
  </p:cSld>
  <p:clrMap bg1="lt1" tx1="dk1" bg2="lt2" tx2="dk2" accent1="accent1" accent2="accent2" accent3="accent3" accent4="accent4" accent5="accent5" accent6="accent6" hlink="hlink" folHlink="folHlink"/>
  <p:sldLayoutIdLst>
    <p:sldLayoutId id="2147483669"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5BB23E-5A9E-6FEE-51A7-C705E75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3818D68-17D8-C7C1-3E87-6954CE365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9FB9081-1B99-BFDD-D18E-332B1485C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F8B5905D-D4B0-B5F5-F957-56D889FA3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7" name="Bildobjekt 7">
            <a:extLst>
              <a:ext uri="{FF2B5EF4-FFF2-40B4-BE49-F238E27FC236}">
                <a16:creationId xmlns:a16="http://schemas.microsoft.com/office/drawing/2014/main" id="{BB2A32DF-3FD1-0A1E-D747-166E7F46152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1662703619"/>
      </p:ext>
    </p:extLst>
  </p:cSld>
  <p:clrMap bg1="lt1" tx1="dk1" bg2="lt2" tx2="dk2" accent1="accent1" accent2="accent2" accent3="accent3" accent4="accent4" accent5="accent5" accent6="accent6" hlink="hlink" folHlink="folHlink"/>
  <p:sldLayoutIdLst>
    <p:sldLayoutId id="2147483671" r:id="rId1"/>
    <p:sldLayoutId id="2147483704" r:id="rId2"/>
    <p:sldLayoutId id="2147483705" r:id="rId3"/>
    <p:sldLayoutId id="2147483706" r:id="rId4"/>
    <p:sldLayoutId id="2147483707" r:id="rId5"/>
    <p:sldLayoutId id="2147483708" r:id="rId6"/>
    <p:sldLayoutId id="2147483709" r:id="rId7"/>
    <p:sldLayoutId id="214748371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edningsamverkan@mcf.s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cf.se/ledningsamverkan" TargetMode="External"/><Relationship Id="rId2" Type="http://schemas.openxmlformats.org/officeDocument/2006/relationships/hyperlink" Target="http://www.mcf.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32A97774-F99C-CF6A-0437-35718215D37A}"/>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2395530E-E43D-2142-C6D4-D9B19D1BDC53}"/>
              </a:ext>
            </a:extLst>
          </p:cNvPr>
          <p:cNvSpPr>
            <a:spLocks noGrp="1"/>
          </p:cNvSpPr>
          <p:nvPr>
            <p:ph type="ctrTitle"/>
          </p:nvPr>
        </p:nvSpPr>
        <p:spPr>
          <a:xfrm>
            <a:off x="1432560" y="3106759"/>
            <a:ext cx="9144000" cy="723245"/>
          </a:xfrm>
        </p:spPr>
        <p:txBody>
          <a:bodyPr>
            <a:noAutofit/>
          </a:bodyPr>
          <a:lstStyle/>
          <a:p>
            <a:r>
              <a:rPr lang="sv-SE" dirty="0"/>
              <a:t>Kriskommunikation i samverkan</a:t>
            </a:r>
          </a:p>
        </p:txBody>
      </p:sp>
      <p:sp>
        <p:nvSpPr>
          <p:cNvPr id="4" name="Underrubrik 2">
            <a:extLst>
              <a:ext uri="{FF2B5EF4-FFF2-40B4-BE49-F238E27FC236}">
                <a16:creationId xmlns:a16="http://schemas.microsoft.com/office/drawing/2014/main" id="{53F87D91-988A-43F2-D829-EAC07CD598EE}"/>
              </a:ext>
            </a:extLst>
          </p:cNvPr>
          <p:cNvSpPr txBox="1">
            <a:spLocks/>
          </p:cNvSpPr>
          <p:nvPr/>
        </p:nvSpPr>
        <p:spPr>
          <a:xfrm>
            <a:off x="1432560" y="3901685"/>
            <a:ext cx="10343128" cy="4878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b="1" dirty="0"/>
              <a:t>För effektiv aktörsgemensam kommunikation vid samhällsstörningar</a:t>
            </a:r>
          </a:p>
        </p:txBody>
      </p:sp>
    </p:spTree>
    <p:extLst>
      <p:ext uri="{BB962C8B-B14F-4D97-AF65-F5344CB8AC3E}">
        <p14:creationId xmlns:p14="http://schemas.microsoft.com/office/powerpoint/2010/main" val="7782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Dela information</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746457"/>
            <a:ext cx="5609548" cy="4079875"/>
          </a:xfrm>
        </p:spPr>
        <p:txBody>
          <a:bodyPr>
            <a:normAutofit/>
          </a:bodyPr>
          <a:lstStyle/>
          <a:p>
            <a:r>
              <a:rPr lang="sv-SE" b="1" dirty="0"/>
              <a:t>Omvärldsbevaka</a:t>
            </a:r>
            <a:r>
              <a:rPr lang="sv-SE" dirty="0"/>
              <a:t> och </a:t>
            </a:r>
            <a:r>
              <a:rPr lang="sv-SE" b="1" dirty="0"/>
              <a:t>dela information</a:t>
            </a:r>
            <a:r>
              <a:rPr lang="sv-SE" dirty="0"/>
              <a:t> med andra aktörer.</a:t>
            </a:r>
          </a:p>
          <a:p>
            <a:pPr lvl="1"/>
            <a:r>
              <a:rPr lang="sv-SE" dirty="0"/>
              <a:t>Trender i sociala medier.</a:t>
            </a:r>
          </a:p>
          <a:p>
            <a:pPr lvl="1"/>
            <a:r>
              <a:rPr lang="sv-SE" dirty="0"/>
              <a:t>Ryktesspridning.</a:t>
            </a:r>
          </a:p>
          <a:p>
            <a:pPr lvl="1"/>
            <a:r>
              <a:rPr lang="sv-SE" dirty="0"/>
              <a:t>Förändrat beteende hos målgrupper.</a:t>
            </a:r>
          </a:p>
          <a:p>
            <a:r>
              <a:rPr lang="sv-SE" dirty="0"/>
              <a:t>Använd befintliga kontaktvägar </a:t>
            </a:r>
            <a:br>
              <a:rPr lang="sv-SE" dirty="0"/>
            </a:br>
            <a:r>
              <a:rPr lang="sv-SE" dirty="0"/>
              <a:t>och samverkansstrukturer, eller </a:t>
            </a:r>
            <a:br>
              <a:rPr lang="sv-SE" dirty="0"/>
            </a:br>
            <a:r>
              <a:rPr lang="sv-SE" dirty="0"/>
              <a:t>skapa nya.</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4227" y="1531772"/>
            <a:ext cx="4043843" cy="4079874"/>
          </a:xfrm>
          <a:prstGeom prst="rect">
            <a:avLst/>
          </a:prstGeom>
        </p:spPr>
      </p:pic>
    </p:spTree>
    <p:extLst>
      <p:ext uri="{BB962C8B-B14F-4D97-AF65-F5344CB8AC3E}">
        <p14:creationId xmlns:p14="http://schemas.microsoft.com/office/powerpoint/2010/main" val="294237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Kommunikationsperspektiv i samlad lägesbild</a:t>
            </a:r>
            <a:endParaRPr lang="en-SE" dirty="0"/>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4227" y="1533169"/>
            <a:ext cx="4043843" cy="4077079"/>
          </a:xfrm>
          <a:prstGeom prst="rect">
            <a:avLst/>
          </a:prstGeom>
        </p:spPr>
      </p:pic>
      <p:graphicFrame>
        <p:nvGraphicFramePr>
          <p:cNvPr id="6" name="Platshållare för innehåll 5">
            <a:extLst>
              <a:ext uri="{FF2B5EF4-FFF2-40B4-BE49-F238E27FC236}">
                <a16:creationId xmlns:a16="http://schemas.microsoft.com/office/drawing/2014/main" id="{46056857-9CF5-C35E-179C-DC324C613E04}"/>
              </a:ext>
            </a:extLst>
          </p:cNvPr>
          <p:cNvGraphicFramePr>
            <a:graphicFrameLocks noGrp="1"/>
          </p:cNvGraphicFramePr>
          <p:nvPr>
            <p:ph idx="1"/>
            <p:extLst>
              <p:ext uri="{D42A27DB-BD31-4B8C-83A1-F6EECF244321}">
                <p14:modId xmlns:p14="http://schemas.microsoft.com/office/powerpoint/2010/main" val="2485039225"/>
              </p:ext>
            </p:extLst>
          </p:nvPr>
        </p:nvGraphicFramePr>
        <p:xfrm>
          <a:off x="1430337" y="1559317"/>
          <a:ext cx="5479345" cy="4382680"/>
        </p:xfrm>
        <a:graphic>
          <a:graphicData uri="http://schemas.openxmlformats.org/drawingml/2006/table">
            <a:tbl>
              <a:tblPr firstRow="1" bandRow="1">
                <a:tableStyleId>{2D5ABB26-0587-4C30-8999-92F81FD0307C}</a:tableStyleId>
              </a:tblPr>
              <a:tblGrid>
                <a:gridCol w="1758136">
                  <a:extLst>
                    <a:ext uri="{9D8B030D-6E8A-4147-A177-3AD203B41FA5}">
                      <a16:colId xmlns:a16="http://schemas.microsoft.com/office/drawing/2014/main" val="219511142"/>
                    </a:ext>
                  </a:extLst>
                </a:gridCol>
                <a:gridCol w="3721209">
                  <a:extLst>
                    <a:ext uri="{9D8B030D-6E8A-4147-A177-3AD203B41FA5}">
                      <a16:colId xmlns:a16="http://schemas.microsoft.com/office/drawing/2014/main" val="437279070"/>
                    </a:ext>
                  </a:extLst>
                </a:gridCol>
              </a:tblGrid>
              <a:tr h="370840">
                <a:tc>
                  <a:txBody>
                    <a:bodyPr/>
                    <a:lstStyle/>
                    <a:p>
                      <a:r>
                        <a:rPr lang="sv-SE" sz="1400" b="1" dirty="0">
                          <a:solidFill>
                            <a:schemeClr val="bg1"/>
                          </a:solidFill>
                        </a:rPr>
                        <a:t>Rubrik</a:t>
                      </a:r>
                    </a:p>
                  </a:txBody>
                  <a:tcPr marT="72000" marB="72000" anchor="ctr">
                    <a:lnR w="12700" cap="flat" cmpd="sng" algn="ctr">
                      <a:solidFill>
                        <a:schemeClr val="bg1"/>
                      </a:solidFill>
                      <a:prstDash val="solid"/>
                      <a:round/>
                      <a:headEnd type="none" w="med" len="med"/>
                      <a:tailEnd type="none" w="med" len="med"/>
                    </a:lnR>
                    <a:solidFill>
                      <a:schemeClr val="tx1"/>
                    </a:solidFill>
                  </a:tcPr>
                </a:tc>
                <a:tc>
                  <a:txBody>
                    <a:bodyPr/>
                    <a:lstStyle/>
                    <a:p>
                      <a:r>
                        <a:rPr lang="sv-SE" sz="1400" b="1" dirty="0">
                          <a:solidFill>
                            <a:schemeClr val="bg1"/>
                          </a:solidFill>
                        </a:rPr>
                        <a:t>Kommunikativt perspektiv</a:t>
                      </a:r>
                    </a:p>
                  </a:txBody>
                  <a:tcPr marT="72000" marB="72000"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846221539"/>
                  </a:ext>
                </a:extLst>
              </a:tr>
              <a:tr h="370840">
                <a:tc>
                  <a:txBody>
                    <a:bodyPr/>
                    <a:lstStyle/>
                    <a:p>
                      <a:r>
                        <a:rPr lang="sv-SE" sz="1200" b="1" dirty="0"/>
                        <a:t>Om händelsen; Fakta och antaganden</a:t>
                      </a:r>
                    </a:p>
                  </a:txBody>
                  <a:tcPr marT="72000" marB="7200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dk1"/>
                          </a:solidFill>
                          <a:effectLst/>
                        </a:rPr>
                        <a:t>Bilden av händelsen/narrativet, som den beskrivs </a:t>
                      </a:r>
                      <a:br>
                        <a:rPr lang="sv-SE" sz="1200" b="0" kern="1200" dirty="0">
                          <a:solidFill>
                            <a:schemeClr val="dk1"/>
                          </a:solidFill>
                          <a:effectLst/>
                        </a:rPr>
                      </a:br>
                      <a:r>
                        <a:rPr lang="sv-SE" sz="1200" b="0" kern="1200" dirty="0">
                          <a:solidFill>
                            <a:schemeClr val="dk1"/>
                          </a:solidFill>
                          <a:effectLst/>
                        </a:rPr>
                        <a:t>i media och sociala medier. </a:t>
                      </a:r>
                    </a:p>
                  </a:txBody>
                  <a:tcPr marT="72000" marB="72000">
                    <a:solidFill>
                      <a:schemeClr val="bg1"/>
                    </a:solidFill>
                  </a:tcPr>
                </a:tc>
                <a:extLst>
                  <a:ext uri="{0D108BD9-81ED-4DB2-BD59-A6C34878D82A}">
                    <a16:rowId xmlns:a16="http://schemas.microsoft.com/office/drawing/2014/main" val="2093288406"/>
                  </a:ext>
                </a:extLst>
              </a:tr>
              <a:tr h="370840">
                <a:tc>
                  <a:txBody>
                    <a:bodyPr/>
                    <a:lstStyle/>
                    <a:p>
                      <a:r>
                        <a:rPr lang="sv-SE" sz="1200" b="1" dirty="0"/>
                        <a:t>Konsekvenser</a:t>
                      </a:r>
                    </a:p>
                  </a:txBody>
                  <a:tcPr marT="72000" marB="72000">
                    <a:solidFill>
                      <a:srgbClr val="F1F0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rPr>
                        <a:t>Kommunikationsbehov som uppstår hos </a:t>
                      </a:r>
                      <a:br>
                        <a:rPr lang="sv-SE" sz="1200" b="0" dirty="0">
                          <a:effectLst/>
                        </a:rPr>
                      </a:br>
                      <a:r>
                        <a:rPr lang="sv-SE" sz="1200" b="0" dirty="0">
                          <a:effectLst/>
                        </a:rPr>
                        <a:t>olika aktörer eller målgrupper på grund av konsekvenserna av samhällsstörningen, till </a:t>
                      </a:r>
                      <a:br>
                        <a:rPr lang="sv-SE" sz="1200" b="0" dirty="0">
                          <a:effectLst/>
                        </a:rPr>
                      </a:br>
                      <a:r>
                        <a:rPr lang="sv-SE" sz="1200" b="0" dirty="0">
                          <a:effectLst/>
                        </a:rPr>
                        <a:t>exempel bemötande av rykten och felaktig information eller budskap med råd kopplat </a:t>
                      </a:r>
                      <a:br>
                        <a:rPr lang="sv-SE" sz="1200" b="0" dirty="0">
                          <a:effectLst/>
                        </a:rPr>
                      </a:br>
                      <a:r>
                        <a:rPr lang="sv-SE" sz="1200" b="0" dirty="0">
                          <a:effectLst/>
                        </a:rPr>
                        <a:t>till beteende såsom bunkring. </a:t>
                      </a:r>
                      <a:endParaRPr lang="sv-SE" sz="1200" b="0" dirty="0"/>
                    </a:p>
                  </a:txBody>
                  <a:tcPr marT="72000" marB="72000">
                    <a:solidFill>
                      <a:srgbClr val="F1F0F4"/>
                    </a:solidFill>
                  </a:tcPr>
                </a:tc>
                <a:extLst>
                  <a:ext uri="{0D108BD9-81ED-4DB2-BD59-A6C34878D82A}">
                    <a16:rowId xmlns:a16="http://schemas.microsoft.com/office/drawing/2014/main" val="2954093600"/>
                  </a:ext>
                </a:extLst>
              </a:tr>
              <a:tr h="370840">
                <a:tc>
                  <a:txBody>
                    <a:bodyPr/>
                    <a:lstStyle/>
                    <a:p>
                      <a:r>
                        <a:rPr lang="sv-SE" sz="1200" b="1" dirty="0"/>
                        <a:t>Åtgärder</a:t>
                      </a:r>
                    </a:p>
                  </a:txBody>
                  <a:tcPr marT="72000" marB="72000">
                    <a:solidFill>
                      <a:schemeClr val="bg1"/>
                    </a:solidFill>
                  </a:tcPr>
                </a:tc>
                <a:tc>
                  <a:txBody>
                    <a:bodyPr/>
                    <a:lstStyle/>
                    <a:p>
                      <a:r>
                        <a:rPr lang="sv-SE" sz="1200" b="0" dirty="0">
                          <a:effectLst/>
                        </a:rPr>
                        <a:t>Beskrivning av vilka kommunikationsaktiviteter </a:t>
                      </a:r>
                      <a:br>
                        <a:rPr lang="sv-SE" sz="1200" b="0" dirty="0">
                          <a:effectLst/>
                        </a:rPr>
                      </a:br>
                      <a:r>
                        <a:rPr lang="sv-SE" sz="1200" b="0" dirty="0">
                          <a:effectLst/>
                        </a:rPr>
                        <a:t>som genomförts och planeras inom ramen </a:t>
                      </a:r>
                      <a:br>
                        <a:rPr lang="sv-SE" sz="1200" b="0" dirty="0">
                          <a:effectLst/>
                        </a:rPr>
                      </a:br>
                      <a:r>
                        <a:rPr lang="sv-SE" sz="1200" b="0" dirty="0">
                          <a:effectLst/>
                        </a:rPr>
                        <a:t>för hanteringen.</a:t>
                      </a:r>
                      <a:endParaRPr lang="sv-SE" sz="1200" dirty="0"/>
                    </a:p>
                  </a:txBody>
                  <a:tcPr marT="72000" marB="72000">
                    <a:solidFill>
                      <a:schemeClr val="bg1"/>
                    </a:solidFill>
                  </a:tcPr>
                </a:tc>
                <a:extLst>
                  <a:ext uri="{0D108BD9-81ED-4DB2-BD59-A6C34878D82A}">
                    <a16:rowId xmlns:a16="http://schemas.microsoft.com/office/drawing/2014/main" val="2566215139"/>
                  </a:ext>
                </a:extLst>
              </a:tr>
              <a:tr h="370840">
                <a:tc>
                  <a:txBody>
                    <a:bodyPr/>
                    <a:lstStyle/>
                    <a:p>
                      <a:r>
                        <a:rPr lang="sv-SE" sz="1200" b="1" dirty="0"/>
                        <a:t>Resurser</a:t>
                      </a:r>
                    </a:p>
                  </a:txBody>
                  <a:tcPr marT="72000" marB="72000">
                    <a:solidFill>
                      <a:srgbClr val="F1F0F4"/>
                    </a:solidFill>
                  </a:tcPr>
                </a:tc>
                <a:tc>
                  <a:txBody>
                    <a:bodyPr/>
                    <a:lstStyle/>
                    <a:p>
                      <a:r>
                        <a:rPr lang="sv-SE" sz="1200" b="0" dirty="0">
                          <a:effectLst/>
                        </a:rPr>
                        <a:t>Budget för gemensamma kommunikations-</a:t>
                      </a:r>
                      <a:br>
                        <a:rPr lang="sv-SE" sz="1200" b="0" dirty="0">
                          <a:effectLst/>
                        </a:rPr>
                      </a:br>
                      <a:r>
                        <a:rPr lang="sv-SE" sz="1200" b="0" dirty="0">
                          <a:effectLst/>
                        </a:rPr>
                        <a:t>insatser och tillgång till kommunikatörsresurser kopplat till hanteringen.</a:t>
                      </a:r>
                      <a:endParaRPr lang="sv-SE" sz="1200" dirty="0"/>
                    </a:p>
                  </a:txBody>
                  <a:tcPr marT="72000" marB="72000">
                    <a:solidFill>
                      <a:srgbClr val="F1F0F4"/>
                    </a:solidFill>
                  </a:tcPr>
                </a:tc>
                <a:extLst>
                  <a:ext uri="{0D108BD9-81ED-4DB2-BD59-A6C34878D82A}">
                    <a16:rowId xmlns:a16="http://schemas.microsoft.com/office/drawing/2014/main" val="1791199466"/>
                  </a:ext>
                </a:extLst>
              </a:tr>
              <a:tr h="370840">
                <a:tc>
                  <a:txBody>
                    <a:bodyPr/>
                    <a:lstStyle/>
                    <a:p>
                      <a:r>
                        <a:rPr lang="sv-SE" sz="1200" b="1" dirty="0"/>
                        <a:t>Samverkan</a:t>
                      </a:r>
                    </a:p>
                  </a:txBody>
                  <a:tcPr marT="72000" marB="72000">
                    <a:lnB w="28575" cap="flat" cmpd="sng" algn="ctr">
                      <a:solidFill>
                        <a:schemeClr val="accent3">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rPr>
                        <a:t>Ingående aktörer i den upprättade kommunikations-</a:t>
                      </a:r>
                      <a:br>
                        <a:rPr lang="sv-SE" sz="1200" b="0" dirty="0">
                          <a:effectLst/>
                        </a:rPr>
                      </a:br>
                      <a:r>
                        <a:rPr lang="sv-SE" sz="1200" b="0" dirty="0">
                          <a:effectLst/>
                        </a:rPr>
                        <a:t>samverkan samt, om det är aktuellt, användning av </a:t>
                      </a:r>
                      <a:r>
                        <a:rPr lang="sv-SE" sz="1200" b="0" dirty="0" err="1">
                          <a:effectLst/>
                        </a:rPr>
                        <a:t>vidareförmedlare</a:t>
                      </a:r>
                      <a:r>
                        <a:rPr lang="sv-SE" sz="1200" b="0" dirty="0">
                          <a:effectLst/>
                        </a:rPr>
                        <a:t> inom exempelvis civilsamhället för att nå särskilda målgrupper.</a:t>
                      </a:r>
                      <a:endParaRPr lang="sv-SE" sz="1200" b="0" dirty="0"/>
                    </a:p>
                  </a:txBody>
                  <a:tcPr marT="72000" marB="72000">
                    <a:lnB w="28575"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3779860"/>
                  </a:ext>
                </a:extLst>
              </a:tr>
            </a:tbl>
          </a:graphicData>
        </a:graphic>
      </p:graphicFrame>
    </p:spTree>
    <p:extLst>
      <p:ext uri="{BB962C8B-B14F-4D97-AF65-F5344CB8AC3E}">
        <p14:creationId xmlns:p14="http://schemas.microsoft.com/office/powerpoint/2010/main" val="238788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Samlad kommunikativ lägesbild</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7" y="1555625"/>
            <a:ext cx="7040783" cy="4268580"/>
          </a:xfrm>
        </p:spPr>
        <p:txBody>
          <a:bodyPr>
            <a:normAutofit/>
          </a:bodyPr>
          <a:lstStyle/>
          <a:p>
            <a:r>
              <a:rPr lang="sv-SE" sz="2200" dirty="0"/>
              <a:t>Ibland finns behov av lägesbild som mer </a:t>
            </a:r>
            <a:r>
              <a:rPr lang="sv-SE" sz="2200" b="1" dirty="0"/>
              <a:t>fördjupat belyser de kommunikativa aspekterna.</a:t>
            </a:r>
          </a:p>
          <a:p>
            <a:r>
              <a:rPr lang="sv-SE" sz="2200" dirty="0"/>
              <a:t>Ett </a:t>
            </a:r>
            <a:r>
              <a:rPr lang="sv-SE" sz="2200" b="1" dirty="0"/>
              <a:t>komplement till samlad lägesbild </a:t>
            </a:r>
            <a:br>
              <a:rPr lang="sv-SE" sz="2200" dirty="0"/>
            </a:br>
            <a:r>
              <a:rPr lang="sv-SE" sz="2200" dirty="0"/>
              <a:t>för den övergripande hanteringen. </a:t>
            </a:r>
          </a:p>
          <a:p>
            <a:r>
              <a:rPr lang="sv-SE" sz="2200" b="1" dirty="0"/>
              <a:t>Arbetsredskap för </a:t>
            </a:r>
            <a:br>
              <a:rPr lang="sv-SE" sz="2200" b="1" dirty="0"/>
            </a:br>
            <a:r>
              <a:rPr lang="sv-SE" sz="2200" b="1" dirty="0"/>
              <a:t>kommunikatörer </a:t>
            </a:r>
            <a:br>
              <a:rPr lang="sv-SE" sz="2200" dirty="0"/>
            </a:br>
            <a:r>
              <a:rPr lang="sv-SE" sz="2200" dirty="0"/>
              <a:t>i kommunikationsarbetet </a:t>
            </a:r>
            <a:br>
              <a:rPr lang="sv-SE" sz="2200" dirty="0"/>
            </a:br>
            <a:r>
              <a:rPr lang="sv-SE" sz="2200" dirty="0"/>
              <a:t>eller </a:t>
            </a:r>
            <a:r>
              <a:rPr lang="sv-SE" sz="2200" b="1" dirty="0"/>
              <a:t>del i underlaget </a:t>
            </a:r>
            <a:br>
              <a:rPr lang="sv-SE" sz="2200" b="1" dirty="0"/>
            </a:br>
            <a:r>
              <a:rPr lang="sv-SE" sz="2200" dirty="0"/>
              <a:t>för den övergripande </a:t>
            </a:r>
            <a:br>
              <a:rPr lang="sv-SE" sz="2200" dirty="0"/>
            </a:br>
            <a:r>
              <a:rPr lang="sv-SE" sz="2200" dirty="0"/>
              <a:t>hanteringen.</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76090" y="1113630"/>
            <a:ext cx="2890113" cy="2913867"/>
          </a:xfrm>
          <a:prstGeom prst="rect">
            <a:avLst/>
          </a:prstGeom>
        </p:spPr>
      </p:pic>
      <p:pic>
        <p:nvPicPr>
          <p:cNvPr id="4" name="Bildobjekt 3">
            <a:extLst>
              <a:ext uri="{FF2B5EF4-FFF2-40B4-BE49-F238E27FC236}">
                <a16:creationId xmlns:a16="http://schemas.microsoft.com/office/drawing/2014/main" id="{ECF821EB-2634-B1D9-AD7D-1602175C16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78" y="2749863"/>
            <a:ext cx="3511054" cy="3563722"/>
          </a:xfrm>
          <a:prstGeom prst="rect">
            <a:avLst/>
          </a:prstGeom>
        </p:spPr>
      </p:pic>
    </p:spTree>
    <p:extLst>
      <p:ext uri="{BB962C8B-B14F-4D97-AF65-F5344CB8AC3E}">
        <p14:creationId xmlns:p14="http://schemas.microsoft.com/office/powerpoint/2010/main" val="3097033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Innehåll samlad kommunikativ lägesbild</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7" y="1555625"/>
            <a:ext cx="7040783" cy="4268580"/>
          </a:xfrm>
        </p:spPr>
        <p:txBody>
          <a:bodyPr>
            <a:normAutofit/>
          </a:bodyPr>
          <a:lstStyle/>
          <a:p>
            <a:r>
              <a:rPr lang="sv-SE" dirty="0"/>
              <a:t>Innehåll och </a:t>
            </a:r>
            <a:r>
              <a:rPr lang="sv-SE" b="1" dirty="0"/>
              <a:t>rubriker utifrån behov. </a:t>
            </a:r>
          </a:p>
          <a:p>
            <a:r>
              <a:rPr lang="sv-SE" b="1" dirty="0"/>
              <a:t>Innehåll kan skifta </a:t>
            </a:r>
            <a:r>
              <a:rPr lang="sv-SE" dirty="0"/>
              <a:t>beroende på vilka </a:t>
            </a:r>
            <a:br>
              <a:rPr lang="sv-SE" dirty="0"/>
            </a:br>
            <a:r>
              <a:rPr lang="sv-SE" dirty="0"/>
              <a:t>som ingår i samverkan samt </a:t>
            </a:r>
            <a:br>
              <a:rPr lang="sv-SE" dirty="0"/>
            </a:br>
            <a:r>
              <a:rPr lang="sv-SE" dirty="0"/>
              <a:t>under hanteringens gång. </a:t>
            </a:r>
          </a:p>
          <a:p>
            <a:r>
              <a:rPr lang="sv-SE" b="1" dirty="0"/>
              <a:t>Perspektivförflyttning</a:t>
            </a:r>
            <a:r>
              <a:rPr lang="sv-SE" dirty="0"/>
              <a:t> </a:t>
            </a:r>
            <a:br>
              <a:rPr lang="sv-SE" dirty="0"/>
            </a:br>
            <a:r>
              <a:rPr lang="sv-SE" dirty="0"/>
              <a:t>– från egen aktörs </a:t>
            </a:r>
            <a:br>
              <a:rPr lang="sv-SE" dirty="0"/>
            </a:br>
            <a:r>
              <a:rPr lang="sv-SE" dirty="0"/>
              <a:t>perspektiv till </a:t>
            </a:r>
            <a:br>
              <a:rPr lang="sv-SE" dirty="0"/>
            </a:br>
            <a:r>
              <a:rPr lang="sv-SE" dirty="0"/>
              <a:t>ett sammanhang.</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76090" y="1113630"/>
            <a:ext cx="2890113" cy="2913867"/>
          </a:xfrm>
          <a:prstGeom prst="rect">
            <a:avLst/>
          </a:prstGeom>
        </p:spPr>
      </p:pic>
      <p:pic>
        <p:nvPicPr>
          <p:cNvPr id="4" name="Bildobjekt 3">
            <a:extLst>
              <a:ext uri="{FF2B5EF4-FFF2-40B4-BE49-F238E27FC236}">
                <a16:creationId xmlns:a16="http://schemas.microsoft.com/office/drawing/2014/main" id="{ECF821EB-2634-B1D9-AD7D-1602175C16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78" y="2749863"/>
            <a:ext cx="3511054" cy="3563722"/>
          </a:xfrm>
          <a:prstGeom prst="rect">
            <a:avLst/>
          </a:prstGeom>
        </p:spPr>
      </p:pic>
    </p:spTree>
    <p:extLst>
      <p:ext uri="{BB962C8B-B14F-4D97-AF65-F5344CB8AC3E}">
        <p14:creationId xmlns:p14="http://schemas.microsoft.com/office/powerpoint/2010/main" val="151154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Rubriker i samlad kommunikativ lägesbild</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7" y="1555625"/>
            <a:ext cx="7462203" cy="4630489"/>
          </a:xfrm>
        </p:spPr>
        <p:txBody>
          <a:bodyPr>
            <a:noAutofit/>
          </a:bodyPr>
          <a:lstStyle/>
          <a:p>
            <a:r>
              <a:rPr lang="sv-SE" sz="2100" dirty="0"/>
              <a:t>Kort om händelsen och dess kommunikativa konsekvenser.</a:t>
            </a:r>
          </a:p>
          <a:p>
            <a:r>
              <a:rPr lang="sv-SE" sz="2100" dirty="0"/>
              <a:t>Analys av omvärldens bild (narrativ).</a:t>
            </a:r>
          </a:p>
          <a:p>
            <a:r>
              <a:rPr lang="sv-SE" sz="2100" dirty="0"/>
              <a:t>Desinformation och otillbörlig </a:t>
            </a:r>
            <a:br>
              <a:rPr lang="sv-SE" sz="2100" dirty="0"/>
            </a:br>
            <a:r>
              <a:rPr lang="sv-SE" sz="2100" dirty="0"/>
              <a:t>informationspåverkan.</a:t>
            </a:r>
          </a:p>
          <a:p>
            <a:r>
              <a:rPr lang="sv-SE" sz="2100" dirty="0"/>
              <a:t>Aktörsgemensamma </a:t>
            </a:r>
            <a:br>
              <a:rPr lang="sv-SE" sz="2100" dirty="0"/>
            </a:br>
            <a:r>
              <a:rPr lang="sv-SE" sz="2100" dirty="0"/>
              <a:t>inriktningsbeslut.</a:t>
            </a:r>
          </a:p>
          <a:p>
            <a:r>
              <a:rPr lang="sv-SE" sz="2100" dirty="0"/>
              <a:t>Samordnade budskap.</a:t>
            </a:r>
          </a:p>
          <a:p>
            <a:r>
              <a:rPr lang="sv-SE" sz="2100" dirty="0"/>
              <a:t>Genomförda och planerade </a:t>
            </a:r>
            <a:br>
              <a:rPr lang="sv-SE" sz="2100" dirty="0"/>
            </a:br>
            <a:r>
              <a:rPr lang="sv-SE" sz="2100" dirty="0"/>
              <a:t>kommunikationsåtgärder.</a:t>
            </a:r>
          </a:p>
          <a:p>
            <a:r>
              <a:rPr lang="sv-SE" sz="2100" dirty="0"/>
              <a:t>Resursbehov.</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76090" y="1113630"/>
            <a:ext cx="2890113" cy="2913867"/>
          </a:xfrm>
          <a:prstGeom prst="rect">
            <a:avLst/>
          </a:prstGeom>
        </p:spPr>
      </p:pic>
      <p:pic>
        <p:nvPicPr>
          <p:cNvPr id="4" name="Bildobjekt 3">
            <a:extLst>
              <a:ext uri="{FF2B5EF4-FFF2-40B4-BE49-F238E27FC236}">
                <a16:creationId xmlns:a16="http://schemas.microsoft.com/office/drawing/2014/main" id="{ECF821EB-2634-B1D9-AD7D-1602175C16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78" y="2749863"/>
            <a:ext cx="3511054" cy="3563722"/>
          </a:xfrm>
          <a:prstGeom prst="rect">
            <a:avLst/>
          </a:prstGeom>
        </p:spPr>
      </p:pic>
    </p:spTree>
    <p:extLst>
      <p:ext uri="{BB962C8B-B14F-4D97-AF65-F5344CB8AC3E}">
        <p14:creationId xmlns:p14="http://schemas.microsoft.com/office/powerpoint/2010/main" val="162631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0">
            <a:extLst>
              <a:ext uri="{FF2B5EF4-FFF2-40B4-BE49-F238E27FC236}">
                <a16:creationId xmlns:a16="http://schemas.microsoft.com/office/drawing/2014/main" id="{22E477DF-8FDB-84A4-D7C9-657BF969D6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4227" y="1533169"/>
            <a:ext cx="4043843" cy="4077079"/>
          </a:xfrm>
          <a:prstGeom prst="rect">
            <a:avLst/>
          </a:prstGeom>
        </p:spPr>
      </p:pic>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Ta fram kompletterande analyser</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555625"/>
            <a:ext cx="5291496" cy="4079875"/>
          </a:xfrm>
        </p:spPr>
        <p:txBody>
          <a:bodyPr>
            <a:normAutofit/>
          </a:bodyPr>
          <a:lstStyle/>
          <a:p>
            <a:r>
              <a:rPr lang="sv-SE" b="1" dirty="0"/>
              <a:t>Analysera</a:t>
            </a:r>
            <a:r>
              <a:rPr lang="sv-SE" dirty="0"/>
              <a:t> den samlade lägesbilden för den övergripande hanteringen. </a:t>
            </a:r>
          </a:p>
          <a:p>
            <a:r>
              <a:rPr lang="sv-SE" dirty="0"/>
              <a:t>Väg in ytterligare relevanta underlag såsom mediebevakning.</a:t>
            </a:r>
          </a:p>
          <a:p>
            <a:r>
              <a:rPr lang="sv-SE" dirty="0"/>
              <a:t>Planera utifrån </a:t>
            </a:r>
            <a:r>
              <a:rPr lang="sv-SE" b="1" dirty="0"/>
              <a:t>möjliga händelseutvecklingar. </a:t>
            </a:r>
          </a:p>
          <a:p>
            <a:r>
              <a:rPr lang="sv-SE" dirty="0"/>
              <a:t>Behov av </a:t>
            </a:r>
            <a:r>
              <a:rPr lang="sv-SE" b="1" dirty="0"/>
              <a:t>förberedelser</a:t>
            </a:r>
            <a:r>
              <a:rPr lang="sv-SE" dirty="0"/>
              <a:t> </a:t>
            </a:r>
            <a:br>
              <a:rPr lang="sv-SE" dirty="0"/>
            </a:br>
            <a:r>
              <a:rPr lang="sv-SE" dirty="0"/>
              <a:t>i förbyggande syfte?</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5612" y="1533169"/>
            <a:ext cx="4041072" cy="4077079"/>
          </a:xfrm>
          <a:prstGeom prst="rect">
            <a:avLst/>
          </a:prstGeom>
        </p:spPr>
      </p:pic>
    </p:spTree>
    <p:extLst>
      <p:ext uri="{BB962C8B-B14F-4D97-AF65-F5344CB8AC3E}">
        <p14:creationId xmlns:p14="http://schemas.microsoft.com/office/powerpoint/2010/main" val="98644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Ta fram målbild för kommunikationen</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555625"/>
            <a:ext cx="5522084" cy="4079875"/>
          </a:xfrm>
        </p:spPr>
        <p:txBody>
          <a:bodyPr>
            <a:normAutofit/>
          </a:bodyPr>
          <a:lstStyle/>
          <a:p>
            <a:r>
              <a:rPr lang="sv-SE" sz="2200" dirty="0"/>
              <a:t>Enas om </a:t>
            </a:r>
            <a:r>
              <a:rPr lang="sv-SE" sz="2200" b="1" dirty="0"/>
              <a:t>målbild för den samordnade kommunikationen.</a:t>
            </a:r>
          </a:p>
          <a:p>
            <a:r>
              <a:rPr lang="sv-SE" sz="2200" dirty="0"/>
              <a:t>Beskriv </a:t>
            </a:r>
            <a:r>
              <a:rPr lang="sv-SE" sz="2200" b="1" dirty="0"/>
              <a:t>vad ni tillsammans vill uppnå </a:t>
            </a:r>
            <a:r>
              <a:rPr lang="sv-SE" sz="2200" dirty="0"/>
              <a:t>med kommunikationen, till exempel att:</a:t>
            </a:r>
          </a:p>
          <a:p>
            <a:pPr lvl="1"/>
            <a:r>
              <a:rPr lang="sv-SE" dirty="0"/>
              <a:t>bidra till att allmänheten eller specifika målgrupper agerar på ett visst sätt</a:t>
            </a:r>
          </a:p>
          <a:p>
            <a:pPr lvl="1"/>
            <a:r>
              <a:rPr lang="sv-SE" dirty="0"/>
              <a:t>bidra till förståelse för det som inträffat och dess konsekvenser</a:t>
            </a:r>
          </a:p>
          <a:p>
            <a:pPr lvl="1"/>
            <a:r>
              <a:rPr lang="sv-SE" dirty="0"/>
              <a:t>begränsa negativ utveckling och minimera konsekvenser</a:t>
            </a:r>
          </a:p>
          <a:p>
            <a:pPr lvl="1"/>
            <a:r>
              <a:rPr lang="sv-SE" dirty="0"/>
              <a:t>skapa trygghet och förtroende för aktörernas åtgärder.</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5612" y="1533169"/>
            <a:ext cx="4041072" cy="4077078"/>
          </a:xfrm>
          <a:prstGeom prst="rect">
            <a:avLst/>
          </a:prstGeom>
        </p:spPr>
      </p:pic>
    </p:spTree>
    <p:extLst>
      <p:ext uri="{BB962C8B-B14F-4D97-AF65-F5344CB8AC3E}">
        <p14:creationId xmlns:p14="http://schemas.microsoft.com/office/powerpoint/2010/main" val="385873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2" y="842233"/>
            <a:ext cx="10556227" cy="541926"/>
          </a:xfrm>
        </p:spPr>
        <p:txBody>
          <a:bodyPr>
            <a:normAutofit/>
          </a:bodyPr>
          <a:lstStyle/>
          <a:p>
            <a:r>
              <a:rPr lang="sv-SE" dirty="0"/>
              <a:t>Ta fram en plan för kommunikationsåtgärder</a:t>
            </a:r>
            <a:r>
              <a:rPr lang="sv-SE" dirty="0">
                <a:noFill/>
              </a:rPr>
              <a:t> del 1 </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555625"/>
            <a:ext cx="5736769" cy="4447609"/>
          </a:xfrm>
        </p:spPr>
        <p:txBody>
          <a:bodyPr>
            <a:normAutofit/>
          </a:bodyPr>
          <a:lstStyle/>
          <a:p>
            <a:r>
              <a:rPr lang="sv-SE" sz="2200" b="1" dirty="0"/>
              <a:t>Planera kommunikationsåtgärder </a:t>
            </a:r>
            <a:r>
              <a:rPr lang="sv-SE" sz="2200" dirty="0"/>
              <a:t>tillsammans. </a:t>
            </a:r>
          </a:p>
          <a:p>
            <a:r>
              <a:rPr lang="sv-SE" sz="2200" b="1" dirty="0"/>
              <a:t>Lista kommunikationsaktiviteter </a:t>
            </a:r>
            <a:r>
              <a:rPr lang="sv-SE" sz="2200" dirty="0"/>
              <a:t>exempelvis:</a:t>
            </a:r>
          </a:p>
          <a:p>
            <a:pPr lvl="1"/>
            <a:r>
              <a:rPr lang="sv-SE" dirty="0"/>
              <a:t>Budskap som kopplar till kommunikationsmålen.</a:t>
            </a:r>
          </a:p>
          <a:p>
            <a:pPr lvl="1"/>
            <a:r>
              <a:rPr lang="sv-SE" dirty="0"/>
              <a:t>Länkar och webbtexter. </a:t>
            </a:r>
          </a:p>
          <a:p>
            <a:pPr lvl="1"/>
            <a:r>
              <a:rPr lang="sv-SE" dirty="0"/>
              <a:t>Frågor och svar.</a:t>
            </a:r>
          </a:p>
          <a:p>
            <a:pPr lvl="1"/>
            <a:r>
              <a:rPr lang="sv-SE" dirty="0"/>
              <a:t>Presskonferenser eller pressmeddelanden.</a:t>
            </a:r>
          </a:p>
          <a:p>
            <a:r>
              <a:rPr lang="sv-SE" sz="2200" dirty="0"/>
              <a:t>Dokumentera </a:t>
            </a:r>
            <a:r>
              <a:rPr lang="sv-SE" sz="2200" b="1" dirty="0"/>
              <a:t>vilken aktör som ansvarar för vad.</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5612" y="1534565"/>
            <a:ext cx="4041072" cy="4074286"/>
          </a:xfrm>
          <a:prstGeom prst="rect">
            <a:avLst/>
          </a:prstGeom>
        </p:spPr>
      </p:pic>
    </p:spTree>
    <p:extLst>
      <p:ext uri="{BB962C8B-B14F-4D97-AF65-F5344CB8AC3E}">
        <p14:creationId xmlns:p14="http://schemas.microsoft.com/office/powerpoint/2010/main" val="18721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 uri="{C183D7F6-B498-43B3-948B-1728B52AA6E4}">
                <adec:decorative xmlns:adec="http://schemas.microsoft.com/office/drawing/2017/decorative" val="0"/>
              </a:ext>
            </a:extLst>
          </p:cNvPr>
          <p:cNvSpPr>
            <a:spLocks noGrp="1"/>
          </p:cNvSpPr>
          <p:nvPr>
            <p:ph type="title"/>
          </p:nvPr>
        </p:nvSpPr>
        <p:spPr>
          <a:xfrm>
            <a:off x="1315732" y="842233"/>
            <a:ext cx="10457167" cy="541926"/>
          </a:xfrm>
        </p:spPr>
        <p:txBody>
          <a:bodyPr/>
          <a:lstStyle/>
          <a:p>
            <a:r>
              <a:rPr lang="sv-SE" dirty="0"/>
              <a:t>Ta fram en plan för kommunikationsåtgärder</a:t>
            </a:r>
            <a:r>
              <a:rPr lang="sv-SE" dirty="0">
                <a:noFill/>
              </a:rPr>
              <a:t> del 2</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555625"/>
            <a:ext cx="5736769" cy="4447609"/>
          </a:xfrm>
        </p:spPr>
        <p:txBody>
          <a:bodyPr>
            <a:normAutofit/>
          </a:bodyPr>
          <a:lstStyle/>
          <a:p>
            <a:pPr marL="0" indent="0">
              <a:buNone/>
            </a:pPr>
            <a:r>
              <a:rPr lang="sv-SE" sz="2000" dirty="0"/>
              <a:t>Att väga in vid gemensam planering av kommunikationsaktiviteter:</a:t>
            </a:r>
          </a:p>
          <a:p>
            <a:r>
              <a:rPr lang="sv-SE" sz="2000" b="1" dirty="0"/>
              <a:t>Kan våra åtgärder påverka andra?</a:t>
            </a:r>
          </a:p>
          <a:p>
            <a:r>
              <a:rPr lang="sv-SE" sz="2000" dirty="0"/>
              <a:t>Behov av </a:t>
            </a:r>
            <a:r>
              <a:rPr lang="sv-SE" sz="2000" b="1" dirty="0"/>
              <a:t>förankring eller beslut?</a:t>
            </a:r>
          </a:p>
          <a:p>
            <a:r>
              <a:rPr lang="sv-SE" sz="2000" dirty="0"/>
              <a:t>Vad kan hända som kan påverka allmänhetens </a:t>
            </a:r>
            <a:r>
              <a:rPr lang="sv-SE" sz="2000" b="1" dirty="0"/>
              <a:t>beteenden och försvarsvilja?</a:t>
            </a:r>
          </a:p>
          <a:p>
            <a:r>
              <a:rPr lang="sv-SE" sz="2000" dirty="0"/>
              <a:t>Hur bidrar kommunikationen till att målgrupperna är </a:t>
            </a:r>
            <a:r>
              <a:rPr lang="sv-SE" sz="2000" b="1" dirty="0"/>
              <a:t>informerade, motiverade </a:t>
            </a:r>
            <a:r>
              <a:rPr lang="sv-SE" sz="2000" dirty="0"/>
              <a:t>och </a:t>
            </a:r>
            <a:r>
              <a:rPr lang="sv-SE" sz="2000" b="1" dirty="0"/>
              <a:t>har kunskap </a:t>
            </a:r>
            <a:r>
              <a:rPr lang="sv-SE" sz="2000" dirty="0"/>
              <a:t>om hur de ska agera?</a:t>
            </a:r>
          </a:p>
          <a:p>
            <a:r>
              <a:rPr lang="sv-SE" sz="2000" b="1" dirty="0" err="1"/>
              <a:t>Vidareförmedlare</a:t>
            </a:r>
            <a:r>
              <a:rPr lang="sv-SE" sz="2000" dirty="0"/>
              <a:t> för målgruppsanpassning och spridning?</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5612" y="1534565"/>
            <a:ext cx="4041072" cy="4074286"/>
          </a:xfrm>
          <a:prstGeom prst="rect">
            <a:avLst/>
          </a:prstGeom>
        </p:spPr>
      </p:pic>
    </p:spTree>
    <p:extLst>
      <p:ext uri="{BB962C8B-B14F-4D97-AF65-F5344CB8AC3E}">
        <p14:creationId xmlns:p14="http://schemas.microsoft.com/office/powerpoint/2010/main" val="327461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Genomför kommunikationsåtgärder</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853674"/>
            <a:ext cx="5736769" cy="4447609"/>
          </a:xfrm>
        </p:spPr>
        <p:txBody>
          <a:bodyPr>
            <a:normAutofit/>
          </a:bodyPr>
          <a:lstStyle/>
          <a:p>
            <a:r>
              <a:rPr lang="sv-SE" b="1" dirty="0"/>
              <a:t>Genomför överenskomna aktiviteter </a:t>
            </a:r>
            <a:r>
              <a:rPr lang="sv-SE" dirty="0"/>
              <a:t>enskilt och tillsammans.</a:t>
            </a:r>
          </a:p>
          <a:p>
            <a:r>
              <a:rPr lang="sv-SE" b="1" dirty="0"/>
              <a:t>Ansvarsprincipen</a:t>
            </a:r>
            <a:r>
              <a:rPr lang="sv-SE" dirty="0"/>
              <a:t> gäller.</a:t>
            </a:r>
          </a:p>
          <a:p>
            <a:r>
              <a:rPr lang="sv-SE" b="1" dirty="0"/>
              <a:t>Tillgänglighet</a:t>
            </a:r>
            <a:r>
              <a:rPr lang="sv-SE" dirty="0"/>
              <a:t> och </a:t>
            </a:r>
            <a:r>
              <a:rPr lang="sv-SE" b="1" dirty="0"/>
              <a:t>begriplighet:</a:t>
            </a:r>
            <a:r>
              <a:rPr lang="sv-SE" dirty="0"/>
              <a:t> Klarspråk, översättningsbehov och visualiseringar. </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6996" y="1534565"/>
            <a:ext cx="4038303" cy="4074286"/>
          </a:xfrm>
          <a:prstGeom prst="rect">
            <a:avLst/>
          </a:prstGeom>
        </p:spPr>
      </p:pic>
    </p:spTree>
    <p:extLst>
      <p:ext uri="{BB962C8B-B14F-4D97-AF65-F5344CB8AC3E}">
        <p14:creationId xmlns:p14="http://schemas.microsoft.com/office/powerpoint/2010/main" val="420146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64C60-9296-2995-8517-2DE2273571DC}"/>
              </a:ext>
            </a:extLst>
          </p:cNvPr>
          <p:cNvSpPr>
            <a:spLocks noGrp="1"/>
          </p:cNvSpPr>
          <p:nvPr>
            <p:ph type="title"/>
          </p:nvPr>
        </p:nvSpPr>
        <p:spPr>
          <a:xfrm>
            <a:off x="1315732" y="1305154"/>
            <a:ext cx="9304642" cy="541926"/>
          </a:xfrm>
        </p:spPr>
        <p:txBody>
          <a:bodyPr/>
          <a:lstStyle/>
          <a:p>
            <a:r>
              <a:rPr lang="sv-SE"/>
              <a:t>Om presentationen</a:t>
            </a:r>
            <a:endParaRPr lang="en-SE" dirty="0"/>
          </a:p>
        </p:txBody>
      </p:sp>
      <p:sp>
        <p:nvSpPr>
          <p:cNvPr id="3" name="Platshållare för innehåll 2">
            <a:extLst>
              <a:ext uri="{FF2B5EF4-FFF2-40B4-BE49-F238E27FC236}">
                <a16:creationId xmlns:a16="http://schemas.microsoft.com/office/drawing/2014/main" id="{3812F943-B9C3-E628-9A2B-3228C2A1FF89}"/>
              </a:ext>
            </a:extLst>
          </p:cNvPr>
          <p:cNvSpPr>
            <a:spLocks noGrp="1"/>
          </p:cNvSpPr>
          <p:nvPr>
            <p:ph sz="half" idx="1"/>
          </p:nvPr>
        </p:nvSpPr>
        <p:spPr>
          <a:xfrm>
            <a:off x="1311977" y="2101444"/>
            <a:ext cx="4650673" cy="3574027"/>
          </a:xfrm>
        </p:spPr>
        <p:txBody>
          <a:bodyPr/>
          <a:lstStyle/>
          <a:p>
            <a:r>
              <a:rPr lang="sv-SE" dirty="0"/>
              <a:t>Bildspelet är framtaget för att underlätta för dig som vill beskriva arbetssätt för kriskommunikation i samverkan för andra, till exempel vid en utbildning. </a:t>
            </a:r>
          </a:p>
          <a:p>
            <a:r>
              <a:rPr lang="sv-SE" dirty="0"/>
              <a:t>I anteckningsfältet finns det stödtext till varje bild.</a:t>
            </a:r>
          </a:p>
        </p:txBody>
      </p:sp>
      <p:sp>
        <p:nvSpPr>
          <p:cNvPr id="5" name="Rektangel 64">
            <a:extLst>
              <a:ext uri="{FF2B5EF4-FFF2-40B4-BE49-F238E27FC236}">
                <a16:creationId xmlns:a16="http://schemas.microsoft.com/office/drawing/2014/main" id="{51381FA3-8056-8ADC-4692-78D59FCF1947}"/>
              </a:ext>
              <a:ext uri="{C183D7F6-B498-43B3-948B-1728B52AA6E4}">
                <adec:decorative xmlns:adec="http://schemas.microsoft.com/office/drawing/2017/decorative" val="1"/>
              </a:ext>
            </a:extLst>
          </p:cNvPr>
          <p:cNvSpPr>
            <a:spLocks noChangeAspect="1"/>
          </p:cNvSpPr>
          <p:nvPr/>
        </p:nvSpPr>
        <p:spPr>
          <a:xfrm rot="118634">
            <a:off x="7165050" y="1620109"/>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ED5DD8C8-7094-1015-5E58-251FCEA4F8D8}"/>
              </a:ext>
            </a:extLst>
          </p:cNvPr>
          <p:cNvSpPr>
            <a:spLocks noChangeAspect="1"/>
          </p:cNvSpPr>
          <p:nvPr/>
        </p:nvSpPr>
        <p:spPr>
          <a:xfrm rot="144251">
            <a:off x="6921223" y="1503166"/>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2"/>
              </a:rPr>
              <a:t>ledningsamverkan@mcf.se</a:t>
            </a:r>
            <a:endParaRPr lang="sv-SE" b="1" dirty="0"/>
          </a:p>
        </p:txBody>
      </p:sp>
    </p:spTree>
    <p:extLst>
      <p:ext uri="{BB962C8B-B14F-4D97-AF65-F5344CB8AC3E}">
        <p14:creationId xmlns:p14="http://schemas.microsoft.com/office/powerpoint/2010/main" val="4854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Följ upp kommunikationsåtgärder</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555625"/>
            <a:ext cx="5776525" cy="4447609"/>
          </a:xfrm>
        </p:spPr>
        <p:txBody>
          <a:bodyPr>
            <a:normAutofit/>
          </a:bodyPr>
          <a:lstStyle/>
          <a:p>
            <a:r>
              <a:rPr lang="sv-SE" sz="2200" dirty="0"/>
              <a:t>Går genomförda kommunikationsaktiviteter i linje med inriktning och målbild?</a:t>
            </a:r>
          </a:p>
          <a:p>
            <a:r>
              <a:rPr lang="sv-SE" sz="2200" dirty="0"/>
              <a:t>Har vi mött identifierade informationsbehov?</a:t>
            </a:r>
          </a:p>
          <a:p>
            <a:r>
              <a:rPr lang="sv-SE" sz="2200" dirty="0"/>
              <a:t>Har situationen utvecklats på ett sätt </a:t>
            </a:r>
            <a:br>
              <a:rPr lang="sv-SE" sz="2200" dirty="0"/>
            </a:br>
            <a:r>
              <a:rPr lang="sv-SE" sz="2200" dirty="0"/>
              <a:t>som påverkar informationsbehoven?</a:t>
            </a:r>
          </a:p>
          <a:p>
            <a:r>
              <a:rPr lang="sv-SE" sz="2200" dirty="0"/>
              <a:t>Behöver vi justera inriktning och målbild?</a:t>
            </a:r>
          </a:p>
          <a:p>
            <a:r>
              <a:rPr lang="sv-SE" sz="2200" dirty="0"/>
              <a:t>Dela statistik eller andra data och </a:t>
            </a:r>
            <a:br>
              <a:rPr lang="sv-SE" sz="2200" dirty="0"/>
            </a:br>
            <a:r>
              <a:rPr lang="sv-SE" sz="2200" dirty="0"/>
              <a:t>lärdomar till berörda aktörer.</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6996" y="1534565"/>
            <a:ext cx="4038303" cy="4074286"/>
          </a:xfrm>
          <a:prstGeom prst="rect">
            <a:avLst/>
          </a:prstGeom>
        </p:spPr>
      </p:pic>
    </p:spTree>
    <p:extLst>
      <p:ext uri="{BB962C8B-B14F-4D97-AF65-F5344CB8AC3E}">
        <p14:creationId xmlns:p14="http://schemas.microsoft.com/office/powerpoint/2010/main" val="29678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Avsluta kommunikationssamverkan</a:t>
            </a:r>
            <a:r>
              <a:rPr lang="sv-SE" dirty="0">
                <a:noFill/>
              </a:rPr>
              <a:t> del 1 </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627187"/>
            <a:ext cx="5736769" cy="4447609"/>
          </a:xfrm>
        </p:spPr>
        <p:txBody>
          <a:bodyPr>
            <a:normAutofit/>
          </a:bodyPr>
          <a:lstStyle/>
          <a:p>
            <a:r>
              <a:rPr lang="sv-SE" dirty="0"/>
              <a:t>Kommunikationssamverkan </a:t>
            </a:r>
            <a:br>
              <a:rPr lang="sv-SE" dirty="0"/>
            </a:br>
            <a:r>
              <a:rPr lang="sv-SE" dirty="0"/>
              <a:t>kan pågå längre än den </a:t>
            </a:r>
            <a:br>
              <a:rPr lang="sv-SE" dirty="0"/>
            </a:br>
            <a:r>
              <a:rPr lang="sv-SE" dirty="0"/>
              <a:t>övergripande samverkan. </a:t>
            </a:r>
          </a:p>
          <a:p>
            <a:r>
              <a:rPr lang="sv-SE" dirty="0"/>
              <a:t>Avsluta eller skala ner först när informationsbehoven är uppfyllda. </a:t>
            </a:r>
          </a:p>
          <a:p>
            <a:r>
              <a:rPr lang="sv-SE" dirty="0"/>
              <a:t>Ett uttalat avslut är viktigt. </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6996" y="1534565"/>
            <a:ext cx="4038303" cy="4074285"/>
          </a:xfrm>
          <a:prstGeom prst="rect">
            <a:avLst/>
          </a:prstGeom>
        </p:spPr>
      </p:pic>
    </p:spTree>
    <p:extLst>
      <p:ext uri="{BB962C8B-B14F-4D97-AF65-F5344CB8AC3E}">
        <p14:creationId xmlns:p14="http://schemas.microsoft.com/office/powerpoint/2010/main" val="10583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Avsluta kommunikationssamverkan</a:t>
            </a:r>
            <a:r>
              <a:rPr lang="sv-SE" dirty="0">
                <a:noFill/>
              </a:rPr>
              <a:t> del 2</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9" y="1555625"/>
            <a:ext cx="5670958" cy="4447609"/>
          </a:xfrm>
        </p:spPr>
        <p:txBody>
          <a:bodyPr>
            <a:normAutofit/>
          </a:bodyPr>
          <a:lstStyle/>
          <a:p>
            <a:r>
              <a:rPr lang="sv-SE" sz="2000" dirty="0"/>
              <a:t>Vilka bör informeras om att kommunikationssamverkan är avslutad? </a:t>
            </a:r>
          </a:p>
          <a:p>
            <a:r>
              <a:rPr lang="sv-SE" sz="2000" dirty="0"/>
              <a:t>Har vi gemensam information att avpublicera?</a:t>
            </a:r>
          </a:p>
          <a:p>
            <a:r>
              <a:rPr lang="sv-SE" sz="2000" dirty="0"/>
              <a:t>Finns spår av fysiska kommunikationsinsatser?</a:t>
            </a:r>
          </a:p>
          <a:p>
            <a:r>
              <a:rPr lang="sv-SE" sz="2000" dirty="0"/>
              <a:t>Hur utvärderar vi, drar lärdomar och genomför förbättringar? Enskilt och i samverkan. </a:t>
            </a:r>
          </a:p>
          <a:p>
            <a:r>
              <a:rPr lang="sv-SE" sz="2000" dirty="0"/>
              <a:t>Hur återupptar vi vid behov samverkan?</a:t>
            </a:r>
          </a:p>
          <a:p>
            <a:r>
              <a:rPr lang="sv-SE" sz="2000" dirty="0"/>
              <a:t>Erfarenhetsdelning, vilka kan vara intresserade av att ta del av våra lärdomar? </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6996" y="1534565"/>
            <a:ext cx="4038303" cy="4074285"/>
          </a:xfrm>
          <a:prstGeom prst="rect">
            <a:avLst/>
          </a:prstGeom>
        </p:spPr>
      </p:pic>
    </p:spTree>
    <p:extLst>
      <p:ext uri="{BB962C8B-B14F-4D97-AF65-F5344CB8AC3E}">
        <p14:creationId xmlns:p14="http://schemas.microsoft.com/office/powerpoint/2010/main" val="6872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E9BB2-F48F-CE6D-2F4A-1073C5FCD35C}"/>
              </a:ext>
            </a:extLst>
          </p:cNvPr>
          <p:cNvSpPr>
            <a:spLocks noGrp="1"/>
          </p:cNvSpPr>
          <p:nvPr>
            <p:ph type="title"/>
          </p:nvPr>
        </p:nvSpPr>
        <p:spPr>
          <a:xfrm>
            <a:off x="1416050" y="2617000"/>
            <a:ext cx="8805863" cy="1273175"/>
          </a:xfrm>
        </p:spPr>
        <p:txBody>
          <a:bodyPr>
            <a:normAutofit fontScale="90000"/>
          </a:bodyPr>
          <a:lstStyle/>
          <a:p>
            <a:r>
              <a:rPr lang="sv-SE" dirty="0"/>
              <a:t>Framgångsfaktorer för aktörsgemensam kriskommunikation</a:t>
            </a:r>
          </a:p>
        </p:txBody>
      </p:sp>
    </p:spTree>
    <p:extLst>
      <p:ext uri="{BB962C8B-B14F-4D97-AF65-F5344CB8AC3E}">
        <p14:creationId xmlns:p14="http://schemas.microsoft.com/office/powerpoint/2010/main" val="41449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424F01-E685-E360-3578-6DDB30A9D8C6}"/>
              </a:ext>
            </a:extLst>
          </p:cNvPr>
          <p:cNvSpPr>
            <a:spLocks noGrp="1"/>
          </p:cNvSpPr>
          <p:nvPr>
            <p:ph type="title"/>
          </p:nvPr>
        </p:nvSpPr>
        <p:spPr>
          <a:xfrm>
            <a:off x="1316038" y="842963"/>
            <a:ext cx="9304337" cy="906324"/>
          </a:xfrm>
        </p:spPr>
        <p:txBody>
          <a:bodyPr>
            <a:normAutofit fontScale="90000"/>
          </a:bodyPr>
          <a:lstStyle/>
          <a:p>
            <a:r>
              <a:rPr lang="sv-SE" dirty="0"/>
              <a:t>Framgångsfaktorer för aktörsgemensam kriskommunikation</a:t>
            </a:r>
            <a:r>
              <a:rPr lang="sv-SE" dirty="0">
                <a:noFill/>
              </a:rPr>
              <a:t> del 1 </a:t>
            </a:r>
            <a:endParaRPr lang="sv-SE" dirty="0"/>
          </a:p>
        </p:txBody>
      </p:sp>
      <p:sp>
        <p:nvSpPr>
          <p:cNvPr id="5" name="Platshållare för innehåll 4">
            <a:extLst>
              <a:ext uri="{FF2B5EF4-FFF2-40B4-BE49-F238E27FC236}">
                <a16:creationId xmlns:a16="http://schemas.microsoft.com/office/drawing/2014/main" id="{70DCDDCF-3C3F-84FC-5259-23FF8D09D2A6}"/>
              </a:ext>
            </a:extLst>
          </p:cNvPr>
          <p:cNvSpPr>
            <a:spLocks noGrp="1"/>
          </p:cNvSpPr>
          <p:nvPr>
            <p:ph idx="1"/>
          </p:nvPr>
        </p:nvSpPr>
        <p:spPr>
          <a:xfrm>
            <a:off x="1316038" y="1881630"/>
            <a:ext cx="5132469" cy="4387849"/>
          </a:xfrm>
        </p:spPr>
        <p:txBody>
          <a:bodyPr>
            <a:normAutofit/>
          </a:bodyPr>
          <a:lstStyle/>
          <a:p>
            <a:r>
              <a:rPr lang="sv-SE" sz="2300" dirty="0"/>
              <a:t>Inriktad och samordnad kriskommunikation </a:t>
            </a:r>
            <a:r>
              <a:rPr lang="sv-SE" sz="2300" b="1" dirty="0"/>
              <a:t>förstärker insatser och budskap!</a:t>
            </a:r>
          </a:p>
          <a:p>
            <a:r>
              <a:rPr lang="sv-SE" sz="2300" b="1" dirty="0"/>
              <a:t>Fyra centrala framgångsfaktorer </a:t>
            </a:r>
            <a:r>
              <a:rPr lang="sv-SE" sz="2300" dirty="0"/>
              <a:t>för kriskommunikation </a:t>
            </a:r>
            <a:br>
              <a:rPr lang="sv-SE" sz="2300" dirty="0"/>
            </a:br>
            <a:r>
              <a:rPr lang="sv-SE" sz="2300" dirty="0"/>
              <a:t>i samverkan:</a:t>
            </a:r>
          </a:p>
          <a:p>
            <a:pPr lvl="1"/>
            <a:r>
              <a:rPr lang="sv-SE" dirty="0"/>
              <a:t>Helhet och flera perspektiv.</a:t>
            </a:r>
          </a:p>
          <a:p>
            <a:pPr lvl="1"/>
            <a:r>
              <a:rPr lang="sv-SE" dirty="0"/>
              <a:t>Arbeta proaktivt.</a:t>
            </a:r>
          </a:p>
          <a:p>
            <a:pPr lvl="1"/>
            <a:r>
              <a:rPr lang="sv-SE" dirty="0"/>
              <a:t>Samordna på alla nivåer.</a:t>
            </a:r>
          </a:p>
          <a:p>
            <a:pPr lvl="1"/>
            <a:r>
              <a:rPr lang="sv-SE" dirty="0"/>
              <a:t>Budskap med handlingsalternativ.</a:t>
            </a:r>
          </a:p>
        </p:txBody>
      </p:sp>
      <p:pic>
        <p:nvPicPr>
          <p:cNvPr id="10" name="Bildobjekt 9">
            <a:extLst>
              <a:ext uri="{FF2B5EF4-FFF2-40B4-BE49-F238E27FC236}">
                <a16:creationId xmlns:a16="http://schemas.microsoft.com/office/drawing/2014/main" id="{287E1FA3-F07E-FDB0-2C43-D9C773C98A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188"/>
            <a:ext cx="5682532" cy="3932310"/>
          </a:xfrm>
          <a:prstGeom prst="rect">
            <a:avLst/>
          </a:prstGeom>
        </p:spPr>
      </p:pic>
    </p:spTree>
    <p:extLst>
      <p:ext uri="{BB962C8B-B14F-4D97-AF65-F5344CB8AC3E}">
        <p14:creationId xmlns:p14="http://schemas.microsoft.com/office/powerpoint/2010/main" val="25106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E1035C8E-F09B-8A0A-4D91-2F4B11C76A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188"/>
            <a:ext cx="5682532" cy="3932310"/>
          </a:xfrm>
          <a:prstGeom prst="rect">
            <a:avLst/>
          </a:prstGeom>
        </p:spPr>
      </p:pic>
      <p:sp>
        <p:nvSpPr>
          <p:cNvPr id="4" name="Rubrik 3">
            <a:extLst>
              <a:ext uri="{FF2B5EF4-FFF2-40B4-BE49-F238E27FC236}">
                <a16:creationId xmlns:a16="http://schemas.microsoft.com/office/drawing/2014/main" id="{DF424F01-E685-E360-3578-6DDB30A9D8C6}"/>
              </a:ext>
            </a:extLst>
          </p:cNvPr>
          <p:cNvSpPr>
            <a:spLocks noGrp="1"/>
          </p:cNvSpPr>
          <p:nvPr>
            <p:ph type="title"/>
          </p:nvPr>
        </p:nvSpPr>
        <p:spPr>
          <a:xfrm>
            <a:off x="1316038" y="842963"/>
            <a:ext cx="9304337" cy="643931"/>
          </a:xfrm>
        </p:spPr>
        <p:txBody>
          <a:bodyPr>
            <a:normAutofit/>
          </a:bodyPr>
          <a:lstStyle/>
          <a:p>
            <a:r>
              <a:rPr lang="sv-SE" dirty="0"/>
              <a:t>Se till helheten och väg in flera perspektiv</a:t>
            </a:r>
          </a:p>
        </p:txBody>
      </p:sp>
      <p:sp>
        <p:nvSpPr>
          <p:cNvPr id="5" name="Platshållare för innehåll 4">
            <a:extLst>
              <a:ext uri="{FF2B5EF4-FFF2-40B4-BE49-F238E27FC236}">
                <a16:creationId xmlns:a16="http://schemas.microsoft.com/office/drawing/2014/main" id="{70DCDDCF-3C3F-84FC-5259-23FF8D09D2A6}"/>
              </a:ext>
            </a:extLst>
          </p:cNvPr>
          <p:cNvSpPr>
            <a:spLocks noGrp="1"/>
          </p:cNvSpPr>
          <p:nvPr>
            <p:ph idx="1"/>
          </p:nvPr>
        </p:nvSpPr>
        <p:spPr>
          <a:xfrm>
            <a:off x="1316038" y="1627188"/>
            <a:ext cx="6062772" cy="4574829"/>
          </a:xfrm>
        </p:spPr>
        <p:txBody>
          <a:bodyPr>
            <a:normAutofit/>
          </a:bodyPr>
          <a:lstStyle/>
          <a:p>
            <a:r>
              <a:rPr lang="sv-SE" sz="2000" b="1" dirty="0"/>
              <a:t>Förhållningssätten som </a:t>
            </a:r>
            <a:br>
              <a:rPr lang="sv-SE" sz="2000" b="1" dirty="0"/>
            </a:br>
            <a:r>
              <a:rPr lang="sv-SE" sz="2000" b="1" dirty="0"/>
              <a:t>kommunikativa verktyg.</a:t>
            </a:r>
          </a:p>
          <a:p>
            <a:r>
              <a:rPr lang="sv-SE" sz="2000" b="1" dirty="0"/>
              <a:t>Informationsbehov till grund </a:t>
            </a:r>
            <a:r>
              <a:rPr lang="sv-SE" sz="2000" dirty="0"/>
              <a:t>för </a:t>
            </a:r>
            <a:br>
              <a:rPr lang="sv-SE" sz="2000" dirty="0"/>
            </a:br>
            <a:r>
              <a:rPr lang="sv-SE" sz="2000" dirty="0"/>
              <a:t>gemensamma budskap och åtgärder. </a:t>
            </a:r>
          </a:p>
          <a:p>
            <a:r>
              <a:rPr lang="sv-SE" sz="2000" dirty="0"/>
              <a:t>Driva kommunikationen i önskad riktning </a:t>
            </a:r>
            <a:br>
              <a:rPr lang="sv-SE" sz="2000" dirty="0"/>
            </a:br>
            <a:r>
              <a:rPr lang="sv-SE" sz="2000" dirty="0"/>
              <a:t>både enskilt och tillsammans.</a:t>
            </a:r>
          </a:p>
          <a:p>
            <a:r>
              <a:rPr lang="sv-SE" sz="2000" dirty="0"/>
              <a:t>Kommunikation från en aktör kan påverka </a:t>
            </a:r>
            <a:br>
              <a:rPr lang="sv-SE" sz="2000" dirty="0"/>
            </a:br>
            <a:r>
              <a:rPr lang="sv-SE" sz="2000" dirty="0"/>
              <a:t>andra aktörer eller hanteringen i stort. </a:t>
            </a:r>
          </a:p>
          <a:p>
            <a:r>
              <a:rPr lang="sv-SE" sz="2000" dirty="0"/>
              <a:t>”Enad front” snarare än ”en röst”. </a:t>
            </a:r>
            <a:br>
              <a:rPr lang="sv-SE" sz="2000" dirty="0"/>
            </a:br>
            <a:r>
              <a:rPr lang="sv-SE" sz="2000" dirty="0"/>
              <a:t>Olika infallsvinklar berikar.</a:t>
            </a:r>
          </a:p>
          <a:p>
            <a:r>
              <a:rPr lang="sv-SE" sz="2000" b="1" dirty="0"/>
              <a:t>Vad vill vi uppnå med kommunikationen?</a:t>
            </a:r>
          </a:p>
        </p:txBody>
      </p:sp>
    </p:spTree>
    <p:extLst>
      <p:ext uri="{BB962C8B-B14F-4D97-AF65-F5344CB8AC3E}">
        <p14:creationId xmlns:p14="http://schemas.microsoft.com/office/powerpoint/2010/main" val="165792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objekt 19">
            <a:extLst>
              <a:ext uri="{FF2B5EF4-FFF2-40B4-BE49-F238E27FC236}">
                <a16:creationId xmlns:a16="http://schemas.microsoft.com/office/drawing/2014/main" id="{ACD0FDCF-54B8-7FD5-C026-8621227468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188"/>
            <a:ext cx="5682532" cy="3932310"/>
          </a:xfrm>
          <a:prstGeom prst="rect">
            <a:avLst/>
          </a:prstGeom>
        </p:spPr>
      </p:pic>
      <p:sp>
        <p:nvSpPr>
          <p:cNvPr id="4" name="Rubrik 3">
            <a:extLst>
              <a:ext uri="{FF2B5EF4-FFF2-40B4-BE49-F238E27FC236}">
                <a16:creationId xmlns:a16="http://schemas.microsoft.com/office/drawing/2014/main" id="{DF424F01-E685-E360-3578-6DDB30A9D8C6}"/>
              </a:ext>
            </a:extLst>
          </p:cNvPr>
          <p:cNvSpPr>
            <a:spLocks noGrp="1"/>
          </p:cNvSpPr>
          <p:nvPr>
            <p:ph type="title"/>
          </p:nvPr>
        </p:nvSpPr>
        <p:spPr>
          <a:xfrm>
            <a:off x="1316038" y="842963"/>
            <a:ext cx="9304337" cy="643931"/>
          </a:xfrm>
        </p:spPr>
        <p:txBody>
          <a:bodyPr>
            <a:normAutofit/>
          </a:bodyPr>
          <a:lstStyle/>
          <a:p>
            <a:r>
              <a:rPr lang="sv-SE" dirty="0"/>
              <a:t>Arbeta proaktivt</a:t>
            </a:r>
          </a:p>
        </p:txBody>
      </p:sp>
      <p:sp>
        <p:nvSpPr>
          <p:cNvPr id="5" name="Platshållare för innehåll 4">
            <a:extLst>
              <a:ext uri="{FF2B5EF4-FFF2-40B4-BE49-F238E27FC236}">
                <a16:creationId xmlns:a16="http://schemas.microsoft.com/office/drawing/2014/main" id="{70DCDDCF-3C3F-84FC-5259-23FF8D09D2A6}"/>
              </a:ext>
            </a:extLst>
          </p:cNvPr>
          <p:cNvSpPr>
            <a:spLocks noGrp="1"/>
          </p:cNvSpPr>
          <p:nvPr>
            <p:ph idx="1"/>
          </p:nvPr>
        </p:nvSpPr>
        <p:spPr>
          <a:xfrm>
            <a:off x="1316038" y="1627188"/>
            <a:ext cx="6428532" cy="4387849"/>
          </a:xfrm>
        </p:spPr>
        <p:txBody>
          <a:bodyPr>
            <a:normAutofit/>
          </a:bodyPr>
          <a:lstStyle/>
          <a:p>
            <a:r>
              <a:rPr lang="sv-SE" sz="1800" b="1" dirty="0"/>
              <a:t>Snabb kommunikativ respons kan göra stor skillnad. </a:t>
            </a:r>
          </a:p>
          <a:p>
            <a:r>
              <a:rPr lang="sv-SE" sz="1800" dirty="0"/>
              <a:t>Avvakta av rädsla för att skapa oro – </a:t>
            </a:r>
            <a:r>
              <a:rPr lang="sv-SE" sz="1800" b="1" dirty="0"/>
              <a:t>brist på </a:t>
            </a:r>
            <a:br>
              <a:rPr lang="sv-SE" sz="1800" b="1" dirty="0"/>
            </a:br>
            <a:r>
              <a:rPr lang="sv-SE" sz="1800" b="1" dirty="0"/>
              <a:t>information väcker mest oro.</a:t>
            </a:r>
          </a:p>
          <a:p>
            <a:r>
              <a:rPr lang="sv-SE" sz="1800" dirty="0"/>
              <a:t>Att dröja för länge har </a:t>
            </a:r>
            <a:r>
              <a:rPr lang="sv-SE" sz="1800" b="1" dirty="0"/>
              <a:t>negativ effekt på </a:t>
            </a:r>
            <a:br>
              <a:rPr lang="sv-SE" sz="1800" b="1" dirty="0"/>
            </a:br>
            <a:r>
              <a:rPr lang="sv-SE" sz="1800" b="1" dirty="0"/>
              <a:t>förtroende</a:t>
            </a:r>
            <a:r>
              <a:rPr lang="sv-SE" sz="1800" dirty="0"/>
              <a:t> och minskar vilja att följa råd </a:t>
            </a:r>
            <a:br>
              <a:rPr lang="sv-SE" sz="1800" dirty="0"/>
            </a:br>
            <a:r>
              <a:rPr lang="sv-SE" sz="1800" dirty="0"/>
              <a:t>och anvisningar. </a:t>
            </a:r>
          </a:p>
          <a:p>
            <a:r>
              <a:rPr lang="sv-SE" sz="1800" b="1" dirty="0"/>
              <a:t>Informationsvakuum och motstridiga </a:t>
            </a:r>
            <a:br>
              <a:rPr lang="sv-SE" sz="1800" b="1" dirty="0"/>
            </a:br>
            <a:r>
              <a:rPr lang="sv-SE" sz="1800" b="1" dirty="0"/>
              <a:t>budskap kan utnyttjas </a:t>
            </a:r>
            <a:r>
              <a:rPr lang="sv-SE" sz="1800" dirty="0"/>
              <a:t>– stärka andra </a:t>
            </a:r>
            <a:br>
              <a:rPr lang="sv-SE" sz="1800" dirty="0"/>
            </a:br>
            <a:r>
              <a:rPr lang="sv-SE" sz="1800" dirty="0"/>
              <a:t>narrativ samt undergräva förtroende.</a:t>
            </a:r>
          </a:p>
          <a:p>
            <a:r>
              <a:rPr lang="sv-SE" sz="1800" dirty="0"/>
              <a:t>Förutse och bemöt frågor samt </a:t>
            </a:r>
            <a:br>
              <a:rPr lang="sv-SE" sz="1800" dirty="0"/>
            </a:br>
            <a:r>
              <a:rPr lang="sv-SE" sz="1800" dirty="0"/>
              <a:t>kommunikationsutmaningar tillsammans.</a:t>
            </a:r>
          </a:p>
          <a:p>
            <a:r>
              <a:rPr lang="sv-SE" sz="1800" b="1" dirty="0"/>
              <a:t>Nyttja samverkan </a:t>
            </a:r>
            <a:r>
              <a:rPr lang="sv-SE" sz="1800" dirty="0"/>
              <a:t>– stötta varandra, samordna </a:t>
            </a:r>
            <a:br>
              <a:rPr lang="sv-SE" sz="1800" dirty="0"/>
            </a:br>
            <a:r>
              <a:rPr lang="sv-SE" sz="1800" dirty="0"/>
              <a:t>och fördela det proaktiva arbetet.</a:t>
            </a:r>
          </a:p>
        </p:txBody>
      </p:sp>
    </p:spTree>
    <p:extLst>
      <p:ext uri="{BB962C8B-B14F-4D97-AF65-F5344CB8AC3E}">
        <p14:creationId xmlns:p14="http://schemas.microsoft.com/office/powerpoint/2010/main" val="5506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12341D76-8E42-3DDE-8D94-31254A6FB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188"/>
            <a:ext cx="5682532" cy="3932310"/>
          </a:xfrm>
          <a:prstGeom prst="rect">
            <a:avLst/>
          </a:prstGeom>
        </p:spPr>
      </p:pic>
      <p:sp>
        <p:nvSpPr>
          <p:cNvPr id="4" name="Rubrik 3">
            <a:extLst>
              <a:ext uri="{FF2B5EF4-FFF2-40B4-BE49-F238E27FC236}">
                <a16:creationId xmlns:a16="http://schemas.microsoft.com/office/drawing/2014/main" id="{DF424F01-E685-E360-3578-6DDB30A9D8C6}"/>
              </a:ext>
            </a:extLst>
          </p:cNvPr>
          <p:cNvSpPr>
            <a:spLocks noGrp="1"/>
          </p:cNvSpPr>
          <p:nvPr>
            <p:ph type="title"/>
          </p:nvPr>
        </p:nvSpPr>
        <p:spPr>
          <a:xfrm>
            <a:off x="1316038" y="842963"/>
            <a:ext cx="9304337" cy="643931"/>
          </a:xfrm>
        </p:spPr>
        <p:txBody>
          <a:bodyPr>
            <a:normAutofit/>
          </a:bodyPr>
          <a:lstStyle/>
          <a:p>
            <a:r>
              <a:rPr lang="sv-SE" dirty="0"/>
              <a:t>Samordna på alla nivåer</a:t>
            </a:r>
          </a:p>
        </p:txBody>
      </p:sp>
      <p:sp>
        <p:nvSpPr>
          <p:cNvPr id="5" name="Platshållare för innehåll 4">
            <a:extLst>
              <a:ext uri="{FF2B5EF4-FFF2-40B4-BE49-F238E27FC236}">
                <a16:creationId xmlns:a16="http://schemas.microsoft.com/office/drawing/2014/main" id="{70DCDDCF-3C3F-84FC-5259-23FF8D09D2A6}"/>
              </a:ext>
            </a:extLst>
          </p:cNvPr>
          <p:cNvSpPr>
            <a:spLocks noGrp="1"/>
          </p:cNvSpPr>
          <p:nvPr>
            <p:ph idx="1"/>
          </p:nvPr>
        </p:nvSpPr>
        <p:spPr>
          <a:xfrm>
            <a:off x="1316038" y="1627188"/>
            <a:ext cx="6285409" cy="4574829"/>
          </a:xfrm>
        </p:spPr>
        <p:txBody>
          <a:bodyPr>
            <a:normAutofit/>
          </a:bodyPr>
          <a:lstStyle/>
          <a:p>
            <a:r>
              <a:rPr lang="sv-SE" sz="1900" dirty="0"/>
              <a:t>Kommunikationen blir </a:t>
            </a:r>
            <a:r>
              <a:rPr lang="sv-SE" sz="1900" b="1" dirty="0"/>
              <a:t>mer trovärdig och effektiv </a:t>
            </a:r>
            <a:r>
              <a:rPr lang="sv-SE" sz="1900" dirty="0"/>
              <a:t>när aktörer på olika nivåer kommunicerar samordnat. </a:t>
            </a:r>
          </a:p>
          <a:p>
            <a:r>
              <a:rPr lang="sv-SE" sz="1900" dirty="0"/>
              <a:t>Tydliggör aktörers olika </a:t>
            </a:r>
            <a:r>
              <a:rPr lang="sv-SE" sz="1900" b="1" dirty="0"/>
              <a:t>roller och ansvar.</a:t>
            </a:r>
          </a:p>
          <a:p>
            <a:r>
              <a:rPr lang="sv-SE" sz="1900" dirty="0"/>
              <a:t>Skapa möjligheter för bred samverkan mellan myndigheter, regioner, kommuner och andra </a:t>
            </a:r>
            <a:br>
              <a:rPr lang="sv-SE" sz="1900" dirty="0"/>
            </a:br>
            <a:r>
              <a:rPr lang="sv-SE" sz="1900" dirty="0"/>
              <a:t>berörda aktörer på alla nivåer i samhället.</a:t>
            </a:r>
          </a:p>
          <a:p>
            <a:r>
              <a:rPr lang="sv-SE" sz="1900" b="1" dirty="0"/>
              <a:t>Inkludera civilsamhälle och vidare-</a:t>
            </a:r>
            <a:br>
              <a:rPr lang="sv-SE" sz="1900" b="1" dirty="0"/>
            </a:br>
            <a:r>
              <a:rPr lang="sv-SE" sz="1900" b="1" dirty="0"/>
              <a:t>förmedlare i samverkan </a:t>
            </a:r>
            <a:r>
              <a:rPr lang="sv-SE" sz="1900" dirty="0"/>
              <a:t>vid behov, </a:t>
            </a:r>
            <a:br>
              <a:rPr lang="sv-SE" sz="1900" dirty="0"/>
            </a:br>
            <a:r>
              <a:rPr lang="sv-SE" sz="1900" dirty="0"/>
              <a:t>för en bred förankring av budskapen.</a:t>
            </a:r>
          </a:p>
          <a:p>
            <a:r>
              <a:rPr lang="sv-SE" sz="1900" b="1" dirty="0"/>
              <a:t>Dela information mellan berörda aktörer </a:t>
            </a:r>
            <a:br>
              <a:rPr lang="sv-SE" sz="1900" b="1" dirty="0"/>
            </a:br>
            <a:r>
              <a:rPr lang="sv-SE" sz="1900" dirty="0"/>
              <a:t>inför olika händelser och större beslut, </a:t>
            </a:r>
            <a:br>
              <a:rPr lang="sv-SE" sz="1900" dirty="0"/>
            </a:br>
            <a:r>
              <a:rPr lang="sv-SE" sz="1900" dirty="0"/>
              <a:t>aktiviteter eller förändringar av inriktningar.</a:t>
            </a:r>
          </a:p>
        </p:txBody>
      </p:sp>
    </p:spTree>
    <p:extLst>
      <p:ext uri="{BB962C8B-B14F-4D97-AF65-F5344CB8AC3E}">
        <p14:creationId xmlns:p14="http://schemas.microsoft.com/office/powerpoint/2010/main" val="38012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A8AA931C-DF2B-EB0D-9BCB-80A47959C8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188"/>
            <a:ext cx="5682532" cy="3932310"/>
          </a:xfrm>
          <a:prstGeom prst="rect">
            <a:avLst/>
          </a:prstGeom>
        </p:spPr>
      </p:pic>
      <p:sp>
        <p:nvSpPr>
          <p:cNvPr id="4" name="Rubrik 3">
            <a:extLst>
              <a:ext uri="{FF2B5EF4-FFF2-40B4-BE49-F238E27FC236}">
                <a16:creationId xmlns:a16="http://schemas.microsoft.com/office/drawing/2014/main" id="{DF424F01-E685-E360-3578-6DDB30A9D8C6}"/>
              </a:ext>
            </a:extLst>
          </p:cNvPr>
          <p:cNvSpPr>
            <a:spLocks noGrp="1"/>
          </p:cNvSpPr>
          <p:nvPr>
            <p:ph type="title"/>
          </p:nvPr>
        </p:nvSpPr>
        <p:spPr>
          <a:xfrm>
            <a:off x="1316038" y="842963"/>
            <a:ext cx="9304337" cy="643931"/>
          </a:xfrm>
        </p:spPr>
        <p:txBody>
          <a:bodyPr>
            <a:normAutofit/>
          </a:bodyPr>
          <a:lstStyle/>
          <a:p>
            <a:r>
              <a:rPr lang="sv-SE" dirty="0"/>
              <a:t>Budskap med handlingsalternativ</a:t>
            </a:r>
          </a:p>
        </p:txBody>
      </p:sp>
      <p:sp>
        <p:nvSpPr>
          <p:cNvPr id="5" name="Platshållare för innehåll 4">
            <a:extLst>
              <a:ext uri="{FF2B5EF4-FFF2-40B4-BE49-F238E27FC236}">
                <a16:creationId xmlns:a16="http://schemas.microsoft.com/office/drawing/2014/main" id="{70DCDDCF-3C3F-84FC-5259-23FF8D09D2A6}"/>
              </a:ext>
            </a:extLst>
          </p:cNvPr>
          <p:cNvSpPr>
            <a:spLocks noGrp="1"/>
          </p:cNvSpPr>
          <p:nvPr>
            <p:ph idx="1"/>
          </p:nvPr>
        </p:nvSpPr>
        <p:spPr>
          <a:xfrm>
            <a:off x="1316038" y="1627188"/>
            <a:ext cx="5983259" cy="4574829"/>
          </a:xfrm>
        </p:spPr>
        <p:txBody>
          <a:bodyPr>
            <a:normAutofit fontScale="92500" lnSpcReduction="10000"/>
          </a:bodyPr>
          <a:lstStyle/>
          <a:p>
            <a:r>
              <a:rPr lang="sv-SE" sz="2000" b="1" dirty="0"/>
              <a:t>Nyttja samverkan </a:t>
            </a:r>
            <a:r>
              <a:rPr lang="sv-SE" sz="2000" dirty="0"/>
              <a:t>– väg in olika perspektiv och kännedom om olika målgrupper. </a:t>
            </a:r>
          </a:p>
          <a:p>
            <a:r>
              <a:rPr lang="sv-SE" sz="2000" dirty="0"/>
              <a:t>Genom att </a:t>
            </a:r>
            <a:r>
              <a:rPr lang="sv-SE" sz="2000" b="1" dirty="0"/>
              <a:t>underlätta för människor att agera </a:t>
            </a:r>
            <a:br>
              <a:rPr lang="sv-SE" sz="2000" dirty="0"/>
            </a:br>
            <a:r>
              <a:rPr lang="sv-SE" sz="2000" dirty="0"/>
              <a:t>på ett visst sätt kan följsamheten öka. </a:t>
            </a:r>
          </a:p>
          <a:p>
            <a:r>
              <a:rPr lang="sv-SE" sz="2000" dirty="0"/>
              <a:t>Lösningsinriktad kommunikation </a:t>
            </a:r>
            <a:r>
              <a:rPr lang="sv-SE" sz="2000" b="1" dirty="0"/>
              <a:t>bygger </a:t>
            </a:r>
            <a:br>
              <a:rPr lang="sv-SE" sz="2000" b="1" dirty="0"/>
            </a:br>
            <a:r>
              <a:rPr lang="sv-SE" sz="2000" b="1" dirty="0"/>
              <a:t>förtroende </a:t>
            </a:r>
            <a:r>
              <a:rPr lang="sv-SE" sz="2000" dirty="0"/>
              <a:t>för aktörer och </a:t>
            </a:r>
            <a:r>
              <a:rPr lang="sv-SE" sz="2000" b="1" dirty="0"/>
              <a:t>acceptans för </a:t>
            </a:r>
            <a:br>
              <a:rPr lang="sv-SE" sz="2000" b="1" dirty="0"/>
            </a:br>
            <a:r>
              <a:rPr lang="sv-SE" sz="2000" b="1" dirty="0"/>
              <a:t>hantering och åtgärder. </a:t>
            </a:r>
          </a:p>
          <a:p>
            <a:r>
              <a:rPr lang="sv-SE" sz="2000" dirty="0"/>
              <a:t>Beskriv händelsen samt vidtagna och </a:t>
            </a:r>
            <a:br>
              <a:rPr lang="sv-SE" sz="2000" dirty="0"/>
            </a:br>
            <a:r>
              <a:rPr lang="sv-SE" sz="2000" dirty="0"/>
              <a:t>planerade åtgärder.</a:t>
            </a:r>
          </a:p>
          <a:p>
            <a:r>
              <a:rPr lang="sv-SE" sz="2000" dirty="0"/>
              <a:t>Upplys om orsakerna till händelseutvecklingen. </a:t>
            </a:r>
          </a:p>
          <a:p>
            <a:r>
              <a:rPr lang="sv-SE" sz="2000" dirty="0"/>
              <a:t>Tydliggör olika aktörers och individers eget ansvar.</a:t>
            </a:r>
          </a:p>
          <a:p>
            <a:r>
              <a:rPr lang="sv-SE" sz="2000" dirty="0"/>
              <a:t>Ge förslag på rekommenderade åtgärder </a:t>
            </a:r>
            <a:br>
              <a:rPr lang="sv-SE" sz="2000" dirty="0"/>
            </a:br>
            <a:r>
              <a:rPr lang="sv-SE" sz="2000" dirty="0"/>
              <a:t>och handlingsalternativ.</a:t>
            </a:r>
          </a:p>
        </p:txBody>
      </p:sp>
    </p:spTree>
    <p:extLst>
      <p:ext uri="{BB962C8B-B14F-4D97-AF65-F5344CB8AC3E}">
        <p14:creationId xmlns:p14="http://schemas.microsoft.com/office/powerpoint/2010/main" val="43686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25546-3B10-E317-6028-F5A34F0DEB93}"/>
              </a:ext>
            </a:extLst>
          </p:cNvPr>
          <p:cNvSpPr>
            <a:spLocks noGrp="1"/>
          </p:cNvSpPr>
          <p:nvPr>
            <p:ph type="title"/>
          </p:nvPr>
        </p:nvSpPr>
        <p:spPr/>
        <p:txBody>
          <a:bodyPr/>
          <a:lstStyle/>
          <a:p>
            <a:r>
              <a:rPr lang="sv-SE" dirty="0"/>
              <a:t>Vill du veta mer?</a:t>
            </a:r>
          </a:p>
        </p:txBody>
      </p:sp>
      <p:sp>
        <p:nvSpPr>
          <p:cNvPr id="3" name="Platshållare för innehåll 2">
            <a:extLst>
              <a:ext uri="{FF2B5EF4-FFF2-40B4-BE49-F238E27FC236}">
                <a16:creationId xmlns:a16="http://schemas.microsoft.com/office/drawing/2014/main" id="{36B73358-28DC-42C2-066A-0EF57539AFB3}"/>
              </a:ext>
            </a:extLst>
          </p:cNvPr>
          <p:cNvSpPr>
            <a:spLocks noGrp="1"/>
          </p:cNvSpPr>
          <p:nvPr>
            <p:ph idx="1"/>
          </p:nvPr>
        </p:nvSpPr>
        <p:spPr>
          <a:xfrm>
            <a:off x="1315732" y="1627217"/>
            <a:ext cx="5450827" cy="4209040"/>
          </a:xfrm>
        </p:spPr>
        <p:txBody>
          <a:bodyPr>
            <a:noAutofit/>
          </a:bodyPr>
          <a:lstStyle/>
          <a:p>
            <a:r>
              <a:rPr lang="sv-SE" sz="1600" dirty="0"/>
              <a:t>MCF ger kurser i kriskommunikation, läs mer på </a:t>
            </a:r>
            <a:r>
              <a:rPr lang="sv-SE" sz="1600" dirty="0">
                <a:solidFill>
                  <a:schemeClr val="accent3">
                    <a:lumMod val="75000"/>
                  </a:schemeClr>
                </a:solidFill>
                <a:hlinkClick r:id="rId2">
                  <a:extLst>
                    <a:ext uri="{A12FA001-AC4F-418D-AE19-62706E023703}">
                      <ahyp:hlinkClr xmlns:ahyp="http://schemas.microsoft.com/office/drawing/2018/hyperlinkcolor" val="tx"/>
                    </a:ext>
                  </a:extLst>
                </a:hlinkClick>
              </a:rPr>
              <a:t>www.mcf.se</a:t>
            </a:r>
            <a:r>
              <a:rPr lang="sv-SE" sz="1600" dirty="0"/>
              <a:t>.</a:t>
            </a:r>
          </a:p>
          <a:p>
            <a:r>
              <a:rPr lang="sv-SE" sz="1600" dirty="0"/>
              <a:t>Inga kriser utan rykten. Mittuniversitetet (2024). </a:t>
            </a:r>
          </a:p>
          <a:p>
            <a:r>
              <a:rPr lang="sv-SE" sz="1600" dirty="0"/>
              <a:t>Aktörsgemensamt arbete – Process för aktörsgemensam inriktning och samordning. MCF0053.</a:t>
            </a:r>
          </a:p>
          <a:p>
            <a:r>
              <a:rPr lang="sv-SE" sz="1600" dirty="0"/>
              <a:t>Kommunikation i samband med sanering efter radioaktivt nedfall. MSB2101. </a:t>
            </a:r>
          </a:p>
          <a:p>
            <a:r>
              <a:rPr lang="sv-SE" sz="1600" dirty="0"/>
              <a:t>Nya vägar för risk- och kriskommunikation – för dig som är kommunikatör i offentlig sektor. MSB2001. </a:t>
            </a:r>
          </a:p>
          <a:p>
            <a:r>
              <a:rPr lang="sv-SE" sz="1600" dirty="0"/>
              <a:t>Process för samlad lägesbild – beskrivning steg för steg. MCF0051. </a:t>
            </a:r>
          </a:p>
          <a:p>
            <a:r>
              <a:rPr lang="sv-SE" sz="1600" dirty="0"/>
              <a:t>Vägledning för kommunikation under kriser. MSB1816. </a:t>
            </a:r>
          </a:p>
        </p:txBody>
      </p:sp>
      <p:sp>
        <p:nvSpPr>
          <p:cNvPr id="8" name="Rektangel 64">
            <a:extLst>
              <a:ext uri="{FF2B5EF4-FFF2-40B4-BE49-F238E27FC236}">
                <a16:creationId xmlns:a16="http://schemas.microsoft.com/office/drawing/2014/main" id="{4641E4BD-ED36-7B50-DB30-A24F85C19239}"/>
              </a:ext>
              <a:ext uri="{C183D7F6-B498-43B3-948B-1728B52AA6E4}">
                <adec:decorative xmlns:adec="http://schemas.microsoft.com/office/drawing/2017/decorative" val="1"/>
              </a:ext>
            </a:extLst>
          </p:cNvPr>
          <p:cNvSpPr>
            <a:spLocks noChangeAspect="1"/>
          </p:cNvSpPr>
          <p:nvPr/>
        </p:nvSpPr>
        <p:spPr>
          <a:xfrm rot="118634">
            <a:off x="7452865" y="1715359"/>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 name="Rektangel 8">
            <a:extLst>
              <a:ext uri="{FF2B5EF4-FFF2-40B4-BE49-F238E27FC236}">
                <a16:creationId xmlns:a16="http://schemas.microsoft.com/office/drawing/2014/main" id="{DC616A12-DD0A-66C8-0D3A-60C579ED9CC7}"/>
              </a:ext>
            </a:extLst>
          </p:cNvPr>
          <p:cNvSpPr>
            <a:spLocks noChangeAspect="1"/>
          </p:cNvSpPr>
          <p:nvPr/>
        </p:nvSpPr>
        <p:spPr>
          <a:xfrm rot="144251">
            <a:off x="7209038" y="1598416"/>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3" action="ppaction://hlinkfile"/>
              </a:rPr>
              <a:t>mcf.se/</a:t>
            </a:r>
            <a:r>
              <a:rPr lang="sv-SE" b="1" dirty="0" err="1">
                <a:solidFill>
                  <a:schemeClr val="bg1"/>
                </a:solidFill>
                <a:latin typeface="+mj-lt"/>
                <a:hlinkClick r:id="rId3" action="ppaction://hlinkfile"/>
              </a:rPr>
              <a:t>ledningsamverkan</a:t>
            </a:r>
            <a:endParaRPr lang="sv-SE" b="1" dirty="0">
              <a:solidFill>
                <a:schemeClr val="bg1"/>
              </a:solidFill>
              <a:latin typeface="+mj-lt"/>
            </a:endParaRPr>
          </a:p>
          <a:p>
            <a:pPr algn="ctr">
              <a:lnSpc>
                <a:spcPts val="2500"/>
              </a:lnSpc>
            </a:pPr>
            <a:r>
              <a:rPr lang="sv-SE" dirty="0">
                <a:latin typeface="+mj-lt"/>
              </a:rPr>
              <a:t>under nivån arbetssätt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spTree>
    <p:extLst>
      <p:ext uri="{BB962C8B-B14F-4D97-AF65-F5344CB8AC3E}">
        <p14:creationId xmlns:p14="http://schemas.microsoft.com/office/powerpoint/2010/main" val="174959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E9BB2-F48F-CE6D-2F4A-1073C5FCD35C}"/>
              </a:ext>
            </a:extLst>
          </p:cNvPr>
          <p:cNvSpPr>
            <a:spLocks noGrp="1"/>
          </p:cNvSpPr>
          <p:nvPr>
            <p:ph type="title"/>
          </p:nvPr>
        </p:nvSpPr>
        <p:spPr>
          <a:xfrm>
            <a:off x="1416050" y="2155032"/>
            <a:ext cx="8806426" cy="1273968"/>
          </a:xfrm>
        </p:spPr>
        <p:txBody>
          <a:bodyPr/>
          <a:lstStyle/>
          <a:p>
            <a:r>
              <a:rPr lang="sv-SE" dirty="0"/>
              <a:t>Introduktion</a:t>
            </a:r>
            <a:endParaRPr lang="en-SE" dirty="0"/>
          </a:p>
        </p:txBody>
      </p:sp>
      <p:sp>
        <p:nvSpPr>
          <p:cNvPr id="6" name="Underrubrik 5">
            <a:extLst>
              <a:ext uri="{FF2B5EF4-FFF2-40B4-BE49-F238E27FC236}">
                <a16:creationId xmlns:a16="http://schemas.microsoft.com/office/drawing/2014/main" id="{45F7F0FA-1859-8AEB-7112-E198FE9D727F}"/>
              </a:ext>
            </a:extLst>
          </p:cNvPr>
          <p:cNvSpPr>
            <a:spLocks noGrp="1"/>
          </p:cNvSpPr>
          <p:nvPr>
            <p:ph type="body" idx="1"/>
          </p:nvPr>
        </p:nvSpPr>
        <p:spPr>
          <a:xfrm>
            <a:off x="1416050" y="3460750"/>
            <a:ext cx="8805863" cy="1016000"/>
          </a:xfrm>
        </p:spPr>
        <p:txBody>
          <a:bodyPr>
            <a:normAutofit/>
          </a:bodyPr>
          <a:lstStyle/>
          <a:p>
            <a:r>
              <a:rPr lang="sv-SE" dirty="0"/>
              <a:t>Kriskommunikation i samverkan</a:t>
            </a:r>
            <a:endParaRPr lang="en-SE" dirty="0"/>
          </a:p>
        </p:txBody>
      </p:sp>
    </p:spTree>
    <p:extLst>
      <p:ext uri="{BB962C8B-B14F-4D97-AF65-F5344CB8AC3E}">
        <p14:creationId xmlns:p14="http://schemas.microsoft.com/office/powerpoint/2010/main" val="9177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07C9A-73A4-B759-21B0-7B51702D28D3}"/>
              </a:ext>
            </a:extLst>
          </p:cNvPr>
          <p:cNvSpPr>
            <a:spLocks noGrp="1"/>
          </p:cNvSpPr>
          <p:nvPr>
            <p:ph type="title"/>
          </p:nvPr>
        </p:nvSpPr>
        <p:spPr>
          <a:xfrm>
            <a:off x="1678670" y="1385355"/>
            <a:ext cx="8543806" cy="541926"/>
          </a:xfrm>
        </p:spPr>
        <p:txBody>
          <a:bodyPr/>
          <a:lstStyle/>
          <a:p>
            <a:r>
              <a:rPr lang="sv-SE" dirty="0"/>
              <a:t>Om publikationen </a:t>
            </a:r>
            <a:endParaRPr lang="en-SE" dirty="0"/>
          </a:p>
        </p:txBody>
      </p:sp>
      <p:sp>
        <p:nvSpPr>
          <p:cNvPr id="3" name="Platshållare för innehåll 2">
            <a:extLst>
              <a:ext uri="{FF2B5EF4-FFF2-40B4-BE49-F238E27FC236}">
                <a16:creationId xmlns:a16="http://schemas.microsoft.com/office/drawing/2014/main" id="{637ADBD2-61E6-3FA5-3676-08802AAC7345}"/>
              </a:ext>
            </a:extLst>
          </p:cNvPr>
          <p:cNvSpPr>
            <a:spLocks noGrp="1"/>
          </p:cNvSpPr>
          <p:nvPr>
            <p:ph idx="1"/>
          </p:nvPr>
        </p:nvSpPr>
        <p:spPr>
          <a:xfrm>
            <a:off x="1677989" y="2136126"/>
            <a:ext cx="5290624" cy="3310517"/>
          </a:xfrm>
        </p:spPr>
        <p:txBody>
          <a:bodyPr/>
          <a:lstStyle/>
          <a:p>
            <a:r>
              <a:rPr lang="sv-SE" dirty="0"/>
              <a:t>Uppnå </a:t>
            </a:r>
            <a:r>
              <a:rPr lang="sv-SE" b="1" dirty="0"/>
              <a:t>inriktad och samordnad kriskommunikation.</a:t>
            </a:r>
          </a:p>
          <a:p>
            <a:r>
              <a:rPr lang="sv-SE" dirty="0"/>
              <a:t>Arbetssätt för </a:t>
            </a:r>
            <a:r>
              <a:rPr lang="sv-SE" b="1" dirty="0"/>
              <a:t>kommunikationssamverkan</a:t>
            </a:r>
            <a:r>
              <a:rPr lang="sv-SE" dirty="0"/>
              <a:t>.</a:t>
            </a:r>
          </a:p>
          <a:p>
            <a:r>
              <a:rPr lang="sv-SE" b="1" dirty="0"/>
              <a:t>Målgrupp kommunikatörer.</a:t>
            </a:r>
          </a:p>
        </p:txBody>
      </p:sp>
      <p:pic>
        <p:nvPicPr>
          <p:cNvPr id="5" name="Bildobjekt 4">
            <a:extLst>
              <a:ext uri="{FF2B5EF4-FFF2-40B4-BE49-F238E27FC236}">
                <a16:creationId xmlns:a16="http://schemas.microsoft.com/office/drawing/2014/main" id="{88E536CB-FD3F-90A6-B7D9-1F9C0608B1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3137" y="341575"/>
            <a:ext cx="6074979" cy="6366578"/>
          </a:xfrm>
          <a:prstGeom prst="rect">
            <a:avLst/>
          </a:prstGeom>
        </p:spPr>
      </p:pic>
    </p:spTree>
    <p:extLst>
      <p:ext uri="{BB962C8B-B14F-4D97-AF65-F5344CB8AC3E}">
        <p14:creationId xmlns:p14="http://schemas.microsoft.com/office/powerpoint/2010/main" val="9646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18026-7C27-0124-7D2F-75A95778921B}"/>
              </a:ext>
            </a:extLst>
          </p:cNvPr>
          <p:cNvSpPr>
            <a:spLocks noGrp="1"/>
          </p:cNvSpPr>
          <p:nvPr>
            <p:ph type="title"/>
          </p:nvPr>
        </p:nvSpPr>
        <p:spPr>
          <a:xfrm>
            <a:off x="1315733" y="842233"/>
            <a:ext cx="9304642" cy="541926"/>
          </a:xfrm>
        </p:spPr>
        <p:txBody>
          <a:bodyPr>
            <a:normAutofit/>
          </a:bodyPr>
          <a:lstStyle/>
          <a:p>
            <a:r>
              <a:rPr lang="sv-SE" dirty="0"/>
              <a:t>Om kommunikation vid samhällsstörningar</a:t>
            </a:r>
            <a:endParaRPr lang="en-SE" dirty="0"/>
          </a:p>
        </p:txBody>
      </p:sp>
      <p:sp>
        <p:nvSpPr>
          <p:cNvPr id="3" name="Platshållare för innehåll 2">
            <a:extLst>
              <a:ext uri="{FF2B5EF4-FFF2-40B4-BE49-F238E27FC236}">
                <a16:creationId xmlns:a16="http://schemas.microsoft.com/office/drawing/2014/main" id="{89D6D541-587D-3D4A-C395-9693669F336D}"/>
              </a:ext>
            </a:extLst>
          </p:cNvPr>
          <p:cNvSpPr>
            <a:spLocks noGrp="1"/>
          </p:cNvSpPr>
          <p:nvPr>
            <p:ph idx="1"/>
          </p:nvPr>
        </p:nvSpPr>
        <p:spPr>
          <a:xfrm>
            <a:off x="1315732" y="1627217"/>
            <a:ext cx="9304643" cy="4079644"/>
          </a:xfrm>
        </p:spPr>
        <p:txBody>
          <a:bodyPr/>
          <a:lstStyle/>
          <a:p>
            <a:r>
              <a:rPr lang="sv-SE" dirty="0"/>
              <a:t>Kommunikation är en </a:t>
            </a:r>
            <a:r>
              <a:rPr lang="sv-SE" b="1" dirty="0"/>
              <a:t>grundbult vid hantering </a:t>
            </a:r>
            <a:br>
              <a:rPr lang="sv-SE" b="1" dirty="0"/>
            </a:br>
            <a:r>
              <a:rPr lang="sv-SE" dirty="0"/>
              <a:t>av samhällsstörningar.</a:t>
            </a:r>
          </a:p>
          <a:p>
            <a:r>
              <a:rPr lang="sv-SE" b="1" dirty="0"/>
              <a:t>Gäller alla – inte bara kommunikatörer </a:t>
            </a:r>
            <a:r>
              <a:rPr lang="sv-SE" dirty="0"/>
              <a:t>i en avgränsad funktion. </a:t>
            </a:r>
          </a:p>
          <a:p>
            <a:r>
              <a:rPr lang="sv-SE" b="1" dirty="0"/>
              <a:t>Ett kommunikativt perspektiv ska vara en integrerad del </a:t>
            </a:r>
            <a:br>
              <a:rPr lang="sv-SE" b="1" dirty="0"/>
            </a:br>
            <a:r>
              <a:rPr lang="sv-SE" dirty="0"/>
              <a:t>på alla nivåer.</a:t>
            </a:r>
          </a:p>
        </p:txBody>
      </p:sp>
    </p:spTree>
    <p:extLst>
      <p:ext uri="{BB962C8B-B14F-4D97-AF65-F5344CB8AC3E}">
        <p14:creationId xmlns:p14="http://schemas.microsoft.com/office/powerpoint/2010/main" val="12622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A41912-078E-1057-FBAD-8A88FE323B19}"/>
              </a:ext>
            </a:extLst>
          </p:cNvPr>
          <p:cNvSpPr>
            <a:spLocks noGrp="1"/>
          </p:cNvSpPr>
          <p:nvPr>
            <p:ph type="title"/>
          </p:nvPr>
        </p:nvSpPr>
        <p:spPr>
          <a:xfrm>
            <a:off x="1315733" y="842233"/>
            <a:ext cx="9304642" cy="541926"/>
          </a:xfrm>
        </p:spPr>
        <p:txBody>
          <a:bodyPr>
            <a:normAutofit fontScale="90000"/>
          </a:bodyPr>
          <a:lstStyle/>
          <a:p>
            <a:r>
              <a:rPr lang="sv-SE" dirty="0"/>
              <a:t>Därför är samordnad kriskommunikation viktigt</a:t>
            </a:r>
          </a:p>
        </p:txBody>
      </p:sp>
      <p:sp>
        <p:nvSpPr>
          <p:cNvPr id="3" name="Platshållare för innehåll 2">
            <a:extLst>
              <a:ext uri="{FF2B5EF4-FFF2-40B4-BE49-F238E27FC236}">
                <a16:creationId xmlns:a16="http://schemas.microsoft.com/office/drawing/2014/main" id="{6436CA68-7DAD-DFE4-9EF4-B1390B4D54D3}"/>
              </a:ext>
            </a:extLst>
          </p:cNvPr>
          <p:cNvSpPr>
            <a:spLocks noGrp="1"/>
          </p:cNvSpPr>
          <p:nvPr>
            <p:ph idx="1"/>
          </p:nvPr>
        </p:nvSpPr>
        <p:spPr>
          <a:xfrm>
            <a:off x="1315732" y="1627217"/>
            <a:ext cx="9304643" cy="4079644"/>
          </a:xfrm>
        </p:spPr>
        <p:txBody>
          <a:bodyPr/>
          <a:lstStyle/>
          <a:p>
            <a:r>
              <a:rPr lang="sv-SE" dirty="0"/>
              <a:t>Tidig kommunikation kan </a:t>
            </a:r>
            <a:r>
              <a:rPr lang="sv-SE" b="1" dirty="0"/>
              <a:t>förhindra negativa konsekvenser.</a:t>
            </a:r>
          </a:p>
          <a:p>
            <a:r>
              <a:rPr lang="sv-SE" b="1" dirty="0"/>
              <a:t>Stärker trovärdighet</a:t>
            </a:r>
            <a:r>
              <a:rPr lang="sv-SE" dirty="0"/>
              <a:t>, förebygger oklarheter och motverkar risken för ryktesspridning. </a:t>
            </a:r>
          </a:p>
          <a:p>
            <a:r>
              <a:rPr lang="sv-SE" dirty="0"/>
              <a:t>Med kommunikation inkluderar vi </a:t>
            </a:r>
            <a:r>
              <a:rPr lang="sv-SE" b="1" dirty="0"/>
              <a:t>fler perspektiv</a:t>
            </a:r>
            <a:r>
              <a:rPr lang="sv-SE" dirty="0"/>
              <a:t> och </a:t>
            </a:r>
            <a:r>
              <a:rPr lang="sv-SE" b="1" dirty="0"/>
              <a:t>minskar risken för motstridiga budskap</a:t>
            </a:r>
            <a:r>
              <a:rPr lang="sv-SE" dirty="0"/>
              <a:t>. </a:t>
            </a:r>
          </a:p>
          <a:p>
            <a:r>
              <a:rPr lang="sv-SE" dirty="0"/>
              <a:t>Vi ser till att </a:t>
            </a:r>
            <a:r>
              <a:rPr lang="sv-SE" b="1" dirty="0"/>
              <a:t>berörda får kunskap om hur de ska agera</a:t>
            </a:r>
            <a:r>
              <a:rPr lang="sv-SE" dirty="0"/>
              <a:t> för att hantera både sin egen situation och samhällets utmaningar. </a:t>
            </a:r>
          </a:p>
        </p:txBody>
      </p:sp>
    </p:spTree>
    <p:extLst>
      <p:ext uri="{BB962C8B-B14F-4D97-AF65-F5344CB8AC3E}">
        <p14:creationId xmlns:p14="http://schemas.microsoft.com/office/powerpoint/2010/main" val="411924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E9BB2-F48F-CE6D-2F4A-1073C5FCD35C}"/>
              </a:ext>
            </a:extLst>
          </p:cNvPr>
          <p:cNvSpPr>
            <a:spLocks noGrp="1"/>
          </p:cNvSpPr>
          <p:nvPr>
            <p:ph type="title"/>
          </p:nvPr>
        </p:nvSpPr>
        <p:spPr>
          <a:xfrm>
            <a:off x="1416051" y="2617000"/>
            <a:ext cx="7148830" cy="1273175"/>
          </a:xfrm>
        </p:spPr>
        <p:txBody>
          <a:bodyPr>
            <a:normAutofit/>
          </a:bodyPr>
          <a:lstStyle/>
          <a:p>
            <a:r>
              <a:rPr lang="sv-SE" dirty="0"/>
              <a:t>Kommunikationssamverkan i praktiken</a:t>
            </a:r>
            <a:endParaRPr lang="en-SE" dirty="0"/>
          </a:p>
        </p:txBody>
      </p:sp>
    </p:spTree>
    <p:extLst>
      <p:ext uri="{BB962C8B-B14F-4D97-AF65-F5344CB8AC3E}">
        <p14:creationId xmlns:p14="http://schemas.microsoft.com/office/powerpoint/2010/main" val="241650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normAutofit/>
          </a:bodyPr>
          <a:lstStyle/>
          <a:p>
            <a:r>
              <a:rPr lang="sv-SE" dirty="0"/>
              <a:t>Kommunikationssamverkan i praktiken</a:t>
            </a:r>
            <a:r>
              <a:rPr lang="sv-SE" dirty="0">
                <a:noFill/>
              </a:rPr>
              <a:t> del 1 </a:t>
            </a:r>
            <a:endParaRPr lang="en-SE" dirty="0">
              <a:noFill/>
            </a:endParaRPr>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746457"/>
            <a:ext cx="5235837" cy="4079875"/>
          </a:xfrm>
        </p:spPr>
        <p:txBody>
          <a:bodyPr>
            <a:normAutofit/>
          </a:bodyPr>
          <a:lstStyle/>
          <a:p>
            <a:r>
              <a:rPr lang="sv-SE" dirty="0"/>
              <a:t>Kommunikationssamverkan följer </a:t>
            </a:r>
            <a:r>
              <a:rPr lang="sv-SE" b="1" dirty="0"/>
              <a:t>processen för aktörsgemensam inriktning och samordning.</a:t>
            </a:r>
          </a:p>
          <a:p>
            <a:r>
              <a:rPr lang="sv-SE" dirty="0"/>
              <a:t>Framgångsrik samverkan </a:t>
            </a:r>
            <a:br>
              <a:rPr lang="sv-SE" dirty="0"/>
            </a:br>
            <a:r>
              <a:rPr lang="sv-SE" dirty="0"/>
              <a:t>bygger på </a:t>
            </a:r>
            <a:r>
              <a:rPr lang="sv-SE" b="1" dirty="0"/>
              <a:t>relationer och överenskomna arbetssätt. </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227" y="1531772"/>
            <a:ext cx="4043843" cy="4079875"/>
          </a:xfrm>
          <a:prstGeom prst="rect">
            <a:avLst/>
          </a:prstGeom>
        </p:spPr>
      </p:pic>
    </p:spTree>
    <p:extLst>
      <p:ext uri="{BB962C8B-B14F-4D97-AF65-F5344CB8AC3E}">
        <p14:creationId xmlns:p14="http://schemas.microsoft.com/office/powerpoint/2010/main" val="21088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F43DB-5ECB-052D-E60E-68858C19C139}"/>
              </a:ext>
            </a:extLst>
          </p:cNvPr>
          <p:cNvSpPr>
            <a:spLocks noGrp="1"/>
          </p:cNvSpPr>
          <p:nvPr>
            <p:ph type="title"/>
          </p:nvPr>
        </p:nvSpPr>
        <p:spPr>
          <a:xfrm>
            <a:off x="1315733" y="842233"/>
            <a:ext cx="9304642" cy="541926"/>
          </a:xfrm>
        </p:spPr>
        <p:txBody>
          <a:bodyPr/>
          <a:lstStyle/>
          <a:p>
            <a:r>
              <a:rPr lang="sv-SE" dirty="0"/>
              <a:t>Bedöm behov av kommunikationssamverkan</a:t>
            </a:r>
            <a:endParaRPr lang="en-SE" dirty="0"/>
          </a:p>
        </p:txBody>
      </p:sp>
      <p:sp>
        <p:nvSpPr>
          <p:cNvPr id="3" name="Platshållare för innehåll 2">
            <a:extLst>
              <a:ext uri="{FF2B5EF4-FFF2-40B4-BE49-F238E27FC236}">
                <a16:creationId xmlns:a16="http://schemas.microsoft.com/office/drawing/2014/main" id="{4DD8A38F-47AC-1337-0130-E4FD85E048EA}"/>
              </a:ext>
            </a:extLst>
          </p:cNvPr>
          <p:cNvSpPr>
            <a:spLocks noGrp="1"/>
          </p:cNvSpPr>
          <p:nvPr>
            <p:ph idx="1"/>
          </p:nvPr>
        </p:nvSpPr>
        <p:spPr>
          <a:xfrm>
            <a:off x="1316038" y="1746457"/>
            <a:ext cx="5609548" cy="4079875"/>
          </a:xfrm>
        </p:spPr>
        <p:txBody>
          <a:bodyPr>
            <a:normAutofit/>
          </a:bodyPr>
          <a:lstStyle/>
          <a:p>
            <a:r>
              <a:rPr lang="sv-SE" dirty="0"/>
              <a:t>Ställ er själva frågan: </a:t>
            </a:r>
            <a:r>
              <a:rPr lang="sv-SE" b="1" dirty="0"/>
              <a:t>Behöver vi  samverka</a:t>
            </a:r>
            <a:r>
              <a:rPr lang="sv-SE" dirty="0"/>
              <a:t> med andra aktörers kommunikationsfunktioner?</a:t>
            </a:r>
          </a:p>
          <a:p>
            <a:r>
              <a:rPr lang="sv-SE" dirty="0"/>
              <a:t>Kommunikationsbehov uppstår tidigt. </a:t>
            </a:r>
          </a:p>
          <a:p>
            <a:r>
              <a:rPr lang="sv-SE" dirty="0"/>
              <a:t>Exempel: oro och ryktesspridning i sociala medier och på internetforum.</a:t>
            </a:r>
          </a:p>
        </p:txBody>
      </p:sp>
      <p:pic>
        <p:nvPicPr>
          <p:cNvPr id="8" name="Platshållare för innehåll 10">
            <a:extLst>
              <a:ext uri="{FF2B5EF4-FFF2-40B4-BE49-F238E27FC236}">
                <a16:creationId xmlns:a16="http://schemas.microsoft.com/office/drawing/2014/main" id="{CBDDCD5A-E53F-4D85-9B31-46EE06AA44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227" y="1531772"/>
            <a:ext cx="4043843" cy="4079875"/>
          </a:xfrm>
          <a:prstGeom prst="rect">
            <a:avLst/>
          </a:prstGeom>
        </p:spPr>
      </p:pic>
    </p:spTree>
    <p:extLst>
      <p:ext uri="{BB962C8B-B14F-4D97-AF65-F5344CB8AC3E}">
        <p14:creationId xmlns:p14="http://schemas.microsoft.com/office/powerpoint/2010/main" val="2539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Arbetssätt">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MC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mall_Korr2" id="{94E7C387-76A7-E940-9198-D5E4A8941882}" vid="{772F88E8-BC1B-CD42-A165-25B5F936C9A2}"/>
    </a:ext>
  </a:extLst>
</a:theme>
</file>

<file path=ppt/theme/theme2.xml><?xml version="1.0" encoding="utf-8"?>
<a:theme xmlns:a="http://schemas.openxmlformats.org/drawingml/2006/main" name="Förhållningssätt">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mall_Korr2" id="{94E7C387-76A7-E940-9198-D5E4A8941882}" vid="{FC6B8091-B18F-C646-BE31-E2220AEE7E8F}"/>
    </a:ext>
  </a:extLst>
</a:theme>
</file>

<file path=ppt/theme/theme3.xml><?xml version="1.0" encoding="utf-8"?>
<a:theme xmlns:a="http://schemas.openxmlformats.org/drawingml/2006/main" name="Konceptuell grund">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mall_Korr2" id="{94E7C387-76A7-E940-9198-D5E4A8941882}" vid="{EE6F49A3-52FD-024B-92E5-89CD8980F4B3}"/>
    </a:ext>
  </a:extLst>
</a:theme>
</file>

<file path=ppt/theme/theme4.xml><?xml version="1.0" encoding="utf-8"?>
<a:theme xmlns:a="http://schemas.openxmlformats.org/drawingml/2006/main" name="Utgångspunkt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mall_Korr2" id="{94E7C387-76A7-E940-9198-D5E4A8941882}" vid="{4636701C-194A-A04B-B0E7-3CFC5475155E}"/>
    </a:ext>
  </a:extLst>
</a:theme>
</file>

<file path=ppt/theme/theme5.xml><?xml version="1.0" encoding="utf-8"?>
<a:theme xmlns:a="http://schemas.openxmlformats.org/drawingml/2006/main" name="Gemensamma grund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mall_Korr2" id="{94E7C387-76A7-E940-9198-D5E4A8941882}" vid="{BB4D5163-7C34-F543-B994-27BD7E692AA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7a1fefae01cb4bd268f98d466e345add">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8D3D6-1B08-4F3F-870D-3C5E8A3AF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48D45-495C-493A-BB1A-60BD4FB580A4}">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c950a28-eb4a-4f43-b9f9-45c02166cf8c"/>
    <ds:schemaRef ds:uri="1d358615-c749-462e-b141-ebbf7cdbce9a"/>
  </ds:schemaRefs>
</ds:datastoreItem>
</file>

<file path=customXml/itemProps3.xml><?xml version="1.0" encoding="utf-8"?>
<ds:datastoreItem xmlns:ds="http://schemas.openxmlformats.org/officeDocument/2006/customXml" ds:itemID="{C4A5782F-955A-49ED-B1B9-13A25341B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MCF_ARBETSATT_Rapportering</Template>
  <TotalTime>444</TotalTime>
  <Words>4707</Words>
  <Application>Microsoft Office PowerPoint</Application>
  <PresentationFormat>Bredbild</PresentationFormat>
  <Paragraphs>319</Paragraphs>
  <Slides>29</Slides>
  <Notes>23</Notes>
  <HiddenSlides>0</HiddenSlides>
  <MMClips>0</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29</vt:i4>
      </vt:variant>
    </vt:vector>
  </HeadingPairs>
  <TitlesOfParts>
    <vt:vector size="40" baseType="lpstr">
      <vt:lpstr>Aptos</vt:lpstr>
      <vt:lpstr>Arial</vt:lpstr>
      <vt:lpstr>Century Gothic</vt:lpstr>
      <vt:lpstr>Garamond</vt:lpstr>
      <vt:lpstr>Symbol</vt:lpstr>
      <vt:lpstr>Times New Roman</vt:lpstr>
      <vt:lpstr>Arbetssätt</vt:lpstr>
      <vt:lpstr>Förhållningssätt</vt:lpstr>
      <vt:lpstr>Konceptuell grund</vt:lpstr>
      <vt:lpstr>Utgångspunkter</vt:lpstr>
      <vt:lpstr>Gemensamma grunder</vt:lpstr>
      <vt:lpstr>Kriskommunikation i samverkan</vt:lpstr>
      <vt:lpstr>Om presentationen</vt:lpstr>
      <vt:lpstr>Introduktion</vt:lpstr>
      <vt:lpstr>Om publikationen </vt:lpstr>
      <vt:lpstr>Om kommunikation vid samhällsstörningar</vt:lpstr>
      <vt:lpstr>Därför är samordnad kriskommunikation viktigt</vt:lpstr>
      <vt:lpstr>Kommunikationssamverkan i praktiken</vt:lpstr>
      <vt:lpstr>Kommunikationssamverkan i praktiken del 1 </vt:lpstr>
      <vt:lpstr>Bedöm behov av kommunikationssamverkan</vt:lpstr>
      <vt:lpstr>Dela information</vt:lpstr>
      <vt:lpstr>Kommunikationsperspektiv i samlad lägesbild</vt:lpstr>
      <vt:lpstr>Samlad kommunikativ lägesbild</vt:lpstr>
      <vt:lpstr>Innehåll samlad kommunikativ lägesbild</vt:lpstr>
      <vt:lpstr>Rubriker i samlad kommunikativ lägesbild</vt:lpstr>
      <vt:lpstr>Ta fram kompletterande analyser</vt:lpstr>
      <vt:lpstr>Ta fram målbild för kommunikationen</vt:lpstr>
      <vt:lpstr>Ta fram en plan för kommunikationsåtgärder del 1 </vt:lpstr>
      <vt:lpstr>Ta fram en plan för kommunikationsåtgärder del 2</vt:lpstr>
      <vt:lpstr>Genomför kommunikationsåtgärder</vt:lpstr>
      <vt:lpstr>Följ upp kommunikationsåtgärder</vt:lpstr>
      <vt:lpstr>Avsluta kommunikationssamverkan del 1 </vt:lpstr>
      <vt:lpstr>Avsluta kommunikationssamverkan del 2</vt:lpstr>
      <vt:lpstr>Framgångsfaktorer för aktörsgemensam kriskommunikation</vt:lpstr>
      <vt:lpstr>Framgångsfaktorer för aktörsgemensam kriskommunikation del 1 </vt:lpstr>
      <vt:lpstr>Se till helheten och väg in flera perspektiv</vt:lpstr>
      <vt:lpstr>Arbeta proaktivt</vt:lpstr>
      <vt:lpstr>Samordna på alla nivåer</vt:lpstr>
      <vt:lpstr>Budskap med handlingsalternativ</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Kriskommunikation i samverkan</dc:title>
  <dc:creator>Julia Karlsson</dc:creator>
  <cp:lastModifiedBy>Holmlund Jan-Anders</cp:lastModifiedBy>
  <cp:revision>110</cp:revision>
  <dcterms:created xsi:type="dcterms:W3CDTF">2026-03-12T13:02:41Z</dcterms:created>
  <dcterms:modified xsi:type="dcterms:W3CDTF">2026-05-07T12:54:21Z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