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728" r:id="rId5"/>
  </p:sldMasterIdLst>
  <p:notesMasterIdLst>
    <p:notesMasterId r:id="rId31"/>
  </p:notesMasterIdLst>
  <p:sldIdLst>
    <p:sldId id="262" r:id="rId6"/>
    <p:sldId id="263" r:id="rId7"/>
    <p:sldId id="264" r:id="rId8"/>
    <p:sldId id="265" r:id="rId9"/>
    <p:sldId id="274" r:id="rId10"/>
    <p:sldId id="275" r:id="rId11"/>
    <p:sldId id="276" r:id="rId12"/>
    <p:sldId id="277" r:id="rId13"/>
    <p:sldId id="285" r:id="rId14"/>
    <p:sldId id="284" r:id="rId15"/>
    <p:sldId id="283" r:id="rId16"/>
    <p:sldId id="282" r:id="rId17"/>
    <p:sldId id="286" r:id="rId18"/>
    <p:sldId id="287" r:id="rId19"/>
    <p:sldId id="281" r:id="rId20"/>
    <p:sldId id="278" r:id="rId21"/>
    <p:sldId id="279" r:id="rId22"/>
    <p:sldId id="302" r:id="rId23"/>
    <p:sldId id="301" r:id="rId24"/>
    <p:sldId id="266" r:id="rId25"/>
    <p:sldId id="269" r:id="rId26"/>
    <p:sldId id="303" r:id="rId27"/>
    <p:sldId id="267" r:id="rId28"/>
    <p:sldId id="304"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D6BCDA1C-FF51-4E65-A82F-02D770A5B6E3}">
          <p14:sldIdLst>
            <p14:sldId id="262"/>
            <p14:sldId id="263"/>
            <p14:sldId id="264"/>
            <p14:sldId id="265"/>
            <p14:sldId id="274"/>
            <p14:sldId id="275"/>
            <p14:sldId id="276"/>
            <p14:sldId id="277"/>
            <p14:sldId id="285"/>
            <p14:sldId id="284"/>
            <p14:sldId id="283"/>
            <p14:sldId id="282"/>
            <p14:sldId id="286"/>
            <p14:sldId id="287"/>
            <p14:sldId id="281"/>
            <p14:sldId id="278"/>
            <p14:sldId id="279"/>
            <p14:sldId id="302"/>
            <p14:sldId id="301"/>
            <p14:sldId id="266"/>
            <p14:sldId id="269"/>
            <p14:sldId id="303"/>
            <p14:sldId id="267"/>
            <p14:sldId id="304"/>
            <p14:sldId id="28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itholtz Carl-Johan" initials="BCJ" lastIdx="1" clrIdx="0">
    <p:extLst>
      <p:ext uri="{19B8F6BF-5375-455C-9EA6-DF929625EA0E}">
        <p15:presenceInfo xmlns:p15="http://schemas.microsoft.com/office/powerpoint/2012/main" userId="S-1-5-21-466509168-1772936955-2901788264-328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E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7099" autoAdjust="0"/>
  </p:normalViewPr>
  <p:slideViewPr>
    <p:cSldViewPr snapToGrid="0">
      <p:cViewPr varScale="1">
        <p:scale>
          <a:sx n="57" d="100"/>
          <a:sy n="57" d="100"/>
        </p:scale>
        <p:origin x="97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6322E-8C28-43D7-A6C4-1EAFF756E29E}" type="datetimeFigureOut">
              <a:rPr lang="en-SE" smtClean="0"/>
              <a:t>05/05/2026</a:t>
            </a:fld>
            <a:endParaRPr lang="en-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40733-C6B0-4C68-8125-CEBA798260F0}" type="slidenum">
              <a:rPr lang="en-SE" smtClean="0"/>
              <a:t>‹#›</a:t>
            </a:fld>
            <a:endParaRPr lang="en-SE"/>
          </a:p>
        </p:txBody>
      </p:sp>
    </p:spTree>
    <p:extLst>
      <p:ext uri="{BB962C8B-B14F-4D97-AF65-F5344CB8AC3E}">
        <p14:creationId xmlns:p14="http://schemas.microsoft.com/office/powerpoint/2010/main" val="18250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a:t>
            </a:fld>
            <a:endParaRPr lang="en-SE"/>
          </a:p>
        </p:txBody>
      </p:sp>
    </p:spTree>
    <p:extLst>
      <p:ext uri="{BB962C8B-B14F-4D97-AF65-F5344CB8AC3E}">
        <p14:creationId xmlns:p14="http://schemas.microsoft.com/office/powerpoint/2010/main" val="34394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Publikationer som beskriver rapportering. Alla är en del av Gemensamma grunder – ramverk för ledning och samverkan och finns publicerat under nivån Arbetssätt i ramverket. </a:t>
            </a:r>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2</a:t>
            </a:fld>
            <a:endParaRPr lang="en-SE"/>
          </a:p>
        </p:txBody>
      </p:sp>
    </p:spTree>
    <p:extLst>
      <p:ext uri="{BB962C8B-B14F-4D97-AF65-F5344CB8AC3E}">
        <p14:creationId xmlns:p14="http://schemas.microsoft.com/office/powerpoint/2010/main" val="300001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Rapportering sker under olika förutsättningar och kan delas in i olika lägen. Vad som ska rapporteras styrs dels av respektive aktörs ansvar, dels av författningsmässiga krav på att förmedla information. Vid en samlad hantering av samhällsstörningar är det viktigt att aktörerna samarbetar och kommunicerar strukturerat för att hantera konsekvenserna på ett så effektivt sätt som möjligt. Genom att samla in och dela information inför och under pågående samhällsstörningar får aktörerna bättre överblick, vilket skapar förutsättningar för att exempelvis fatta beslut om lämpliga åtgärder eller att komma överens om gemensamma vägval. Att dela och utbyta information på ett strukturerat sätt är även en grundläggande förutsättning för att skapa olika typer av lägesbilder och att göra lägesbedömningar. Genom de författningsmässiga krav som finns på rapportering ökar möjligheten att aktörer delar information, och i förlängningen också att de enklare samverkar med varandra, delar lägesbilder, och åstadkommer gemensam inriktning och samordning inför och under samhällsstörningar i fredstid och under höjd beredskap.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4</a:t>
            </a:fld>
            <a:endParaRPr lang="en-SE"/>
          </a:p>
        </p:txBody>
      </p:sp>
    </p:spTree>
    <p:extLst>
      <p:ext uri="{BB962C8B-B14F-4D97-AF65-F5344CB8AC3E}">
        <p14:creationId xmlns:p14="http://schemas.microsoft.com/office/powerpoint/2010/main" val="2810353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Garamond" panose="02020404030301010803" pitchFamily="18" charset="0"/>
                <a:ea typeface="Garamond" panose="02020404030301010803" pitchFamily="18" charset="0"/>
                <a:cs typeface="Times New Roman" panose="02020603050405020304" pitchFamily="18" charset="0"/>
              </a:rPr>
              <a:t>Rapportering eller informationsdelning är dock inget tillstånd eller val av ”antingen eller”. Informationsdelning och rapportering kan ske samtidigt utifrån samverkan och författningskrav.</a:t>
            </a:r>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5</a:t>
            </a:fld>
            <a:endParaRPr lang="en-SE"/>
          </a:p>
        </p:txBody>
      </p:sp>
    </p:spTree>
    <p:extLst>
      <p:ext uri="{BB962C8B-B14F-4D97-AF65-F5344CB8AC3E}">
        <p14:creationId xmlns:p14="http://schemas.microsoft.com/office/powerpoint/2010/main" val="50744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Rapporteringsprocessen finns även i en interaktiv visualisering. </a:t>
            </a:r>
          </a:p>
          <a:p>
            <a:endParaRPr lang="sv-SE" dirty="0"/>
          </a:p>
          <a:p>
            <a:r>
              <a:rPr lang="sv-SE" dirty="0"/>
              <a:t>För att förenkla hur rapporteringen kan se ut illustreras de olika stegen likt ett spelbräde. För att få till en effektiv rapportering mellan flera aktörer är det viktigt att förstå de beroenden som finns mellan de olika stegen i processen. Rapporteringsprocessen illustreras här med utgångspunkten att aktör A behöver hämta in information från aktör B för att kunna fullfölja sin rapportering till en mottagande aktör på nivån ovanför. Aktör B behöver i sin tur hämta in information från aktör C för att kunna klara sin rapporteringsskyldighet till aktör A. Inom varje aktör kan processen se ut på motsvarande sätt, det vill säga att vissa organisatoriska enheter behöver hämta in information från andra enheter, för att få fram den information som den mottagande aktören har efterfrågat. Allt detta påverkar givetvis hur lång tid processen tar. De gråa streckade brickorna på spelbrädet illustrerar att fler rapporteringsnivåer kan involveras. Observera att antalet aktörer som illustrationen visar inte alltid behöver vara involverade i en rapporteringsprocess – både fler och färre aktörer kan vara involverade. Aktör A kan ha tillräckligt med information för att direkt fullfölja sin rapportering till den mottagande aktören. Men med processens olika steg på spelbrädet och med fler involverade aktörer vill vi illustrera de förhållanden som ofta utmärker rapporteringens krav och komplexitet</a:t>
            </a:r>
          </a:p>
          <a:p>
            <a:endParaRPr lang="sv-SE"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8</a:t>
            </a:fld>
            <a:endParaRPr lang="en-SE"/>
          </a:p>
        </p:txBody>
      </p:sp>
    </p:spTree>
    <p:extLst>
      <p:ext uri="{BB962C8B-B14F-4D97-AF65-F5344CB8AC3E}">
        <p14:creationId xmlns:p14="http://schemas.microsoft.com/office/powerpoint/2010/main" val="4624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0000"/>
              </a:lnSpc>
              <a:spcAft>
                <a:spcPts val="6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Vi kan gemensamt enklare hantera komplexa och dynamiska händelseförlopp genom att ha ett proaktivt förhållningsätt och: </a:t>
            </a:r>
          </a:p>
          <a:p>
            <a:pPr marL="342900" lvl="0" indent="-342900">
              <a:lnSpc>
                <a:spcPct val="110000"/>
              </a:lnSpc>
              <a:spcAft>
                <a:spcPts val="6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som aktör ta initiativ och agera utifrån det egna ansvaret </a:t>
            </a:r>
          </a:p>
          <a:p>
            <a:pPr marL="342900" lvl="0" indent="-342900">
              <a:lnSpc>
                <a:spcPct val="110000"/>
              </a:lnSpc>
              <a:spcAft>
                <a:spcPts val="6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ha funktioner för att upptäcka tidiga signaler på begynnande samhällsstörningar i fredstid och under höjd beredskap </a:t>
            </a:r>
          </a:p>
          <a:p>
            <a:pPr marL="342900" lvl="0" indent="-342900">
              <a:lnSpc>
                <a:spcPct val="110000"/>
              </a:lnSpc>
              <a:spcAft>
                <a:spcPts val="6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tidigt ta kontakt med andra aktörer</a:t>
            </a:r>
          </a:p>
          <a:p>
            <a:pPr marL="342900" lvl="0" indent="-342900">
              <a:lnSpc>
                <a:spcPct val="110000"/>
              </a:lnSpc>
              <a:spcAft>
                <a:spcPts val="600"/>
              </a:spcAft>
              <a:buFont typeface="Symbol" panose="05050102010706020507" pitchFamily="18" charset="2"/>
              <a:buChar char=""/>
            </a:pPr>
            <a:r>
              <a:rPr lang="sv-SE" sz="1200" dirty="0">
                <a:effectLst/>
                <a:latin typeface="Garamond" panose="02020404030301010803" pitchFamily="18" charset="0"/>
                <a:ea typeface="Garamond" panose="02020404030301010803" pitchFamily="18" charset="0"/>
                <a:cs typeface="Times New Roman" panose="02020603050405020304" pitchFamily="18" charset="0"/>
              </a:rPr>
              <a:t>hitta former för samverkan och sätt att frivilligt dela information. </a:t>
            </a:r>
          </a:p>
          <a:p>
            <a:pPr>
              <a:lnSpc>
                <a:spcPct val="110000"/>
              </a:lnSpc>
              <a:spcAft>
                <a:spcPts val="6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Det proaktiva förhållningssättet både underlättar och effektiviserar steget Identifiera behov av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9</a:t>
            </a:fld>
            <a:endParaRPr lang="en-SE"/>
          </a:p>
        </p:txBody>
      </p:sp>
    </p:spTree>
    <p:extLst>
      <p:ext uri="{BB962C8B-B14F-4D97-AF65-F5344CB8AC3E}">
        <p14:creationId xmlns:p14="http://schemas.microsoft.com/office/powerpoint/2010/main" val="387171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10</a:t>
            </a:fld>
            <a:endParaRPr lang="en-SE"/>
          </a:p>
        </p:txBody>
      </p:sp>
    </p:spTree>
    <p:extLst>
      <p:ext uri="{BB962C8B-B14F-4D97-AF65-F5344CB8AC3E}">
        <p14:creationId xmlns:p14="http://schemas.microsoft.com/office/powerpoint/2010/main" val="131804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ea typeface="Garamond" panose="02020404030301010803" pitchFamily="18" charset="0"/>
                <a:cs typeface="Times New Roman" panose="02020603050405020304" pitchFamily="18" charset="0"/>
              </a:rPr>
              <a:t>En </a:t>
            </a:r>
            <a:r>
              <a:rPr lang="sv-SE" sz="1200" b="1" dirty="0">
                <a:effectLst/>
                <a:ea typeface="Garamond" panose="02020404030301010803" pitchFamily="18" charset="0"/>
                <a:cs typeface="Times New Roman" panose="02020603050405020304" pitchFamily="18" charset="0"/>
              </a:rPr>
              <a:t>lägesbild</a:t>
            </a:r>
            <a:r>
              <a:rPr lang="sv-SE" sz="1200" dirty="0">
                <a:effectLst/>
                <a:ea typeface="Garamond" panose="02020404030301010803" pitchFamily="18" charset="0"/>
                <a:cs typeface="Times New Roman" panose="02020603050405020304" pitchFamily="18" charset="0"/>
              </a:rPr>
              <a:t> är urval av information som analyseras och sammanställs i form av beskrivningar och bedömningar av läget. Syftet är att ge överblick, förståelse och underlag till beslut och åtgärder. </a:t>
            </a:r>
          </a:p>
          <a:p>
            <a:endParaRPr lang="sv-SE" sz="1200" dirty="0">
              <a:ea typeface="Garamond" panose="02020404030301010803" pitchFamily="18" charset="0"/>
              <a:cs typeface="Times New Roman" panose="02020603050405020304" pitchFamily="18" charset="0"/>
            </a:endParaRPr>
          </a:p>
          <a:p>
            <a:r>
              <a:rPr lang="sv-SE" sz="1200" dirty="0">
                <a:effectLst/>
                <a:ea typeface="Garamond" panose="02020404030301010803" pitchFamily="18" charset="0"/>
                <a:cs typeface="Times New Roman" panose="02020603050405020304" pitchFamily="18" charset="0"/>
              </a:rPr>
              <a:t>En </a:t>
            </a:r>
            <a:r>
              <a:rPr lang="sv-SE" sz="1200" b="1" dirty="0">
                <a:effectLst/>
                <a:ea typeface="Garamond" panose="02020404030301010803" pitchFamily="18" charset="0"/>
                <a:cs typeface="Times New Roman" panose="02020603050405020304" pitchFamily="18" charset="0"/>
              </a:rPr>
              <a:t>samlad lägesbild</a:t>
            </a:r>
            <a:r>
              <a:rPr lang="sv-SE" sz="1200" dirty="0">
                <a:effectLst/>
                <a:ea typeface="Garamond" panose="02020404030301010803" pitchFamily="18" charset="0"/>
                <a:cs typeface="Times New Roman" panose="02020603050405020304" pitchFamily="18" charset="0"/>
              </a:rPr>
              <a:t> är urval av information från flera aktörer och källor som analyseras och sammanställs i form av beskrivningar och bedömningar av läget. Syftet är att ge överblick, förståelse och underlag till beslut och åtgärder i det aktörs­gemensamma arbetet.</a:t>
            </a:r>
            <a:endParaRPr lang="sv-SE" sz="1200" dirty="0"/>
          </a:p>
          <a:p>
            <a:endParaRPr lang="sv-SE"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16</a:t>
            </a:fld>
            <a:endParaRPr lang="en-SE"/>
          </a:p>
        </p:txBody>
      </p:sp>
    </p:spTree>
    <p:extLst>
      <p:ext uri="{BB962C8B-B14F-4D97-AF65-F5344CB8AC3E}">
        <p14:creationId xmlns:p14="http://schemas.microsoft.com/office/powerpoint/2010/main" val="91908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18</a:t>
            </a:fld>
            <a:endParaRPr lang="en-SE"/>
          </a:p>
        </p:txBody>
      </p:sp>
    </p:spTree>
    <p:extLst>
      <p:ext uri="{BB962C8B-B14F-4D97-AF65-F5344CB8AC3E}">
        <p14:creationId xmlns:p14="http://schemas.microsoft.com/office/powerpoint/2010/main" val="1848703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accent5"/>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349DFD48-7E48-E31F-AB81-E84FE5ACAFE9}"/>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noAutofit/>
          </a:bodyPr>
          <a:lstStyle>
            <a:lvl1pPr algn="l">
              <a:defRPr sz="4000" b="1"/>
            </a:lvl1pPr>
          </a:lstStyle>
          <a:p>
            <a:r>
              <a:rPr lang="sv-SE"/>
              <a:t>Namn på presentation</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endParaRPr lang="en-US"/>
          </a:p>
        </p:txBody>
      </p:sp>
      <p:pic>
        <p:nvPicPr>
          <p:cNvPr id="4" name="Bildobjekt 7">
            <a:extLst>
              <a:ext uri="{FF2B5EF4-FFF2-40B4-BE49-F238E27FC236}">
                <a16:creationId xmlns:a16="http://schemas.microsoft.com/office/drawing/2014/main" id="{E2EADC11-D720-26F5-2D0D-4D5C950FD8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5" name="Bildobjekt 4">
            <a:extLst>
              <a:ext uri="{FF2B5EF4-FFF2-40B4-BE49-F238E27FC236}">
                <a16:creationId xmlns:a16="http://schemas.microsoft.com/office/drawing/2014/main" id="{97FD9491-0EA9-9EB6-3963-5FFF5501224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83074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43140FF2-3E14-F4BA-BF48-661619FE22B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94419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hasCustomPrompt="1"/>
            <p:custDataLst>
              <p:tags r:id="rId1"/>
            </p:custDataLst>
          </p:nvPr>
        </p:nvSpPr>
        <p:spPr>
          <a:xfrm>
            <a:off x="1674916"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a:extLst>
              <a:ext uri="{FF2B5EF4-FFF2-40B4-BE49-F238E27FC236}">
                <a16:creationId xmlns:a16="http://schemas.microsoft.com/office/drawing/2014/main" id="{CF3339DB-A857-8747-DDF1-1CDA7D08445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57756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C6761BF5-013D-B833-5619-C7D07DB8035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111789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D255432C-2C9F-852C-0480-34745C393D4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323596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2E320E9-AEA0-9796-D621-DBD2C38B1DDB}"/>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86088762-EEF3-EDB0-420B-A0A72515AA4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1" cy="464400"/>
          </a:xfrm>
          <a:prstGeom prst="rect">
            <a:avLst/>
          </a:prstGeom>
        </p:spPr>
      </p:pic>
      <p:pic>
        <p:nvPicPr>
          <p:cNvPr id="9" name="Bildobjekt 8">
            <a:extLst>
              <a:ext uri="{FF2B5EF4-FFF2-40B4-BE49-F238E27FC236}">
                <a16:creationId xmlns:a16="http://schemas.microsoft.com/office/drawing/2014/main" id="{F95DE4A0-DEE8-5596-C612-16255648E1D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53800" y="300038"/>
            <a:ext cx="508000" cy="381000"/>
          </a:xfrm>
          <a:prstGeom prst="rect">
            <a:avLst/>
          </a:prstGeom>
        </p:spPr>
      </p:pic>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noAutofit/>
          </a:bodyPr>
          <a:lstStyle>
            <a:lvl1pPr algn="l">
              <a:defRPr sz="4000" b="1">
                <a:solidFill>
                  <a:schemeClr val="bg1"/>
                </a:solidFill>
              </a:defRPr>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Gemensamma grunder</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endParaRPr lang="en-US"/>
          </a:p>
        </p:txBody>
      </p:sp>
    </p:spTree>
    <p:extLst>
      <p:ext uri="{BB962C8B-B14F-4D97-AF65-F5344CB8AC3E}">
        <p14:creationId xmlns:p14="http://schemas.microsoft.com/office/powerpoint/2010/main" val="264865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pic>
        <p:nvPicPr>
          <p:cNvPr id="5" name="Bildobjekt 7">
            <a:extLst>
              <a:ext uri="{FF2B5EF4-FFF2-40B4-BE49-F238E27FC236}">
                <a16:creationId xmlns:a16="http://schemas.microsoft.com/office/drawing/2014/main" id="{88097413-362C-9CE4-F7F2-18D282DFF57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6" name="Bildobjekt 5">
            <a:extLst>
              <a:ext uri="{FF2B5EF4-FFF2-40B4-BE49-F238E27FC236}">
                <a16:creationId xmlns:a16="http://schemas.microsoft.com/office/drawing/2014/main" id="{C90E9EA2-0F19-FE50-5040-5F8EDB7C1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14708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noAutofit/>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2" name="Bildobjekt 1">
            <a:extLst>
              <a:ext uri="{FF2B5EF4-FFF2-40B4-BE49-F238E27FC236}">
                <a16:creationId xmlns:a16="http://schemas.microsoft.com/office/drawing/2014/main" id="{E4C87D46-C72D-B954-25E8-C60B02BF96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13090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noAutofit/>
          </a:bodyPr>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noAutofit/>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BE97003F-6CBD-79AF-4D9D-0262468C8D4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239234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noAutofit/>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p:custDataLst>
              <p:tags r:id="rId1"/>
            </p:custDataLst>
          </p:nvPr>
        </p:nvSpPr>
        <p:spPr>
          <a:xfrm>
            <a:off x="1674916" y="1467530"/>
            <a:ext cx="4196495" cy="3574027"/>
          </a:xfrm>
          <a:prstGeom prst="rect">
            <a:avLst/>
          </a:prstGeom>
        </p:spPr>
        <p:txBody>
          <a:bodyPr>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4">
            <a:extLst>
              <a:ext uri="{FF2B5EF4-FFF2-40B4-BE49-F238E27FC236}">
                <a16:creationId xmlns:a16="http://schemas.microsoft.com/office/drawing/2014/main" id="{B7121200-E252-0EC9-F14A-F1015BBFF1E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63360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noAutofit/>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2" name="Bildobjekt 1">
            <a:extLst>
              <a:ext uri="{FF2B5EF4-FFF2-40B4-BE49-F238E27FC236}">
                <a16:creationId xmlns:a16="http://schemas.microsoft.com/office/drawing/2014/main" id="{9FDAD0B5-35CB-0F08-0DD3-2684170C292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82849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2" name="Bildobjekt 1">
            <a:extLst>
              <a:ext uri="{FF2B5EF4-FFF2-40B4-BE49-F238E27FC236}">
                <a16:creationId xmlns:a16="http://schemas.microsoft.com/office/drawing/2014/main" id="{8A730076-5F8A-ED50-711A-67827318423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273107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1BB5980-32A0-0072-4812-34ED65233026}"/>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A9DEF988-80A4-649C-E324-F699DD0B4B2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9" name="Bildobjekt 8">
            <a:extLst>
              <a:ext uri="{FF2B5EF4-FFF2-40B4-BE49-F238E27FC236}">
                <a16:creationId xmlns:a16="http://schemas.microsoft.com/office/drawing/2014/main" id="{523C52C7-BF81-42A0-ED39-6D05C1610D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noAutofit/>
          </a:bodyPr>
          <a:lstStyle>
            <a:lvl1pPr algn="l">
              <a:defRPr sz="4000" b="1"/>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Arbetssätt</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endParaRPr lang="en-US"/>
          </a:p>
        </p:txBody>
      </p:sp>
    </p:spTree>
    <p:extLst>
      <p:ext uri="{BB962C8B-B14F-4D97-AF65-F5344CB8AC3E}">
        <p14:creationId xmlns:p14="http://schemas.microsoft.com/office/powerpoint/2010/main" val="199986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25F945B-3FAF-1C8D-CC7E-EBA5BCB2B8C9}"/>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DD6A15B1-6BB1-6086-61BB-F14BE9B94DA7}"/>
              </a:ext>
            </a:extLst>
          </p:cNvPr>
          <p:cNvSpPr>
            <a:spLocks noGrp="1"/>
          </p:cNvSpPr>
          <p:nvPr>
            <p:ph type="ctrTitle" hasCustomPrompt="1"/>
          </p:nvPr>
        </p:nvSpPr>
        <p:spPr>
          <a:xfrm>
            <a:off x="1432560" y="3106759"/>
            <a:ext cx="9144000" cy="723245"/>
          </a:xfrm>
        </p:spPr>
        <p:txBody>
          <a:bodyPr anchor="b"/>
          <a:lstStyle>
            <a:lvl1pPr algn="l">
              <a:defRPr sz="4000" b="1">
                <a:solidFill>
                  <a:schemeClr val="bg1"/>
                </a:solidFill>
              </a:defRPr>
            </a:lvl1pPr>
          </a:lstStyle>
          <a:p>
            <a:r>
              <a:rPr lang="sv-SE"/>
              <a:t>Namn på presentation</a:t>
            </a:r>
            <a:endParaRPr lang="en-US"/>
          </a:p>
        </p:txBody>
      </p:sp>
      <p:sp>
        <p:nvSpPr>
          <p:cNvPr id="9" name="Underrubrik 2">
            <a:extLst>
              <a:ext uri="{FF2B5EF4-FFF2-40B4-BE49-F238E27FC236}">
                <a16:creationId xmlns:a16="http://schemas.microsoft.com/office/drawing/2014/main" id="{D7279FA8-E0F8-F508-0E4B-3550935BC024}"/>
              </a:ext>
            </a:extLst>
          </p:cNvPr>
          <p:cNvSpPr>
            <a:spLocks noGrp="1"/>
          </p:cNvSpPr>
          <p:nvPr>
            <p:ph type="subTitle" idx="1" hasCustomPrompt="1"/>
          </p:nvPr>
        </p:nvSpPr>
        <p:spPr>
          <a:xfrm>
            <a:off x="1432560" y="2618935"/>
            <a:ext cx="9144000" cy="48782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Gemensamma grunder</a:t>
            </a:r>
            <a:endParaRPr lang="en-US"/>
          </a:p>
        </p:txBody>
      </p:sp>
      <p:pic>
        <p:nvPicPr>
          <p:cNvPr id="10" name="Bildobjekt 7">
            <a:extLst>
              <a:ext uri="{FF2B5EF4-FFF2-40B4-BE49-F238E27FC236}">
                <a16:creationId xmlns:a16="http://schemas.microsoft.com/office/drawing/2014/main" id="{40C1A17B-FFF8-E504-32AA-0206C84B5F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1" cy="464400"/>
          </a:xfrm>
          <a:prstGeom prst="rect">
            <a:avLst/>
          </a:prstGeom>
        </p:spPr>
      </p:pic>
      <p:pic>
        <p:nvPicPr>
          <p:cNvPr id="12" name="Bildobjekt 11">
            <a:extLst>
              <a:ext uri="{FF2B5EF4-FFF2-40B4-BE49-F238E27FC236}">
                <a16:creationId xmlns:a16="http://schemas.microsoft.com/office/drawing/2014/main" id="{4DD5A107-1623-5CD9-2373-A331B3C40C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38893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9" name="Bildobjekt 8" descr="En bild som visar Rektangel, Färggrann, skärmbild, kvadrat&#10;&#10;AI-genererat innehåll kan vara felaktigt.">
            <a:extLst>
              <a:ext uri="{FF2B5EF4-FFF2-40B4-BE49-F238E27FC236}">
                <a16:creationId xmlns:a16="http://schemas.microsoft.com/office/drawing/2014/main" id="{6C38D1AF-8116-CDAB-6A60-C80C4A685F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2767" y="261938"/>
            <a:ext cx="596900" cy="457200"/>
          </a:xfrm>
          <a:prstGeom prst="rect">
            <a:avLst/>
          </a:prstGeom>
        </p:spPr>
      </p:pic>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443858" y="6047117"/>
            <a:ext cx="1328022" cy="464400"/>
          </a:xfrm>
          <a:prstGeom prst="rect">
            <a:avLst/>
          </a:prstGeom>
        </p:spPr>
      </p:pic>
    </p:spTree>
    <p:extLst>
      <p:ext uri="{BB962C8B-B14F-4D97-AF65-F5344CB8AC3E}">
        <p14:creationId xmlns:p14="http://schemas.microsoft.com/office/powerpoint/2010/main" val="324030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5.svg"/><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D58737F-29B2-724C-F63E-005744C0C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56C144E-B9A6-4089-617D-062DC0A7C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C9F432A-840C-01D6-4595-AC770C848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5/5/2026</a:t>
            </a:fld>
            <a:endParaRPr lang="en-US"/>
          </a:p>
        </p:txBody>
      </p:sp>
      <p:sp>
        <p:nvSpPr>
          <p:cNvPr id="5" name="Platshållare för sidfot 4">
            <a:extLst>
              <a:ext uri="{FF2B5EF4-FFF2-40B4-BE49-F238E27FC236}">
                <a16:creationId xmlns:a16="http://schemas.microsoft.com/office/drawing/2014/main" id="{9A94EA5F-C9E0-3BB4-EDF1-762FBB480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tshållare för bildnummer 5">
            <a:extLst>
              <a:ext uri="{FF2B5EF4-FFF2-40B4-BE49-F238E27FC236}">
                <a16:creationId xmlns:a16="http://schemas.microsoft.com/office/drawing/2014/main" id="{7B1C8C0F-C2A5-7D49-44B0-4DA132D61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1429BC-C856-6C4F-A820-B93AF200D281}" type="slidenum">
              <a:t>‹#›</a:t>
            </a:fld>
            <a:endParaRPr lang="sv-SE"/>
          </a:p>
        </p:txBody>
      </p:sp>
      <p:pic>
        <p:nvPicPr>
          <p:cNvPr id="7" name="Bildobjekt 7">
            <a:extLst>
              <a:ext uri="{FF2B5EF4-FFF2-40B4-BE49-F238E27FC236}">
                <a16:creationId xmlns:a16="http://schemas.microsoft.com/office/drawing/2014/main" id="{E00F4A84-4E29-12AC-F045-A6C4E27E54BD}"/>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0443858" y="6047117"/>
            <a:ext cx="1328022" cy="464400"/>
          </a:xfrm>
          <a:prstGeom prst="rect">
            <a:avLst/>
          </a:prstGeom>
        </p:spPr>
      </p:pic>
      <p:pic>
        <p:nvPicPr>
          <p:cNvPr id="8" name="Bildobjekt 7">
            <a:extLst>
              <a:ext uri="{FF2B5EF4-FFF2-40B4-BE49-F238E27FC236}">
                <a16:creationId xmlns:a16="http://schemas.microsoft.com/office/drawing/2014/main" id="{7CDA46B0-0C90-8CE9-E545-97052364CED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41786849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5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D89C5AC-7718-EFC2-141E-0DA91EDEC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D369622-DF89-79D3-E404-74EB7C0EA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6897239-4762-7DF8-D06F-F16EF99CFB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5/5/2026</a:t>
            </a:fld>
            <a:endParaRPr lang="en-US"/>
          </a:p>
        </p:txBody>
      </p:sp>
      <p:sp>
        <p:nvSpPr>
          <p:cNvPr id="5" name="Platshållare för sidfot 4">
            <a:extLst>
              <a:ext uri="{FF2B5EF4-FFF2-40B4-BE49-F238E27FC236}">
                <a16:creationId xmlns:a16="http://schemas.microsoft.com/office/drawing/2014/main" id="{5EF38241-8276-412B-3B01-0CA3FFD93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tshållare för bildnummer 5">
            <a:extLst>
              <a:ext uri="{FF2B5EF4-FFF2-40B4-BE49-F238E27FC236}">
                <a16:creationId xmlns:a16="http://schemas.microsoft.com/office/drawing/2014/main" id="{6DF53D1D-BCD4-03B2-B0A9-B08382ED9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770896-4EC5-BA44-8F0F-4837A80E0A87}" type="slidenum">
              <a:t>‹#›</a:t>
            </a:fld>
            <a:endParaRPr lang="sv-SE"/>
          </a:p>
        </p:txBody>
      </p:sp>
      <p:pic>
        <p:nvPicPr>
          <p:cNvPr id="7" name="Bildobjekt 7">
            <a:extLst>
              <a:ext uri="{FF2B5EF4-FFF2-40B4-BE49-F238E27FC236}">
                <a16:creationId xmlns:a16="http://schemas.microsoft.com/office/drawing/2014/main" id="{43B948CE-C802-B585-469D-785A0115702C}"/>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443858" y="6047117"/>
            <a:ext cx="1328021" cy="464400"/>
          </a:xfrm>
          <a:prstGeom prst="rect">
            <a:avLst/>
          </a:prstGeom>
        </p:spPr>
      </p:pic>
    </p:spTree>
    <p:extLst>
      <p:ext uri="{BB962C8B-B14F-4D97-AF65-F5344CB8AC3E}">
        <p14:creationId xmlns:p14="http://schemas.microsoft.com/office/powerpoint/2010/main" val="192584399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25" r:id="rId5"/>
    <p:sldLayoutId id="2147483726" r:id="rId6"/>
    <p:sldLayoutId id="2147483757" r:id="rId7"/>
    <p:sldLayoutId id="214748372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2.png"/><Relationship Id="rId3" Type="http://schemas.openxmlformats.org/officeDocument/2006/relationships/image" Target="../media/image36.svg"/><Relationship Id="rId21" Type="http://schemas.openxmlformats.org/officeDocument/2006/relationships/image" Target="../media/image55.svg"/><Relationship Id="rId7" Type="http://schemas.openxmlformats.org/officeDocument/2006/relationships/image" Target="../media/image40.svg"/><Relationship Id="rId12" Type="http://schemas.openxmlformats.org/officeDocument/2006/relationships/image" Target="../media/image45.png"/><Relationship Id="rId17" Type="http://schemas.openxmlformats.org/officeDocument/2006/relationships/image" Target="../media/image51.svg"/><Relationship Id="rId25" Type="http://schemas.openxmlformats.org/officeDocument/2006/relationships/image" Target="../media/image59.svg"/><Relationship Id="rId2" Type="http://schemas.openxmlformats.org/officeDocument/2006/relationships/image" Target="../media/image35.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11.xml"/><Relationship Id="rId6" Type="http://schemas.openxmlformats.org/officeDocument/2006/relationships/image" Target="../media/image39.png"/><Relationship Id="rId11" Type="http://schemas.openxmlformats.org/officeDocument/2006/relationships/image" Target="../media/image44.svg"/><Relationship Id="rId24" Type="http://schemas.openxmlformats.org/officeDocument/2006/relationships/image" Target="../media/image58.png"/><Relationship Id="rId5" Type="http://schemas.openxmlformats.org/officeDocument/2006/relationships/image" Target="../media/image38.svg"/><Relationship Id="rId15" Type="http://schemas.openxmlformats.org/officeDocument/2006/relationships/image" Target="../media/image48.svg"/><Relationship Id="rId23" Type="http://schemas.openxmlformats.org/officeDocument/2006/relationships/image" Target="../media/image57.svg"/><Relationship Id="rId10" Type="http://schemas.openxmlformats.org/officeDocument/2006/relationships/image" Target="../media/image43.png"/><Relationship Id="rId19" Type="http://schemas.openxmlformats.org/officeDocument/2006/relationships/image" Target="../media/image53.sv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png"/><Relationship Id="rId22" Type="http://schemas.openxmlformats.org/officeDocument/2006/relationships/image" Target="../media/image56.png"/></Relationships>
</file>

<file path=ppt/slides/_rels/slide25.xml.rels><?xml version="1.0" encoding="UTF-8" standalone="yes"?>
<Relationships xmlns="http://schemas.openxmlformats.org/package/2006/relationships"><Relationship Id="rId2" Type="http://schemas.openxmlformats.org/officeDocument/2006/relationships/hyperlink" Target="mcf.se/ledningsamverkan"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1106208-1E20-C114-136C-9246EFA38184}"/>
              </a:ext>
            </a:extLst>
          </p:cNvPr>
          <p:cNvSpPr>
            <a:spLocks noGrp="1"/>
          </p:cNvSpPr>
          <p:nvPr>
            <p:ph type="subTitle" idx="1"/>
          </p:nvPr>
        </p:nvSpPr>
        <p:spPr>
          <a:xfrm>
            <a:off x="1432560" y="2618935"/>
            <a:ext cx="9144000" cy="487824"/>
          </a:xfrm>
        </p:spPr>
        <p:txBody>
          <a:bodyPr/>
          <a:lstStyle/>
          <a:p>
            <a:r>
              <a:rPr lang="sv-SE" dirty="0"/>
              <a:t>Gemensamma grunder</a:t>
            </a:r>
            <a:endParaRPr lang="en-SE" dirty="0"/>
          </a:p>
        </p:txBody>
      </p:sp>
      <p:sp>
        <p:nvSpPr>
          <p:cNvPr id="2" name="Rubrik 1">
            <a:extLst>
              <a:ext uri="{FF2B5EF4-FFF2-40B4-BE49-F238E27FC236}">
                <a16:creationId xmlns:a16="http://schemas.microsoft.com/office/drawing/2014/main" id="{A9886EAE-A138-6512-9A01-334E240662AC}"/>
              </a:ext>
            </a:extLst>
          </p:cNvPr>
          <p:cNvSpPr>
            <a:spLocks noGrp="1"/>
          </p:cNvSpPr>
          <p:nvPr>
            <p:ph type="ctrTitle"/>
          </p:nvPr>
        </p:nvSpPr>
        <p:spPr>
          <a:xfrm>
            <a:off x="1432560" y="3106759"/>
            <a:ext cx="9144000" cy="723245"/>
          </a:xfrm>
        </p:spPr>
        <p:txBody>
          <a:bodyPr/>
          <a:lstStyle/>
          <a:p>
            <a:r>
              <a:rPr lang="sv-SE" dirty="0"/>
              <a:t>Rapportering</a:t>
            </a:r>
            <a:endParaRPr lang="en-SE" dirty="0"/>
          </a:p>
        </p:txBody>
      </p:sp>
    </p:spTree>
    <p:extLst>
      <p:ext uri="{BB962C8B-B14F-4D97-AF65-F5344CB8AC3E}">
        <p14:creationId xmlns:p14="http://schemas.microsoft.com/office/powerpoint/2010/main" val="228708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74252E70-9DC4-1FFF-A135-994C0E3E38B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4148" y="1595438"/>
            <a:ext cx="5757225" cy="4104520"/>
          </a:xfrm>
          <a:prstGeom prst="rect">
            <a:avLst/>
          </a:prstGeom>
        </p:spPr>
      </p:pic>
      <p:sp>
        <p:nvSpPr>
          <p:cNvPr id="2" name="Rubrik 1">
            <a:extLst>
              <a:ext uri="{FF2B5EF4-FFF2-40B4-BE49-F238E27FC236}">
                <a16:creationId xmlns:a16="http://schemas.microsoft.com/office/drawing/2014/main" id="{A404BE22-C5F9-6547-947F-DDDC4129CCEE}"/>
              </a:ext>
            </a:extLst>
          </p:cNvPr>
          <p:cNvSpPr>
            <a:spLocks noGrp="1"/>
          </p:cNvSpPr>
          <p:nvPr>
            <p:ph type="title"/>
          </p:nvPr>
        </p:nvSpPr>
        <p:spPr>
          <a:xfrm>
            <a:off x="1677988" y="844550"/>
            <a:ext cx="8543925" cy="541338"/>
          </a:xfrm>
        </p:spPr>
        <p:txBody>
          <a:bodyPr/>
          <a:lstStyle/>
          <a:p>
            <a:r>
              <a:rPr lang="sv-SE" dirty="0"/>
              <a:t>Steg 2: Efterfråga information </a:t>
            </a:r>
            <a:endParaRPr lang="en-SE" dirty="0"/>
          </a:p>
        </p:txBody>
      </p:sp>
      <p:sp>
        <p:nvSpPr>
          <p:cNvPr id="3" name="Platshållare för innehåll 2">
            <a:extLst>
              <a:ext uri="{FF2B5EF4-FFF2-40B4-BE49-F238E27FC236}">
                <a16:creationId xmlns:a16="http://schemas.microsoft.com/office/drawing/2014/main" id="{2A55C7E7-44A8-991C-B822-D19E77C9BB9B}"/>
              </a:ext>
            </a:extLst>
          </p:cNvPr>
          <p:cNvSpPr>
            <a:spLocks noGrp="1"/>
          </p:cNvSpPr>
          <p:nvPr>
            <p:ph idx="1"/>
          </p:nvPr>
        </p:nvSpPr>
        <p:spPr>
          <a:xfrm>
            <a:off x="1677990" y="1595438"/>
            <a:ext cx="4057182" cy="4351337"/>
          </a:xfrm>
        </p:spPr>
        <p:txBody>
          <a:bodyPr/>
          <a:lstStyle/>
          <a:p>
            <a:pPr lvl="0">
              <a:defRPr/>
            </a:pPr>
            <a:r>
              <a:rPr lang="sv-SE" sz="1600" dirty="0">
                <a:solidFill>
                  <a:srgbClr val="000000"/>
                </a:solidFill>
              </a:rPr>
              <a:t>En förfrågan om rapportering behöver innehålla information om </a:t>
            </a:r>
          </a:p>
          <a:p>
            <a:pPr lvl="1">
              <a:defRPr/>
            </a:pPr>
            <a:r>
              <a:rPr lang="sv-SE" sz="1400" dirty="0">
                <a:solidFill>
                  <a:srgbClr val="000000"/>
                </a:solidFill>
              </a:rPr>
              <a:t>syftet med förfrågan  </a:t>
            </a:r>
          </a:p>
          <a:p>
            <a:pPr lvl="1">
              <a:defRPr/>
            </a:pPr>
            <a:r>
              <a:rPr lang="sv-SE" sz="1400" dirty="0">
                <a:solidFill>
                  <a:srgbClr val="000000"/>
                </a:solidFill>
              </a:rPr>
              <a:t>svarstid </a:t>
            </a:r>
          </a:p>
          <a:p>
            <a:pPr lvl="1">
              <a:defRPr/>
            </a:pPr>
            <a:r>
              <a:rPr lang="sv-SE" sz="1400" dirty="0">
                <a:solidFill>
                  <a:srgbClr val="000000"/>
                </a:solidFill>
              </a:rPr>
              <a:t>vilka tidsintervall som svaren ska avse </a:t>
            </a:r>
          </a:p>
          <a:p>
            <a:pPr lvl="1">
              <a:defRPr/>
            </a:pPr>
            <a:r>
              <a:rPr lang="sv-SE" sz="1400" dirty="0">
                <a:solidFill>
                  <a:srgbClr val="000000"/>
                </a:solidFill>
              </a:rPr>
              <a:t>tillvägagångssätt för svar </a:t>
            </a:r>
          </a:p>
          <a:p>
            <a:pPr lvl="1">
              <a:defRPr/>
            </a:pPr>
            <a:r>
              <a:rPr lang="sv-SE" sz="1400" dirty="0">
                <a:solidFill>
                  <a:srgbClr val="000000"/>
                </a:solidFill>
              </a:rPr>
              <a:t>vem svaret ska skickas till. </a:t>
            </a:r>
          </a:p>
          <a:p>
            <a:pPr lvl="0">
              <a:defRPr/>
            </a:pPr>
            <a:r>
              <a:rPr lang="sv-SE" sz="1600" dirty="0">
                <a:solidFill>
                  <a:srgbClr val="000000"/>
                </a:solidFill>
              </a:rPr>
              <a:t>Ett klart och tydligt syfte gör det lättare att ta fram relevant information. </a:t>
            </a:r>
          </a:p>
          <a:p>
            <a:pPr lvl="0">
              <a:defRPr/>
            </a:pPr>
            <a:r>
              <a:rPr lang="sv-SE" sz="1600" dirty="0">
                <a:solidFill>
                  <a:srgbClr val="000000"/>
                </a:solidFill>
              </a:rPr>
              <a:t>Frågeställningarna i förfrågan ska vara så tydliga att de inte kan misstolkas. Använd därför konsekvent vedertagna termer och begrepp.</a:t>
            </a:r>
          </a:p>
          <a:p>
            <a:pPr lvl="0">
              <a:defRPr/>
            </a:pPr>
            <a:r>
              <a:rPr lang="sv-SE" sz="1600" dirty="0">
                <a:solidFill>
                  <a:srgbClr val="000000"/>
                </a:solidFill>
              </a:rPr>
              <a:t>Rapporteringsmallar ska vara användarvänliga och ändamålsenliga. </a:t>
            </a:r>
          </a:p>
          <a:p>
            <a:pPr marL="0" lvl="0" indent="0">
              <a:buNone/>
              <a:defRPr/>
            </a:pPr>
            <a:endParaRPr lang="sv-SE" sz="1600" dirty="0">
              <a:solidFill>
                <a:srgbClr val="000000"/>
              </a:solidFill>
            </a:endParaRPr>
          </a:p>
          <a:p>
            <a:pPr lvl="0">
              <a:defRPr/>
            </a:pPr>
            <a:endParaRPr lang="sv-SE" sz="1600" dirty="0">
              <a:solidFill>
                <a:srgbClr val="000000"/>
              </a:solidFill>
            </a:endParaRPr>
          </a:p>
          <a:p>
            <a:pPr marL="0" lvl="0" indent="0">
              <a:buNone/>
              <a:defRPr/>
            </a:pPr>
            <a:endParaRPr lang="sv-SE" sz="1600" dirty="0">
              <a:solidFill>
                <a:srgbClr val="000000"/>
              </a:solidFill>
            </a:endParaRPr>
          </a:p>
        </p:txBody>
      </p:sp>
      <p:cxnSp>
        <p:nvCxnSpPr>
          <p:cNvPr id="4" name="Rak koppling 3">
            <a:extLst>
              <a:ext uri="{FF2B5EF4-FFF2-40B4-BE49-F238E27FC236}">
                <a16:creationId xmlns:a16="http://schemas.microsoft.com/office/drawing/2014/main" id="{673E0263-7F6A-CEC4-7864-4124CA7F3072}"/>
              </a:ext>
              <a:ext uri="{C183D7F6-B498-43B3-948B-1728B52AA6E4}">
                <adec:decorative xmlns:adec="http://schemas.microsoft.com/office/drawing/2017/decorative" val="1"/>
              </a:ext>
            </a:extLst>
          </p:cNvPr>
          <p:cNvCxnSpPr>
            <a:cxnSpLocks/>
          </p:cNvCxnSpPr>
          <p:nvPr/>
        </p:nvCxnSpPr>
        <p:spPr>
          <a:xfrm>
            <a:off x="3244645" y="1385888"/>
            <a:ext cx="1917290" cy="0"/>
          </a:xfrm>
          <a:prstGeom prst="line">
            <a:avLst/>
          </a:pr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21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 20">
            <a:extLst>
              <a:ext uri="{FF2B5EF4-FFF2-40B4-BE49-F238E27FC236}">
                <a16:creationId xmlns:a16="http://schemas.microsoft.com/office/drawing/2014/main" id="{232102A9-BEAC-7147-D3D5-1C50B57CE7E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4148" y="1595438"/>
            <a:ext cx="5757225" cy="4104520"/>
          </a:xfrm>
          <a:prstGeom prst="rect">
            <a:avLst/>
          </a:prstGeom>
        </p:spPr>
      </p:pic>
      <p:sp>
        <p:nvSpPr>
          <p:cNvPr id="2" name="Rubrik 1">
            <a:extLst>
              <a:ext uri="{FF2B5EF4-FFF2-40B4-BE49-F238E27FC236}">
                <a16:creationId xmlns:a16="http://schemas.microsoft.com/office/drawing/2014/main" id="{A404BE22-C5F9-6547-947F-DDDC4129CCEE}"/>
              </a:ext>
            </a:extLst>
          </p:cNvPr>
          <p:cNvSpPr>
            <a:spLocks noGrp="1"/>
          </p:cNvSpPr>
          <p:nvPr>
            <p:ph type="title"/>
          </p:nvPr>
        </p:nvSpPr>
        <p:spPr>
          <a:xfrm>
            <a:off x="1677988" y="844550"/>
            <a:ext cx="8543925" cy="541338"/>
          </a:xfrm>
        </p:spPr>
        <p:txBody>
          <a:bodyPr/>
          <a:lstStyle/>
          <a:p>
            <a:r>
              <a:rPr lang="sv-SE" dirty="0"/>
              <a:t>Steg 3: Invänta svar</a:t>
            </a:r>
            <a:endParaRPr lang="en-SE" dirty="0"/>
          </a:p>
        </p:txBody>
      </p:sp>
      <p:sp>
        <p:nvSpPr>
          <p:cNvPr id="3" name="Platshållare för innehåll 2">
            <a:extLst>
              <a:ext uri="{FF2B5EF4-FFF2-40B4-BE49-F238E27FC236}">
                <a16:creationId xmlns:a16="http://schemas.microsoft.com/office/drawing/2014/main" id="{2A55C7E7-44A8-991C-B822-D19E77C9BB9B}"/>
              </a:ext>
            </a:extLst>
          </p:cNvPr>
          <p:cNvSpPr>
            <a:spLocks noGrp="1"/>
          </p:cNvSpPr>
          <p:nvPr>
            <p:ph idx="1"/>
          </p:nvPr>
        </p:nvSpPr>
        <p:spPr>
          <a:xfrm>
            <a:off x="1677990" y="1595438"/>
            <a:ext cx="3936158" cy="4351337"/>
          </a:xfrm>
        </p:spPr>
        <p:txBody>
          <a:bodyPr/>
          <a:lstStyle/>
          <a:p>
            <a:pPr lvl="0">
              <a:defRPr/>
            </a:pPr>
            <a:r>
              <a:rPr lang="sv-SE" sz="1600" dirty="0">
                <a:solidFill>
                  <a:srgbClr val="000000"/>
                </a:solidFill>
              </a:rPr>
              <a:t>Aktören som efterfrågat information behöver invänta svar samt ha förståelse för att det kan ta tid för andra aktörer att i sin tur inhämta information. </a:t>
            </a:r>
          </a:p>
          <a:p>
            <a:pPr lvl="0">
              <a:defRPr/>
            </a:pPr>
            <a:r>
              <a:rPr lang="sv-SE" sz="1600" dirty="0">
                <a:solidFill>
                  <a:srgbClr val="000000"/>
                </a:solidFill>
              </a:rPr>
              <a:t>Informationsutbytet kan effektiviseras genom planering, prioritering, kommunicering och samordning.</a:t>
            </a:r>
          </a:p>
          <a:p>
            <a:pPr lvl="0">
              <a:defRPr/>
            </a:pPr>
            <a:r>
              <a:rPr lang="sv-SE" sz="1600" dirty="0">
                <a:solidFill>
                  <a:srgbClr val="000000"/>
                </a:solidFill>
              </a:rPr>
              <a:t>Väntetiden är relaterad till insamlingstiden. </a:t>
            </a:r>
          </a:p>
          <a:p>
            <a:pPr lvl="0">
              <a:defRPr/>
            </a:pPr>
            <a:r>
              <a:rPr lang="sv-SE" sz="1600" dirty="0">
                <a:solidFill>
                  <a:srgbClr val="000000"/>
                </a:solidFill>
              </a:rPr>
              <a:t>Insamlingstiden beror på relevans, komplexitet, tillgänglighet, informationssäkerhet, antal involverade aktörer. </a:t>
            </a:r>
          </a:p>
        </p:txBody>
      </p:sp>
      <p:cxnSp>
        <p:nvCxnSpPr>
          <p:cNvPr id="4" name="Rak koppling 3">
            <a:extLst>
              <a:ext uri="{FF2B5EF4-FFF2-40B4-BE49-F238E27FC236}">
                <a16:creationId xmlns:a16="http://schemas.microsoft.com/office/drawing/2014/main" id="{D80AD113-7891-D727-D508-F21A36810C2C}"/>
              </a:ext>
              <a:ext uri="{C183D7F6-B498-43B3-948B-1728B52AA6E4}">
                <adec:decorative xmlns:adec="http://schemas.microsoft.com/office/drawing/2017/decorative" val="1"/>
              </a:ext>
            </a:extLst>
          </p:cNvPr>
          <p:cNvCxnSpPr>
            <a:cxnSpLocks/>
          </p:cNvCxnSpPr>
          <p:nvPr/>
        </p:nvCxnSpPr>
        <p:spPr>
          <a:xfrm>
            <a:off x="3244645" y="1349018"/>
            <a:ext cx="1415845" cy="0"/>
          </a:xfrm>
          <a:prstGeom prst="line">
            <a:avLst/>
          </a:pr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69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1AA409CC-916F-B794-9B23-50C06272A76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4148" y="1595438"/>
            <a:ext cx="5757225" cy="4104520"/>
          </a:xfrm>
          <a:prstGeom prst="rect">
            <a:avLst/>
          </a:prstGeom>
        </p:spPr>
      </p:pic>
      <p:sp>
        <p:nvSpPr>
          <p:cNvPr id="2" name="Rubrik 1">
            <a:extLst>
              <a:ext uri="{FF2B5EF4-FFF2-40B4-BE49-F238E27FC236}">
                <a16:creationId xmlns:a16="http://schemas.microsoft.com/office/drawing/2014/main" id="{A404BE22-C5F9-6547-947F-DDDC4129CCEE}"/>
              </a:ext>
            </a:extLst>
          </p:cNvPr>
          <p:cNvSpPr>
            <a:spLocks noGrp="1"/>
          </p:cNvSpPr>
          <p:nvPr>
            <p:ph type="title"/>
          </p:nvPr>
        </p:nvSpPr>
        <p:spPr>
          <a:xfrm>
            <a:off x="1677988" y="844550"/>
            <a:ext cx="9052765" cy="541338"/>
          </a:xfrm>
        </p:spPr>
        <p:txBody>
          <a:bodyPr/>
          <a:lstStyle/>
          <a:p>
            <a:r>
              <a:rPr lang="sv-SE" dirty="0"/>
              <a:t>Steg 4: Ta emot efterfrågan och rapportering</a:t>
            </a:r>
            <a:endParaRPr lang="en-SE" dirty="0"/>
          </a:p>
        </p:txBody>
      </p:sp>
      <p:sp>
        <p:nvSpPr>
          <p:cNvPr id="3" name="Platshållare för innehåll 2">
            <a:extLst>
              <a:ext uri="{FF2B5EF4-FFF2-40B4-BE49-F238E27FC236}">
                <a16:creationId xmlns:a16="http://schemas.microsoft.com/office/drawing/2014/main" id="{2A55C7E7-44A8-991C-B822-D19E77C9BB9B}"/>
              </a:ext>
            </a:extLst>
          </p:cNvPr>
          <p:cNvSpPr>
            <a:spLocks noGrp="1"/>
          </p:cNvSpPr>
          <p:nvPr>
            <p:ph idx="1"/>
          </p:nvPr>
        </p:nvSpPr>
        <p:spPr>
          <a:xfrm>
            <a:off x="1677990" y="1595438"/>
            <a:ext cx="3741175" cy="4351337"/>
          </a:xfrm>
        </p:spPr>
        <p:txBody>
          <a:bodyPr/>
          <a:lstStyle/>
          <a:p>
            <a:r>
              <a:rPr lang="sv-SE" sz="1600" dirty="0"/>
              <a:t>Den svarande aktören tar emot förfrågan om information och kvitterar den. </a:t>
            </a:r>
          </a:p>
          <a:p>
            <a:r>
              <a:rPr lang="sv-SE" sz="1600" dirty="0"/>
              <a:t>Vid en pågående samhällsstörning är en kvittering viktigt eftersom den operativa rytmen vid en pågående händelse kan kräva ett snabbt agerande.</a:t>
            </a:r>
          </a:p>
          <a:p>
            <a:r>
              <a:rPr lang="sv-SE" sz="1600" dirty="0"/>
              <a:t>En aktör kan ta emot både en förfrågan och en rapportering. Vid båda tillfällena är kvittering viktigt. </a:t>
            </a:r>
          </a:p>
          <a:p>
            <a:r>
              <a:rPr lang="sv-SE" sz="1600" dirty="0"/>
              <a:t>Aktören analyserar därefter vilken information den behöver ta fram för att möta förfrågan.</a:t>
            </a:r>
          </a:p>
        </p:txBody>
      </p:sp>
      <p:cxnSp>
        <p:nvCxnSpPr>
          <p:cNvPr id="4" name="Rak koppling 3">
            <a:extLst>
              <a:ext uri="{FF2B5EF4-FFF2-40B4-BE49-F238E27FC236}">
                <a16:creationId xmlns:a16="http://schemas.microsoft.com/office/drawing/2014/main" id="{7250A1DA-4550-CFDB-E940-B57CAC9E759F}"/>
              </a:ext>
              <a:ext uri="{C183D7F6-B498-43B3-948B-1728B52AA6E4}">
                <adec:decorative xmlns:adec="http://schemas.microsoft.com/office/drawing/2017/decorative" val="1"/>
              </a:ext>
            </a:extLst>
          </p:cNvPr>
          <p:cNvCxnSpPr>
            <a:cxnSpLocks/>
          </p:cNvCxnSpPr>
          <p:nvPr/>
        </p:nvCxnSpPr>
        <p:spPr>
          <a:xfrm>
            <a:off x="3266767" y="1349018"/>
            <a:ext cx="1489587" cy="0"/>
          </a:xfrm>
          <a:prstGeom prst="line">
            <a:avLst/>
          </a:pr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501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 24">
            <a:extLst>
              <a:ext uri="{FF2B5EF4-FFF2-40B4-BE49-F238E27FC236}">
                <a16:creationId xmlns:a16="http://schemas.microsoft.com/office/drawing/2014/main" id="{5E5B97D9-B305-7505-1A15-28BAF273838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4148" y="1595438"/>
            <a:ext cx="5757225" cy="4104520"/>
          </a:xfrm>
          <a:prstGeom prst="rect">
            <a:avLst/>
          </a:prstGeom>
        </p:spPr>
      </p:pic>
      <p:sp>
        <p:nvSpPr>
          <p:cNvPr id="2" name="Rubrik 1">
            <a:extLst>
              <a:ext uri="{FF2B5EF4-FFF2-40B4-BE49-F238E27FC236}">
                <a16:creationId xmlns:a16="http://schemas.microsoft.com/office/drawing/2014/main" id="{A404BE22-C5F9-6547-947F-DDDC4129CCEE}"/>
              </a:ext>
            </a:extLst>
          </p:cNvPr>
          <p:cNvSpPr>
            <a:spLocks noGrp="1"/>
          </p:cNvSpPr>
          <p:nvPr>
            <p:ph type="title"/>
          </p:nvPr>
        </p:nvSpPr>
        <p:spPr>
          <a:xfrm>
            <a:off x="1677988" y="844550"/>
            <a:ext cx="8543925" cy="541338"/>
          </a:xfrm>
        </p:spPr>
        <p:txBody>
          <a:bodyPr/>
          <a:lstStyle/>
          <a:p>
            <a:r>
              <a:rPr lang="sv-SE" dirty="0"/>
              <a:t>Steg 5: Bearbeta information</a:t>
            </a:r>
            <a:endParaRPr lang="en-SE" dirty="0"/>
          </a:p>
        </p:txBody>
      </p:sp>
      <p:sp>
        <p:nvSpPr>
          <p:cNvPr id="3" name="Platshållare för innehåll 2">
            <a:extLst>
              <a:ext uri="{FF2B5EF4-FFF2-40B4-BE49-F238E27FC236}">
                <a16:creationId xmlns:a16="http://schemas.microsoft.com/office/drawing/2014/main" id="{2A55C7E7-44A8-991C-B822-D19E77C9BB9B}"/>
              </a:ext>
            </a:extLst>
          </p:cNvPr>
          <p:cNvSpPr>
            <a:spLocks noGrp="1"/>
          </p:cNvSpPr>
          <p:nvPr>
            <p:ph idx="1"/>
          </p:nvPr>
        </p:nvSpPr>
        <p:spPr>
          <a:xfrm>
            <a:off x="1677990" y="1595438"/>
            <a:ext cx="3727728" cy="4351337"/>
          </a:xfrm>
        </p:spPr>
        <p:txBody>
          <a:bodyPr/>
          <a:lstStyle/>
          <a:p>
            <a:pPr lvl="0">
              <a:defRPr/>
            </a:pPr>
            <a:r>
              <a:rPr lang="sv-SE" sz="1600" dirty="0">
                <a:solidFill>
                  <a:srgbClr val="000000"/>
                </a:solidFill>
              </a:rPr>
              <a:t>Informationen behöver bearbetas innan den rapporteras vidare. </a:t>
            </a:r>
          </a:p>
          <a:p>
            <a:pPr lvl="0">
              <a:defRPr/>
            </a:pPr>
            <a:r>
              <a:rPr lang="sv-SE" sz="1600" dirty="0">
                <a:solidFill>
                  <a:srgbClr val="000000"/>
                </a:solidFill>
              </a:rPr>
              <a:t>Att bearbeta informationen handlar om att tolka frågeställningar, klargöra oklarheter, sammanställa informationen och att anpassa informationen för mottagaren. </a:t>
            </a:r>
          </a:p>
          <a:p>
            <a:pPr lvl="0">
              <a:defRPr/>
            </a:pPr>
            <a:r>
              <a:rPr lang="sv-SE" sz="1600" dirty="0">
                <a:solidFill>
                  <a:srgbClr val="000000"/>
                </a:solidFill>
              </a:rPr>
              <a:t>Bearbetning säkerställer att informationen är: </a:t>
            </a:r>
          </a:p>
          <a:p>
            <a:pPr lvl="1">
              <a:defRPr/>
            </a:pPr>
            <a:r>
              <a:rPr lang="sv-SE" sz="1600" dirty="0">
                <a:solidFill>
                  <a:srgbClr val="000000"/>
                </a:solidFill>
              </a:rPr>
              <a:t>Aktuell </a:t>
            </a:r>
          </a:p>
          <a:p>
            <a:pPr lvl="1">
              <a:defRPr/>
            </a:pPr>
            <a:r>
              <a:rPr lang="sv-SE" sz="1600" dirty="0">
                <a:solidFill>
                  <a:srgbClr val="000000"/>
                </a:solidFill>
              </a:rPr>
              <a:t>Kvalitetssäkrad </a:t>
            </a:r>
          </a:p>
          <a:p>
            <a:pPr lvl="1">
              <a:defRPr/>
            </a:pPr>
            <a:r>
              <a:rPr lang="sv-SE" sz="1600" dirty="0">
                <a:solidFill>
                  <a:srgbClr val="000000"/>
                </a:solidFill>
              </a:rPr>
              <a:t>Relevant </a:t>
            </a:r>
          </a:p>
          <a:p>
            <a:pPr lvl="1">
              <a:defRPr/>
            </a:pPr>
            <a:r>
              <a:rPr lang="sv-SE" sz="1600" dirty="0">
                <a:solidFill>
                  <a:srgbClr val="000000"/>
                </a:solidFill>
              </a:rPr>
              <a:t>Tydlig </a:t>
            </a:r>
          </a:p>
        </p:txBody>
      </p:sp>
      <p:cxnSp>
        <p:nvCxnSpPr>
          <p:cNvPr id="4" name="Rak koppling 3">
            <a:extLst>
              <a:ext uri="{FF2B5EF4-FFF2-40B4-BE49-F238E27FC236}">
                <a16:creationId xmlns:a16="http://schemas.microsoft.com/office/drawing/2014/main" id="{B3CD06F9-971C-3476-0179-86C3D5071E19}"/>
              </a:ext>
              <a:ext uri="{C183D7F6-B498-43B3-948B-1728B52AA6E4}">
                <adec:decorative xmlns:adec="http://schemas.microsoft.com/office/drawing/2017/decorative" val="1"/>
              </a:ext>
            </a:extLst>
          </p:cNvPr>
          <p:cNvCxnSpPr>
            <a:cxnSpLocks/>
          </p:cNvCxnSpPr>
          <p:nvPr/>
        </p:nvCxnSpPr>
        <p:spPr>
          <a:xfrm>
            <a:off x="3244645" y="1349018"/>
            <a:ext cx="1740310" cy="0"/>
          </a:xfrm>
          <a:prstGeom prst="line">
            <a:avLst/>
          </a:pr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29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 26">
            <a:extLst>
              <a:ext uri="{FF2B5EF4-FFF2-40B4-BE49-F238E27FC236}">
                <a16:creationId xmlns:a16="http://schemas.microsoft.com/office/drawing/2014/main" id="{83CD097F-FA77-F5E8-507C-AE2577DDF0A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4148" y="1595438"/>
            <a:ext cx="5757225" cy="4104520"/>
          </a:xfrm>
          <a:prstGeom prst="rect">
            <a:avLst/>
          </a:prstGeom>
        </p:spPr>
      </p:pic>
      <p:sp>
        <p:nvSpPr>
          <p:cNvPr id="2" name="Rubrik 1">
            <a:extLst>
              <a:ext uri="{FF2B5EF4-FFF2-40B4-BE49-F238E27FC236}">
                <a16:creationId xmlns:a16="http://schemas.microsoft.com/office/drawing/2014/main" id="{A404BE22-C5F9-6547-947F-DDDC4129CCEE}"/>
              </a:ext>
            </a:extLst>
          </p:cNvPr>
          <p:cNvSpPr>
            <a:spLocks noGrp="1"/>
          </p:cNvSpPr>
          <p:nvPr>
            <p:ph type="title"/>
          </p:nvPr>
        </p:nvSpPr>
        <p:spPr>
          <a:xfrm>
            <a:off x="1677988" y="844550"/>
            <a:ext cx="8543925" cy="541338"/>
          </a:xfrm>
        </p:spPr>
        <p:txBody>
          <a:bodyPr/>
          <a:lstStyle/>
          <a:p>
            <a:r>
              <a:rPr lang="sv-SE" dirty="0"/>
              <a:t>Steg 6: Rapportera information </a:t>
            </a:r>
            <a:endParaRPr lang="en-SE" dirty="0"/>
          </a:p>
        </p:txBody>
      </p:sp>
      <p:sp>
        <p:nvSpPr>
          <p:cNvPr id="3" name="Platshållare för innehåll 2">
            <a:extLst>
              <a:ext uri="{FF2B5EF4-FFF2-40B4-BE49-F238E27FC236}">
                <a16:creationId xmlns:a16="http://schemas.microsoft.com/office/drawing/2014/main" id="{2A55C7E7-44A8-991C-B822-D19E77C9BB9B}"/>
              </a:ext>
            </a:extLst>
          </p:cNvPr>
          <p:cNvSpPr>
            <a:spLocks noGrp="1"/>
          </p:cNvSpPr>
          <p:nvPr>
            <p:ph idx="1"/>
          </p:nvPr>
        </p:nvSpPr>
        <p:spPr>
          <a:xfrm>
            <a:off x="1677990" y="1595438"/>
            <a:ext cx="3599981" cy="4351337"/>
          </a:xfrm>
        </p:spPr>
        <p:txBody>
          <a:bodyPr/>
          <a:lstStyle/>
          <a:p>
            <a:pPr lvl="0">
              <a:defRPr/>
            </a:pPr>
            <a:r>
              <a:rPr lang="sv-SE" sz="1600" dirty="0">
                <a:solidFill>
                  <a:srgbClr val="000000"/>
                </a:solidFill>
              </a:rPr>
              <a:t>Efter bearbetning rapporterar aktören på överenskommet sätt. Tänk på mottagarperspektivet och anpassa informationen till mottagaren.  </a:t>
            </a:r>
          </a:p>
          <a:p>
            <a:pPr lvl="0">
              <a:defRPr/>
            </a:pPr>
            <a:r>
              <a:rPr lang="sv-SE" sz="1600" dirty="0">
                <a:solidFill>
                  <a:srgbClr val="000000"/>
                </a:solidFill>
              </a:rPr>
              <a:t>Ta hänsyn till eventuell sekretess och markera skyddsvärda uppgifter korrekt. </a:t>
            </a:r>
          </a:p>
          <a:p>
            <a:pPr lvl="0">
              <a:defRPr/>
            </a:pPr>
            <a:r>
              <a:rPr lang="sv-SE" sz="1600" dirty="0">
                <a:solidFill>
                  <a:srgbClr val="000000"/>
                </a:solidFill>
              </a:rPr>
              <a:t>Ge kontaktuppgifter till den som kan besvara följdfrågor. </a:t>
            </a:r>
          </a:p>
          <a:p>
            <a:pPr lvl="0">
              <a:defRPr/>
            </a:pPr>
            <a:r>
              <a:rPr lang="sv-SE" sz="1600" dirty="0">
                <a:solidFill>
                  <a:srgbClr val="000000"/>
                </a:solidFill>
              </a:rPr>
              <a:t>Informera om det inte är möjligt att fullfölja rapporteringen. </a:t>
            </a:r>
          </a:p>
        </p:txBody>
      </p:sp>
      <p:cxnSp>
        <p:nvCxnSpPr>
          <p:cNvPr id="5" name="Rak koppling 4">
            <a:extLst>
              <a:ext uri="{FF2B5EF4-FFF2-40B4-BE49-F238E27FC236}">
                <a16:creationId xmlns:a16="http://schemas.microsoft.com/office/drawing/2014/main" id="{45E6C213-EF83-E057-BF89-8233C5D3DCB3}"/>
              </a:ext>
              <a:ext uri="{C183D7F6-B498-43B3-948B-1728B52AA6E4}">
                <adec:decorative xmlns:adec="http://schemas.microsoft.com/office/drawing/2017/decorative" val="1"/>
              </a:ext>
            </a:extLst>
          </p:cNvPr>
          <p:cNvCxnSpPr>
            <a:cxnSpLocks/>
          </p:cNvCxnSpPr>
          <p:nvPr/>
        </p:nvCxnSpPr>
        <p:spPr>
          <a:xfrm>
            <a:off x="3244645" y="1385888"/>
            <a:ext cx="2145890" cy="0"/>
          </a:xfrm>
          <a:prstGeom prst="line">
            <a:avLst/>
          </a:pr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925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 28">
            <a:extLst>
              <a:ext uri="{FF2B5EF4-FFF2-40B4-BE49-F238E27FC236}">
                <a16:creationId xmlns:a16="http://schemas.microsoft.com/office/drawing/2014/main" id="{65F90556-2233-C652-3745-5317B2E83AE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4148" y="1595438"/>
            <a:ext cx="5757225" cy="4104520"/>
          </a:xfrm>
          <a:prstGeom prst="rect">
            <a:avLst/>
          </a:prstGeom>
        </p:spPr>
      </p:pic>
      <p:sp>
        <p:nvSpPr>
          <p:cNvPr id="2" name="Rubrik 1">
            <a:extLst>
              <a:ext uri="{FF2B5EF4-FFF2-40B4-BE49-F238E27FC236}">
                <a16:creationId xmlns:a16="http://schemas.microsoft.com/office/drawing/2014/main" id="{A404BE22-C5F9-6547-947F-DDDC4129CCEE}"/>
              </a:ext>
            </a:extLst>
          </p:cNvPr>
          <p:cNvSpPr>
            <a:spLocks noGrp="1"/>
          </p:cNvSpPr>
          <p:nvPr>
            <p:ph type="title"/>
          </p:nvPr>
        </p:nvSpPr>
        <p:spPr>
          <a:xfrm>
            <a:off x="1677988" y="844550"/>
            <a:ext cx="8543925" cy="541338"/>
          </a:xfrm>
        </p:spPr>
        <p:txBody>
          <a:bodyPr/>
          <a:lstStyle/>
          <a:p>
            <a:r>
              <a:rPr lang="sv-SE" dirty="0"/>
              <a:t>Steg 7: Återkoppla rapportering </a:t>
            </a:r>
            <a:endParaRPr lang="en-SE" dirty="0"/>
          </a:p>
        </p:txBody>
      </p:sp>
      <p:sp>
        <p:nvSpPr>
          <p:cNvPr id="3" name="Platshållare för innehåll 2">
            <a:extLst>
              <a:ext uri="{FF2B5EF4-FFF2-40B4-BE49-F238E27FC236}">
                <a16:creationId xmlns:a16="http://schemas.microsoft.com/office/drawing/2014/main" id="{2A55C7E7-44A8-991C-B822-D19E77C9BB9B}"/>
              </a:ext>
            </a:extLst>
          </p:cNvPr>
          <p:cNvSpPr>
            <a:spLocks noGrp="1"/>
          </p:cNvSpPr>
          <p:nvPr>
            <p:ph idx="1"/>
          </p:nvPr>
        </p:nvSpPr>
        <p:spPr>
          <a:xfrm>
            <a:off x="1677990" y="1595438"/>
            <a:ext cx="3727728" cy="4351337"/>
          </a:xfrm>
        </p:spPr>
        <p:txBody>
          <a:bodyPr/>
          <a:lstStyle/>
          <a:p>
            <a:pPr lvl="0">
              <a:defRPr/>
            </a:pPr>
            <a:r>
              <a:rPr lang="sv-SE" sz="1600" dirty="0">
                <a:solidFill>
                  <a:srgbClr val="000000"/>
                </a:solidFill>
              </a:rPr>
              <a:t>Efter avslutad rapportering är det viktigt att återkoppla till de som bidragit.</a:t>
            </a:r>
          </a:p>
          <a:p>
            <a:pPr lvl="0">
              <a:defRPr/>
            </a:pPr>
            <a:r>
              <a:rPr lang="sv-SE" sz="1600" dirty="0">
                <a:solidFill>
                  <a:srgbClr val="000000"/>
                </a:solidFill>
              </a:rPr>
              <a:t>Återkoppling bidrar till ökad tillit, förståelse och högre kvalitet i framtida rapporter. </a:t>
            </a:r>
          </a:p>
          <a:p>
            <a:pPr lvl="0">
              <a:defRPr/>
            </a:pPr>
            <a:r>
              <a:rPr lang="sv-SE" sz="1600" dirty="0">
                <a:solidFill>
                  <a:srgbClr val="000000"/>
                </a:solidFill>
              </a:rPr>
              <a:t>Återkoppling handlar om att kvittera, återkomma med synpunkter, följa upp bristfällig rapportering, ställa uppföljande frågor, dela slutprodukten och informera om rapporteringen ska fortsätta eller avslutas. </a:t>
            </a:r>
          </a:p>
        </p:txBody>
      </p:sp>
      <p:cxnSp>
        <p:nvCxnSpPr>
          <p:cNvPr id="4" name="Rak koppling 3">
            <a:extLst>
              <a:ext uri="{FF2B5EF4-FFF2-40B4-BE49-F238E27FC236}">
                <a16:creationId xmlns:a16="http://schemas.microsoft.com/office/drawing/2014/main" id="{A6732ECC-F1D7-963A-7F4B-AC7071748F70}"/>
              </a:ext>
              <a:ext uri="{C183D7F6-B498-43B3-948B-1728B52AA6E4}">
                <adec:decorative xmlns:adec="http://schemas.microsoft.com/office/drawing/2017/decorative" val="1"/>
              </a:ext>
            </a:extLst>
          </p:cNvPr>
          <p:cNvCxnSpPr>
            <a:cxnSpLocks/>
          </p:cNvCxnSpPr>
          <p:nvPr/>
        </p:nvCxnSpPr>
        <p:spPr>
          <a:xfrm>
            <a:off x="3244645" y="1385888"/>
            <a:ext cx="2094271" cy="0"/>
          </a:xfrm>
          <a:prstGeom prst="line">
            <a:avLst/>
          </a:pr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82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AE16AA-7B21-A3E3-2145-BCDE67FCF687}"/>
              </a:ext>
            </a:extLst>
          </p:cNvPr>
          <p:cNvSpPr>
            <a:spLocks noGrp="1"/>
          </p:cNvSpPr>
          <p:nvPr>
            <p:ph type="title"/>
          </p:nvPr>
        </p:nvSpPr>
        <p:spPr>
          <a:xfrm>
            <a:off x="1678670" y="844667"/>
            <a:ext cx="8543806" cy="541926"/>
          </a:xfrm>
        </p:spPr>
        <p:txBody>
          <a:bodyPr/>
          <a:lstStyle/>
          <a:p>
            <a:r>
              <a:rPr lang="sv-SE" dirty="0"/>
              <a:t>Rapportering i relation till samlad lägesbild</a:t>
            </a:r>
            <a:endParaRPr lang="en-SE" dirty="0"/>
          </a:p>
        </p:txBody>
      </p:sp>
      <p:sp>
        <p:nvSpPr>
          <p:cNvPr id="3" name="Platshållare för innehåll 2">
            <a:extLst>
              <a:ext uri="{FF2B5EF4-FFF2-40B4-BE49-F238E27FC236}">
                <a16:creationId xmlns:a16="http://schemas.microsoft.com/office/drawing/2014/main" id="{7DDCD981-0173-9245-1588-2C41AB329644}"/>
              </a:ext>
            </a:extLst>
          </p:cNvPr>
          <p:cNvSpPr>
            <a:spLocks noGrp="1"/>
          </p:cNvSpPr>
          <p:nvPr>
            <p:ph idx="1"/>
          </p:nvPr>
        </p:nvSpPr>
        <p:spPr>
          <a:xfrm>
            <a:off x="1677989" y="1595438"/>
            <a:ext cx="4418011" cy="4351337"/>
          </a:xfrm>
        </p:spPr>
        <p:txBody>
          <a:bodyPr/>
          <a:lstStyle/>
          <a:p>
            <a:r>
              <a:rPr lang="sv-SE" sz="1800" dirty="0"/>
              <a:t>Rapportering utgör ofta viktigt underlag för att skapa samlade lägesbilder. </a:t>
            </a:r>
          </a:p>
          <a:p>
            <a:pPr lvl="1"/>
            <a:r>
              <a:rPr lang="sv-SE" sz="1600" dirty="0"/>
              <a:t>Informationen kan man hämta in genom omvärldsbevakning och samverkan med relevanta aktörer, men det kan också vara aktuellt att hämta in information från andra aktörer genom rapportering med stöd i en författning. </a:t>
            </a:r>
          </a:p>
          <a:p>
            <a:r>
              <a:rPr lang="sv-SE" sz="1800" dirty="0"/>
              <a:t>Rapportering kan även ske utan att informationen sammanställs till samlade lägesbilder. </a:t>
            </a:r>
          </a:p>
          <a:p>
            <a:r>
              <a:rPr lang="sv-SE" sz="1800" dirty="0"/>
              <a:t>Samlade lägesbilder kan också utgöra ett underlag i rapporteringen. </a:t>
            </a:r>
            <a:endParaRPr lang="en-SE" sz="1800" dirty="0"/>
          </a:p>
        </p:txBody>
      </p:sp>
      <p:pic>
        <p:nvPicPr>
          <p:cNvPr id="6" name="Bildobjekt 5">
            <a:extLst>
              <a:ext uri="{FF2B5EF4-FFF2-40B4-BE49-F238E27FC236}">
                <a16:creationId xmlns:a16="http://schemas.microsoft.com/office/drawing/2014/main" id="{0A52CD50-9ECF-0FAD-24FC-BA4EDCE97B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012" y="1595438"/>
            <a:ext cx="4069976" cy="4131028"/>
          </a:xfrm>
          <a:prstGeom prst="rect">
            <a:avLst/>
          </a:prstGeom>
        </p:spPr>
      </p:pic>
    </p:spTree>
    <p:extLst>
      <p:ext uri="{BB962C8B-B14F-4D97-AF65-F5344CB8AC3E}">
        <p14:creationId xmlns:p14="http://schemas.microsoft.com/office/powerpoint/2010/main" val="60777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51B1D42-4C26-3DB1-D0E2-6C71897E1752}"/>
              </a:ext>
            </a:extLst>
          </p:cNvPr>
          <p:cNvSpPr>
            <a:spLocks noGrp="1"/>
          </p:cNvSpPr>
          <p:nvPr>
            <p:ph type="subTitle" idx="1"/>
          </p:nvPr>
        </p:nvSpPr>
        <p:spPr>
          <a:xfrm>
            <a:off x="1432560" y="2618935"/>
            <a:ext cx="9144000" cy="487824"/>
          </a:xfrm>
        </p:spPr>
        <p:txBody>
          <a:bodyPr/>
          <a:lstStyle/>
          <a:p>
            <a:r>
              <a:rPr lang="sv-SE" dirty="0"/>
              <a:t>Arbetssätt</a:t>
            </a:r>
          </a:p>
        </p:txBody>
      </p:sp>
      <p:sp>
        <p:nvSpPr>
          <p:cNvPr id="2" name="Rubrik 1">
            <a:extLst>
              <a:ext uri="{FF2B5EF4-FFF2-40B4-BE49-F238E27FC236}">
                <a16:creationId xmlns:a16="http://schemas.microsoft.com/office/drawing/2014/main" id="{140E54E3-0A50-6598-7D5A-F84580C826F4}"/>
              </a:ext>
            </a:extLst>
          </p:cNvPr>
          <p:cNvSpPr>
            <a:spLocks noGrp="1"/>
          </p:cNvSpPr>
          <p:nvPr>
            <p:ph type="ctrTitle"/>
          </p:nvPr>
        </p:nvSpPr>
        <p:spPr>
          <a:xfrm>
            <a:off x="1432560" y="3106759"/>
            <a:ext cx="9144000" cy="723245"/>
          </a:xfrm>
        </p:spPr>
        <p:txBody>
          <a:bodyPr/>
          <a:lstStyle/>
          <a:p>
            <a:r>
              <a:rPr lang="sv-SE" dirty="0"/>
              <a:t>Exempel på rapportering</a:t>
            </a:r>
            <a:endParaRPr lang="en-SE" dirty="0"/>
          </a:p>
        </p:txBody>
      </p:sp>
    </p:spTree>
    <p:extLst>
      <p:ext uri="{BB962C8B-B14F-4D97-AF65-F5344CB8AC3E}">
        <p14:creationId xmlns:p14="http://schemas.microsoft.com/office/powerpoint/2010/main" val="113041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Bild 334">
            <a:extLst>
              <a:ext uri="{FF2B5EF4-FFF2-40B4-BE49-F238E27FC236}">
                <a16:creationId xmlns:a16="http://schemas.microsoft.com/office/drawing/2014/main" id="{67661780-52F8-EFDF-AFD0-110B031CFA17}"/>
              </a:ext>
              <a:ext uri="{C183D7F6-B498-43B3-948B-1728B52AA6E4}">
                <adec:decorative xmlns:adec="http://schemas.microsoft.com/office/drawing/2017/decorative" val="1"/>
              </a:ext>
            </a:extLst>
          </p:cNvPr>
          <p:cNvSpPr/>
          <p:nvPr/>
        </p:nvSpPr>
        <p:spPr>
          <a:xfrm>
            <a:off x="5800150" y="4681648"/>
            <a:ext cx="542971" cy="129986"/>
          </a:xfrm>
          <a:custGeom>
            <a:avLst/>
            <a:gdLst>
              <a:gd name="csX0" fmla="*/ 411004 w 411003"/>
              <a:gd name="csY0" fmla="*/ 1143 h 98393"/>
              <a:gd name="csX1" fmla="*/ 318421 w 411003"/>
              <a:gd name="csY1" fmla="*/ 9335 h 98393"/>
              <a:gd name="csX2" fmla="*/ 349758 w 411003"/>
              <a:gd name="csY2" fmla="*/ 40862 h 98393"/>
              <a:gd name="csX3" fmla="*/ 134398 w 411003"/>
              <a:gd name="csY3" fmla="*/ 66199 h 98393"/>
              <a:gd name="csX4" fmla="*/ 19431 w 411003"/>
              <a:gd name="csY4" fmla="*/ 0 h 98393"/>
              <a:gd name="csX5" fmla="*/ 0 w 411003"/>
              <a:gd name="csY5" fmla="*/ 13811 h 98393"/>
              <a:gd name="csX6" fmla="*/ 128969 w 411003"/>
              <a:gd name="csY6" fmla="*/ 89440 h 98393"/>
              <a:gd name="csX7" fmla="*/ 208788 w 411003"/>
              <a:gd name="csY7" fmla="*/ 98393 h 98393"/>
              <a:gd name="csX8" fmla="*/ 366903 w 411003"/>
              <a:gd name="csY8" fmla="*/ 58198 h 98393"/>
              <a:gd name="csX9" fmla="*/ 402241 w 411003"/>
              <a:gd name="csY9" fmla="*/ 93726 h 98393"/>
              <a:gd name="csX10" fmla="*/ 411004 w 411003"/>
              <a:gd name="csY10" fmla="*/ 1143 h 983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411003" h="98393">
                <a:moveTo>
                  <a:pt x="411004" y="1143"/>
                </a:moveTo>
                <a:lnTo>
                  <a:pt x="318421" y="9335"/>
                </a:lnTo>
                <a:lnTo>
                  <a:pt x="349758" y="40862"/>
                </a:lnTo>
                <a:cubicBezTo>
                  <a:pt x="292608" y="72962"/>
                  <a:pt x="208312" y="83249"/>
                  <a:pt x="134398" y="66199"/>
                </a:cubicBezTo>
                <a:cubicBezTo>
                  <a:pt x="82772" y="54293"/>
                  <a:pt x="40862" y="30194"/>
                  <a:pt x="19431" y="0"/>
                </a:cubicBezTo>
                <a:lnTo>
                  <a:pt x="0" y="13811"/>
                </a:lnTo>
                <a:cubicBezTo>
                  <a:pt x="25146" y="49149"/>
                  <a:pt x="70961" y="76010"/>
                  <a:pt x="128969" y="89440"/>
                </a:cubicBezTo>
                <a:cubicBezTo>
                  <a:pt x="155067" y="95441"/>
                  <a:pt x="182023" y="98393"/>
                  <a:pt x="208788" y="98393"/>
                </a:cubicBezTo>
                <a:cubicBezTo>
                  <a:pt x="267081" y="98393"/>
                  <a:pt x="323850" y="84296"/>
                  <a:pt x="366903" y="58198"/>
                </a:cubicBezTo>
                <a:lnTo>
                  <a:pt x="402241" y="93726"/>
                </a:lnTo>
                <a:lnTo>
                  <a:pt x="411004" y="1143"/>
                </a:lnTo>
                <a:close/>
              </a:path>
            </a:pathLst>
          </a:custGeom>
          <a:solidFill>
            <a:schemeClr val="accent6"/>
          </a:solidFill>
          <a:ln w="12700" cap="flat">
            <a:solidFill>
              <a:schemeClr val="tx1"/>
            </a:solidFill>
            <a:prstDash val="solid"/>
            <a:round/>
          </a:ln>
        </p:spPr>
        <p:txBody>
          <a:bodyPr/>
          <a:lstStyle/>
          <a:p>
            <a:endParaRPr lang="en-SE"/>
          </a:p>
        </p:txBody>
      </p:sp>
      <p:grpSp>
        <p:nvGrpSpPr>
          <p:cNvPr id="6" name="Grupp 5">
            <a:extLst>
              <a:ext uri="{FF2B5EF4-FFF2-40B4-BE49-F238E27FC236}">
                <a16:creationId xmlns:a16="http://schemas.microsoft.com/office/drawing/2014/main" id="{D376B2A5-073B-463B-60C1-D6C185130F15}"/>
              </a:ext>
              <a:ext uri="{C183D7F6-B498-43B3-948B-1728B52AA6E4}">
                <adec:decorative xmlns:adec="http://schemas.microsoft.com/office/drawing/2017/decorative" val="1"/>
              </a:ext>
            </a:extLst>
          </p:cNvPr>
          <p:cNvGrpSpPr/>
          <p:nvPr/>
        </p:nvGrpSpPr>
        <p:grpSpPr>
          <a:xfrm>
            <a:off x="285145" y="6199782"/>
            <a:ext cx="8108458" cy="381132"/>
            <a:chOff x="285145" y="6092296"/>
            <a:chExt cx="8108458" cy="381132"/>
          </a:xfrm>
        </p:grpSpPr>
        <p:sp>
          <p:nvSpPr>
            <p:cNvPr id="55" name="Rektangel 54">
              <a:extLst>
                <a:ext uri="{FF2B5EF4-FFF2-40B4-BE49-F238E27FC236}">
                  <a16:creationId xmlns:a16="http://schemas.microsoft.com/office/drawing/2014/main" id="{BFAE2004-23C1-4628-1B1A-D3AF9ECA9F23}"/>
                </a:ext>
              </a:extLst>
            </p:cNvPr>
            <p:cNvSpPr/>
            <p:nvPr/>
          </p:nvSpPr>
          <p:spPr>
            <a:xfrm>
              <a:off x="285145" y="6092296"/>
              <a:ext cx="8108458" cy="381132"/>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3" name="Grupp 2">
              <a:extLst>
                <a:ext uri="{FF2B5EF4-FFF2-40B4-BE49-F238E27FC236}">
                  <a16:creationId xmlns:a16="http://schemas.microsoft.com/office/drawing/2014/main" id="{931E5130-564D-826B-817A-36C0E644453A}"/>
                </a:ext>
              </a:extLst>
            </p:cNvPr>
            <p:cNvGrpSpPr/>
            <p:nvPr/>
          </p:nvGrpSpPr>
          <p:grpSpPr>
            <a:xfrm>
              <a:off x="415415" y="6167446"/>
              <a:ext cx="2573807" cy="230832"/>
              <a:chOff x="415415" y="6167446"/>
              <a:chExt cx="2573807" cy="230832"/>
            </a:xfrm>
          </p:grpSpPr>
          <p:sp>
            <p:nvSpPr>
              <p:cNvPr id="413" name="Ellips 412">
                <a:extLst>
                  <a:ext uri="{FF2B5EF4-FFF2-40B4-BE49-F238E27FC236}">
                    <a16:creationId xmlns:a16="http://schemas.microsoft.com/office/drawing/2014/main" id="{92173D2D-D84C-CE83-7715-D0C99246177F}"/>
                  </a:ext>
                </a:extLst>
              </p:cNvPr>
              <p:cNvSpPr/>
              <p:nvPr/>
            </p:nvSpPr>
            <p:spPr>
              <a:xfrm>
                <a:off x="415415" y="6210862"/>
                <a:ext cx="144000" cy="144000"/>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600" b="1" dirty="0">
                    <a:solidFill>
                      <a:schemeClr val="bg1"/>
                    </a:solidFill>
                  </a:rPr>
                  <a:t>A</a:t>
                </a:r>
                <a:endParaRPr lang="en-SE" sz="600" b="1" dirty="0">
                  <a:solidFill>
                    <a:schemeClr val="bg1"/>
                  </a:solidFill>
                </a:endParaRPr>
              </a:p>
            </p:txBody>
          </p:sp>
          <p:sp>
            <p:nvSpPr>
              <p:cNvPr id="414" name="textruta 413">
                <a:extLst>
                  <a:ext uri="{FF2B5EF4-FFF2-40B4-BE49-F238E27FC236}">
                    <a16:creationId xmlns:a16="http://schemas.microsoft.com/office/drawing/2014/main" id="{BA5D689B-6C88-3564-5E89-4C0254803633}"/>
                  </a:ext>
                </a:extLst>
              </p:cNvPr>
              <p:cNvSpPr txBox="1"/>
              <p:nvPr/>
            </p:nvSpPr>
            <p:spPr>
              <a:xfrm>
                <a:off x="530208" y="6167446"/>
                <a:ext cx="2459014" cy="230832"/>
              </a:xfrm>
              <a:prstGeom prst="rect">
                <a:avLst/>
              </a:prstGeom>
              <a:noFill/>
            </p:spPr>
            <p:txBody>
              <a:bodyPr wrap="square" rtlCol="0">
                <a:spAutoFit/>
              </a:bodyPr>
              <a:lstStyle/>
              <a:p>
                <a:r>
                  <a:rPr lang="sv-SE" sz="900" dirty="0"/>
                  <a:t>Identifierar behov och efterfrågar information​</a:t>
                </a:r>
              </a:p>
            </p:txBody>
          </p:sp>
        </p:grpSp>
        <p:grpSp>
          <p:nvGrpSpPr>
            <p:cNvPr id="4" name="Grupp 3">
              <a:extLst>
                <a:ext uri="{FF2B5EF4-FFF2-40B4-BE49-F238E27FC236}">
                  <a16:creationId xmlns:a16="http://schemas.microsoft.com/office/drawing/2014/main" id="{4CE34536-646E-C58F-483D-5522AAA88296}"/>
                </a:ext>
              </a:extLst>
            </p:cNvPr>
            <p:cNvGrpSpPr/>
            <p:nvPr/>
          </p:nvGrpSpPr>
          <p:grpSpPr>
            <a:xfrm>
              <a:off x="3051772" y="6167446"/>
              <a:ext cx="2484577" cy="230832"/>
              <a:chOff x="3051772" y="6167446"/>
              <a:chExt cx="2484577" cy="230832"/>
            </a:xfrm>
          </p:grpSpPr>
          <p:sp>
            <p:nvSpPr>
              <p:cNvPr id="420" name="Ellips 419">
                <a:extLst>
                  <a:ext uri="{FF2B5EF4-FFF2-40B4-BE49-F238E27FC236}">
                    <a16:creationId xmlns:a16="http://schemas.microsoft.com/office/drawing/2014/main" id="{19E419BE-2756-20B0-C163-F6D18C090929}"/>
                  </a:ext>
                </a:extLst>
              </p:cNvPr>
              <p:cNvSpPr/>
              <p:nvPr/>
            </p:nvSpPr>
            <p:spPr>
              <a:xfrm>
                <a:off x="3051772" y="6210862"/>
                <a:ext cx="144000" cy="144000"/>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600" b="1" dirty="0">
                    <a:solidFill>
                      <a:schemeClr val="bg1"/>
                    </a:solidFill>
                  </a:rPr>
                  <a:t>B</a:t>
                </a:r>
                <a:endParaRPr lang="en-SE" sz="600" b="1" dirty="0">
                  <a:solidFill>
                    <a:schemeClr val="bg1"/>
                  </a:solidFill>
                </a:endParaRPr>
              </a:p>
            </p:txBody>
          </p:sp>
          <p:sp>
            <p:nvSpPr>
              <p:cNvPr id="421" name="textruta 420">
                <a:extLst>
                  <a:ext uri="{FF2B5EF4-FFF2-40B4-BE49-F238E27FC236}">
                    <a16:creationId xmlns:a16="http://schemas.microsoft.com/office/drawing/2014/main" id="{F9B5B236-46ED-1457-6A7E-CBE3E532CBC9}"/>
                  </a:ext>
                </a:extLst>
              </p:cNvPr>
              <p:cNvSpPr txBox="1"/>
              <p:nvPr/>
            </p:nvSpPr>
            <p:spPr>
              <a:xfrm>
                <a:off x="3166564" y="6167446"/>
                <a:ext cx="2369785" cy="230832"/>
              </a:xfrm>
              <a:prstGeom prst="rect">
                <a:avLst/>
              </a:prstGeom>
              <a:noFill/>
            </p:spPr>
            <p:txBody>
              <a:bodyPr wrap="square" rtlCol="0">
                <a:spAutoFit/>
              </a:bodyPr>
              <a:lstStyle/>
              <a:p>
                <a:r>
                  <a:rPr lang="sv-SE" sz="900" dirty="0"/>
                  <a:t>Avger lägesrapporter till sektorsansvarig​</a:t>
                </a:r>
              </a:p>
            </p:txBody>
          </p:sp>
        </p:grpSp>
        <p:grpSp>
          <p:nvGrpSpPr>
            <p:cNvPr id="5" name="Grupp 4">
              <a:extLst>
                <a:ext uri="{FF2B5EF4-FFF2-40B4-BE49-F238E27FC236}">
                  <a16:creationId xmlns:a16="http://schemas.microsoft.com/office/drawing/2014/main" id="{14513E98-DDA5-5611-392F-3D7AB578E825}"/>
                </a:ext>
              </a:extLst>
            </p:cNvPr>
            <p:cNvGrpSpPr/>
            <p:nvPr/>
          </p:nvGrpSpPr>
          <p:grpSpPr>
            <a:xfrm>
              <a:off x="5479054" y="6167446"/>
              <a:ext cx="2914549" cy="230832"/>
              <a:chOff x="5329799" y="6167446"/>
              <a:chExt cx="2914549" cy="230832"/>
            </a:xfrm>
          </p:grpSpPr>
          <p:sp>
            <p:nvSpPr>
              <p:cNvPr id="423" name="Ellips 422">
                <a:extLst>
                  <a:ext uri="{FF2B5EF4-FFF2-40B4-BE49-F238E27FC236}">
                    <a16:creationId xmlns:a16="http://schemas.microsoft.com/office/drawing/2014/main" id="{1C2F79DA-CFB3-98F6-7C43-81922CA633C9}"/>
                  </a:ext>
                </a:extLst>
              </p:cNvPr>
              <p:cNvSpPr/>
              <p:nvPr/>
            </p:nvSpPr>
            <p:spPr>
              <a:xfrm>
                <a:off x="5329799" y="6210862"/>
                <a:ext cx="144000" cy="144000"/>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600" b="1" dirty="0">
                    <a:solidFill>
                      <a:schemeClr val="bg1"/>
                    </a:solidFill>
                  </a:rPr>
                  <a:t>C</a:t>
                </a:r>
                <a:endParaRPr lang="en-SE" sz="600" b="1" dirty="0">
                  <a:solidFill>
                    <a:schemeClr val="bg1"/>
                  </a:solidFill>
                </a:endParaRPr>
              </a:p>
            </p:txBody>
          </p:sp>
          <p:sp>
            <p:nvSpPr>
              <p:cNvPr id="424" name="textruta 423">
                <a:extLst>
                  <a:ext uri="{FF2B5EF4-FFF2-40B4-BE49-F238E27FC236}">
                    <a16:creationId xmlns:a16="http://schemas.microsoft.com/office/drawing/2014/main" id="{9336C088-5891-2362-2680-00B4EE1C1053}"/>
                  </a:ext>
                </a:extLst>
              </p:cNvPr>
              <p:cNvSpPr txBox="1"/>
              <p:nvPr/>
            </p:nvSpPr>
            <p:spPr>
              <a:xfrm>
                <a:off x="5444591" y="6167446"/>
                <a:ext cx="2799757" cy="230832"/>
              </a:xfrm>
              <a:prstGeom prst="rect">
                <a:avLst/>
              </a:prstGeom>
              <a:noFill/>
            </p:spPr>
            <p:txBody>
              <a:bodyPr wrap="square" rtlCol="0">
                <a:spAutoFit/>
              </a:bodyPr>
              <a:lstStyle/>
              <a:p>
                <a:r>
                  <a:rPr lang="sv-SE" sz="900" dirty="0"/>
                  <a:t>Vid behov förmedlar vidare utifrån ansvarsområde​</a:t>
                </a:r>
              </a:p>
            </p:txBody>
          </p:sp>
        </p:grpSp>
      </p:grpSp>
      <p:sp>
        <p:nvSpPr>
          <p:cNvPr id="2" name="Rubrik 1">
            <a:extLst>
              <a:ext uri="{FF2B5EF4-FFF2-40B4-BE49-F238E27FC236}">
                <a16:creationId xmlns:a16="http://schemas.microsoft.com/office/drawing/2014/main" id="{D9B1DA4E-33B8-CA8A-983E-7919D78621A2}"/>
              </a:ext>
            </a:extLst>
          </p:cNvPr>
          <p:cNvSpPr>
            <a:spLocks noGrp="1"/>
          </p:cNvSpPr>
          <p:nvPr>
            <p:ph type="title"/>
          </p:nvPr>
        </p:nvSpPr>
        <p:spPr>
          <a:xfrm>
            <a:off x="530208" y="393071"/>
            <a:ext cx="11062991" cy="563399"/>
          </a:xfrm>
        </p:spPr>
        <p:txBody>
          <a:bodyPr/>
          <a:lstStyle/>
          <a:p>
            <a:r>
              <a:rPr lang="sv-SE" sz="2400" dirty="0"/>
              <a:t>Exempel på aktörer och rapporteringsflöde i en beredskapssektor</a:t>
            </a:r>
          </a:p>
        </p:txBody>
      </p:sp>
      <p:sp>
        <p:nvSpPr>
          <p:cNvPr id="403" name="textruta 402">
            <a:extLst>
              <a:ext uri="{FF2B5EF4-FFF2-40B4-BE49-F238E27FC236}">
                <a16:creationId xmlns:a16="http://schemas.microsoft.com/office/drawing/2014/main" id="{892FB525-2BA1-ED06-8F6A-DE2CAACBCD38}"/>
              </a:ext>
              <a:ext uri="{C183D7F6-B498-43B3-948B-1728B52AA6E4}">
                <adec:decorative xmlns:adec="http://schemas.microsoft.com/office/drawing/2017/decorative" val="1"/>
              </a:ext>
            </a:extLst>
          </p:cNvPr>
          <p:cNvSpPr txBox="1"/>
          <p:nvPr/>
        </p:nvSpPr>
        <p:spPr>
          <a:xfrm>
            <a:off x="1584719" y="1420544"/>
            <a:ext cx="1506748" cy="276999"/>
          </a:xfrm>
          <a:prstGeom prst="rect">
            <a:avLst/>
          </a:prstGeom>
          <a:noFill/>
        </p:spPr>
        <p:txBody>
          <a:bodyPr wrap="square" rtlCol="0">
            <a:spAutoFit/>
          </a:bodyPr>
          <a:lstStyle/>
          <a:p>
            <a:pPr algn="ctr"/>
            <a:r>
              <a:rPr lang="sv-SE" sz="1200" b="1" dirty="0"/>
              <a:t>Kommunicera</a:t>
            </a:r>
            <a:endParaRPr lang="en-SE" sz="1200" b="1" dirty="0"/>
          </a:p>
        </p:txBody>
      </p:sp>
      <p:grpSp>
        <p:nvGrpSpPr>
          <p:cNvPr id="35" name="Grupp 34">
            <a:extLst>
              <a:ext uri="{FF2B5EF4-FFF2-40B4-BE49-F238E27FC236}">
                <a16:creationId xmlns:a16="http://schemas.microsoft.com/office/drawing/2014/main" id="{10521A89-2981-60CC-DC38-4241E97AB462}"/>
              </a:ext>
              <a:ext uri="{C183D7F6-B498-43B3-948B-1728B52AA6E4}">
                <adec:decorative xmlns:adec="http://schemas.microsoft.com/office/drawing/2017/decorative" val="1"/>
              </a:ext>
            </a:extLst>
          </p:cNvPr>
          <p:cNvGrpSpPr/>
          <p:nvPr/>
        </p:nvGrpSpPr>
        <p:grpSpPr>
          <a:xfrm>
            <a:off x="9836953" y="1927827"/>
            <a:ext cx="1800000" cy="2700000"/>
            <a:chOff x="7698167" y="1313760"/>
            <a:chExt cx="1800000" cy="2700000"/>
          </a:xfrm>
        </p:grpSpPr>
        <p:sp>
          <p:nvSpPr>
            <p:cNvPr id="363" name="Rektangel 362">
              <a:extLst>
                <a:ext uri="{FF2B5EF4-FFF2-40B4-BE49-F238E27FC236}">
                  <a16:creationId xmlns:a16="http://schemas.microsoft.com/office/drawing/2014/main" id="{0C169AC0-4BC6-EBED-D4F3-E29FEB5BA006}"/>
                </a:ext>
              </a:extLst>
            </p:cNvPr>
            <p:cNvSpPr/>
            <p:nvPr/>
          </p:nvSpPr>
          <p:spPr>
            <a:xfrm>
              <a:off x="7698167" y="1313760"/>
              <a:ext cx="1800000" cy="2700000"/>
            </a:xfrm>
            <a:prstGeom prst="rect">
              <a:avLst/>
            </a:prstGeom>
            <a:solidFill>
              <a:schemeClr val="accent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144000" tIns="1260000" rIns="72000" bIns="144000" rtlCol="0" anchor="t">
              <a:noAutofit/>
            </a:bodyPr>
            <a:lstStyle/>
            <a:p>
              <a:r>
                <a:rPr lang="sv-SE" sz="900" dirty="0">
                  <a:solidFill>
                    <a:schemeClr val="tx1"/>
                  </a:solidFill>
                </a:rPr>
                <a:t>Berörda instanser tar emot och vid behov </a:t>
              </a:r>
              <a:r>
                <a:rPr lang="sv-SE" sz="900" b="1" dirty="0">
                  <a:solidFill>
                    <a:schemeClr val="tx1"/>
                  </a:solidFill>
                </a:rPr>
                <a:t>förmedlar vidare</a:t>
              </a:r>
              <a:r>
                <a:rPr lang="sv-SE" sz="900" dirty="0">
                  <a:solidFill>
                    <a:schemeClr val="tx1"/>
                  </a:solidFill>
                </a:rPr>
                <a:t>. ​</a:t>
              </a:r>
            </a:p>
          </p:txBody>
        </p:sp>
        <p:sp>
          <p:nvSpPr>
            <p:cNvPr id="365" name="Rektangel 364">
              <a:extLst>
                <a:ext uri="{FF2B5EF4-FFF2-40B4-BE49-F238E27FC236}">
                  <a16:creationId xmlns:a16="http://schemas.microsoft.com/office/drawing/2014/main" id="{D7898768-1E0D-62F5-1836-121DF705FFD6}"/>
                </a:ext>
              </a:extLst>
            </p:cNvPr>
            <p:cNvSpPr/>
            <p:nvPr/>
          </p:nvSpPr>
          <p:spPr>
            <a:xfrm>
              <a:off x="7788167" y="1401807"/>
              <a:ext cx="1620000" cy="28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Regeringen​</a:t>
              </a:r>
            </a:p>
          </p:txBody>
        </p:sp>
        <p:sp>
          <p:nvSpPr>
            <p:cNvPr id="432" name="Ellips 431">
              <a:extLst>
                <a:ext uri="{FF2B5EF4-FFF2-40B4-BE49-F238E27FC236}">
                  <a16:creationId xmlns:a16="http://schemas.microsoft.com/office/drawing/2014/main" id="{A9B48FF8-A077-D644-4916-926652B2F863}"/>
                </a:ext>
              </a:extLst>
            </p:cNvPr>
            <p:cNvSpPr/>
            <p:nvPr/>
          </p:nvSpPr>
          <p:spPr>
            <a:xfrm>
              <a:off x="7764533" y="3724450"/>
              <a:ext cx="213852" cy="213852"/>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bg1"/>
                  </a:solidFill>
                </a:rPr>
                <a:t>C</a:t>
              </a:r>
              <a:endParaRPr lang="en-SE" sz="800" b="1" dirty="0">
                <a:solidFill>
                  <a:schemeClr val="bg1"/>
                </a:solidFill>
              </a:endParaRPr>
            </a:p>
          </p:txBody>
        </p:sp>
        <p:sp>
          <p:nvSpPr>
            <p:cNvPr id="16" name="Rektangel 15">
              <a:extLst>
                <a:ext uri="{FF2B5EF4-FFF2-40B4-BE49-F238E27FC236}">
                  <a16:creationId xmlns:a16="http://schemas.microsoft.com/office/drawing/2014/main" id="{A75B59F5-597A-2E88-9A53-00ECC5E412B1}"/>
                </a:ext>
              </a:extLst>
            </p:cNvPr>
            <p:cNvSpPr/>
            <p:nvPr/>
          </p:nvSpPr>
          <p:spPr>
            <a:xfrm>
              <a:off x="7788167" y="1730420"/>
              <a:ext cx="1620000" cy="28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Försvarsmakten​​</a:t>
              </a:r>
            </a:p>
          </p:txBody>
        </p:sp>
        <p:sp>
          <p:nvSpPr>
            <p:cNvPr id="17" name="Rektangel 16">
              <a:extLst>
                <a:ext uri="{FF2B5EF4-FFF2-40B4-BE49-F238E27FC236}">
                  <a16:creationId xmlns:a16="http://schemas.microsoft.com/office/drawing/2014/main" id="{F74E03C0-5039-20EE-7DE4-7538E356E455}"/>
                </a:ext>
              </a:extLst>
            </p:cNvPr>
            <p:cNvSpPr/>
            <p:nvPr/>
          </p:nvSpPr>
          <p:spPr>
            <a:xfrm>
              <a:off x="7788167" y="2059032"/>
              <a:ext cx="1620000" cy="432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Myndigheten för </a:t>
              </a:r>
              <a:br>
                <a:rPr lang="sv-SE" sz="1000" b="1" dirty="0">
                  <a:solidFill>
                    <a:schemeClr val="tx1"/>
                  </a:solidFill>
                  <a:latin typeface="+mj-lt"/>
                </a:rPr>
              </a:br>
              <a:r>
                <a:rPr lang="sv-SE" sz="1000" b="1" dirty="0">
                  <a:solidFill>
                    <a:schemeClr val="tx1"/>
                  </a:solidFill>
                  <a:latin typeface="+mj-lt"/>
                </a:rPr>
                <a:t>civilt försvar</a:t>
              </a:r>
            </a:p>
          </p:txBody>
        </p:sp>
      </p:grpSp>
      <p:grpSp>
        <p:nvGrpSpPr>
          <p:cNvPr id="41" name="Grupp 40">
            <a:extLst>
              <a:ext uri="{FF2B5EF4-FFF2-40B4-BE49-F238E27FC236}">
                <a16:creationId xmlns:a16="http://schemas.microsoft.com/office/drawing/2014/main" id="{FE504A42-30DA-07CE-18A4-D1722C8379F0}"/>
              </a:ext>
              <a:ext uri="{C183D7F6-B498-43B3-948B-1728B52AA6E4}">
                <adec:decorative xmlns:adec="http://schemas.microsoft.com/office/drawing/2017/decorative" val="1"/>
              </a:ext>
            </a:extLst>
          </p:cNvPr>
          <p:cNvGrpSpPr/>
          <p:nvPr/>
        </p:nvGrpSpPr>
        <p:grpSpPr>
          <a:xfrm>
            <a:off x="530208" y="1927827"/>
            <a:ext cx="1800000" cy="2700000"/>
            <a:chOff x="9555461" y="3745277"/>
            <a:chExt cx="1800000" cy="2700000"/>
          </a:xfrm>
        </p:grpSpPr>
        <p:sp>
          <p:nvSpPr>
            <p:cNvPr id="386" name="Rektangel 385">
              <a:extLst>
                <a:ext uri="{FF2B5EF4-FFF2-40B4-BE49-F238E27FC236}">
                  <a16:creationId xmlns:a16="http://schemas.microsoft.com/office/drawing/2014/main" id="{60077D4D-8F48-2540-5F4C-4858851E07CE}"/>
                </a:ext>
              </a:extLst>
            </p:cNvPr>
            <p:cNvSpPr/>
            <p:nvPr/>
          </p:nvSpPr>
          <p:spPr>
            <a:xfrm>
              <a:off x="9555461" y="3745277"/>
              <a:ext cx="1800000" cy="2700000"/>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612000" rIns="72000" bIns="144000" rtlCol="0" anchor="t">
              <a:noAutofit/>
            </a:bodyPr>
            <a:lstStyle/>
            <a:p>
              <a:r>
                <a:rPr lang="sv-SE" sz="900" b="1" dirty="0">
                  <a:solidFill>
                    <a:schemeClr val="bg1"/>
                  </a:solidFill>
                </a:rPr>
                <a:t>Identifierar behov </a:t>
              </a:r>
              <a:r>
                <a:rPr lang="sv-SE" sz="900" dirty="0">
                  <a:solidFill>
                    <a:schemeClr val="bg1"/>
                  </a:solidFill>
                </a:rPr>
                <a:t>av att </a:t>
              </a:r>
              <a:r>
                <a:rPr lang="sv-SE" sz="900" b="1" dirty="0">
                  <a:solidFill>
                    <a:schemeClr val="bg1"/>
                  </a:solidFill>
                </a:rPr>
                <a:t>efterfråga information. </a:t>
              </a:r>
            </a:p>
            <a:p>
              <a:endParaRPr lang="sv-SE" sz="900" b="1" dirty="0">
                <a:solidFill>
                  <a:schemeClr val="bg1"/>
                </a:solidFill>
              </a:endParaRPr>
            </a:p>
            <a:p>
              <a:r>
                <a:rPr lang="sv-SE" sz="900" dirty="0">
                  <a:solidFill>
                    <a:schemeClr val="bg1"/>
                  </a:solidFill>
                </a:rPr>
                <a:t>Förfrågan om lägesrapporter skickas ut till myndigheter i sektorn och till näringslivet.</a:t>
              </a:r>
            </a:p>
          </p:txBody>
        </p:sp>
        <p:sp>
          <p:nvSpPr>
            <p:cNvPr id="387" name="Rektangel 386">
              <a:extLst>
                <a:ext uri="{FF2B5EF4-FFF2-40B4-BE49-F238E27FC236}">
                  <a16:creationId xmlns:a16="http://schemas.microsoft.com/office/drawing/2014/main" id="{4C256AFE-3E93-5766-F3D1-1CCD581044C2}"/>
                </a:ext>
              </a:extLst>
            </p:cNvPr>
            <p:cNvSpPr/>
            <p:nvPr/>
          </p:nvSpPr>
          <p:spPr>
            <a:xfrm>
              <a:off x="9645461" y="3833324"/>
              <a:ext cx="1620000" cy="432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Sektorsansvarig </a:t>
              </a:r>
              <a:br>
                <a:rPr lang="sv-SE" sz="1000" b="1" dirty="0">
                  <a:solidFill>
                    <a:schemeClr val="tx1"/>
                  </a:solidFill>
                  <a:latin typeface="+mj-lt"/>
                </a:rPr>
              </a:br>
              <a:r>
                <a:rPr lang="sv-SE" sz="1000" b="1" dirty="0">
                  <a:solidFill>
                    <a:schemeClr val="tx1"/>
                  </a:solidFill>
                  <a:latin typeface="+mj-lt"/>
                </a:rPr>
                <a:t>myndighet​​</a:t>
              </a:r>
            </a:p>
          </p:txBody>
        </p:sp>
        <p:sp>
          <p:nvSpPr>
            <p:cNvPr id="437" name="Ellips 436">
              <a:extLst>
                <a:ext uri="{FF2B5EF4-FFF2-40B4-BE49-F238E27FC236}">
                  <a16:creationId xmlns:a16="http://schemas.microsoft.com/office/drawing/2014/main" id="{8380EA39-C6CE-EB4E-F0C3-338C1F003E9F}"/>
                </a:ext>
              </a:extLst>
            </p:cNvPr>
            <p:cNvSpPr/>
            <p:nvPr/>
          </p:nvSpPr>
          <p:spPr>
            <a:xfrm>
              <a:off x="9621827" y="6155967"/>
              <a:ext cx="213852" cy="213852"/>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bg1"/>
                  </a:solidFill>
                </a:rPr>
                <a:t>A</a:t>
              </a:r>
              <a:endParaRPr lang="en-SE" sz="800" b="1" dirty="0">
                <a:solidFill>
                  <a:schemeClr val="bg1"/>
                </a:solidFill>
              </a:endParaRPr>
            </a:p>
          </p:txBody>
        </p:sp>
      </p:grpSp>
      <p:grpSp>
        <p:nvGrpSpPr>
          <p:cNvPr id="7" name="Grupp 6">
            <a:extLst>
              <a:ext uri="{FF2B5EF4-FFF2-40B4-BE49-F238E27FC236}">
                <a16:creationId xmlns:a16="http://schemas.microsoft.com/office/drawing/2014/main" id="{C1FB89CA-433C-EB69-5B03-9D234EDC3003}"/>
              </a:ext>
              <a:ext uri="{C183D7F6-B498-43B3-948B-1728B52AA6E4}">
                <adec:decorative xmlns:adec="http://schemas.microsoft.com/office/drawing/2017/decorative" val="1"/>
              </a:ext>
            </a:extLst>
          </p:cNvPr>
          <p:cNvGrpSpPr/>
          <p:nvPr/>
        </p:nvGrpSpPr>
        <p:grpSpPr>
          <a:xfrm>
            <a:off x="2391557" y="1927827"/>
            <a:ext cx="1800000" cy="2700000"/>
            <a:chOff x="7698167" y="1313760"/>
            <a:chExt cx="1800000" cy="2700000"/>
          </a:xfrm>
        </p:grpSpPr>
        <p:sp>
          <p:nvSpPr>
            <p:cNvPr id="8" name="Rektangel 7">
              <a:extLst>
                <a:ext uri="{FF2B5EF4-FFF2-40B4-BE49-F238E27FC236}">
                  <a16:creationId xmlns:a16="http://schemas.microsoft.com/office/drawing/2014/main" id="{77CF419C-AB69-5633-7D06-7BE608BC36C2}"/>
                </a:ext>
              </a:extLst>
            </p:cNvPr>
            <p:cNvSpPr/>
            <p:nvPr/>
          </p:nvSpPr>
          <p:spPr>
            <a:xfrm>
              <a:off x="7698167" y="1313760"/>
              <a:ext cx="1800000" cy="2700000"/>
            </a:xfrm>
            <a:prstGeom prst="rect">
              <a:avLst/>
            </a:prstGeom>
            <a:solidFill>
              <a:schemeClr val="accent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144000" tIns="1080000" rIns="72000" bIns="144000" rtlCol="0" anchor="t">
              <a:noAutofit/>
            </a:bodyPr>
            <a:lstStyle/>
            <a:p>
              <a:r>
                <a:rPr lang="sv-SE" sz="900" dirty="0">
                  <a:solidFill>
                    <a:schemeClr val="tx1"/>
                  </a:solidFill>
                </a:rPr>
                <a:t>Myndigheter och näringslivet </a:t>
              </a:r>
              <a:r>
                <a:rPr lang="sv-SE" sz="900" b="1" dirty="0">
                  <a:solidFill>
                    <a:schemeClr val="tx1"/>
                  </a:solidFill>
                </a:rPr>
                <a:t>tar emot </a:t>
              </a:r>
              <a:r>
                <a:rPr lang="sv-SE" sz="900" dirty="0">
                  <a:solidFill>
                    <a:schemeClr val="tx1"/>
                  </a:solidFill>
                </a:rPr>
                <a:t>förfrågan, </a:t>
              </a:r>
              <a:r>
                <a:rPr lang="sv-SE" sz="900" b="1" dirty="0">
                  <a:solidFill>
                    <a:schemeClr val="tx1"/>
                  </a:solidFill>
                </a:rPr>
                <a:t>samlar in</a:t>
              </a:r>
              <a:r>
                <a:rPr lang="sv-SE" sz="900" dirty="0">
                  <a:solidFill>
                    <a:schemeClr val="tx1"/>
                  </a:solidFill>
                </a:rPr>
                <a:t>, </a:t>
              </a:r>
              <a:r>
                <a:rPr lang="sv-SE" sz="900" b="1" dirty="0">
                  <a:solidFill>
                    <a:schemeClr val="tx1"/>
                  </a:solidFill>
                </a:rPr>
                <a:t>bearbetar</a:t>
              </a:r>
              <a:r>
                <a:rPr lang="sv-SE" sz="900" dirty="0">
                  <a:solidFill>
                    <a:schemeClr val="tx1"/>
                  </a:solidFill>
                </a:rPr>
                <a:t> och </a:t>
              </a:r>
              <a:r>
                <a:rPr lang="sv-SE" sz="900" b="1" dirty="0">
                  <a:solidFill>
                    <a:schemeClr val="tx1"/>
                  </a:solidFill>
                </a:rPr>
                <a:t>sammanställer</a:t>
              </a:r>
              <a:r>
                <a:rPr lang="sv-SE" sz="900" dirty="0">
                  <a:solidFill>
                    <a:schemeClr val="tx1"/>
                  </a:solidFill>
                </a:rPr>
                <a:t> information.​</a:t>
              </a:r>
            </a:p>
          </p:txBody>
        </p:sp>
        <p:sp>
          <p:nvSpPr>
            <p:cNvPr id="9" name="Rektangel 8">
              <a:extLst>
                <a:ext uri="{FF2B5EF4-FFF2-40B4-BE49-F238E27FC236}">
                  <a16:creationId xmlns:a16="http://schemas.microsoft.com/office/drawing/2014/main" id="{A487FB1D-48C0-5D43-B242-12EB1C111DEE}"/>
                </a:ext>
              </a:extLst>
            </p:cNvPr>
            <p:cNvSpPr/>
            <p:nvPr/>
          </p:nvSpPr>
          <p:spPr>
            <a:xfrm>
              <a:off x="7788167" y="1401807"/>
              <a:ext cx="1620000" cy="432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rPr>
                <a:t>Beredskaps-myndigheter​</a:t>
              </a:r>
            </a:p>
          </p:txBody>
        </p:sp>
        <p:sp>
          <p:nvSpPr>
            <p:cNvPr id="15" name="Rektangel 14">
              <a:extLst>
                <a:ext uri="{FF2B5EF4-FFF2-40B4-BE49-F238E27FC236}">
                  <a16:creationId xmlns:a16="http://schemas.microsoft.com/office/drawing/2014/main" id="{6EF7BE7D-0B19-ED88-1CF9-40DDC6F06C21}"/>
                </a:ext>
              </a:extLst>
            </p:cNvPr>
            <p:cNvSpPr/>
            <p:nvPr/>
          </p:nvSpPr>
          <p:spPr>
            <a:xfrm>
              <a:off x="7788167" y="1878057"/>
              <a:ext cx="1620000" cy="432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rPr>
                <a:t>Nätverk för privat-offentlig samverkan​​</a:t>
              </a:r>
            </a:p>
          </p:txBody>
        </p:sp>
      </p:grpSp>
      <p:grpSp>
        <p:nvGrpSpPr>
          <p:cNvPr id="45" name="Grupp 44">
            <a:extLst>
              <a:ext uri="{FF2B5EF4-FFF2-40B4-BE49-F238E27FC236}">
                <a16:creationId xmlns:a16="http://schemas.microsoft.com/office/drawing/2014/main" id="{67EDE7CC-6F40-3507-24B7-56819E4BC3D4}"/>
              </a:ext>
              <a:ext uri="{C183D7F6-B498-43B3-948B-1728B52AA6E4}">
                <adec:decorative xmlns:adec="http://schemas.microsoft.com/office/drawing/2017/decorative" val="1"/>
              </a:ext>
            </a:extLst>
          </p:cNvPr>
          <p:cNvGrpSpPr/>
          <p:nvPr/>
        </p:nvGrpSpPr>
        <p:grpSpPr>
          <a:xfrm>
            <a:off x="4252906" y="1927827"/>
            <a:ext cx="1800000" cy="2700000"/>
            <a:chOff x="7698167" y="1313760"/>
            <a:chExt cx="1800000" cy="2700000"/>
          </a:xfrm>
        </p:grpSpPr>
        <p:sp>
          <p:nvSpPr>
            <p:cNvPr id="46" name="Rektangel 45">
              <a:extLst>
                <a:ext uri="{FF2B5EF4-FFF2-40B4-BE49-F238E27FC236}">
                  <a16:creationId xmlns:a16="http://schemas.microsoft.com/office/drawing/2014/main" id="{A686D420-D713-1B5A-4980-141E6D04BC37}"/>
                </a:ext>
              </a:extLst>
            </p:cNvPr>
            <p:cNvSpPr/>
            <p:nvPr/>
          </p:nvSpPr>
          <p:spPr>
            <a:xfrm>
              <a:off x="7698167" y="1313760"/>
              <a:ext cx="1800000" cy="2700000"/>
            </a:xfrm>
            <a:prstGeom prst="rect">
              <a:avLst/>
            </a:prstGeom>
            <a:solidFill>
              <a:schemeClr val="accent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144000" tIns="1080000" rIns="72000" bIns="144000" rtlCol="0" anchor="t">
              <a:noAutofit/>
            </a:bodyPr>
            <a:lstStyle/>
            <a:p>
              <a:r>
                <a:rPr lang="sv-SE" sz="900" dirty="0">
                  <a:solidFill>
                    <a:schemeClr val="tx1"/>
                  </a:solidFill>
                </a:rPr>
                <a:t>Myndigheter och näringslivet </a:t>
              </a:r>
              <a:r>
                <a:rPr lang="sv-SE" sz="900" b="1" dirty="0">
                  <a:solidFill>
                    <a:schemeClr val="tx1"/>
                  </a:solidFill>
                </a:rPr>
                <a:t>skickar lägesrapporter </a:t>
              </a:r>
              <a:r>
                <a:rPr lang="sv-SE" sz="900" dirty="0">
                  <a:solidFill>
                    <a:schemeClr val="tx1"/>
                  </a:solidFill>
                </a:rPr>
                <a:t>till sektorsansvarig myndighet.​</a:t>
              </a:r>
            </a:p>
          </p:txBody>
        </p:sp>
        <p:sp>
          <p:nvSpPr>
            <p:cNvPr id="47" name="Rektangel 46">
              <a:extLst>
                <a:ext uri="{FF2B5EF4-FFF2-40B4-BE49-F238E27FC236}">
                  <a16:creationId xmlns:a16="http://schemas.microsoft.com/office/drawing/2014/main" id="{FEECC4B0-DF11-1CC5-44B9-BF388FF2E586}"/>
                </a:ext>
              </a:extLst>
            </p:cNvPr>
            <p:cNvSpPr/>
            <p:nvPr/>
          </p:nvSpPr>
          <p:spPr>
            <a:xfrm>
              <a:off x="7788167" y="1401807"/>
              <a:ext cx="1620000" cy="432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rPr>
                <a:t>Beredskaps-myndigheter​</a:t>
              </a:r>
            </a:p>
          </p:txBody>
        </p:sp>
        <p:sp>
          <p:nvSpPr>
            <p:cNvPr id="48" name="Ellips 47">
              <a:extLst>
                <a:ext uri="{FF2B5EF4-FFF2-40B4-BE49-F238E27FC236}">
                  <a16:creationId xmlns:a16="http://schemas.microsoft.com/office/drawing/2014/main" id="{E4EF2D69-BDB8-FE07-6D83-6DF2E5B25454}"/>
                </a:ext>
              </a:extLst>
            </p:cNvPr>
            <p:cNvSpPr/>
            <p:nvPr/>
          </p:nvSpPr>
          <p:spPr>
            <a:xfrm>
              <a:off x="7764533" y="3724450"/>
              <a:ext cx="213852" cy="213852"/>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bg1"/>
                  </a:solidFill>
                </a:rPr>
                <a:t>B</a:t>
              </a:r>
              <a:endParaRPr lang="en-SE" sz="800" b="1" dirty="0">
                <a:solidFill>
                  <a:schemeClr val="bg1"/>
                </a:solidFill>
              </a:endParaRPr>
            </a:p>
          </p:txBody>
        </p:sp>
        <p:sp>
          <p:nvSpPr>
            <p:cNvPr id="49" name="Rektangel 48">
              <a:extLst>
                <a:ext uri="{FF2B5EF4-FFF2-40B4-BE49-F238E27FC236}">
                  <a16:creationId xmlns:a16="http://schemas.microsoft.com/office/drawing/2014/main" id="{458FD155-AFC8-0FF1-D606-21AAADD39657}"/>
                </a:ext>
              </a:extLst>
            </p:cNvPr>
            <p:cNvSpPr/>
            <p:nvPr/>
          </p:nvSpPr>
          <p:spPr>
            <a:xfrm>
              <a:off x="7788167" y="1878057"/>
              <a:ext cx="1620000" cy="432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rPr>
                <a:t>Nätverk för privat-offentlig samverkan​​</a:t>
              </a:r>
            </a:p>
          </p:txBody>
        </p:sp>
      </p:grpSp>
      <p:grpSp>
        <p:nvGrpSpPr>
          <p:cNvPr id="54" name="Grupp 53">
            <a:extLst>
              <a:ext uri="{FF2B5EF4-FFF2-40B4-BE49-F238E27FC236}">
                <a16:creationId xmlns:a16="http://schemas.microsoft.com/office/drawing/2014/main" id="{4B533BD7-8F24-D795-800E-4FA3D304D185}"/>
              </a:ext>
              <a:ext uri="{C183D7F6-B498-43B3-948B-1728B52AA6E4}">
                <adec:decorative xmlns:adec="http://schemas.microsoft.com/office/drawing/2017/decorative" val="1"/>
              </a:ext>
            </a:extLst>
          </p:cNvPr>
          <p:cNvGrpSpPr/>
          <p:nvPr/>
        </p:nvGrpSpPr>
        <p:grpSpPr>
          <a:xfrm>
            <a:off x="6114255" y="1927827"/>
            <a:ext cx="1800000" cy="2700000"/>
            <a:chOff x="9555461" y="3745277"/>
            <a:chExt cx="1800000" cy="2700000"/>
          </a:xfrm>
        </p:grpSpPr>
        <p:sp>
          <p:nvSpPr>
            <p:cNvPr id="56" name="Rektangel 55">
              <a:extLst>
                <a:ext uri="{FF2B5EF4-FFF2-40B4-BE49-F238E27FC236}">
                  <a16:creationId xmlns:a16="http://schemas.microsoft.com/office/drawing/2014/main" id="{EB2BF552-90EC-3AD7-D75E-C85804C5598A}"/>
                </a:ext>
              </a:extLst>
            </p:cNvPr>
            <p:cNvSpPr/>
            <p:nvPr/>
          </p:nvSpPr>
          <p:spPr>
            <a:xfrm>
              <a:off x="9555461" y="3745277"/>
              <a:ext cx="1800000" cy="2700000"/>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612000" rIns="72000" bIns="144000" rtlCol="0" anchor="t">
              <a:noAutofit/>
            </a:bodyPr>
            <a:lstStyle/>
            <a:p>
              <a:r>
                <a:rPr lang="sv-SE" sz="900" dirty="0">
                  <a:solidFill>
                    <a:schemeClr val="bg1"/>
                  </a:solidFill>
                </a:rPr>
                <a:t>Sektorsansvarig </a:t>
              </a:r>
              <a:r>
                <a:rPr lang="sv-SE" sz="900" b="1" dirty="0">
                  <a:solidFill>
                    <a:schemeClr val="bg1"/>
                  </a:solidFill>
                </a:rPr>
                <a:t>bearbetar</a:t>
              </a:r>
              <a:r>
                <a:rPr lang="sv-SE" sz="900" dirty="0">
                  <a:solidFill>
                    <a:schemeClr val="bg1"/>
                  </a:solidFill>
                </a:rPr>
                <a:t> och </a:t>
              </a:r>
              <a:r>
                <a:rPr lang="sv-SE" sz="900" b="1" dirty="0">
                  <a:solidFill>
                    <a:schemeClr val="bg1"/>
                  </a:solidFill>
                </a:rPr>
                <a:t>sammanställer</a:t>
              </a:r>
              <a:r>
                <a:rPr lang="sv-SE" sz="900" dirty="0">
                  <a:solidFill>
                    <a:schemeClr val="bg1"/>
                  </a:solidFill>
                </a:rPr>
                <a:t> informationen till en samlad lägesbild för sektorn.​</a:t>
              </a:r>
            </a:p>
            <a:p>
              <a:endParaRPr lang="sv-SE" sz="900" dirty="0">
                <a:solidFill>
                  <a:schemeClr val="bg1"/>
                </a:solidFill>
              </a:endParaRPr>
            </a:p>
            <a:p>
              <a:r>
                <a:rPr lang="sv-SE" sz="900" b="1" dirty="0">
                  <a:solidFill>
                    <a:schemeClr val="bg1"/>
                  </a:solidFill>
                </a:rPr>
                <a:t>Återkopplar till </a:t>
              </a:r>
              <a:r>
                <a:rPr lang="sv-SE" sz="900" dirty="0">
                  <a:solidFill>
                    <a:schemeClr val="bg1"/>
                  </a:solidFill>
                </a:rPr>
                <a:t>aktörer som har förmedlat information.​</a:t>
              </a:r>
            </a:p>
          </p:txBody>
        </p:sp>
        <p:sp>
          <p:nvSpPr>
            <p:cNvPr id="58" name="Rektangel 57">
              <a:extLst>
                <a:ext uri="{FF2B5EF4-FFF2-40B4-BE49-F238E27FC236}">
                  <a16:creationId xmlns:a16="http://schemas.microsoft.com/office/drawing/2014/main" id="{C8D36139-34B9-1C23-BF92-3E3E16E94F56}"/>
                </a:ext>
              </a:extLst>
            </p:cNvPr>
            <p:cNvSpPr/>
            <p:nvPr/>
          </p:nvSpPr>
          <p:spPr>
            <a:xfrm>
              <a:off x="9645461" y="3833324"/>
              <a:ext cx="1620000" cy="432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Sektorsansvarig </a:t>
              </a:r>
              <a:br>
                <a:rPr lang="sv-SE" sz="1000" b="1" dirty="0">
                  <a:solidFill>
                    <a:schemeClr val="tx1"/>
                  </a:solidFill>
                  <a:latin typeface="+mj-lt"/>
                </a:rPr>
              </a:br>
              <a:r>
                <a:rPr lang="sv-SE" sz="1000" b="1" dirty="0">
                  <a:solidFill>
                    <a:schemeClr val="tx1"/>
                  </a:solidFill>
                  <a:latin typeface="+mj-lt"/>
                </a:rPr>
                <a:t>myndighet​​</a:t>
              </a:r>
            </a:p>
          </p:txBody>
        </p:sp>
      </p:grpSp>
      <p:grpSp>
        <p:nvGrpSpPr>
          <p:cNvPr id="60" name="Grupp 59">
            <a:extLst>
              <a:ext uri="{FF2B5EF4-FFF2-40B4-BE49-F238E27FC236}">
                <a16:creationId xmlns:a16="http://schemas.microsoft.com/office/drawing/2014/main" id="{E0D37EE1-653A-3D42-C27C-FEC2985629CA}"/>
              </a:ext>
              <a:ext uri="{C183D7F6-B498-43B3-948B-1728B52AA6E4}">
                <adec:decorative xmlns:adec="http://schemas.microsoft.com/office/drawing/2017/decorative" val="1"/>
              </a:ext>
            </a:extLst>
          </p:cNvPr>
          <p:cNvGrpSpPr/>
          <p:nvPr/>
        </p:nvGrpSpPr>
        <p:grpSpPr>
          <a:xfrm>
            <a:off x="7975604" y="1927827"/>
            <a:ext cx="1800000" cy="2700000"/>
            <a:chOff x="9555461" y="3745277"/>
            <a:chExt cx="1800000" cy="2700000"/>
          </a:xfrm>
        </p:grpSpPr>
        <p:sp>
          <p:nvSpPr>
            <p:cNvPr id="61" name="Rektangel 60">
              <a:extLst>
                <a:ext uri="{FF2B5EF4-FFF2-40B4-BE49-F238E27FC236}">
                  <a16:creationId xmlns:a16="http://schemas.microsoft.com/office/drawing/2014/main" id="{B37BE896-21D2-8BC6-3428-ABD953042112}"/>
                </a:ext>
              </a:extLst>
            </p:cNvPr>
            <p:cNvSpPr/>
            <p:nvPr/>
          </p:nvSpPr>
          <p:spPr>
            <a:xfrm>
              <a:off x="9555461" y="3745277"/>
              <a:ext cx="1800000" cy="2700000"/>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612000" rIns="72000" bIns="144000" rtlCol="0" anchor="t">
              <a:noAutofit/>
            </a:bodyPr>
            <a:lstStyle/>
            <a:p>
              <a:r>
                <a:rPr lang="sv-SE" sz="900" dirty="0">
                  <a:solidFill>
                    <a:schemeClr val="bg1"/>
                  </a:solidFill>
                </a:rPr>
                <a:t>Sektorsansvarig </a:t>
              </a:r>
              <a:r>
                <a:rPr lang="sv-SE" sz="900" b="1" dirty="0">
                  <a:solidFill>
                    <a:schemeClr val="bg1"/>
                  </a:solidFill>
                </a:rPr>
                <a:t>delger samlad lägesbild</a:t>
              </a:r>
              <a:r>
                <a:rPr lang="sv-SE" sz="900" dirty="0">
                  <a:solidFill>
                    <a:schemeClr val="bg1"/>
                  </a:solidFill>
                </a:rPr>
                <a:t> eller delar av den till berörda instanser.​</a:t>
              </a:r>
            </a:p>
          </p:txBody>
        </p:sp>
        <p:sp>
          <p:nvSpPr>
            <p:cNvPr id="62" name="Rektangel 61">
              <a:extLst>
                <a:ext uri="{FF2B5EF4-FFF2-40B4-BE49-F238E27FC236}">
                  <a16:creationId xmlns:a16="http://schemas.microsoft.com/office/drawing/2014/main" id="{3188E7F0-088C-8209-A034-667A2FBBD9F2}"/>
                </a:ext>
              </a:extLst>
            </p:cNvPr>
            <p:cNvSpPr/>
            <p:nvPr/>
          </p:nvSpPr>
          <p:spPr>
            <a:xfrm>
              <a:off x="9645461" y="3833324"/>
              <a:ext cx="1620000" cy="432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Sektorsansvarig </a:t>
              </a:r>
              <a:br>
                <a:rPr lang="sv-SE" sz="1000" b="1" dirty="0">
                  <a:solidFill>
                    <a:schemeClr val="tx1"/>
                  </a:solidFill>
                  <a:latin typeface="+mj-lt"/>
                </a:rPr>
              </a:br>
              <a:r>
                <a:rPr lang="sv-SE" sz="1000" b="1" dirty="0">
                  <a:solidFill>
                    <a:schemeClr val="tx1"/>
                  </a:solidFill>
                  <a:latin typeface="+mj-lt"/>
                </a:rPr>
                <a:t>myndighet​​</a:t>
              </a:r>
            </a:p>
          </p:txBody>
        </p:sp>
        <p:sp>
          <p:nvSpPr>
            <p:cNvPr id="63" name="Ellips 62">
              <a:extLst>
                <a:ext uri="{FF2B5EF4-FFF2-40B4-BE49-F238E27FC236}">
                  <a16:creationId xmlns:a16="http://schemas.microsoft.com/office/drawing/2014/main" id="{0D58CBE3-E985-7F19-A33C-110A81A41B37}"/>
                </a:ext>
              </a:extLst>
            </p:cNvPr>
            <p:cNvSpPr/>
            <p:nvPr/>
          </p:nvSpPr>
          <p:spPr>
            <a:xfrm>
              <a:off x="9621827" y="6155967"/>
              <a:ext cx="213852" cy="213852"/>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bg1"/>
                  </a:solidFill>
                </a:rPr>
                <a:t>C</a:t>
              </a:r>
              <a:endParaRPr lang="en-SE" sz="800" b="1" dirty="0">
                <a:solidFill>
                  <a:schemeClr val="bg1"/>
                </a:solidFill>
              </a:endParaRPr>
            </a:p>
          </p:txBody>
        </p:sp>
      </p:grpSp>
      <p:sp>
        <p:nvSpPr>
          <p:cNvPr id="323" name="textruta 322">
            <a:extLst>
              <a:ext uri="{FF2B5EF4-FFF2-40B4-BE49-F238E27FC236}">
                <a16:creationId xmlns:a16="http://schemas.microsoft.com/office/drawing/2014/main" id="{3E805676-9E30-1FB1-0B89-EB56A4C17549}"/>
              </a:ext>
              <a:ext uri="{C183D7F6-B498-43B3-948B-1728B52AA6E4}">
                <adec:decorative xmlns:adec="http://schemas.microsoft.com/office/drawing/2017/decorative" val="1"/>
              </a:ext>
            </a:extLst>
          </p:cNvPr>
          <p:cNvSpPr txBox="1"/>
          <p:nvPr/>
        </p:nvSpPr>
        <p:spPr>
          <a:xfrm>
            <a:off x="5335205" y="1420544"/>
            <a:ext cx="1506748" cy="276999"/>
          </a:xfrm>
          <a:prstGeom prst="rect">
            <a:avLst/>
          </a:prstGeom>
          <a:noFill/>
        </p:spPr>
        <p:txBody>
          <a:bodyPr wrap="square" rtlCol="0">
            <a:spAutoFit/>
          </a:bodyPr>
          <a:lstStyle/>
          <a:p>
            <a:pPr algn="ctr"/>
            <a:r>
              <a:rPr lang="sv-SE" sz="1200" b="1" dirty="0"/>
              <a:t>Kommunicera</a:t>
            </a:r>
            <a:endParaRPr lang="en-SE" sz="1200" b="1" dirty="0"/>
          </a:p>
        </p:txBody>
      </p:sp>
      <p:sp>
        <p:nvSpPr>
          <p:cNvPr id="324" name="textruta 323">
            <a:extLst>
              <a:ext uri="{FF2B5EF4-FFF2-40B4-BE49-F238E27FC236}">
                <a16:creationId xmlns:a16="http://schemas.microsoft.com/office/drawing/2014/main" id="{C5D9BF51-52F0-403C-6ECF-F752DBEC3B1D}"/>
              </a:ext>
              <a:ext uri="{C183D7F6-B498-43B3-948B-1728B52AA6E4}">
                <adec:decorative xmlns:adec="http://schemas.microsoft.com/office/drawing/2017/decorative" val="1"/>
              </a:ext>
            </a:extLst>
          </p:cNvPr>
          <p:cNvSpPr txBox="1"/>
          <p:nvPr/>
        </p:nvSpPr>
        <p:spPr>
          <a:xfrm>
            <a:off x="9040061" y="1420544"/>
            <a:ext cx="1506748" cy="276999"/>
          </a:xfrm>
          <a:prstGeom prst="rect">
            <a:avLst/>
          </a:prstGeom>
          <a:noFill/>
        </p:spPr>
        <p:txBody>
          <a:bodyPr wrap="square" rtlCol="0">
            <a:spAutoFit/>
          </a:bodyPr>
          <a:lstStyle/>
          <a:p>
            <a:pPr algn="ctr"/>
            <a:r>
              <a:rPr lang="sv-SE" sz="1200" b="1" dirty="0"/>
              <a:t>Kommunicera</a:t>
            </a:r>
            <a:endParaRPr lang="en-SE" sz="1200" b="1" dirty="0"/>
          </a:p>
        </p:txBody>
      </p:sp>
      <p:sp>
        <p:nvSpPr>
          <p:cNvPr id="325" name="Båge 324">
            <a:extLst>
              <a:ext uri="{FF2B5EF4-FFF2-40B4-BE49-F238E27FC236}">
                <a16:creationId xmlns:a16="http://schemas.microsoft.com/office/drawing/2014/main" id="{DBD1304D-5FE4-AA88-565B-04EA1966F77D}"/>
              </a:ext>
              <a:ext uri="{C183D7F6-B498-43B3-948B-1728B52AA6E4}">
                <adec:decorative xmlns:adec="http://schemas.microsoft.com/office/drawing/2017/decorative" val="1"/>
              </a:ext>
            </a:extLst>
          </p:cNvPr>
          <p:cNvSpPr/>
          <p:nvPr/>
        </p:nvSpPr>
        <p:spPr>
          <a:xfrm>
            <a:off x="5780317" y="1726174"/>
            <a:ext cx="577877" cy="351695"/>
          </a:xfrm>
          <a:prstGeom prst="arc">
            <a:avLst>
              <a:gd name="adj1" fmla="val 11580517"/>
              <a:gd name="adj2" fmla="val 20711850"/>
            </a:avLst>
          </a:prstGeom>
          <a:ln w="31750">
            <a:headEnd type="triangle" w="lg" len="med"/>
            <a:tailEnd type="non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dirty="0"/>
          </a:p>
        </p:txBody>
      </p:sp>
      <p:sp>
        <p:nvSpPr>
          <p:cNvPr id="326" name="Båge 325">
            <a:extLst>
              <a:ext uri="{FF2B5EF4-FFF2-40B4-BE49-F238E27FC236}">
                <a16:creationId xmlns:a16="http://schemas.microsoft.com/office/drawing/2014/main" id="{AC7D52D5-BBC7-36F8-10AB-60A80755290E}"/>
              </a:ext>
              <a:ext uri="{C183D7F6-B498-43B3-948B-1728B52AA6E4}">
                <adec:decorative xmlns:adec="http://schemas.microsoft.com/office/drawing/2017/decorative" val="1"/>
              </a:ext>
            </a:extLst>
          </p:cNvPr>
          <p:cNvSpPr/>
          <p:nvPr/>
        </p:nvSpPr>
        <p:spPr>
          <a:xfrm rot="10800000">
            <a:off x="2069436" y="4444359"/>
            <a:ext cx="577877" cy="351695"/>
          </a:xfrm>
          <a:prstGeom prst="arc">
            <a:avLst>
              <a:gd name="adj1" fmla="val 11580517"/>
              <a:gd name="adj2" fmla="val 20711850"/>
            </a:avLst>
          </a:prstGeom>
          <a:ln w="31750">
            <a:headEnd type="triangle" w="lg" len="med"/>
            <a:tailEnd type="non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sp>
        <p:nvSpPr>
          <p:cNvPr id="327" name="Båge 326">
            <a:extLst>
              <a:ext uri="{FF2B5EF4-FFF2-40B4-BE49-F238E27FC236}">
                <a16:creationId xmlns:a16="http://schemas.microsoft.com/office/drawing/2014/main" id="{F26C386C-44A6-2CA8-6604-6C52278ABA4D}"/>
              </a:ext>
              <a:ext uri="{C183D7F6-B498-43B3-948B-1728B52AA6E4}">
                <adec:decorative xmlns:adec="http://schemas.microsoft.com/office/drawing/2017/decorative" val="1"/>
              </a:ext>
            </a:extLst>
          </p:cNvPr>
          <p:cNvSpPr/>
          <p:nvPr/>
        </p:nvSpPr>
        <p:spPr>
          <a:xfrm rot="10800000">
            <a:off x="3921096" y="4444359"/>
            <a:ext cx="577877" cy="351695"/>
          </a:xfrm>
          <a:prstGeom prst="arc">
            <a:avLst>
              <a:gd name="adj1" fmla="val 11580517"/>
              <a:gd name="adj2" fmla="val 20711850"/>
            </a:avLst>
          </a:prstGeom>
          <a:ln w="31750">
            <a:headEnd type="triangle" w="lg" len="med"/>
            <a:tailEnd type="non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sp>
        <p:nvSpPr>
          <p:cNvPr id="329" name="Båge 328">
            <a:extLst>
              <a:ext uri="{FF2B5EF4-FFF2-40B4-BE49-F238E27FC236}">
                <a16:creationId xmlns:a16="http://schemas.microsoft.com/office/drawing/2014/main" id="{45EA85C8-A1ED-0732-9387-3686C643A003}"/>
              </a:ext>
              <a:ext uri="{C183D7F6-B498-43B3-948B-1728B52AA6E4}">
                <adec:decorative xmlns:adec="http://schemas.microsoft.com/office/drawing/2017/decorative" val="1"/>
              </a:ext>
            </a:extLst>
          </p:cNvPr>
          <p:cNvSpPr/>
          <p:nvPr/>
        </p:nvSpPr>
        <p:spPr>
          <a:xfrm rot="10800000">
            <a:off x="7685376" y="4444359"/>
            <a:ext cx="577877" cy="351695"/>
          </a:xfrm>
          <a:prstGeom prst="arc">
            <a:avLst>
              <a:gd name="adj1" fmla="val 11580517"/>
              <a:gd name="adj2" fmla="val 20711850"/>
            </a:avLst>
          </a:prstGeom>
          <a:ln w="31750">
            <a:headEnd type="triangle" w="lg" len="med"/>
            <a:tailEnd type="non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sp>
        <p:nvSpPr>
          <p:cNvPr id="330" name="Båge 329">
            <a:extLst>
              <a:ext uri="{FF2B5EF4-FFF2-40B4-BE49-F238E27FC236}">
                <a16:creationId xmlns:a16="http://schemas.microsoft.com/office/drawing/2014/main" id="{378C5DC0-74C8-951C-4762-4CFB9B1B64AD}"/>
              </a:ext>
              <a:ext uri="{C183D7F6-B498-43B3-948B-1728B52AA6E4}">
                <adec:decorative xmlns:adec="http://schemas.microsoft.com/office/drawing/2017/decorative" val="1"/>
              </a:ext>
            </a:extLst>
          </p:cNvPr>
          <p:cNvSpPr/>
          <p:nvPr/>
        </p:nvSpPr>
        <p:spPr>
          <a:xfrm rot="10800000">
            <a:off x="9521796" y="4444359"/>
            <a:ext cx="577877" cy="351695"/>
          </a:xfrm>
          <a:prstGeom prst="arc">
            <a:avLst>
              <a:gd name="adj1" fmla="val 11580517"/>
              <a:gd name="adj2" fmla="val 20711850"/>
            </a:avLst>
          </a:prstGeom>
          <a:ln w="31750">
            <a:headEnd type="triangle" w="lg" len="med"/>
            <a:tailEnd type="non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grpSp>
        <p:nvGrpSpPr>
          <p:cNvPr id="331" name="Grupp 330">
            <a:extLst>
              <a:ext uri="{FF2B5EF4-FFF2-40B4-BE49-F238E27FC236}">
                <a16:creationId xmlns:a16="http://schemas.microsoft.com/office/drawing/2014/main" id="{79543B6B-0DEB-DE6C-B58A-5BE2A7FC35C8}"/>
              </a:ext>
              <a:ext uri="{C183D7F6-B498-43B3-948B-1728B52AA6E4}">
                <adec:decorative xmlns:adec="http://schemas.microsoft.com/office/drawing/2017/decorative" val="1"/>
              </a:ext>
            </a:extLst>
          </p:cNvPr>
          <p:cNvGrpSpPr/>
          <p:nvPr/>
        </p:nvGrpSpPr>
        <p:grpSpPr>
          <a:xfrm>
            <a:off x="4995081" y="4858111"/>
            <a:ext cx="2157621" cy="495767"/>
            <a:chOff x="832500" y="4416392"/>
            <a:chExt cx="2157621" cy="495767"/>
          </a:xfrm>
        </p:grpSpPr>
        <p:sp>
          <p:nvSpPr>
            <p:cNvPr id="332" name="Bild 399">
              <a:extLst>
                <a:ext uri="{FF2B5EF4-FFF2-40B4-BE49-F238E27FC236}">
                  <a16:creationId xmlns:a16="http://schemas.microsoft.com/office/drawing/2014/main" id="{BA5C3069-45DA-5330-94C0-2828B6F5E790}"/>
                </a:ext>
              </a:extLst>
            </p:cNvPr>
            <p:cNvSpPr/>
            <p:nvPr/>
          </p:nvSpPr>
          <p:spPr>
            <a:xfrm rot="16200000">
              <a:off x="1801927" y="3611931"/>
              <a:ext cx="218768" cy="1827690"/>
            </a:xfrm>
            <a:custGeom>
              <a:avLst/>
              <a:gdLst>
                <a:gd name="csX0" fmla="*/ 251079 w 251079"/>
                <a:gd name="csY0" fmla="*/ 0 h 2286380"/>
                <a:gd name="csX1" fmla="*/ 125540 w 251079"/>
                <a:gd name="csY1" fmla="*/ 201740 h 2286380"/>
                <a:gd name="csX2" fmla="*/ 125540 w 251079"/>
                <a:gd name="csY2" fmla="*/ 939451 h 2286380"/>
                <a:gd name="csX3" fmla="*/ 0 w 251079"/>
                <a:gd name="csY3" fmla="*/ 1141190 h 2286380"/>
                <a:gd name="csX4" fmla="*/ 125540 w 251079"/>
                <a:gd name="csY4" fmla="*/ 1342930 h 2286380"/>
                <a:gd name="csX5" fmla="*/ 125540 w 251079"/>
                <a:gd name="csY5" fmla="*/ 2084642 h 2286380"/>
                <a:gd name="csX6" fmla="*/ 251079 w 251079"/>
                <a:gd name="csY6" fmla="*/ 2286381 h 228638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079" h="2286380">
                  <a:moveTo>
                    <a:pt x="251079" y="0"/>
                  </a:moveTo>
                  <a:cubicBezTo>
                    <a:pt x="181737" y="0"/>
                    <a:pt x="125540" y="90297"/>
                    <a:pt x="125540" y="201740"/>
                  </a:cubicBezTo>
                  <a:lnTo>
                    <a:pt x="125540" y="939451"/>
                  </a:lnTo>
                  <a:cubicBezTo>
                    <a:pt x="125540" y="1050893"/>
                    <a:pt x="69342" y="1141190"/>
                    <a:pt x="0" y="1141190"/>
                  </a:cubicBezTo>
                  <a:cubicBezTo>
                    <a:pt x="69342" y="1141190"/>
                    <a:pt x="125540" y="1231487"/>
                    <a:pt x="125540" y="1342930"/>
                  </a:cubicBezTo>
                  <a:lnTo>
                    <a:pt x="125540" y="2084642"/>
                  </a:lnTo>
                  <a:cubicBezTo>
                    <a:pt x="125540" y="2196084"/>
                    <a:pt x="181737" y="2286381"/>
                    <a:pt x="251079" y="2286381"/>
                  </a:cubicBezTo>
                </a:path>
              </a:pathLst>
            </a:custGeom>
            <a:noFill/>
            <a:ln w="28575" cap="rnd">
              <a:solidFill>
                <a:srgbClr val="2C3C6A"/>
              </a:solidFill>
              <a:prstDash val="solid"/>
              <a:round/>
            </a:ln>
          </p:spPr>
          <p:txBody>
            <a:bodyPr/>
            <a:lstStyle/>
            <a:p>
              <a:endParaRPr lang="en-SE"/>
            </a:p>
          </p:txBody>
        </p:sp>
        <p:sp>
          <p:nvSpPr>
            <p:cNvPr id="333" name="textruta 332">
              <a:extLst>
                <a:ext uri="{FF2B5EF4-FFF2-40B4-BE49-F238E27FC236}">
                  <a16:creationId xmlns:a16="http://schemas.microsoft.com/office/drawing/2014/main" id="{BD8C639F-3976-5FC7-3D4F-0EA7ADE64AED}"/>
                </a:ext>
              </a:extLst>
            </p:cNvPr>
            <p:cNvSpPr txBox="1"/>
            <p:nvPr/>
          </p:nvSpPr>
          <p:spPr>
            <a:xfrm>
              <a:off x="832500" y="4635160"/>
              <a:ext cx="2157621" cy="276999"/>
            </a:xfrm>
            <a:prstGeom prst="rect">
              <a:avLst/>
            </a:prstGeom>
            <a:noFill/>
          </p:spPr>
          <p:txBody>
            <a:bodyPr wrap="square" rtlCol="0">
              <a:spAutoFit/>
            </a:bodyPr>
            <a:lstStyle/>
            <a:p>
              <a:pPr algn="ctr"/>
              <a:r>
                <a:rPr lang="sv-SE" sz="1200" b="1" dirty="0"/>
                <a:t>Gemensam förståelse</a:t>
              </a:r>
              <a:endParaRPr lang="en-SE" sz="1200" b="1" dirty="0"/>
            </a:p>
          </p:txBody>
        </p:sp>
      </p:grpSp>
      <p:grpSp>
        <p:nvGrpSpPr>
          <p:cNvPr id="337" name="Grupp 336">
            <a:extLst>
              <a:ext uri="{FF2B5EF4-FFF2-40B4-BE49-F238E27FC236}">
                <a16:creationId xmlns:a16="http://schemas.microsoft.com/office/drawing/2014/main" id="{942E6200-A0E6-4B87-0D3E-CD9BF3B76C3A}"/>
              </a:ext>
              <a:ext uri="{C183D7F6-B498-43B3-948B-1728B52AA6E4}">
                <adec:decorative xmlns:adec="http://schemas.microsoft.com/office/drawing/2017/decorative" val="1"/>
              </a:ext>
            </a:extLst>
          </p:cNvPr>
          <p:cNvGrpSpPr/>
          <p:nvPr/>
        </p:nvGrpSpPr>
        <p:grpSpPr>
          <a:xfrm>
            <a:off x="8759361" y="4858111"/>
            <a:ext cx="2157621" cy="495767"/>
            <a:chOff x="832500" y="4416392"/>
            <a:chExt cx="2157621" cy="495767"/>
          </a:xfrm>
        </p:grpSpPr>
        <p:sp>
          <p:nvSpPr>
            <p:cNvPr id="338" name="Bild 399">
              <a:extLst>
                <a:ext uri="{FF2B5EF4-FFF2-40B4-BE49-F238E27FC236}">
                  <a16:creationId xmlns:a16="http://schemas.microsoft.com/office/drawing/2014/main" id="{2E9D74F0-0F2E-014E-E760-05B9220DF2D0}"/>
                </a:ext>
              </a:extLst>
            </p:cNvPr>
            <p:cNvSpPr/>
            <p:nvPr/>
          </p:nvSpPr>
          <p:spPr>
            <a:xfrm rot="16200000">
              <a:off x="1801927" y="3611931"/>
              <a:ext cx="218768" cy="1827690"/>
            </a:xfrm>
            <a:custGeom>
              <a:avLst/>
              <a:gdLst>
                <a:gd name="csX0" fmla="*/ 251079 w 251079"/>
                <a:gd name="csY0" fmla="*/ 0 h 2286380"/>
                <a:gd name="csX1" fmla="*/ 125540 w 251079"/>
                <a:gd name="csY1" fmla="*/ 201740 h 2286380"/>
                <a:gd name="csX2" fmla="*/ 125540 w 251079"/>
                <a:gd name="csY2" fmla="*/ 939451 h 2286380"/>
                <a:gd name="csX3" fmla="*/ 0 w 251079"/>
                <a:gd name="csY3" fmla="*/ 1141190 h 2286380"/>
                <a:gd name="csX4" fmla="*/ 125540 w 251079"/>
                <a:gd name="csY4" fmla="*/ 1342930 h 2286380"/>
                <a:gd name="csX5" fmla="*/ 125540 w 251079"/>
                <a:gd name="csY5" fmla="*/ 2084642 h 2286380"/>
                <a:gd name="csX6" fmla="*/ 251079 w 251079"/>
                <a:gd name="csY6" fmla="*/ 2286381 h 228638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079" h="2286380">
                  <a:moveTo>
                    <a:pt x="251079" y="0"/>
                  </a:moveTo>
                  <a:cubicBezTo>
                    <a:pt x="181737" y="0"/>
                    <a:pt x="125540" y="90297"/>
                    <a:pt x="125540" y="201740"/>
                  </a:cubicBezTo>
                  <a:lnTo>
                    <a:pt x="125540" y="939451"/>
                  </a:lnTo>
                  <a:cubicBezTo>
                    <a:pt x="125540" y="1050893"/>
                    <a:pt x="69342" y="1141190"/>
                    <a:pt x="0" y="1141190"/>
                  </a:cubicBezTo>
                  <a:cubicBezTo>
                    <a:pt x="69342" y="1141190"/>
                    <a:pt x="125540" y="1231487"/>
                    <a:pt x="125540" y="1342930"/>
                  </a:cubicBezTo>
                  <a:lnTo>
                    <a:pt x="125540" y="2084642"/>
                  </a:lnTo>
                  <a:cubicBezTo>
                    <a:pt x="125540" y="2196084"/>
                    <a:pt x="181737" y="2286381"/>
                    <a:pt x="251079" y="2286381"/>
                  </a:cubicBezTo>
                </a:path>
              </a:pathLst>
            </a:custGeom>
            <a:noFill/>
            <a:ln w="28575" cap="rnd">
              <a:solidFill>
                <a:srgbClr val="2C3C6A"/>
              </a:solidFill>
              <a:prstDash val="solid"/>
              <a:round/>
            </a:ln>
          </p:spPr>
          <p:txBody>
            <a:bodyPr/>
            <a:lstStyle/>
            <a:p>
              <a:endParaRPr lang="en-SE"/>
            </a:p>
          </p:txBody>
        </p:sp>
        <p:sp>
          <p:nvSpPr>
            <p:cNvPr id="339" name="textruta 338">
              <a:extLst>
                <a:ext uri="{FF2B5EF4-FFF2-40B4-BE49-F238E27FC236}">
                  <a16:creationId xmlns:a16="http://schemas.microsoft.com/office/drawing/2014/main" id="{4A4D8395-4FC8-B3A3-A864-8757AE157A43}"/>
                </a:ext>
              </a:extLst>
            </p:cNvPr>
            <p:cNvSpPr txBox="1"/>
            <p:nvPr/>
          </p:nvSpPr>
          <p:spPr>
            <a:xfrm>
              <a:off x="832500" y="4635160"/>
              <a:ext cx="2157621" cy="276999"/>
            </a:xfrm>
            <a:prstGeom prst="rect">
              <a:avLst/>
            </a:prstGeom>
            <a:noFill/>
          </p:spPr>
          <p:txBody>
            <a:bodyPr wrap="square" rtlCol="0">
              <a:spAutoFit/>
            </a:bodyPr>
            <a:lstStyle/>
            <a:p>
              <a:pPr algn="ctr"/>
              <a:r>
                <a:rPr lang="sv-SE" sz="1200" b="1" dirty="0"/>
                <a:t>Gemensam förståelse</a:t>
              </a:r>
              <a:endParaRPr lang="en-SE" sz="1200" b="1" dirty="0"/>
            </a:p>
          </p:txBody>
        </p:sp>
      </p:grpSp>
    </p:spTree>
    <p:extLst>
      <p:ext uri="{BB962C8B-B14F-4D97-AF65-F5344CB8AC3E}">
        <p14:creationId xmlns:p14="http://schemas.microsoft.com/office/powerpoint/2010/main" val="237312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wipe(left)">
                                      <p:cBhvr>
                                        <p:cTn id="7" dur="500"/>
                                        <p:tgtEl>
                                          <p:spTgt spid="3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3"/>
                                        </p:tgtEl>
                                        <p:attrNameLst>
                                          <p:attrName>style.visibility</p:attrName>
                                        </p:attrNameLst>
                                      </p:cBhvr>
                                      <p:to>
                                        <p:strVal val="visible"/>
                                      </p:to>
                                    </p:set>
                                    <p:animEffect transition="in" filter="fade">
                                      <p:cBhvr>
                                        <p:cTn id="15" dur="500"/>
                                        <p:tgtEl>
                                          <p:spTgt spid="40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27"/>
                                        </p:tgtEl>
                                        <p:attrNameLst>
                                          <p:attrName>style.visibility</p:attrName>
                                        </p:attrNameLst>
                                      </p:cBhvr>
                                      <p:to>
                                        <p:strVal val="visible"/>
                                      </p:to>
                                    </p:set>
                                    <p:animEffect transition="in" filter="wipe(left)">
                                      <p:cBhvr>
                                        <p:cTn id="20" dur="500"/>
                                        <p:tgtEl>
                                          <p:spTgt spid="32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6"/>
                                        </p:tgtEl>
                                        <p:attrNameLst>
                                          <p:attrName>style.visibility</p:attrName>
                                        </p:attrNameLst>
                                      </p:cBhvr>
                                      <p:to>
                                        <p:strVal val="visible"/>
                                      </p:to>
                                    </p:set>
                                    <p:animEffect transition="in" filter="wipe(left)">
                                      <p:cBhvr>
                                        <p:cTn id="29" dur="500"/>
                                        <p:tgtEl>
                                          <p:spTgt spid="336"/>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325"/>
                                        </p:tgtEl>
                                        <p:attrNameLst>
                                          <p:attrName>style.visibility</p:attrName>
                                        </p:attrNameLst>
                                      </p:cBhvr>
                                      <p:to>
                                        <p:strVal val="visible"/>
                                      </p:to>
                                    </p:set>
                                    <p:animEffect transition="in" filter="wipe(right)">
                                      <p:cBhvr>
                                        <p:cTn id="37" dur="500"/>
                                        <p:tgtEl>
                                          <p:spTgt spid="325"/>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323"/>
                                        </p:tgtEl>
                                        <p:attrNameLst>
                                          <p:attrName>style.visibility</p:attrName>
                                        </p:attrNameLst>
                                      </p:cBhvr>
                                      <p:to>
                                        <p:strVal val="visible"/>
                                      </p:to>
                                    </p:set>
                                    <p:animEffect transition="in" filter="fade">
                                      <p:cBhvr>
                                        <p:cTn id="41" dur="500"/>
                                        <p:tgtEl>
                                          <p:spTgt spid="323"/>
                                        </p:tgtEl>
                                      </p:cBhvr>
                                    </p:animEffect>
                                  </p:childTnLst>
                                </p:cTn>
                              </p:par>
                            </p:childTnLst>
                          </p:cTn>
                        </p:par>
                        <p:par>
                          <p:cTn id="42" fill="hold">
                            <p:stCondLst>
                              <p:cond delay="2000"/>
                            </p:stCondLst>
                            <p:childTnLst>
                              <p:par>
                                <p:cTn id="43" presetID="22" presetClass="entr" presetSubtype="4" fill="hold" nodeType="afterEffect">
                                  <p:stCondLst>
                                    <p:cond delay="0"/>
                                  </p:stCondLst>
                                  <p:childTnLst>
                                    <p:set>
                                      <p:cBhvr>
                                        <p:cTn id="44" dur="1" fill="hold">
                                          <p:stCondLst>
                                            <p:cond delay="0"/>
                                          </p:stCondLst>
                                        </p:cTn>
                                        <p:tgtEl>
                                          <p:spTgt spid="331"/>
                                        </p:tgtEl>
                                        <p:attrNameLst>
                                          <p:attrName>style.visibility</p:attrName>
                                        </p:attrNameLst>
                                      </p:cBhvr>
                                      <p:to>
                                        <p:strVal val="visible"/>
                                      </p:to>
                                    </p:set>
                                    <p:animEffect transition="in" filter="wipe(down)">
                                      <p:cBhvr>
                                        <p:cTn id="45" dur="500"/>
                                        <p:tgtEl>
                                          <p:spTgt spid="3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29"/>
                                        </p:tgtEl>
                                        <p:attrNameLst>
                                          <p:attrName>style.visibility</p:attrName>
                                        </p:attrNameLst>
                                      </p:cBhvr>
                                      <p:to>
                                        <p:strVal val="visible"/>
                                      </p:to>
                                    </p:set>
                                    <p:animEffect transition="in" filter="wipe(left)">
                                      <p:cBhvr>
                                        <p:cTn id="50" dur="500"/>
                                        <p:tgtEl>
                                          <p:spTgt spid="329"/>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30"/>
                                        </p:tgtEl>
                                        <p:attrNameLst>
                                          <p:attrName>style.visibility</p:attrName>
                                        </p:attrNameLst>
                                      </p:cBhvr>
                                      <p:to>
                                        <p:strVal val="visible"/>
                                      </p:to>
                                    </p:set>
                                    <p:animEffect transition="in" filter="wipe(left)">
                                      <p:cBhvr>
                                        <p:cTn id="59" dur="500"/>
                                        <p:tgtEl>
                                          <p:spTgt spid="330"/>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324"/>
                                        </p:tgtEl>
                                        <p:attrNameLst>
                                          <p:attrName>style.visibility</p:attrName>
                                        </p:attrNameLst>
                                      </p:cBhvr>
                                      <p:to>
                                        <p:strVal val="visible"/>
                                      </p:to>
                                    </p:set>
                                    <p:animEffect transition="in" filter="fade">
                                      <p:cBhvr>
                                        <p:cTn id="67" dur="500"/>
                                        <p:tgtEl>
                                          <p:spTgt spid="324"/>
                                        </p:tgtEl>
                                      </p:cBhvr>
                                    </p:animEffect>
                                  </p:childTnLst>
                                </p:cTn>
                              </p:par>
                            </p:childTnLst>
                          </p:cTn>
                        </p:par>
                        <p:par>
                          <p:cTn id="68" fill="hold">
                            <p:stCondLst>
                              <p:cond delay="1500"/>
                            </p:stCondLst>
                            <p:childTnLst>
                              <p:par>
                                <p:cTn id="69" presetID="22" presetClass="entr" presetSubtype="4" fill="hold" nodeType="afterEffect">
                                  <p:stCondLst>
                                    <p:cond delay="0"/>
                                  </p:stCondLst>
                                  <p:childTnLst>
                                    <p:set>
                                      <p:cBhvr>
                                        <p:cTn id="70" dur="1" fill="hold">
                                          <p:stCondLst>
                                            <p:cond delay="0"/>
                                          </p:stCondLst>
                                        </p:cTn>
                                        <p:tgtEl>
                                          <p:spTgt spid="337"/>
                                        </p:tgtEl>
                                        <p:attrNameLst>
                                          <p:attrName>style.visibility</p:attrName>
                                        </p:attrNameLst>
                                      </p:cBhvr>
                                      <p:to>
                                        <p:strVal val="visible"/>
                                      </p:to>
                                    </p:set>
                                    <p:animEffect transition="in" filter="wipe(down)">
                                      <p:cBhvr>
                                        <p:cTn id="71"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403" grpId="0"/>
      <p:bldP spid="323" grpId="0"/>
      <p:bldP spid="324" grpId="0"/>
      <p:bldP spid="325" grpId="0" animBg="1"/>
      <p:bldP spid="326" grpId="0" animBg="1"/>
      <p:bldP spid="327" grpId="0" animBg="1"/>
      <p:bldP spid="329" grpId="0" animBg="1"/>
      <p:bldP spid="3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ild 28">
            <a:extLst>
              <a:ext uri="{FF2B5EF4-FFF2-40B4-BE49-F238E27FC236}">
                <a16:creationId xmlns:a16="http://schemas.microsoft.com/office/drawing/2014/main" id="{DEBE4518-9F65-791B-A13A-3EB640AE309E}"/>
              </a:ext>
              <a:ext uri="{C183D7F6-B498-43B3-948B-1728B52AA6E4}">
                <adec:decorative xmlns:adec="http://schemas.microsoft.com/office/drawing/2017/decorative" val="1"/>
              </a:ext>
            </a:extLst>
          </p:cNvPr>
          <p:cNvSpPr/>
          <p:nvPr/>
        </p:nvSpPr>
        <p:spPr>
          <a:xfrm>
            <a:off x="1650576" y="5216819"/>
            <a:ext cx="171216" cy="164000"/>
          </a:xfrm>
          <a:custGeom>
            <a:avLst/>
            <a:gdLst>
              <a:gd name="csX0" fmla="*/ 124301 w 124301"/>
              <a:gd name="csY0" fmla="*/ 47625 h 119062"/>
              <a:gd name="csX1" fmla="*/ 71438 w 124301"/>
              <a:gd name="csY1" fmla="*/ 47625 h 119062"/>
              <a:gd name="csX2" fmla="*/ 71438 w 124301"/>
              <a:gd name="csY2" fmla="*/ 0 h 119062"/>
              <a:gd name="csX3" fmla="*/ 0 w 124301"/>
              <a:gd name="csY3" fmla="*/ 59531 h 119062"/>
              <a:gd name="csX4" fmla="*/ 71438 w 124301"/>
              <a:gd name="csY4" fmla="*/ 119063 h 119062"/>
              <a:gd name="csX5" fmla="*/ 71438 w 124301"/>
              <a:gd name="csY5" fmla="*/ 71438 h 119062"/>
              <a:gd name="csX6" fmla="*/ 124301 w 124301"/>
              <a:gd name="csY6" fmla="*/ 71438 h 119062"/>
              <a:gd name="csX7" fmla="*/ 124301 w 124301"/>
              <a:gd name="csY7" fmla="*/ 47625 h 1190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24301" h="119062">
                <a:moveTo>
                  <a:pt x="124301" y="47625"/>
                </a:moveTo>
                <a:lnTo>
                  <a:pt x="71438" y="47625"/>
                </a:lnTo>
                <a:lnTo>
                  <a:pt x="71438" y="0"/>
                </a:lnTo>
                <a:lnTo>
                  <a:pt x="0" y="59531"/>
                </a:lnTo>
                <a:lnTo>
                  <a:pt x="71438" y="119063"/>
                </a:lnTo>
                <a:lnTo>
                  <a:pt x="71438" y="71438"/>
                </a:lnTo>
                <a:lnTo>
                  <a:pt x="124301" y="71438"/>
                </a:lnTo>
                <a:lnTo>
                  <a:pt x="124301" y="47625"/>
                </a:lnTo>
                <a:close/>
              </a:path>
            </a:pathLst>
          </a:custGeom>
          <a:solidFill>
            <a:schemeClr val="accent6"/>
          </a:solidFill>
          <a:ln w="12700" cap="flat">
            <a:solidFill>
              <a:schemeClr val="tx1"/>
            </a:solidFill>
            <a:prstDash val="solid"/>
            <a:round/>
          </a:ln>
        </p:spPr>
        <p:txBody>
          <a:bodyPr/>
          <a:lstStyle/>
          <a:p>
            <a:endParaRPr lang="en-SE"/>
          </a:p>
        </p:txBody>
      </p:sp>
      <p:grpSp>
        <p:nvGrpSpPr>
          <p:cNvPr id="57" name="Grupp 56">
            <a:extLst>
              <a:ext uri="{FF2B5EF4-FFF2-40B4-BE49-F238E27FC236}">
                <a16:creationId xmlns:a16="http://schemas.microsoft.com/office/drawing/2014/main" id="{4D7DC5CC-42A8-1891-70CF-9293B9F5876A}"/>
              </a:ext>
              <a:ext uri="{C183D7F6-B498-43B3-948B-1728B52AA6E4}">
                <adec:decorative xmlns:adec="http://schemas.microsoft.com/office/drawing/2017/decorative" val="1"/>
              </a:ext>
            </a:extLst>
          </p:cNvPr>
          <p:cNvGrpSpPr/>
          <p:nvPr/>
        </p:nvGrpSpPr>
        <p:grpSpPr>
          <a:xfrm>
            <a:off x="285145" y="6092295"/>
            <a:ext cx="7176165" cy="522327"/>
            <a:chOff x="129704" y="6312813"/>
            <a:chExt cx="7176165" cy="522327"/>
          </a:xfrm>
        </p:grpSpPr>
        <p:sp>
          <p:nvSpPr>
            <p:cNvPr id="55" name="Rektangel 54">
              <a:extLst>
                <a:ext uri="{FF2B5EF4-FFF2-40B4-BE49-F238E27FC236}">
                  <a16:creationId xmlns:a16="http://schemas.microsoft.com/office/drawing/2014/main" id="{BFAE2004-23C1-4628-1B1A-D3AF9ECA9F23}"/>
                </a:ext>
              </a:extLst>
            </p:cNvPr>
            <p:cNvSpPr/>
            <p:nvPr/>
          </p:nvSpPr>
          <p:spPr>
            <a:xfrm>
              <a:off x="129704" y="6312813"/>
              <a:ext cx="7176165" cy="522327"/>
            </a:xfrm>
            <a:prstGeom prst="rect">
              <a:avLst/>
            </a:prstGeom>
            <a:solidFill>
              <a:schemeClr val="bg1"/>
            </a:solid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53" name="Grupp 52">
              <a:extLst>
                <a:ext uri="{FF2B5EF4-FFF2-40B4-BE49-F238E27FC236}">
                  <a16:creationId xmlns:a16="http://schemas.microsoft.com/office/drawing/2014/main" id="{AFEE5AEC-ACA4-45B9-ADDA-5ED780A3F628}"/>
                </a:ext>
              </a:extLst>
            </p:cNvPr>
            <p:cNvGrpSpPr/>
            <p:nvPr/>
          </p:nvGrpSpPr>
          <p:grpSpPr>
            <a:xfrm>
              <a:off x="259974" y="6384912"/>
              <a:ext cx="6935983" cy="369332"/>
              <a:chOff x="320770" y="6269050"/>
              <a:chExt cx="6935983" cy="369332"/>
            </a:xfrm>
          </p:grpSpPr>
          <p:grpSp>
            <p:nvGrpSpPr>
              <p:cNvPr id="50" name="Grupp 49">
                <a:extLst>
                  <a:ext uri="{FF2B5EF4-FFF2-40B4-BE49-F238E27FC236}">
                    <a16:creationId xmlns:a16="http://schemas.microsoft.com/office/drawing/2014/main" id="{4343B278-0CA4-B20C-2B0D-423FA7D83F5E}"/>
                  </a:ext>
                </a:extLst>
              </p:cNvPr>
              <p:cNvGrpSpPr/>
              <p:nvPr/>
            </p:nvGrpSpPr>
            <p:grpSpPr>
              <a:xfrm>
                <a:off x="320770" y="6269050"/>
                <a:ext cx="2536566" cy="369332"/>
                <a:chOff x="320770" y="6269050"/>
                <a:chExt cx="2536566" cy="369332"/>
              </a:xfrm>
            </p:grpSpPr>
            <p:sp>
              <p:nvSpPr>
                <p:cNvPr id="413" name="Ellips 412">
                  <a:extLst>
                    <a:ext uri="{FF2B5EF4-FFF2-40B4-BE49-F238E27FC236}">
                      <a16:creationId xmlns:a16="http://schemas.microsoft.com/office/drawing/2014/main" id="{92173D2D-D84C-CE83-7715-D0C99246177F}"/>
                    </a:ext>
                  </a:extLst>
                </p:cNvPr>
                <p:cNvSpPr/>
                <p:nvPr/>
              </p:nvSpPr>
              <p:spPr>
                <a:xfrm>
                  <a:off x="320770" y="6327632"/>
                  <a:ext cx="144000" cy="144000"/>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600" b="1" dirty="0">
                      <a:solidFill>
                        <a:schemeClr val="bg1"/>
                      </a:solidFill>
                    </a:rPr>
                    <a:t>A</a:t>
                  </a:r>
                  <a:endParaRPr lang="en-SE" sz="600" b="1" dirty="0">
                    <a:solidFill>
                      <a:schemeClr val="bg1"/>
                    </a:solidFill>
                  </a:endParaRPr>
                </a:p>
              </p:txBody>
            </p:sp>
            <p:sp>
              <p:nvSpPr>
                <p:cNvPr id="414" name="textruta 413">
                  <a:extLst>
                    <a:ext uri="{FF2B5EF4-FFF2-40B4-BE49-F238E27FC236}">
                      <a16:creationId xmlns:a16="http://schemas.microsoft.com/office/drawing/2014/main" id="{BA5D689B-6C88-3564-5E89-4C0254803633}"/>
                    </a:ext>
                  </a:extLst>
                </p:cNvPr>
                <p:cNvSpPr txBox="1"/>
                <p:nvPr/>
              </p:nvSpPr>
              <p:spPr>
                <a:xfrm>
                  <a:off x="435563" y="6269050"/>
                  <a:ext cx="2421773" cy="369332"/>
                </a:xfrm>
                <a:prstGeom prst="rect">
                  <a:avLst/>
                </a:prstGeom>
                <a:noFill/>
              </p:spPr>
              <p:txBody>
                <a:bodyPr wrap="square" rtlCol="0">
                  <a:spAutoFit/>
                </a:bodyPr>
                <a:lstStyle/>
                <a:p>
                  <a:r>
                    <a:rPr lang="sv-SE" sz="900" dirty="0"/>
                    <a:t>Avger lägesrapport samt samverkansbehov till stab (rapporterar)​</a:t>
                  </a:r>
                  <a:endParaRPr lang="en-SE" sz="900" dirty="0"/>
                </a:p>
              </p:txBody>
            </p:sp>
          </p:grpSp>
          <p:grpSp>
            <p:nvGrpSpPr>
              <p:cNvPr id="51" name="Grupp 50">
                <a:extLst>
                  <a:ext uri="{FF2B5EF4-FFF2-40B4-BE49-F238E27FC236}">
                    <a16:creationId xmlns:a16="http://schemas.microsoft.com/office/drawing/2014/main" id="{E227E71A-8AB4-BFD2-D271-3A5E7749117C}"/>
                  </a:ext>
                </a:extLst>
              </p:cNvPr>
              <p:cNvGrpSpPr/>
              <p:nvPr/>
            </p:nvGrpSpPr>
            <p:grpSpPr>
              <a:xfrm>
                <a:off x="2957127" y="6269050"/>
                <a:ext cx="2278027" cy="369332"/>
                <a:chOff x="2911407" y="6269050"/>
                <a:chExt cx="2278027" cy="369332"/>
              </a:xfrm>
            </p:grpSpPr>
            <p:sp>
              <p:nvSpPr>
                <p:cNvPr id="420" name="Ellips 419">
                  <a:extLst>
                    <a:ext uri="{FF2B5EF4-FFF2-40B4-BE49-F238E27FC236}">
                      <a16:creationId xmlns:a16="http://schemas.microsoft.com/office/drawing/2014/main" id="{19E419BE-2756-20B0-C163-F6D18C090929}"/>
                    </a:ext>
                  </a:extLst>
                </p:cNvPr>
                <p:cNvSpPr/>
                <p:nvPr/>
              </p:nvSpPr>
              <p:spPr>
                <a:xfrm>
                  <a:off x="2911407" y="6327632"/>
                  <a:ext cx="144000" cy="144000"/>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600" b="1" dirty="0">
                      <a:solidFill>
                        <a:schemeClr val="bg1"/>
                      </a:solidFill>
                    </a:rPr>
                    <a:t>B</a:t>
                  </a:r>
                  <a:endParaRPr lang="en-SE" sz="600" b="1" dirty="0">
                    <a:solidFill>
                      <a:schemeClr val="bg1"/>
                    </a:solidFill>
                  </a:endParaRPr>
                </a:p>
              </p:txBody>
            </p:sp>
            <p:sp>
              <p:nvSpPr>
                <p:cNvPr id="421" name="textruta 420">
                  <a:extLst>
                    <a:ext uri="{FF2B5EF4-FFF2-40B4-BE49-F238E27FC236}">
                      <a16:creationId xmlns:a16="http://schemas.microsoft.com/office/drawing/2014/main" id="{F9B5B236-46ED-1457-6A7E-CBE3E532CBC9}"/>
                    </a:ext>
                  </a:extLst>
                </p:cNvPr>
                <p:cNvSpPr txBox="1"/>
                <p:nvPr/>
              </p:nvSpPr>
              <p:spPr>
                <a:xfrm>
                  <a:off x="3026199" y="6269050"/>
                  <a:ext cx="2163235" cy="369332"/>
                </a:xfrm>
                <a:prstGeom prst="rect">
                  <a:avLst/>
                </a:prstGeom>
                <a:noFill/>
              </p:spPr>
              <p:txBody>
                <a:bodyPr wrap="square" rtlCol="0">
                  <a:spAutoFit/>
                </a:bodyPr>
                <a:lstStyle/>
                <a:p>
                  <a:r>
                    <a:rPr lang="sv-SE" sz="900" dirty="0"/>
                    <a:t>Bidrar med variabler till kommunens lägesbild (informationsdelning)​</a:t>
                  </a:r>
                  <a:endParaRPr lang="en-SE" sz="900" dirty="0"/>
                </a:p>
              </p:txBody>
            </p:sp>
          </p:grpSp>
          <p:grpSp>
            <p:nvGrpSpPr>
              <p:cNvPr id="52" name="Grupp 51">
                <a:extLst>
                  <a:ext uri="{FF2B5EF4-FFF2-40B4-BE49-F238E27FC236}">
                    <a16:creationId xmlns:a16="http://schemas.microsoft.com/office/drawing/2014/main" id="{2E6AE8A3-6FF6-831C-D5F4-55B0504A3128}"/>
                  </a:ext>
                </a:extLst>
              </p:cNvPr>
              <p:cNvGrpSpPr/>
              <p:nvPr/>
            </p:nvGrpSpPr>
            <p:grpSpPr>
              <a:xfrm>
                <a:off x="5235154" y="6269050"/>
                <a:ext cx="2021599" cy="369332"/>
                <a:chOff x="5235154" y="6269050"/>
                <a:chExt cx="2021599" cy="369332"/>
              </a:xfrm>
            </p:grpSpPr>
            <p:sp>
              <p:nvSpPr>
                <p:cNvPr id="423" name="Ellips 422">
                  <a:extLst>
                    <a:ext uri="{FF2B5EF4-FFF2-40B4-BE49-F238E27FC236}">
                      <a16:creationId xmlns:a16="http://schemas.microsoft.com/office/drawing/2014/main" id="{1C2F79DA-CFB3-98F6-7C43-81922CA633C9}"/>
                    </a:ext>
                  </a:extLst>
                </p:cNvPr>
                <p:cNvSpPr/>
                <p:nvPr/>
              </p:nvSpPr>
              <p:spPr>
                <a:xfrm>
                  <a:off x="5235154" y="6327632"/>
                  <a:ext cx="144000" cy="144000"/>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600" b="1" dirty="0">
                      <a:solidFill>
                        <a:schemeClr val="bg1"/>
                      </a:solidFill>
                    </a:rPr>
                    <a:t>C</a:t>
                  </a:r>
                  <a:endParaRPr lang="en-SE" sz="600" b="1" dirty="0">
                    <a:solidFill>
                      <a:schemeClr val="bg1"/>
                    </a:solidFill>
                  </a:endParaRPr>
                </a:p>
              </p:txBody>
            </p:sp>
            <p:sp>
              <p:nvSpPr>
                <p:cNvPr id="424" name="textruta 423">
                  <a:extLst>
                    <a:ext uri="{FF2B5EF4-FFF2-40B4-BE49-F238E27FC236}">
                      <a16:creationId xmlns:a16="http://schemas.microsoft.com/office/drawing/2014/main" id="{9336C088-5891-2362-2680-00B4EE1C1053}"/>
                    </a:ext>
                  </a:extLst>
                </p:cNvPr>
                <p:cNvSpPr txBox="1"/>
                <p:nvPr/>
              </p:nvSpPr>
              <p:spPr>
                <a:xfrm>
                  <a:off x="5349946" y="6269050"/>
                  <a:ext cx="1906807" cy="369332"/>
                </a:xfrm>
                <a:prstGeom prst="rect">
                  <a:avLst/>
                </a:prstGeom>
                <a:noFill/>
              </p:spPr>
              <p:txBody>
                <a:bodyPr wrap="square" rtlCol="0">
                  <a:spAutoFit/>
                </a:bodyPr>
                <a:lstStyle/>
                <a:p>
                  <a:r>
                    <a:rPr lang="sv-SE" sz="900" dirty="0"/>
                    <a:t>Vid behov förmedlar vidare utifrån ansvarsområde (rapporterar)​</a:t>
                  </a:r>
                  <a:endParaRPr lang="en-SE" sz="900" dirty="0"/>
                </a:p>
              </p:txBody>
            </p:sp>
          </p:grpSp>
        </p:grpSp>
      </p:grpSp>
      <p:sp>
        <p:nvSpPr>
          <p:cNvPr id="2" name="Rubrik 1">
            <a:extLst>
              <a:ext uri="{FF2B5EF4-FFF2-40B4-BE49-F238E27FC236}">
                <a16:creationId xmlns:a16="http://schemas.microsoft.com/office/drawing/2014/main" id="{D9B1DA4E-33B8-CA8A-983E-7919D78621A2}"/>
              </a:ext>
            </a:extLst>
          </p:cNvPr>
          <p:cNvSpPr>
            <a:spLocks noGrp="1"/>
          </p:cNvSpPr>
          <p:nvPr>
            <p:ph type="title"/>
          </p:nvPr>
        </p:nvSpPr>
        <p:spPr>
          <a:xfrm>
            <a:off x="487415" y="332949"/>
            <a:ext cx="11062991" cy="563399"/>
          </a:xfrm>
        </p:spPr>
        <p:txBody>
          <a:bodyPr/>
          <a:lstStyle/>
          <a:p>
            <a:r>
              <a:rPr lang="sv-SE" sz="1900" dirty="0"/>
              <a:t>Exempel på aktörer och roller för rapportering i en kommun – höga flöden/översvämning</a:t>
            </a:r>
            <a:endParaRPr lang="en-SE" sz="1900" dirty="0"/>
          </a:p>
        </p:txBody>
      </p:sp>
      <p:cxnSp>
        <p:nvCxnSpPr>
          <p:cNvPr id="396" name="Rak pilkoppling 395">
            <a:extLst>
              <a:ext uri="{FF2B5EF4-FFF2-40B4-BE49-F238E27FC236}">
                <a16:creationId xmlns:a16="http://schemas.microsoft.com/office/drawing/2014/main" id="{B31187DA-FA64-80BA-626A-31192FB8F6C4}"/>
              </a:ext>
              <a:ext uri="{C183D7F6-B498-43B3-948B-1728B52AA6E4}">
                <adec:decorative xmlns:adec="http://schemas.microsoft.com/office/drawing/2017/decorative" val="1"/>
              </a:ext>
            </a:extLst>
          </p:cNvPr>
          <p:cNvCxnSpPr>
            <a:cxnSpLocks/>
          </p:cNvCxnSpPr>
          <p:nvPr/>
        </p:nvCxnSpPr>
        <p:spPr>
          <a:xfrm>
            <a:off x="2721758" y="4213146"/>
            <a:ext cx="0" cy="144000"/>
          </a:xfrm>
          <a:prstGeom prst="straightConnector1">
            <a:avLst/>
          </a:prstGeom>
          <a:ln w="3175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grpSp>
        <p:nvGrpSpPr>
          <p:cNvPr id="32" name="Grupp 31">
            <a:extLst>
              <a:ext uri="{FF2B5EF4-FFF2-40B4-BE49-F238E27FC236}">
                <a16:creationId xmlns:a16="http://schemas.microsoft.com/office/drawing/2014/main" id="{2EFCF370-E4DE-733C-2A2C-E554A54F43F0}"/>
              </a:ext>
              <a:ext uri="{C183D7F6-B498-43B3-948B-1728B52AA6E4}">
                <adec:decorative xmlns:adec="http://schemas.microsoft.com/office/drawing/2017/decorative" val="1"/>
              </a:ext>
            </a:extLst>
          </p:cNvPr>
          <p:cNvGrpSpPr/>
          <p:nvPr/>
        </p:nvGrpSpPr>
        <p:grpSpPr>
          <a:xfrm>
            <a:off x="1821758" y="1119289"/>
            <a:ext cx="1800000" cy="3100375"/>
            <a:chOff x="1742209" y="1313758"/>
            <a:chExt cx="1800000" cy="3100375"/>
          </a:xfrm>
        </p:grpSpPr>
        <p:sp>
          <p:nvSpPr>
            <p:cNvPr id="353" name="Rektangel 352">
              <a:extLst>
                <a:ext uri="{FF2B5EF4-FFF2-40B4-BE49-F238E27FC236}">
                  <a16:creationId xmlns:a16="http://schemas.microsoft.com/office/drawing/2014/main" id="{E7EA86B9-1272-E454-DABD-996986361951}"/>
                </a:ext>
              </a:extLst>
            </p:cNvPr>
            <p:cNvSpPr/>
            <p:nvPr/>
          </p:nvSpPr>
          <p:spPr>
            <a:xfrm>
              <a:off x="1742209" y="1313758"/>
              <a:ext cx="1800000" cy="3100375"/>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828000" rIns="72000" bIns="144000" rtlCol="0" anchor="t">
              <a:noAutofit/>
            </a:bodyPr>
            <a:lstStyle/>
            <a:p>
              <a:pPr marL="99450" indent="-99450">
                <a:spcAft>
                  <a:spcPts val="300"/>
                </a:spcAft>
                <a:buFont typeface="Arial" panose="020B0604020202020204" pitchFamily="34" charset="0"/>
                <a:buChar char="•"/>
              </a:pPr>
              <a:r>
                <a:rPr lang="sv-SE" sz="900" dirty="0">
                  <a:solidFill>
                    <a:schemeClr val="bg1"/>
                  </a:solidFill>
                </a:rPr>
                <a:t>Samlar in information från påverkade verksamheter.</a:t>
              </a:r>
            </a:p>
            <a:p>
              <a:pPr marL="99450" indent="-99450">
                <a:spcAft>
                  <a:spcPts val="300"/>
                </a:spcAft>
                <a:buFont typeface="Arial" panose="020B0604020202020204" pitchFamily="34" charset="0"/>
                <a:buChar char="•"/>
              </a:pPr>
              <a:r>
                <a:rPr lang="sv-SE" sz="900" dirty="0">
                  <a:solidFill>
                    <a:schemeClr val="bg1"/>
                  </a:solidFill>
                </a:rPr>
                <a:t>Tar fram målbild och inriktning​.</a:t>
              </a:r>
            </a:p>
            <a:p>
              <a:pPr marL="99450" indent="-99450">
                <a:spcAft>
                  <a:spcPts val="300"/>
                </a:spcAft>
                <a:buFont typeface="Arial" panose="020B0604020202020204" pitchFamily="34" charset="0"/>
                <a:buChar char="•"/>
              </a:pPr>
              <a:r>
                <a:rPr lang="sv-SE" sz="900" dirty="0">
                  <a:solidFill>
                    <a:schemeClr val="bg1"/>
                  </a:solidFill>
                </a:rPr>
                <a:t>Bearbetar och sammanställer lägesbild.</a:t>
              </a:r>
            </a:p>
            <a:p>
              <a:pPr marL="99450" indent="-99450">
                <a:spcAft>
                  <a:spcPts val="300"/>
                </a:spcAft>
                <a:buFont typeface="Arial" panose="020B0604020202020204" pitchFamily="34" charset="0"/>
                <a:buChar char="•"/>
              </a:pPr>
              <a:r>
                <a:rPr lang="sv-SE" sz="900" dirty="0">
                  <a:solidFill>
                    <a:schemeClr val="bg1"/>
                  </a:solidFill>
                </a:rPr>
                <a:t>Lägesbild uppdateras var </a:t>
              </a:r>
              <a:br>
                <a:rPr lang="sv-SE" sz="900" dirty="0">
                  <a:solidFill>
                    <a:schemeClr val="bg1"/>
                  </a:solidFill>
                </a:rPr>
              </a:br>
              <a:r>
                <a:rPr lang="sv-SE" sz="900" dirty="0">
                  <a:solidFill>
                    <a:schemeClr val="bg1"/>
                  </a:solidFill>
                </a:rPr>
                <a:t>tredje timme​.</a:t>
              </a:r>
            </a:p>
            <a:p>
              <a:pPr marL="99450" indent="-99450">
                <a:spcAft>
                  <a:spcPts val="300"/>
                </a:spcAft>
                <a:buFont typeface="Arial" panose="020B0604020202020204" pitchFamily="34" charset="0"/>
                <a:buChar char="•"/>
              </a:pPr>
              <a:r>
                <a:rPr lang="sv-SE" sz="900" dirty="0">
                  <a:solidFill>
                    <a:schemeClr val="bg1"/>
                  </a:solidFill>
                </a:rPr>
                <a:t>Informerar allmänheten.</a:t>
              </a:r>
            </a:p>
            <a:p>
              <a:pPr marL="99450" indent="-99450">
                <a:spcAft>
                  <a:spcPts val="300"/>
                </a:spcAft>
                <a:buFont typeface="Arial" panose="020B0604020202020204" pitchFamily="34" charset="0"/>
                <a:buChar char="•"/>
              </a:pPr>
              <a:r>
                <a:rPr lang="sv-SE" sz="900" dirty="0">
                  <a:solidFill>
                    <a:schemeClr val="bg1"/>
                  </a:solidFill>
                </a:rPr>
                <a:t>Lämnar lägesrapport till länsstyrelsen.</a:t>
              </a:r>
            </a:p>
            <a:p>
              <a:pPr marL="99450" indent="-99450">
                <a:spcAft>
                  <a:spcPts val="300"/>
                </a:spcAft>
                <a:buFont typeface="Arial" panose="020B0604020202020204" pitchFamily="34" charset="0"/>
                <a:buChar char="•"/>
              </a:pPr>
              <a:r>
                <a:rPr lang="sv-SE" sz="900" dirty="0">
                  <a:solidFill>
                    <a:schemeClr val="bg1"/>
                  </a:solidFill>
                </a:rPr>
                <a:t>Säkerställer att rätt resurser gör rätt aktiviteter, på rätt plats och i rätt tid.</a:t>
              </a:r>
            </a:p>
          </p:txBody>
        </p:sp>
        <p:sp>
          <p:nvSpPr>
            <p:cNvPr id="354" name="Rektangel 353">
              <a:extLst>
                <a:ext uri="{FF2B5EF4-FFF2-40B4-BE49-F238E27FC236}">
                  <a16:creationId xmlns:a16="http://schemas.microsoft.com/office/drawing/2014/main" id="{6548FD07-E18B-F87C-87B8-E68D953797F2}"/>
                </a:ext>
              </a:extLst>
            </p:cNvPr>
            <p:cNvSpPr/>
            <p:nvPr/>
          </p:nvSpPr>
          <p:spPr>
            <a:xfrm>
              <a:off x="1832209" y="1401807"/>
              <a:ext cx="1620000" cy="28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144000" bIns="0" rtlCol="0" anchor="ctr"/>
            <a:lstStyle/>
            <a:p>
              <a:r>
                <a:rPr lang="sv-SE" sz="1000" b="1" dirty="0">
                  <a:solidFill>
                    <a:schemeClr val="tx1"/>
                  </a:solidFill>
                  <a:latin typeface="+mj-lt"/>
                </a:rPr>
                <a:t>Kommun</a:t>
              </a:r>
              <a:endParaRPr lang="en-SE" sz="1000" b="1" dirty="0">
                <a:solidFill>
                  <a:schemeClr val="tx1"/>
                </a:solidFill>
                <a:latin typeface="+mj-lt"/>
              </a:endParaRPr>
            </a:p>
          </p:txBody>
        </p:sp>
        <p:sp>
          <p:nvSpPr>
            <p:cNvPr id="355" name="Rektangel 354">
              <a:extLst>
                <a:ext uri="{FF2B5EF4-FFF2-40B4-BE49-F238E27FC236}">
                  <a16:creationId xmlns:a16="http://schemas.microsoft.com/office/drawing/2014/main" id="{D1770089-42B5-D5D6-03C1-0FC154BC819E}"/>
                </a:ext>
              </a:extLst>
            </p:cNvPr>
            <p:cNvSpPr/>
            <p:nvPr/>
          </p:nvSpPr>
          <p:spPr>
            <a:xfrm>
              <a:off x="1832209" y="1733648"/>
              <a:ext cx="1620000" cy="28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Stab</a:t>
              </a:r>
              <a:endParaRPr lang="en-SE" sz="1000" b="1" dirty="0">
                <a:solidFill>
                  <a:schemeClr val="tx1"/>
                </a:solidFill>
                <a:latin typeface="+mj-lt"/>
              </a:endParaRPr>
            </a:p>
          </p:txBody>
        </p:sp>
      </p:grpSp>
      <p:grpSp>
        <p:nvGrpSpPr>
          <p:cNvPr id="33" name="Grupp 32">
            <a:extLst>
              <a:ext uri="{FF2B5EF4-FFF2-40B4-BE49-F238E27FC236}">
                <a16:creationId xmlns:a16="http://schemas.microsoft.com/office/drawing/2014/main" id="{6FA78436-60DC-664E-9902-F8985C2D4FC9}"/>
              </a:ext>
              <a:ext uri="{C183D7F6-B498-43B3-948B-1728B52AA6E4}">
                <adec:decorative xmlns:adec="http://schemas.microsoft.com/office/drawing/2017/decorative" val="1"/>
              </a:ext>
            </a:extLst>
          </p:cNvPr>
          <p:cNvGrpSpPr/>
          <p:nvPr/>
        </p:nvGrpSpPr>
        <p:grpSpPr>
          <a:xfrm>
            <a:off x="3679054" y="1119291"/>
            <a:ext cx="1800000" cy="2052000"/>
            <a:chOff x="3983575" y="1313760"/>
            <a:chExt cx="1800000" cy="2052000"/>
          </a:xfrm>
        </p:grpSpPr>
        <p:sp>
          <p:nvSpPr>
            <p:cNvPr id="356" name="Rektangel 355">
              <a:extLst>
                <a:ext uri="{FF2B5EF4-FFF2-40B4-BE49-F238E27FC236}">
                  <a16:creationId xmlns:a16="http://schemas.microsoft.com/office/drawing/2014/main" id="{51DA96E9-D046-EBC5-AA43-3C81E67C4AF0}"/>
                </a:ext>
              </a:extLst>
            </p:cNvPr>
            <p:cNvSpPr/>
            <p:nvPr/>
          </p:nvSpPr>
          <p:spPr>
            <a:xfrm>
              <a:off x="3983575" y="1313760"/>
              <a:ext cx="1800000" cy="2052000"/>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828000" rIns="72000" bIns="144000" rtlCol="0" anchor="t">
              <a:noAutofit/>
            </a:bodyPr>
            <a:lstStyle/>
            <a:p>
              <a:r>
                <a:rPr lang="sv-SE" sz="900" dirty="0">
                  <a:solidFill>
                    <a:schemeClr val="bg1"/>
                  </a:solidFill>
                </a:rPr>
                <a:t>Ansvarar över </a:t>
              </a:r>
              <a:br>
                <a:rPr lang="sv-SE" sz="900" dirty="0">
                  <a:solidFill>
                    <a:schemeClr val="bg1"/>
                  </a:solidFill>
                </a:rPr>
              </a:br>
              <a:r>
                <a:rPr lang="sv-SE" sz="900" dirty="0">
                  <a:solidFill>
                    <a:schemeClr val="bg1"/>
                  </a:solidFill>
                </a:rPr>
                <a:t>kommunens fastigheter.​</a:t>
              </a:r>
            </a:p>
          </p:txBody>
        </p:sp>
        <p:sp>
          <p:nvSpPr>
            <p:cNvPr id="357" name="Rektangel 356">
              <a:extLst>
                <a:ext uri="{FF2B5EF4-FFF2-40B4-BE49-F238E27FC236}">
                  <a16:creationId xmlns:a16="http://schemas.microsoft.com/office/drawing/2014/main" id="{221F4A1C-1C59-93ED-2F7B-1C9F4E211B78}"/>
                </a:ext>
              </a:extLst>
            </p:cNvPr>
            <p:cNvSpPr/>
            <p:nvPr/>
          </p:nvSpPr>
          <p:spPr>
            <a:xfrm>
              <a:off x="4073575" y="1401807"/>
              <a:ext cx="1620000" cy="28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144000" bIns="0" rtlCol="0" anchor="ctr"/>
            <a:lstStyle/>
            <a:p>
              <a:r>
                <a:rPr lang="sv-SE" sz="1000" b="1" dirty="0">
                  <a:solidFill>
                    <a:schemeClr val="tx1"/>
                  </a:solidFill>
                  <a:latin typeface="+mj-lt"/>
                </a:rPr>
                <a:t>Kommun</a:t>
              </a:r>
              <a:endParaRPr lang="en-SE" sz="1000" b="1" dirty="0">
                <a:solidFill>
                  <a:schemeClr val="tx1"/>
                </a:solidFill>
                <a:latin typeface="+mj-lt"/>
              </a:endParaRPr>
            </a:p>
          </p:txBody>
        </p:sp>
        <p:sp>
          <p:nvSpPr>
            <p:cNvPr id="358" name="Rektangel 357">
              <a:extLst>
                <a:ext uri="{FF2B5EF4-FFF2-40B4-BE49-F238E27FC236}">
                  <a16:creationId xmlns:a16="http://schemas.microsoft.com/office/drawing/2014/main" id="{9EDE869E-B896-A6E5-24D3-1A49E1312F6F}"/>
                </a:ext>
              </a:extLst>
            </p:cNvPr>
            <p:cNvSpPr/>
            <p:nvPr/>
          </p:nvSpPr>
          <p:spPr>
            <a:xfrm>
              <a:off x="4073575" y="1733648"/>
              <a:ext cx="1620000" cy="28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Fastighetskontoret</a:t>
              </a:r>
            </a:p>
          </p:txBody>
        </p:sp>
        <p:sp>
          <p:nvSpPr>
            <p:cNvPr id="392" name="Ellips 391">
              <a:extLst>
                <a:ext uri="{FF2B5EF4-FFF2-40B4-BE49-F238E27FC236}">
                  <a16:creationId xmlns:a16="http://schemas.microsoft.com/office/drawing/2014/main" id="{31DEFB45-5642-8E5D-A051-1A7CBBD08CC7}"/>
                </a:ext>
              </a:extLst>
            </p:cNvPr>
            <p:cNvSpPr/>
            <p:nvPr/>
          </p:nvSpPr>
          <p:spPr>
            <a:xfrm>
              <a:off x="4049941" y="3075914"/>
              <a:ext cx="213852" cy="213852"/>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bg1"/>
                  </a:solidFill>
                </a:rPr>
                <a:t>A</a:t>
              </a:r>
              <a:endParaRPr lang="en-SE" sz="800" b="1" dirty="0">
                <a:solidFill>
                  <a:schemeClr val="bg1"/>
                </a:solidFill>
              </a:endParaRPr>
            </a:p>
          </p:txBody>
        </p:sp>
      </p:grpSp>
      <p:grpSp>
        <p:nvGrpSpPr>
          <p:cNvPr id="21" name="Grupp 20">
            <a:extLst>
              <a:ext uri="{FF2B5EF4-FFF2-40B4-BE49-F238E27FC236}">
                <a16:creationId xmlns:a16="http://schemas.microsoft.com/office/drawing/2014/main" id="{96880431-AFB8-CB34-5AE7-A7911F5BA516}"/>
              </a:ext>
              <a:ext uri="{C183D7F6-B498-43B3-948B-1728B52AA6E4}">
                <adec:decorative xmlns:adec="http://schemas.microsoft.com/office/drawing/2017/decorative" val="1"/>
              </a:ext>
            </a:extLst>
          </p:cNvPr>
          <p:cNvGrpSpPr/>
          <p:nvPr/>
        </p:nvGrpSpPr>
        <p:grpSpPr>
          <a:xfrm>
            <a:off x="501386" y="3521018"/>
            <a:ext cx="1199365" cy="1351121"/>
            <a:chOff x="333475" y="3850215"/>
            <a:chExt cx="1199365" cy="1351121"/>
          </a:xfrm>
        </p:grpSpPr>
        <p:sp>
          <p:nvSpPr>
            <p:cNvPr id="401" name="Bild 399">
              <a:extLst>
                <a:ext uri="{FF2B5EF4-FFF2-40B4-BE49-F238E27FC236}">
                  <a16:creationId xmlns:a16="http://schemas.microsoft.com/office/drawing/2014/main" id="{19983122-FC52-667C-2C6A-4C8FBB2A190A}"/>
                </a:ext>
              </a:extLst>
            </p:cNvPr>
            <p:cNvSpPr/>
            <p:nvPr/>
          </p:nvSpPr>
          <p:spPr>
            <a:xfrm>
              <a:off x="1314072" y="3850215"/>
              <a:ext cx="218768" cy="1351121"/>
            </a:xfrm>
            <a:custGeom>
              <a:avLst/>
              <a:gdLst>
                <a:gd name="csX0" fmla="*/ 251079 w 251079"/>
                <a:gd name="csY0" fmla="*/ 0 h 2286380"/>
                <a:gd name="csX1" fmla="*/ 125540 w 251079"/>
                <a:gd name="csY1" fmla="*/ 201740 h 2286380"/>
                <a:gd name="csX2" fmla="*/ 125540 w 251079"/>
                <a:gd name="csY2" fmla="*/ 939451 h 2286380"/>
                <a:gd name="csX3" fmla="*/ 0 w 251079"/>
                <a:gd name="csY3" fmla="*/ 1141190 h 2286380"/>
                <a:gd name="csX4" fmla="*/ 125540 w 251079"/>
                <a:gd name="csY4" fmla="*/ 1342930 h 2286380"/>
                <a:gd name="csX5" fmla="*/ 125540 w 251079"/>
                <a:gd name="csY5" fmla="*/ 2084642 h 2286380"/>
                <a:gd name="csX6" fmla="*/ 251079 w 251079"/>
                <a:gd name="csY6" fmla="*/ 2286381 h 228638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079" h="2286380">
                  <a:moveTo>
                    <a:pt x="251079" y="0"/>
                  </a:moveTo>
                  <a:cubicBezTo>
                    <a:pt x="181737" y="0"/>
                    <a:pt x="125540" y="90297"/>
                    <a:pt x="125540" y="201740"/>
                  </a:cubicBezTo>
                  <a:lnTo>
                    <a:pt x="125540" y="939451"/>
                  </a:lnTo>
                  <a:cubicBezTo>
                    <a:pt x="125540" y="1050893"/>
                    <a:pt x="69342" y="1141190"/>
                    <a:pt x="0" y="1141190"/>
                  </a:cubicBezTo>
                  <a:cubicBezTo>
                    <a:pt x="69342" y="1141190"/>
                    <a:pt x="125540" y="1231487"/>
                    <a:pt x="125540" y="1342930"/>
                  </a:cubicBezTo>
                  <a:lnTo>
                    <a:pt x="125540" y="2084642"/>
                  </a:lnTo>
                  <a:cubicBezTo>
                    <a:pt x="125540" y="2196084"/>
                    <a:pt x="181737" y="2286381"/>
                    <a:pt x="251079" y="2286381"/>
                  </a:cubicBezTo>
                </a:path>
              </a:pathLst>
            </a:custGeom>
            <a:noFill/>
            <a:ln w="28575" cap="rnd">
              <a:solidFill>
                <a:srgbClr val="2C3C6A"/>
              </a:solidFill>
              <a:prstDash val="solid"/>
              <a:round/>
            </a:ln>
          </p:spPr>
          <p:txBody>
            <a:bodyPr/>
            <a:lstStyle/>
            <a:p>
              <a:endParaRPr lang="en-SE"/>
            </a:p>
          </p:txBody>
        </p:sp>
        <p:sp>
          <p:nvSpPr>
            <p:cNvPr id="402" name="textruta 401">
              <a:extLst>
                <a:ext uri="{FF2B5EF4-FFF2-40B4-BE49-F238E27FC236}">
                  <a16:creationId xmlns:a16="http://schemas.microsoft.com/office/drawing/2014/main" id="{87F4306B-46BB-AF28-0D56-B99EE1EAC983}"/>
                </a:ext>
              </a:extLst>
            </p:cNvPr>
            <p:cNvSpPr txBox="1"/>
            <p:nvPr/>
          </p:nvSpPr>
          <p:spPr>
            <a:xfrm>
              <a:off x="333475" y="4291970"/>
              <a:ext cx="1109365" cy="467610"/>
            </a:xfrm>
            <a:prstGeom prst="rect">
              <a:avLst/>
            </a:prstGeom>
            <a:noFill/>
          </p:spPr>
          <p:txBody>
            <a:bodyPr wrap="square" rtlCol="0">
              <a:spAutoFit/>
            </a:bodyPr>
            <a:lstStyle/>
            <a:p>
              <a:r>
                <a:rPr lang="sv-SE" sz="1200" b="1" dirty="0"/>
                <a:t>Gemensam</a:t>
              </a:r>
            </a:p>
            <a:p>
              <a:r>
                <a:rPr lang="sv-SE" sz="1200" b="1" dirty="0"/>
                <a:t>förståelse</a:t>
              </a:r>
              <a:endParaRPr lang="en-SE" sz="1200" b="1" dirty="0"/>
            </a:p>
          </p:txBody>
        </p:sp>
      </p:grpSp>
      <p:grpSp>
        <p:nvGrpSpPr>
          <p:cNvPr id="19" name="Grupp 18">
            <a:extLst>
              <a:ext uri="{FF2B5EF4-FFF2-40B4-BE49-F238E27FC236}">
                <a16:creationId xmlns:a16="http://schemas.microsoft.com/office/drawing/2014/main" id="{C1404ABF-EDF4-A030-3706-4DA801CADBB5}"/>
              </a:ext>
              <a:ext uri="{C183D7F6-B498-43B3-948B-1728B52AA6E4}">
                <adec:decorative xmlns:adec="http://schemas.microsoft.com/office/drawing/2017/decorative" val="1"/>
              </a:ext>
            </a:extLst>
          </p:cNvPr>
          <p:cNvGrpSpPr/>
          <p:nvPr/>
        </p:nvGrpSpPr>
        <p:grpSpPr>
          <a:xfrm>
            <a:off x="3679054" y="3303432"/>
            <a:ext cx="2725880" cy="276999"/>
            <a:chOff x="3931956" y="3421945"/>
            <a:chExt cx="2725880" cy="276999"/>
          </a:xfrm>
        </p:grpSpPr>
        <p:sp>
          <p:nvSpPr>
            <p:cNvPr id="403" name="textruta 402">
              <a:extLst>
                <a:ext uri="{FF2B5EF4-FFF2-40B4-BE49-F238E27FC236}">
                  <a16:creationId xmlns:a16="http://schemas.microsoft.com/office/drawing/2014/main" id="{892FB525-2BA1-ED06-8F6A-DE2CAACBCD38}"/>
                </a:ext>
              </a:extLst>
            </p:cNvPr>
            <p:cNvSpPr txBox="1"/>
            <p:nvPr/>
          </p:nvSpPr>
          <p:spPr>
            <a:xfrm>
              <a:off x="5151088" y="3421945"/>
              <a:ext cx="1506748" cy="276999"/>
            </a:xfrm>
            <a:prstGeom prst="rect">
              <a:avLst/>
            </a:prstGeom>
            <a:noFill/>
          </p:spPr>
          <p:txBody>
            <a:bodyPr wrap="square" rtlCol="0">
              <a:spAutoFit/>
            </a:bodyPr>
            <a:lstStyle/>
            <a:p>
              <a:r>
                <a:rPr lang="sv-SE" sz="1200" b="1" dirty="0"/>
                <a:t>Kommunicera</a:t>
              </a:r>
              <a:endParaRPr lang="en-SE" sz="1200" b="1" dirty="0"/>
            </a:p>
          </p:txBody>
        </p:sp>
        <p:cxnSp>
          <p:nvCxnSpPr>
            <p:cNvPr id="404" name="Rak pilkoppling 403">
              <a:extLst>
                <a:ext uri="{FF2B5EF4-FFF2-40B4-BE49-F238E27FC236}">
                  <a16:creationId xmlns:a16="http://schemas.microsoft.com/office/drawing/2014/main" id="{8D0CD39F-6ED8-DBDF-0FC0-F02A4E05B112}"/>
                </a:ext>
              </a:extLst>
            </p:cNvPr>
            <p:cNvCxnSpPr>
              <a:cxnSpLocks/>
            </p:cNvCxnSpPr>
            <p:nvPr/>
          </p:nvCxnSpPr>
          <p:spPr>
            <a:xfrm flipH="1">
              <a:off x="3931956" y="3560444"/>
              <a:ext cx="1207857" cy="0"/>
            </a:xfrm>
            <a:prstGeom prst="straightConnector1">
              <a:avLst/>
            </a:prstGeom>
            <a:ln w="3175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grpSp>
      <p:grpSp>
        <p:nvGrpSpPr>
          <p:cNvPr id="34" name="Grupp 33">
            <a:extLst>
              <a:ext uri="{FF2B5EF4-FFF2-40B4-BE49-F238E27FC236}">
                <a16:creationId xmlns:a16="http://schemas.microsoft.com/office/drawing/2014/main" id="{BD90A1BA-69A4-62AE-A258-301C87411272}"/>
              </a:ext>
              <a:ext uri="{C183D7F6-B498-43B3-948B-1728B52AA6E4}">
                <adec:decorative xmlns:adec="http://schemas.microsoft.com/office/drawing/2017/decorative" val="1"/>
              </a:ext>
            </a:extLst>
          </p:cNvPr>
          <p:cNvGrpSpPr/>
          <p:nvPr/>
        </p:nvGrpSpPr>
        <p:grpSpPr>
          <a:xfrm>
            <a:off x="5536350" y="1119291"/>
            <a:ext cx="1800000" cy="2052000"/>
            <a:chOff x="5840871" y="1313760"/>
            <a:chExt cx="1800000" cy="2052000"/>
          </a:xfrm>
        </p:grpSpPr>
        <p:sp>
          <p:nvSpPr>
            <p:cNvPr id="359" name="Rektangel 358">
              <a:extLst>
                <a:ext uri="{FF2B5EF4-FFF2-40B4-BE49-F238E27FC236}">
                  <a16:creationId xmlns:a16="http://schemas.microsoft.com/office/drawing/2014/main" id="{775E1CA5-F568-52D0-E9B4-974D6A38A24A}"/>
                </a:ext>
              </a:extLst>
            </p:cNvPr>
            <p:cNvSpPr/>
            <p:nvPr/>
          </p:nvSpPr>
          <p:spPr>
            <a:xfrm>
              <a:off x="5840871" y="1313760"/>
              <a:ext cx="1800000" cy="2052000"/>
            </a:xfrm>
            <a:prstGeom prst="rect">
              <a:avLst/>
            </a:prstGeom>
            <a:solidFill>
              <a:schemeClr val="accent1"/>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972000" rIns="72000" bIns="144000" rtlCol="0" anchor="t">
              <a:noAutofit/>
            </a:bodyPr>
            <a:lstStyle/>
            <a:p>
              <a:r>
                <a:rPr lang="sv-SE" sz="900" dirty="0">
                  <a:solidFill>
                    <a:schemeClr val="bg1"/>
                  </a:solidFill>
                </a:rPr>
                <a:t>Ansvarar över fritidsbåtshamnen.​</a:t>
              </a:r>
            </a:p>
          </p:txBody>
        </p:sp>
        <p:sp>
          <p:nvSpPr>
            <p:cNvPr id="360" name="Rektangel 359">
              <a:extLst>
                <a:ext uri="{FF2B5EF4-FFF2-40B4-BE49-F238E27FC236}">
                  <a16:creationId xmlns:a16="http://schemas.microsoft.com/office/drawing/2014/main" id="{6CC61019-67D2-800F-4E3C-C0D7845D6B86}"/>
                </a:ext>
              </a:extLst>
            </p:cNvPr>
            <p:cNvSpPr/>
            <p:nvPr/>
          </p:nvSpPr>
          <p:spPr>
            <a:xfrm>
              <a:off x="5930870" y="1401807"/>
              <a:ext cx="1620000" cy="28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144000" bIns="0" rtlCol="0" anchor="ctr"/>
            <a:lstStyle/>
            <a:p>
              <a:r>
                <a:rPr lang="sv-SE" sz="1000" b="1" dirty="0">
                  <a:solidFill>
                    <a:schemeClr val="tx1"/>
                  </a:solidFill>
                  <a:latin typeface="+mj-lt"/>
                </a:rPr>
                <a:t>Kommun</a:t>
              </a:r>
              <a:endParaRPr lang="en-SE" sz="1000" b="1" dirty="0">
                <a:solidFill>
                  <a:schemeClr val="tx1"/>
                </a:solidFill>
                <a:latin typeface="+mj-lt"/>
              </a:endParaRPr>
            </a:p>
          </p:txBody>
        </p:sp>
        <p:sp>
          <p:nvSpPr>
            <p:cNvPr id="361" name="Rektangel 360">
              <a:extLst>
                <a:ext uri="{FF2B5EF4-FFF2-40B4-BE49-F238E27FC236}">
                  <a16:creationId xmlns:a16="http://schemas.microsoft.com/office/drawing/2014/main" id="{DECD6355-2B62-6850-CAE3-93A4CCD2C654}"/>
                </a:ext>
              </a:extLst>
            </p:cNvPr>
            <p:cNvSpPr/>
            <p:nvPr/>
          </p:nvSpPr>
          <p:spPr>
            <a:xfrm>
              <a:off x="5930870" y="1733648"/>
              <a:ext cx="1620000" cy="432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108000" bIns="0" rtlCol="0" anchor="ctr"/>
            <a:lstStyle/>
            <a:p>
              <a:r>
                <a:rPr lang="sv-SE" sz="1000" b="1" dirty="0">
                  <a:solidFill>
                    <a:schemeClr val="tx1"/>
                  </a:solidFill>
                  <a:latin typeface="+mj-lt"/>
                </a:rPr>
                <a:t>Kultur, idrott och fritidsförvaltningen​</a:t>
              </a:r>
            </a:p>
          </p:txBody>
        </p:sp>
        <p:sp>
          <p:nvSpPr>
            <p:cNvPr id="431" name="Ellips 430">
              <a:extLst>
                <a:ext uri="{FF2B5EF4-FFF2-40B4-BE49-F238E27FC236}">
                  <a16:creationId xmlns:a16="http://schemas.microsoft.com/office/drawing/2014/main" id="{DED42D4B-4CE0-DFE3-FACB-7EE6621AAD0A}"/>
                </a:ext>
              </a:extLst>
            </p:cNvPr>
            <p:cNvSpPr/>
            <p:nvPr/>
          </p:nvSpPr>
          <p:spPr>
            <a:xfrm>
              <a:off x="5907237" y="3075914"/>
              <a:ext cx="213852" cy="213852"/>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bg1"/>
                  </a:solidFill>
                </a:rPr>
                <a:t>A</a:t>
              </a:r>
              <a:endParaRPr lang="en-SE" sz="800" b="1" dirty="0">
                <a:solidFill>
                  <a:schemeClr val="bg1"/>
                </a:solidFill>
              </a:endParaRPr>
            </a:p>
          </p:txBody>
        </p:sp>
      </p:grpSp>
      <p:grpSp>
        <p:nvGrpSpPr>
          <p:cNvPr id="35" name="Grupp 34">
            <a:extLst>
              <a:ext uri="{FF2B5EF4-FFF2-40B4-BE49-F238E27FC236}">
                <a16:creationId xmlns:a16="http://schemas.microsoft.com/office/drawing/2014/main" id="{10521A89-2981-60CC-DC38-4241E97AB462}"/>
              </a:ext>
              <a:ext uri="{C183D7F6-B498-43B3-948B-1728B52AA6E4}">
                <adec:decorative xmlns:adec="http://schemas.microsoft.com/office/drawing/2017/decorative" val="1"/>
              </a:ext>
            </a:extLst>
          </p:cNvPr>
          <p:cNvGrpSpPr/>
          <p:nvPr/>
        </p:nvGrpSpPr>
        <p:grpSpPr>
          <a:xfrm>
            <a:off x="7393646" y="1119291"/>
            <a:ext cx="1800000" cy="2052000"/>
            <a:chOff x="7698167" y="1313760"/>
            <a:chExt cx="1800000" cy="2052000"/>
          </a:xfrm>
        </p:grpSpPr>
        <p:sp>
          <p:nvSpPr>
            <p:cNvPr id="363" name="Rektangel 362">
              <a:extLst>
                <a:ext uri="{FF2B5EF4-FFF2-40B4-BE49-F238E27FC236}">
                  <a16:creationId xmlns:a16="http://schemas.microsoft.com/office/drawing/2014/main" id="{0C169AC0-4BC6-EBED-D4F3-E29FEB5BA006}"/>
                </a:ext>
              </a:extLst>
            </p:cNvPr>
            <p:cNvSpPr/>
            <p:nvPr/>
          </p:nvSpPr>
          <p:spPr>
            <a:xfrm>
              <a:off x="7698167" y="1313760"/>
              <a:ext cx="1800000" cy="2052000"/>
            </a:xfrm>
            <a:prstGeom prst="rect">
              <a:avLst/>
            </a:prstGeom>
            <a:solidFill>
              <a:schemeClr val="accent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144000" tIns="468000" rIns="72000" bIns="144000" rtlCol="0" anchor="t">
              <a:noAutofit/>
            </a:bodyPr>
            <a:lstStyle/>
            <a:p>
              <a:r>
                <a:rPr lang="sv-SE" sz="900" dirty="0">
                  <a:solidFill>
                    <a:schemeClr val="tx1"/>
                  </a:solidFill>
                </a:rPr>
                <a:t>Ansvarar för viss infrastruktur inom länet.​</a:t>
              </a:r>
            </a:p>
          </p:txBody>
        </p:sp>
        <p:sp>
          <p:nvSpPr>
            <p:cNvPr id="365" name="Rektangel 364">
              <a:extLst>
                <a:ext uri="{FF2B5EF4-FFF2-40B4-BE49-F238E27FC236}">
                  <a16:creationId xmlns:a16="http://schemas.microsoft.com/office/drawing/2014/main" id="{D7898768-1E0D-62F5-1836-121DF705FFD6}"/>
                </a:ext>
              </a:extLst>
            </p:cNvPr>
            <p:cNvSpPr/>
            <p:nvPr/>
          </p:nvSpPr>
          <p:spPr>
            <a:xfrm>
              <a:off x="7788167" y="1401807"/>
              <a:ext cx="1620000" cy="28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Trafikverket</a:t>
              </a:r>
            </a:p>
          </p:txBody>
        </p:sp>
        <p:sp>
          <p:nvSpPr>
            <p:cNvPr id="432" name="Ellips 431">
              <a:extLst>
                <a:ext uri="{FF2B5EF4-FFF2-40B4-BE49-F238E27FC236}">
                  <a16:creationId xmlns:a16="http://schemas.microsoft.com/office/drawing/2014/main" id="{A9B48FF8-A077-D644-4916-926652B2F863}"/>
                </a:ext>
              </a:extLst>
            </p:cNvPr>
            <p:cNvSpPr/>
            <p:nvPr/>
          </p:nvSpPr>
          <p:spPr>
            <a:xfrm>
              <a:off x="7764533" y="3075914"/>
              <a:ext cx="213852" cy="213852"/>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bg1"/>
                  </a:solidFill>
                </a:rPr>
                <a:t>B</a:t>
              </a:r>
              <a:endParaRPr lang="en-SE" sz="800" b="1" dirty="0">
                <a:solidFill>
                  <a:schemeClr val="bg1"/>
                </a:solidFill>
              </a:endParaRPr>
            </a:p>
          </p:txBody>
        </p:sp>
      </p:grpSp>
      <p:grpSp>
        <p:nvGrpSpPr>
          <p:cNvPr id="36" name="Grupp 35">
            <a:extLst>
              <a:ext uri="{FF2B5EF4-FFF2-40B4-BE49-F238E27FC236}">
                <a16:creationId xmlns:a16="http://schemas.microsoft.com/office/drawing/2014/main" id="{DCE83F11-8A88-AAA1-43BB-80C6AF65E3D9}"/>
              </a:ext>
              <a:ext uri="{C183D7F6-B498-43B3-948B-1728B52AA6E4}">
                <adec:decorative xmlns:adec="http://schemas.microsoft.com/office/drawing/2017/decorative" val="1"/>
              </a:ext>
            </a:extLst>
          </p:cNvPr>
          <p:cNvGrpSpPr/>
          <p:nvPr/>
        </p:nvGrpSpPr>
        <p:grpSpPr>
          <a:xfrm>
            <a:off x="9250940" y="1119291"/>
            <a:ext cx="1800000" cy="2052000"/>
            <a:chOff x="9555461" y="1313760"/>
            <a:chExt cx="1800000" cy="2052000"/>
          </a:xfrm>
        </p:grpSpPr>
        <p:sp>
          <p:nvSpPr>
            <p:cNvPr id="366" name="Rektangel 365">
              <a:extLst>
                <a:ext uri="{FF2B5EF4-FFF2-40B4-BE49-F238E27FC236}">
                  <a16:creationId xmlns:a16="http://schemas.microsoft.com/office/drawing/2014/main" id="{D551DB4C-CAEF-3945-FCCA-4A9C5D52E980}"/>
                </a:ext>
              </a:extLst>
            </p:cNvPr>
            <p:cNvSpPr/>
            <p:nvPr/>
          </p:nvSpPr>
          <p:spPr>
            <a:xfrm>
              <a:off x="9555461" y="1313760"/>
              <a:ext cx="1800000" cy="2052000"/>
            </a:xfrm>
            <a:prstGeom prst="rect">
              <a:avLst/>
            </a:prstGeom>
            <a:solidFill>
              <a:schemeClr val="accent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144000" tIns="468000" rIns="72000" bIns="144000" rtlCol="0" anchor="t">
              <a:noAutofit/>
            </a:bodyPr>
            <a:lstStyle/>
            <a:p>
              <a:r>
                <a:rPr lang="sv-SE" sz="900" dirty="0">
                  <a:solidFill>
                    <a:schemeClr val="tx1"/>
                  </a:solidFill>
                </a:rPr>
                <a:t>Expertorgan inom meteorologi och hydrologi.​</a:t>
              </a:r>
            </a:p>
          </p:txBody>
        </p:sp>
        <p:sp>
          <p:nvSpPr>
            <p:cNvPr id="367" name="Rektangel 366">
              <a:extLst>
                <a:ext uri="{FF2B5EF4-FFF2-40B4-BE49-F238E27FC236}">
                  <a16:creationId xmlns:a16="http://schemas.microsoft.com/office/drawing/2014/main" id="{80326FC8-AD77-072B-65EB-F9B677C36577}"/>
                </a:ext>
              </a:extLst>
            </p:cNvPr>
            <p:cNvSpPr/>
            <p:nvPr/>
          </p:nvSpPr>
          <p:spPr>
            <a:xfrm>
              <a:off x="9645461" y="1401807"/>
              <a:ext cx="1620000" cy="28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SMHI</a:t>
              </a:r>
            </a:p>
          </p:txBody>
        </p:sp>
        <p:sp>
          <p:nvSpPr>
            <p:cNvPr id="433" name="Ellips 432">
              <a:extLst>
                <a:ext uri="{FF2B5EF4-FFF2-40B4-BE49-F238E27FC236}">
                  <a16:creationId xmlns:a16="http://schemas.microsoft.com/office/drawing/2014/main" id="{5C9950C6-B0D4-F606-50C6-68C452C14D55}"/>
                </a:ext>
              </a:extLst>
            </p:cNvPr>
            <p:cNvSpPr/>
            <p:nvPr/>
          </p:nvSpPr>
          <p:spPr>
            <a:xfrm>
              <a:off x="9621827" y="3075914"/>
              <a:ext cx="213852" cy="213852"/>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bg1"/>
                  </a:solidFill>
                </a:rPr>
                <a:t>B</a:t>
              </a:r>
              <a:endParaRPr lang="en-SE" sz="800" b="1" dirty="0">
                <a:solidFill>
                  <a:schemeClr val="bg1"/>
                </a:solidFill>
              </a:endParaRPr>
            </a:p>
          </p:txBody>
        </p:sp>
      </p:grpSp>
      <p:grpSp>
        <p:nvGrpSpPr>
          <p:cNvPr id="38" name="Grupp 37">
            <a:extLst>
              <a:ext uri="{FF2B5EF4-FFF2-40B4-BE49-F238E27FC236}">
                <a16:creationId xmlns:a16="http://schemas.microsoft.com/office/drawing/2014/main" id="{5097ABF8-EC0C-4C9A-5EB7-46FD42A57877}"/>
              </a:ext>
              <a:ext uri="{C183D7F6-B498-43B3-948B-1728B52AA6E4}">
                <adec:decorative xmlns:adec="http://schemas.microsoft.com/office/drawing/2017/decorative" val="1"/>
              </a:ext>
            </a:extLst>
          </p:cNvPr>
          <p:cNvGrpSpPr/>
          <p:nvPr/>
        </p:nvGrpSpPr>
        <p:grpSpPr>
          <a:xfrm>
            <a:off x="3679054" y="3711413"/>
            <a:ext cx="1800000" cy="2052000"/>
            <a:chOff x="3983575" y="3745277"/>
            <a:chExt cx="1800000" cy="2052000"/>
          </a:xfrm>
        </p:grpSpPr>
        <p:sp>
          <p:nvSpPr>
            <p:cNvPr id="374" name="Rektangel 373">
              <a:extLst>
                <a:ext uri="{FF2B5EF4-FFF2-40B4-BE49-F238E27FC236}">
                  <a16:creationId xmlns:a16="http://schemas.microsoft.com/office/drawing/2014/main" id="{69F865F0-DF7E-A1F5-CC1E-75E9952BC534}"/>
                </a:ext>
              </a:extLst>
            </p:cNvPr>
            <p:cNvSpPr/>
            <p:nvPr/>
          </p:nvSpPr>
          <p:spPr>
            <a:xfrm>
              <a:off x="3983575" y="3745277"/>
              <a:ext cx="1800000" cy="2052000"/>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828000" rIns="72000" bIns="144000" rtlCol="0" anchor="t">
              <a:noAutofit/>
            </a:bodyPr>
            <a:lstStyle/>
            <a:p>
              <a:r>
                <a:rPr lang="sv-SE" sz="900" dirty="0">
                  <a:solidFill>
                    <a:schemeClr val="bg1"/>
                  </a:solidFill>
                </a:rPr>
                <a:t>Ansvarar över underhållet av kommunens gator och parker​.</a:t>
              </a:r>
            </a:p>
          </p:txBody>
        </p:sp>
        <p:sp>
          <p:nvSpPr>
            <p:cNvPr id="375" name="Rektangel 374">
              <a:extLst>
                <a:ext uri="{FF2B5EF4-FFF2-40B4-BE49-F238E27FC236}">
                  <a16:creationId xmlns:a16="http://schemas.microsoft.com/office/drawing/2014/main" id="{F76658D7-84D2-3CF8-1951-6FD746163B7E}"/>
                </a:ext>
              </a:extLst>
            </p:cNvPr>
            <p:cNvSpPr/>
            <p:nvPr/>
          </p:nvSpPr>
          <p:spPr>
            <a:xfrm>
              <a:off x="4073575" y="3833324"/>
              <a:ext cx="1620000" cy="28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144000" bIns="0" rtlCol="0" anchor="ctr"/>
            <a:lstStyle/>
            <a:p>
              <a:r>
                <a:rPr lang="sv-SE" sz="1000" b="1" dirty="0">
                  <a:solidFill>
                    <a:schemeClr val="tx1"/>
                  </a:solidFill>
                  <a:latin typeface="+mj-lt"/>
                </a:rPr>
                <a:t>Kommun</a:t>
              </a:r>
              <a:endParaRPr lang="en-SE" sz="1000" b="1" dirty="0">
                <a:solidFill>
                  <a:schemeClr val="tx1"/>
                </a:solidFill>
                <a:latin typeface="+mj-lt"/>
              </a:endParaRPr>
            </a:p>
          </p:txBody>
        </p:sp>
        <p:sp>
          <p:nvSpPr>
            <p:cNvPr id="376" name="Rektangel 375">
              <a:extLst>
                <a:ext uri="{FF2B5EF4-FFF2-40B4-BE49-F238E27FC236}">
                  <a16:creationId xmlns:a16="http://schemas.microsoft.com/office/drawing/2014/main" id="{4B60D7E6-3834-D802-468B-A5F7DE485C86}"/>
                </a:ext>
              </a:extLst>
            </p:cNvPr>
            <p:cNvSpPr/>
            <p:nvPr/>
          </p:nvSpPr>
          <p:spPr>
            <a:xfrm>
              <a:off x="4073575" y="4165165"/>
              <a:ext cx="1620000" cy="28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Gata och park</a:t>
              </a:r>
            </a:p>
          </p:txBody>
        </p:sp>
        <p:sp>
          <p:nvSpPr>
            <p:cNvPr id="434" name="Ellips 433">
              <a:extLst>
                <a:ext uri="{FF2B5EF4-FFF2-40B4-BE49-F238E27FC236}">
                  <a16:creationId xmlns:a16="http://schemas.microsoft.com/office/drawing/2014/main" id="{6871A785-7580-8CE6-F5E1-F76E54C03B2D}"/>
                </a:ext>
              </a:extLst>
            </p:cNvPr>
            <p:cNvSpPr/>
            <p:nvPr/>
          </p:nvSpPr>
          <p:spPr>
            <a:xfrm>
              <a:off x="4049941" y="5507842"/>
              <a:ext cx="213852" cy="213852"/>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bg1"/>
                  </a:solidFill>
                </a:rPr>
                <a:t>A</a:t>
              </a:r>
              <a:endParaRPr lang="en-SE" sz="800" b="1" dirty="0">
                <a:solidFill>
                  <a:schemeClr val="bg1"/>
                </a:solidFill>
              </a:endParaRPr>
            </a:p>
          </p:txBody>
        </p:sp>
      </p:grpSp>
      <p:grpSp>
        <p:nvGrpSpPr>
          <p:cNvPr id="39" name="Grupp 38">
            <a:extLst>
              <a:ext uri="{FF2B5EF4-FFF2-40B4-BE49-F238E27FC236}">
                <a16:creationId xmlns:a16="http://schemas.microsoft.com/office/drawing/2014/main" id="{FF6A6F5C-50A0-6209-8288-0A200A219A40}"/>
              </a:ext>
              <a:ext uri="{C183D7F6-B498-43B3-948B-1728B52AA6E4}">
                <adec:decorative xmlns:adec="http://schemas.microsoft.com/office/drawing/2017/decorative" val="1"/>
              </a:ext>
            </a:extLst>
          </p:cNvPr>
          <p:cNvGrpSpPr/>
          <p:nvPr/>
        </p:nvGrpSpPr>
        <p:grpSpPr>
          <a:xfrm>
            <a:off x="5536349" y="3711413"/>
            <a:ext cx="1800000" cy="2052000"/>
            <a:chOff x="5840870" y="3745277"/>
            <a:chExt cx="1800000" cy="2052000"/>
          </a:xfrm>
        </p:grpSpPr>
        <p:sp>
          <p:nvSpPr>
            <p:cNvPr id="378" name="Rektangel 377">
              <a:extLst>
                <a:ext uri="{FF2B5EF4-FFF2-40B4-BE49-F238E27FC236}">
                  <a16:creationId xmlns:a16="http://schemas.microsoft.com/office/drawing/2014/main" id="{008522DE-8A7B-CB83-C77B-BDF121CD6E96}"/>
                </a:ext>
              </a:extLst>
            </p:cNvPr>
            <p:cNvSpPr/>
            <p:nvPr/>
          </p:nvSpPr>
          <p:spPr>
            <a:xfrm>
              <a:off x="5840870" y="3745277"/>
              <a:ext cx="1800000" cy="2052000"/>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828000" rIns="72000" bIns="144000" rtlCol="0" anchor="t">
              <a:noAutofit/>
            </a:bodyPr>
            <a:lstStyle/>
            <a:p>
              <a:r>
                <a:rPr lang="sv-SE" sz="900" dirty="0">
                  <a:solidFill>
                    <a:schemeClr val="bg1"/>
                  </a:solidFill>
                </a:rPr>
                <a:t>Ansvarar över </a:t>
              </a:r>
              <a:br>
                <a:rPr lang="sv-SE" sz="900" dirty="0">
                  <a:solidFill>
                    <a:schemeClr val="bg1"/>
                  </a:solidFill>
                </a:rPr>
              </a:br>
              <a:r>
                <a:rPr lang="sv-SE" sz="900" dirty="0">
                  <a:solidFill>
                    <a:schemeClr val="bg1"/>
                  </a:solidFill>
                </a:rPr>
                <a:t>kommunens mark.​</a:t>
              </a:r>
            </a:p>
          </p:txBody>
        </p:sp>
        <p:sp>
          <p:nvSpPr>
            <p:cNvPr id="379" name="Rektangel 378">
              <a:extLst>
                <a:ext uri="{FF2B5EF4-FFF2-40B4-BE49-F238E27FC236}">
                  <a16:creationId xmlns:a16="http://schemas.microsoft.com/office/drawing/2014/main" id="{072361CF-534C-CC4E-70E3-E3FA35F27481}"/>
                </a:ext>
              </a:extLst>
            </p:cNvPr>
            <p:cNvSpPr/>
            <p:nvPr/>
          </p:nvSpPr>
          <p:spPr>
            <a:xfrm>
              <a:off x="5930870" y="3833324"/>
              <a:ext cx="1620000" cy="28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144000" bIns="0" rtlCol="0" anchor="ctr"/>
            <a:lstStyle/>
            <a:p>
              <a:r>
                <a:rPr lang="sv-SE" sz="1000" b="1" dirty="0">
                  <a:solidFill>
                    <a:schemeClr val="tx1"/>
                  </a:solidFill>
                  <a:latin typeface="+mj-lt"/>
                </a:rPr>
                <a:t>Kommun</a:t>
              </a:r>
              <a:endParaRPr lang="en-SE" sz="1000" b="1" dirty="0">
                <a:solidFill>
                  <a:schemeClr val="tx1"/>
                </a:solidFill>
                <a:latin typeface="+mj-lt"/>
              </a:endParaRPr>
            </a:p>
          </p:txBody>
        </p:sp>
        <p:sp>
          <p:nvSpPr>
            <p:cNvPr id="380" name="Rektangel 379">
              <a:extLst>
                <a:ext uri="{FF2B5EF4-FFF2-40B4-BE49-F238E27FC236}">
                  <a16:creationId xmlns:a16="http://schemas.microsoft.com/office/drawing/2014/main" id="{9F7B59AE-0524-E0DB-9874-C15D3C60785C}"/>
                </a:ext>
              </a:extLst>
            </p:cNvPr>
            <p:cNvSpPr/>
            <p:nvPr/>
          </p:nvSpPr>
          <p:spPr>
            <a:xfrm>
              <a:off x="5930870" y="4165165"/>
              <a:ext cx="1620000" cy="28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Mark och exploatering​</a:t>
              </a:r>
            </a:p>
          </p:txBody>
        </p:sp>
        <p:sp>
          <p:nvSpPr>
            <p:cNvPr id="435" name="Ellips 434">
              <a:extLst>
                <a:ext uri="{FF2B5EF4-FFF2-40B4-BE49-F238E27FC236}">
                  <a16:creationId xmlns:a16="http://schemas.microsoft.com/office/drawing/2014/main" id="{6F0F397D-CCF9-0324-5E8A-FEDFA38E4B4B}"/>
                </a:ext>
              </a:extLst>
            </p:cNvPr>
            <p:cNvSpPr/>
            <p:nvPr/>
          </p:nvSpPr>
          <p:spPr>
            <a:xfrm>
              <a:off x="5907237" y="5507842"/>
              <a:ext cx="213852" cy="213852"/>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bg1"/>
                  </a:solidFill>
                </a:rPr>
                <a:t>A</a:t>
              </a:r>
              <a:endParaRPr lang="en-SE" sz="800" b="1" dirty="0">
                <a:solidFill>
                  <a:schemeClr val="bg1"/>
                </a:solidFill>
              </a:endParaRPr>
            </a:p>
          </p:txBody>
        </p:sp>
      </p:grpSp>
      <p:grpSp>
        <p:nvGrpSpPr>
          <p:cNvPr id="40" name="Grupp 39">
            <a:extLst>
              <a:ext uri="{FF2B5EF4-FFF2-40B4-BE49-F238E27FC236}">
                <a16:creationId xmlns:a16="http://schemas.microsoft.com/office/drawing/2014/main" id="{C759C166-BE7A-80F9-F2C2-83E3D6941F77}"/>
              </a:ext>
              <a:ext uri="{C183D7F6-B498-43B3-948B-1728B52AA6E4}">
                <adec:decorative xmlns:adec="http://schemas.microsoft.com/office/drawing/2017/decorative" val="1"/>
              </a:ext>
            </a:extLst>
          </p:cNvPr>
          <p:cNvGrpSpPr/>
          <p:nvPr/>
        </p:nvGrpSpPr>
        <p:grpSpPr>
          <a:xfrm>
            <a:off x="7393644" y="3711413"/>
            <a:ext cx="1800000" cy="2052000"/>
            <a:chOff x="7698165" y="3745277"/>
            <a:chExt cx="1800000" cy="2052000"/>
          </a:xfrm>
        </p:grpSpPr>
        <p:sp>
          <p:nvSpPr>
            <p:cNvPr id="382" name="Rektangel 381">
              <a:extLst>
                <a:ext uri="{FF2B5EF4-FFF2-40B4-BE49-F238E27FC236}">
                  <a16:creationId xmlns:a16="http://schemas.microsoft.com/office/drawing/2014/main" id="{A4BB73BD-E42D-6A89-7E41-5A2745A95112}"/>
                </a:ext>
              </a:extLst>
            </p:cNvPr>
            <p:cNvSpPr/>
            <p:nvPr/>
          </p:nvSpPr>
          <p:spPr>
            <a:xfrm>
              <a:off x="7698165" y="3745277"/>
              <a:ext cx="1800000" cy="2052000"/>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828000" rIns="72000" bIns="144000" rtlCol="0" anchor="t">
              <a:noAutofit/>
            </a:bodyPr>
            <a:lstStyle/>
            <a:p>
              <a:r>
                <a:rPr lang="sv-SE" sz="900" dirty="0">
                  <a:solidFill>
                    <a:schemeClr val="bg1"/>
                  </a:solidFill>
                </a:rPr>
                <a:t>Mäter vattennivåer, påverkan på el- och vattenförsörjningen.</a:t>
              </a:r>
            </a:p>
          </p:txBody>
        </p:sp>
        <p:sp>
          <p:nvSpPr>
            <p:cNvPr id="383" name="Rektangel 382">
              <a:extLst>
                <a:ext uri="{FF2B5EF4-FFF2-40B4-BE49-F238E27FC236}">
                  <a16:creationId xmlns:a16="http://schemas.microsoft.com/office/drawing/2014/main" id="{E9B61CDA-464E-210B-8A38-AC2F462CDC41}"/>
                </a:ext>
              </a:extLst>
            </p:cNvPr>
            <p:cNvSpPr/>
            <p:nvPr/>
          </p:nvSpPr>
          <p:spPr>
            <a:xfrm>
              <a:off x="7788167" y="3833324"/>
              <a:ext cx="1620000" cy="28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144000" bIns="0" rtlCol="0" anchor="ctr"/>
            <a:lstStyle/>
            <a:p>
              <a:r>
                <a:rPr lang="sv-SE" sz="1000" b="1" dirty="0">
                  <a:solidFill>
                    <a:schemeClr val="tx1"/>
                  </a:solidFill>
                  <a:latin typeface="+mj-lt"/>
                </a:rPr>
                <a:t>Kommunalt bolag</a:t>
              </a:r>
            </a:p>
          </p:txBody>
        </p:sp>
        <p:sp>
          <p:nvSpPr>
            <p:cNvPr id="384" name="Rektangel 383">
              <a:extLst>
                <a:ext uri="{FF2B5EF4-FFF2-40B4-BE49-F238E27FC236}">
                  <a16:creationId xmlns:a16="http://schemas.microsoft.com/office/drawing/2014/main" id="{19E8E120-D9E8-3ECE-611F-E8F919583FE5}"/>
                </a:ext>
              </a:extLst>
            </p:cNvPr>
            <p:cNvSpPr/>
            <p:nvPr/>
          </p:nvSpPr>
          <p:spPr>
            <a:xfrm>
              <a:off x="7788167" y="4165165"/>
              <a:ext cx="1620000" cy="28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Energibolag​</a:t>
              </a:r>
            </a:p>
          </p:txBody>
        </p:sp>
        <p:sp>
          <p:nvSpPr>
            <p:cNvPr id="436" name="Ellips 435">
              <a:extLst>
                <a:ext uri="{FF2B5EF4-FFF2-40B4-BE49-F238E27FC236}">
                  <a16:creationId xmlns:a16="http://schemas.microsoft.com/office/drawing/2014/main" id="{1486F917-48D7-D45E-9088-1E6E09960BA8}"/>
                </a:ext>
              </a:extLst>
            </p:cNvPr>
            <p:cNvSpPr/>
            <p:nvPr/>
          </p:nvSpPr>
          <p:spPr>
            <a:xfrm>
              <a:off x="7764533" y="5507842"/>
              <a:ext cx="213852" cy="213852"/>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bg1"/>
                  </a:solidFill>
                </a:rPr>
                <a:t>A</a:t>
              </a:r>
              <a:endParaRPr lang="en-SE" sz="800" b="1" dirty="0">
                <a:solidFill>
                  <a:schemeClr val="bg1"/>
                </a:solidFill>
              </a:endParaRPr>
            </a:p>
          </p:txBody>
        </p:sp>
      </p:grpSp>
      <p:grpSp>
        <p:nvGrpSpPr>
          <p:cNvPr id="41" name="Grupp 40">
            <a:extLst>
              <a:ext uri="{FF2B5EF4-FFF2-40B4-BE49-F238E27FC236}">
                <a16:creationId xmlns:a16="http://schemas.microsoft.com/office/drawing/2014/main" id="{FE504A42-30DA-07CE-18A4-D1722C8379F0}"/>
              </a:ext>
              <a:ext uri="{C183D7F6-B498-43B3-948B-1728B52AA6E4}">
                <adec:decorative xmlns:adec="http://schemas.microsoft.com/office/drawing/2017/decorative" val="1"/>
              </a:ext>
            </a:extLst>
          </p:cNvPr>
          <p:cNvGrpSpPr/>
          <p:nvPr/>
        </p:nvGrpSpPr>
        <p:grpSpPr>
          <a:xfrm>
            <a:off x="9250940" y="3711413"/>
            <a:ext cx="1800000" cy="2052000"/>
            <a:chOff x="9555461" y="3745277"/>
            <a:chExt cx="1800000" cy="2052000"/>
          </a:xfrm>
        </p:grpSpPr>
        <p:sp>
          <p:nvSpPr>
            <p:cNvPr id="386" name="Rektangel 385">
              <a:extLst>
                <a:ext uri="{FF2B5EF4-FFF2-40B4-BE49-F238E27FC236}">
                  <a16:creationId xmlns:a16="http://schemas.microsoft.com/office/drawing/2014/main" id="{60077D4D-8F48-2540-5F4C-4858851E07CE}"/>
                </a:ext>
              </a:extLst>
            </p:cNvPr>
            <p:cNvSpPr/>
            <p:nvPr/>
          </p:nvSpPr>
          <p:spPr>
            <a:xfrm>
              <a:off x="9555461" y="3745277"/>
              <a:ext cx="1800000" cy="2052000"/>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468000" rIns="72000" bIns="144000" rtlCol="0" anchor="t">
              <a:noAutofit/>
            </a:bodyPr>
            <a:lstStyle/>
            <a:p>
              <a:r>
                <a:rPr lang="sv-SE" sz="900" dirty="0">
                  <a:solidFill>
                    <a:schemeClr val="bg1"/>
                  </a:solidFill>
                </a:rPr>
                <a:t>Utför räddningsarbete under händelsen. Skyddar samhällsviktiga funktioner.</a:t>
              </a:r>
            </a:p>
          </p:txBody>
        </p:sp>
        <p:sp>
          <p:nvSpPr>
            <p:cNvPr id="387" name="Rektangel 386">
              <a:extLst>
                <a:ext uri="{FF2B5EF4-FFF2-40B4-BE49-F238E27FC236}">
                  <a16:creationId xmlns:a16="http://schemas.microsoft.com/office/drawing/2014/main" id="{4C256AFE-3E93-5766-F3D1-1CCD581044C2}"/>
                </a:ext>
              </a:extLst>
            </p:cNvPr>
            <p:cNvSpPr/>
            <p:nvPr/>
          </p:nvSpPr>
          <p:spPr>
            <a:xfrm>
              <a:off x="9645461" y="3833324"/>
              <a:ext cx="1620000" cy="28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Räddningstjänsten​</a:t>
              </a:r>
            </a:p>
          </p:txBody>
        </p:sp>
        <p:sp>
          <p:nvSpPr>
            <p:cNvPr id="437" name="Ellips 436">
              <a:extLst>
                <a:ext uri="{FF2B5EF4-FFF2-40B4-BE49-F238E27FC236}">
                  <a16:creationId xmlns:a16="http://schemas.microsoft.com/office/drawing/2014/main" id="{8380EA39-C6CE-EB4E-F0C3-338C1F003E9F}"/>
                </a:ext>
              </a:extLst>
            </p:cNvPr>
            <p:cNvSpPr/>
            <p:nvPr/>
          </p:nvSpPr>
          <p:spPr>
            <a:xfrm>
              <a:off x="9621827" y="5507842"/>
              <a:ext cx="213852" cy="213852"/>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bg1"/>
                  </a:solidFill>
                </a:rPr>
                <a:t>A</a:t>
              </a:r>
              <a:endParaRPr lang="en-SE" sz="800" b="1" dirty="0">
                <a:solidFill>
                  <a:schemeClr val="bg1"/>
                </a:solidFill>
              </a:endParaRPr>
            </a:p>
          </p:txBody>
        </p:sp>
      </p:grpSp>
      <p:grpSp>
        <p:nvGrpSpPr>
          <p:cNvPr id="37" name="Grupp 36">
            <a:extLst>
              <a:ext uri="{FF2B5EF4-FFF2-40B4-BE49-F238E27FC236}">
                <a16:creationId xmlns:a16="http://schemas.microsoft.com/office/drawing/2014/main" id="{843A7E82-CED5-435B-45D1-F55EF09D1E6A}"/>
              </a:ext>
              <a:ext uri="{C183D7F6-B498-43B3-948B-1728B52AA6E4}">
                <adec:decorative xmlns:adec="http://schemas.microsoft.com/office/drawing/2017/decorative" val="1"/>
              </a:ext>
            </a:extLst>
          </p:cNvPr>
          <p:cNvGrpSpPr/>
          <p:nvPr/>
        </p:nvGrpSpPr>
        <p:grpSpPr>
          <a:xfrm>
            <a:off x="1821758" y="4395413"/>
            <a:ext cx="1800000" cy="1368000"/>
            <a:chOff x="1742209" y="4357277"/>
            <a:chExt cx="1800000" cy="1368000"/>
          </a:xfrm>
        </p:grpSpPr>
        <p:sp>
          <p:nvSpPr>
            <p:cNvPr id="390" name="Rektangel 389">
              <a:extLst>
                <a:ext uri="{FF2B5EF4-FFF2-40B4-BE49-F238E27FC236}">
                  <a16:creationId xmlns:a16="http://schemas.microsoft.com/office/drawing/2014/main" id="{7D05576C-32D0-34DE-8717-47503FDE60FA}"/>
                </a:ext>
              </a:extLst>
            </p:cNvPr>
            <p:cNvSpPr/>
            <p:nvPr/>
          </p:nvSpPr>
          <p:spPr>
            <a:xfrm>
              <a:off x="1742209" y="4357277"/>
              <a:ext cx="1800000" cy="1368000"/>
            </a:xfrm>
            <a:prstGeom prst="rect">
              <a:avLst/>
            </a:prstGeom>
            <a:solidFill>
              <a:schemeClr val="accent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144000" tIns="468000" rIns="72000" bIns="144000" rtlCol="0" anchor="t">
              <a:noAutofit/>
            </a:bodyPr>
            <a:lstStyle/>
            <a:p>
              <a:r>
                <a:rPr lang="sv-SE" sz="900" dirty="0">
                  <a:solidFill>
                    <a:schemeClr val="tx1"/>
                  </a:solidFill>
                </a:rPr>
                <a:t>Tar emot lägesrapporter från kommunen och vid behov rapporterar vidare till andra aktörer.</a:t>
              </a:r>
            </a:p>
          </p:txBody>
        </p:sp>
        <p:sp>
          <p:nvSpPr>
            <p:cNvPr id="391" name="Rektangel 390">
              <a:extLst>
                <a:ext uri="{FF2B5EF4-FFF2-40B4-BE49-F238E27FC236}">
                  <a16:creationId xmlns:a16="http://schemas.microsoft.com/office/drawing/2014/main" id="{9B4933F5-98C5-A57C-D4E5-9781E85FC0A7}"/>
                </a:ext>
              </a:extLst>
            </p:cNvPr>
            <p:cNvSpPr/>
            <p:nvPr/>
          </p:nvSpPr>
          <p:spPr>
            <a:xfrm>
              <a:off x="1832209" y="4445324"/>
              <a:ext cx="1620000" cy="28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72000" bIns="0" rtlCol="0" anchor="ctr"/>
            <a:lstStyle/>
            <a:p>
              <a:r>
                <a:rPr lang="sv-SE" sz="1000" b="1" dirty="0">
                  <a:solidFill>
                    <a:schemeClr val="tx1"/>
                  </a:solidFill>
                  <a:latin typeface="+mj-lt"/>
                </a:rPr>
                <a:t>Länsstyrelsen</a:t>
              </a:r>
            </a:p>
          </p:txBody>
        </p:sp>
        <p:sp>
          <p:nvSpPr>
            <p:cNvPr id="438" name="Ellips 437">
              <a:extLst>
                <a:ext uri="{FF2B5EF4-FFF2-40B4-BE49-F238E27FC236}">
                  <a16:creationId xmlns:a16="http://schemas.microsoft.com/office/drawing/2014/main" id="{40E56349-A4BE-7357-4349-40D6113E7493}"/>
                </a:ext>
              </a:extLst>
            </p:cNvPr>
            <p:cNvSpPr/>
            <p:nvPr/>
          </p:nvSpPr>
          <p:spPr>
            <a:xfrm>
              <a:off x="1808574" y="5435842"/>
              <a:ext cx="213852" cy="213852"/>
            </a:xfrm>
            <a:prstGeom prst="ellipse">
              <a:avLst/>
            </a:prstGeom>
            <a:solidFill>
              <a:srgbClr val="CC4E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bg1"/>
                  </a:solidFill>
                </a:rPr>
                <a:t>C</a:t>
              </a:r>
              <a:endParaRPr lang="en-SE" sz="800" b="1" dirty="0">
                <a:solidFill>
                  <a:schemeClr val="bg1"/>
                </a:solidFill>
              </a:endParaRPr>
            </a:p>
          </p:txBody>
        </p:sp>
      </p:grpSp>
      <p:grpSp>
        <p:nvGrpSpPr>
          <p:cNvPr id="26" name="Grupp 25">
            <a:extLst>
              <a:ext uri="{FF2B5EF4-FFF2-40B4-BE49-F238E27FC236}">
                <a16:creationId xmlns:a16="http://schemas.microsoft.com/office/drawing/2014/main" id="{6CA71FB0-36A3-7FB4-40FF-7C2F9719C82D}"/>
              </a:ext>
              <a:ext uri="{C183D7F6-B498-43B3-948B-1728B52AA6E4}">
                <adec:decorative xmlns:adec="http://schemas.microsoft.com/office/drawing/2017/decorative" val="1"/>
              </a:ext>
            </a:extLst>
          </p:cNvPr>
          <p:cNvGrpSpPr/>
          <p:nvPr/>
        </p:nvGrpSpPr>
        <p:grpSpPr>
          <a:xfrm>
            <a:off x="7393645" y="3303432"/>
            <a:ext cx="2725879" cy="276999"/>
            <a:chOff x="7698166" y="3386229"/>
            <a:chExt cx="2725879" cy="276999"/>
          </a:xfrm>
        </p:grpSpPr>
        <p:sp>
          <p:nvSpPr>
            <p:cNvPr id="410" name="textruta 409">
              <a:extLst>
                <a:ext uri="{FF2B5EF4-FFF2-40B4-BE49-F238E27FC236}">
                  <a16:creationId xmlns:a16="http://schemas.microsoft.com/office/drawing/2014/main" id="{45D09305-F41F-4F70-DDBB-48B354662F03}"/>
                </a:ext>
              </a:extLst>
            </p:cNvPr>
            <p:cNvSpPr txBox="1"/>
            <p:nvPr/>
          </p:nvSpPr>
          <p:spPr>
            <a:xfrm>
              <a:off x="8917297" y="3386229"/>
              <a:ext cx="1506748" cy="276999"/>
            </a:xfrm>
            <a:prstGeom prst="rect">
              <a:avLst/>
            </a:prstGeom>
            <a:noFill/>
          </p:spPr>
          <p:txBody>
            <a:bodyPr wrap="square" rtlCol="0">
              <a:spAutoFit/>
            </a:bodyPr>
            <a:lstStyle/>
            <a:p>
              <a:r>
                <a:rPr lang="sv-SE" sz="1200" b="1" dirty="0"/>
                <a:t>Kommunicera</a:t>
              </a:r>
              <a:endParaRPr lang="en-SE" sz="1200" b="1" dirty="0"/>
            </a:p>
          </p:txBody>
        </p:sp>
        <p:sp>
          <p:nvSpPr>
            <p:cNvPr id="31" name="Bild 24">
              <a:extLst>
                <a:ext uri="{FF2B5EF4-FFF2-40B4-BE49-F238E27FC236}">
                  <a16:creationId xmlns:a16="http://schemas.microsoft.com/office/drawing/2014/main" id="{45DEDB1D-31A0-095E-D90B-2B6BA97375EA}"/>
                </a:ext>
              </a:extLst>
            </p:cNvPr>
            <p:cNvSpPr/>
            <p:nvPr/>
          </p:nvSpPr>
          <p:spPr>
            <a:xfrm>
              <a:off x="7698166" y="3440314"/>
              <a:ext cx="1220543" cy="160412"/>
            </a:xfrm>
            <a:custGeom>
              <a:avLst/>
              <a:gdLst>
                <a:gd name="csX0" fmla="*/ 1220544 w 1220543"/>
                <a:gd name="csY0" fmla="*/ 64165 h 160412"/>
                <a:gd name="csX1" fmla="*/ 96247 w 1220543"/>
                <a:gd name="csY1" fmla="*/ 64165 h 160412"/>
                <a:gd name="csX2" fmla="*/ 96247 w 1220543"/>
                <a:gd name="csY2" fmla="*/ 0 h 160412"/>
                <a:gd name="csX3" fmla="*/ 0 w 1220543"/>
                <a:gd name="csY3" fmla="*/ 80206 h 160412"/>
                <a:gd name="csX4" fmla="*/ 96247 w 1220543"/>
                <a:gd name="csY4" fmla="*/ 160413 h 160412"/>
                <a:gd name="csX5" fmla="*/ 96247 w 1220543"/>
                <a:gd name="csY5" fmla="*/ 96248 h 160412"/>
                <a:gd name="csX6" fmla="*/ 1220544 w 1220543"/>
                <a:gd name="csY6" fmla="*/ 96248 h 160412"/>
                <a:gd name="csX7" fmla="*/ 1220544 w 1220543"/>
                <a:gd name="csY7" fmla="*/ 64165 h 1604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220543" h="160412">
                  <a:moveTo>
                    <a:pt x="1220544" y="64165"/>
                  </a:moveTo>
                  <a:lnTo>
                    <a:pt x="96247" y="64165"/>
                  </a:lnTo>
                  <a:lnTo>
                    <a:pt x="96247" y="0"/>
                  </a:lnTo>
                  <a:lnTo>
                    <a:pt x="0" y="80206"/>
                  </a:lnTo>
                  <a:lnTo>
                    <a:pt x="96247" y="160413"/>
                  </a:lnTo>
                  <a:lnTo>
                    <a:pt x="96247" y="96248"/>
                  </a:lnTo>
                  <a:lnTo>
                    <a:pt x="1220544" y="96248"/>
                  </a:lnTo>
                  <a:lnTo>
                    <a:pt x="1220544" y="64165"/>
                  </a:lnTo>
                  <a:close/>
                </a:path>
              </a:pathLst>
            </a:custGeom>
            <a:solidFill>
              <a:schemeClr val="accent6"/>
            </a:solidFill>
            <a:ln w="12733" cap="flat">
              <a:solidFill>
                <a:schemeClr val="tx1"/>
              </a:solidFill>
              <a:prstDash val="solid"/>
              <a:round/>
            </a:ln>
          </p:spPr>
          <p:txBody>
            <a:bodyPr/>
            <a:lstStyle/>
            <a:p>
              <a:endParaRPr lang="en-SE"/>
            </a:p>
          </p:txBody>
        </p:sp>
      </p:grpSp>
    </p:spTree>
    <p:extLst>
      <p:ext uri="{BB962C8B-B14F-4D97-AF65-F5344CB8AC3E}">
        <p14:creationId xmlns:p14="http://schemas.microsoft.com/office/powerpoint/2010/main" val="217502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22" presetClass="entr" presetSubtype="2"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right)">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396"/>
                                        </p:tgtEl>
                                        <p:attrNameLst>
                                          <p:attrName>style.visibility</p:attrName>
                                        </p:attrNameLst>
                                      </p:cBhvr>
                                      <p:to>
                                        <p:strVal val="visible"/>
                                      </p:to>
                                    </p:set>
                                    <p:animEffect transition="in" filter="fade">
                                      <p:cBhvr>
                                        <p:cTn id="43" dur="500"/>
                                        <p:tgtEl>
                                          <p:spTgt spid="396"/>
                                        </p:tgtEl>
                                      </p:cBhvr>
                                    </p:animEffect>
                                  </p:childTnLst>
                                </p:cTn>
                              </p:par>
                              <p:par>
                                <p:cTn id="44" presetID="10"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0A0C5C7-2D16-487B-55DF-B3227770CD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732" y="1562974"/>
            <a:ext cx="2928484" cy="1647272"/>
          </a:xfrm>
          <a:prstGeom prst="rect">
            <a:avLst/>
          </a:prstGeom>
          <a:ln w="12700">
            <a:solidFill>
              <a:schemeClr val="tx1"/>
            </a:solidFill>
          </a:ln>
          <a:effectLst>
            <a:outerShdw blurRad="50800" dist="38100" dir="2700000" algn="tl" rotWithShape="0">
              <a:prstClr val="black">
                <a:alpha val="40000"/>
              </a:prstClr>
            </a:outerShdw>
          </a:effectLst>
        </p:spPr>
      </p:pic>
      <p:pic>
        <p:nvPicPr>
          <p:cNvPr id="12" name="Bildobjekt 11">
            <a:extLst>
              <a:ext uri="{FF2B5EF4-FFF2-40B4-BE49-F238E27FC236}">
                <a16:creationId xmlns:a16="http://schemas.microsoft.com/office/drawing/2014/main" id="{FD13A27E-E59D-A200-D519-AEA3EF6134F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4001" y="1992150"/>
            <a:ext cx="2928484" cy="1647272"/>
          </a:xfrm>
          <a:prstGeom prst="rect">
            <a:avLst/>
          </a:prstGeom>
          <a:ln w="12700">
            <a:solidFill>
              <a:schemeClr val="tx1"/>
            </a:solidFill>
          </a:ln>
          <a:effectLst>
            <a:outerShdw blurRad="50800" dist="38100" dir="2700000" algn="tl" rotWithShape="0">
              <a:prstClr val="black">
                <a:alpha val="40000"/>
              </a:prstClr>
            </a:outerShdw>
          </a:effectLst>
        </p:spPr>
      </p:pic>
      <p:pic>
        <p:nvPicPr>
          <p:cNvPr id="13" name="Bildobjekt 12">
            <a:extLst>
              <a:ext uri="{FF2B5EF4-FFF2-40B4-BE49-F238E27FC236}">
                <a16:creationId xmlns:a16="http://schemas.microsoft.com/office/drawing/2014/main" id="{78BA9E42-E8B5-14AB-C611-50A141746C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34732" y="3429000"/>
            <a:ext cx="2928483" cy="1647272"/>
          </a:xfrm>
          <a:prstGeom prst="rect">
            <a:avLst/>
          </a:prstGeom>
          <a:ln w="12700">
            <a:solidFill>
              <a:schemeClr val="tx1"/>
            </a:solidFill>
          </a:ln>
          <a:effectLst>
            <a:outerShdw blurRad="50800" dist="38100" dir="2700000" algn="tl" rotWithShape="0">
              <a:prstClr val="black">
                <a:alpha val="40000"/>
              </a:prstClr>
            </a:outerShdw>
          </a:effectLst>
        </p:spPr>
      </p:pic>
      <p:pic>
        <p:nvPicPr>
          <p:cNvPr id="10" name="Bildobjekt 9">
            <a:extLst>
              <a:ext uri="{FF2B5EF4-FFF2-40B4-BE49-F238E27FC236}">
                <a16:creationId xmlns:a16="http://schemas.microsoft.com/office/drawing/2014/main" id="{CAC94DEE-4A6A-D2B9-1B4C-9644C9D22F8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950" y="844550"/>
            <a:ext cx="4517397" cy="4734232"/>
          </a:xfrm>
          <a:prstGeom prst="rect">
            <a:avLst/>
          </a:prstGeom>
        </p:spPr>
      </p:pic>
      <p:pic>
        <p:nvPicPr>
          <p:cNvPr id="7" name="Bildobjekt 6">
            <a:extLst>
              <a:ext uri="{FF2B5EF4-FFF2-40B4-BE49-F238E27FC236}">
                <a16:creationId xmlns:a16="http://schemas.microsoft.com/office/drawing/2014/main" id="{E8825EF7-7F52-DE70-A031-259AFF79E06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4547" y="1494792"/>
            <a:ext cx="4517397" cy="4734232"/>
          </a:xfrm>
          <a:prstGeom prst="rect">
            <a:avLst/>
          </a:prstGeom>
        </p:spPr>
      </p:pic>
      <p:pic>
        <p:nvPicPr>
          <p:cNvPr id="4" name="Bildobjekt 3">
            <a:extLst>
              <a:ext uri="{FF2B5EF4-FFF2-40B4-BE49-F238E27FC236}">
                <a16:creationId xmlns:a16="http://schemas.microsoft.com/office/drawing/2014/main" id="{186EE19C-C1CE-8517-5833-FC91DFE5524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4001" y="3858176"/>
            <a:ext cx="2928484" cy="1647272"/>
          </a:xfrm>
          <a:prstGeom prst="rect">
            <a:avLst/>
          </a:prstGeom>
          <a:ln w="12700">
            <a:solidFill>
              <a:schemeClr val="accent1"/>
            </a:solidFill>
          </a:ln>
          <a:effectLst>
            <a:outerShdw blurRad="50800" dist="38100" dir="2700000" algn="tl" rotWithShape="0">
              <a:prstClr val="black">
                <a:alpha val="40000"/>
              </a:prstClr>
            </a:outerShdw>
          </a:effectLst>
        </p:spPr>
      </p:pic>
      <p:sp>
        <p:nvSpPr>
          <p:cNvPr id="9" name="Rubrik 8">
            <a:extLst>
              <a:ext uri="{FF2B5EF4-FFF2-40B4-BE49-F238E27FC236}">
                <a16:creationId xmlns:a16="http://schemas.microsoft.com/office/drawing/2014/main" id="{C0988848-B970-725E-932A-F34B15126819}"/>
              </a:ext>
            </a:extLst>
          </p:cNvPr>
          <p:cNvSpPr>
            <a:spLocks noGrp="1"/>
          </p:cNvSpPr>
          <p:nvPr>
            <p:ph type="title"/>
          </p:nvPr>
        </p:nvSpPr>
        <p:spPr>
          <a:xfrm>
            <a:off x="761422" y="638108"/>
            <a:ext cx="8543925" cy="541338"/>
          </a:xfrm>
        </p:spPr>
        <p:txBody>
          <a:bodyPr/>
          <a:lstStyle/>
          <a:p>
            <a:r>
              <a:rPr lang="sv-SE" dirty="0"/>
              <a:t>Publikationer som beskriver rapportering</a:t>
            </a:r>
            <a:endParaRPr lang="en-SE" dirty="0"/>
          </a:p>
        </p:txBody>
      </p:sp>
    </p:spTree>
    <p:extLst>
      <p:ext uri="{BB962C8B-B14F-4D97-AF65-F5344CB8AC3E}">
        <p14:creationId xmlns:p14="http://schemas.microsoft.com/office/powerpoint/2010/main" val="99786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C526088D-8CE8-B7A6-3FF5-B7926BF456A9}"/>
              </a:ext>
            </a:extLst>
          </p:cNvPr>
          <p:cNvSpPr>
            <a:spLocks noGrp="1"/>
          </p:cNvSpPr>
          <p:nvPr>
            <p:ph type="subTitle" idx="1"/>
          </p:nvPr>
        </p:nvSpPr>
        <p:spPr>
          <a:xfrm>
            <a:off x="1432560" y="2618935"/>
            <a:ext cx="9144000" cy="487824"/>
          </a:xfrm>
        </p:spPr>
        <p:txBody>
          <a:bodyPr/>
          <a:lstStyle/>
          <a:p>
            <a:r>
              <a:rPr lang="sv-SE" dirty="0"/>
              <a:t>Gemensamma grunder</a:t>
            </a:r>
          </a:p>
        </p:txBody>
      </p:sp>
      <p:sp>
        <p:nvSpPr>
          <p:cNvPr id="2" name="Rubrik 1">
            <a:extLst>
              <a:ext uri="{FF2B5EF4-FFF2-40B4-BE49-F238E27FC236}">
                <a16:creationId xmlns:a16="http://schemas.microsoft.com/office/drawing/2014/main" id="{79D5CE02-4801-E7F0-FB86-AE8E7428AAE9}"/>
              </a:ext>
            </a:extLst>
          </p:cNvPr>
          <p:cNvSpPr>
            <a:spLocks noGrp="1"/>
          </p:cNvSpPr>
          <p:nvPr>
            <p:ph type="ctrTitle"/>
          </p:nvPr>
        </p:nvSpPr>
        <p:spPr>
          <a:xfrm>
            <a:off x="1431925" y="3106737"/>
            <a:ext cx="9144000" cy="1196321"/>
          </a:xfrm>
        </p:spPr>
        <p:txBody>
          <a:bodyPr anchor="t">
            <a:normAutofit/>
          </a:bodyPr>
          <a:lstStyle/>
          <a:p>
            <a:r>
              <a:rPr lang="sv-SE" dirty="0"/>
              <a:t>Illustrationer över författningsstyrda rapporteringsvägar</a:t>
            </a:r>
            <a:endParaRPr lang="en-SE" dirty="0"/>
          </a:p>
        </p:txBody>
      </p:sp>
    </p:spTree>
    <p:extLst>
      <p:ext uri="{BB962C8B-B14F-4D97-AF65-F5344CB8AC3E}">
        <p14:creationId xmlns:p14="http://schemas.microsoft.com/office/powerpoint/2010/main" val="97722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15">
            <a:extLst>
              <a:ext uri="{FF2B5EF4-FFF2-40B4-BE49-F238E27FC236}">
                <a16:creationId xmlns:a16="http://schemas.microsoft.com/office/drawing/2014/main" id="{5279A168-CFE8-1C9B-203A-4D6E3235A728}"/>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097524" y="1772585"/>
            <a:ext cx="9704853" cy="4328364"/>
          </a:xfrm>
          <a:prstGeom prst="rect">
            <a:avLst/>
          </a:prstGeom>
        </p:spPr>
      </p:pic>
      <p:sp>
        <p:nvSpPr>
          <p:cNvPr id="2" name="Rubrik 1">
            <a:extLst>
              <a:ext uri="{FF2B5EF4-FFF2-40B4-BE49-F238E27FC236}">
                <a16:creationId xmlns:a16="http://schemas.microsoft.com/office/drawing/2014/main" id="{42D283BB-8B10-5D54-10AC-26CF354D747F}"/>
              </a:ext>
            </a:extLst>
          </p:cNvPr>
          <p:cNvSpPr>
            <a:spLocks noGrp="1"/>
          </p:cNvSpPr>
          <p:nvPr>
            <p:ph type="title"/>
          </p:nvPr>
        </p:nvSpPr>
        <p:spPr>
          <a:xfrm>
            <a:off x="978741" y="615950"/>
            <a:ext cx="8543806" cy="541926"/>
          </a:xfrm>
        </p:spPr>
        <p:txBody>
          <a:bodyPr/>
          <a:lstStyle/>
          <a:p>
            <a:r>
              <a:rPr lang="sv-SE" dirty="0"/>
              <a:t>Författningsstyrd rapportering</a:t>
            </a:r>
            <a:endParaRPr lang="en-SE" dirty="0"/>
          </a:p>
        </p:txBody>
      </p:sp>
      <p:sp>
        <p:nvSpPr>
          <p:cNvPr id="5" name="textruta 4">
            <a:extLst>
              <a:ext uri="{FF2B5EF4-FFF2-40B4-BE49-F238E27FC236}">
                <a16:creationId xmlns:a16="http://schemas.microsoft.com/office/drawing/2014/main" id="{8AFE0192-6C68-80FB-77A8-C970C6D652F8}"/>
              </a:ext>
            </a:extLst>
          </p:cNvPr>
          <p:cNvSpPr txBox="1"/>
          <p:nvPr/>
        </p:nvSpPr>
        <p:spPr>
          <a:xfrm>
            <a:off x="978741" y="1157288"/>
            <a:ext cx="8756930" cy="369332"/>
          </a:xfrm>
          <a:prstGeom prst="rect">
            <a:avLst/>
          </a:prstGeom>
          <a:noFill/>
        </p:spPr>
        <p:txBody>
          <a:bodyPr wrap="square">
            <a:spAutoFit/>
          </a:bodyPr>
          <a:lstStyle/>
          <a:p>
            <a:r>
              <a:rPr lang="sv-SE" b="0" dirty="0">
                <a:latin typeface="+mj-lt"/>
              </a:rPr>
              <a:t>Rapportering – Fredstida krissituationer och extraordinära händelser </a:t>
            </a:r>
          </a:p>
        </p:txBody>
      </p:sp>
      <p:pic>
        <p:nvPicPr>
          <p:cNvPr id="6" name="Bildobjekt 5">
            <a:extLst>
              <a:ext uri="{FF2B5EF4-FFF2-40B4-BE49-F238E27FC236}">
                <a16:creationId xmlns:a16="http://schemas.microsoft.com/office/drawing/2014/main" id="{D9A49050-EDB7-8011-31F1-596D9970BE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55" y="4511488"/>
            <a:ext cx="2479475" cy="2013334"/>
          </a:xfrm>
          <a:prstGeom prst="rect">
            <a:avLst/>
          </a:prstGeom>
        </p:spPr>
      </p:pic>
    </p:spTree>
    <p:extLst>
      <p:ext uri="{BB962C8B-B14F-4D97-AF65-F5344CB8AC3E}">
        <p14:creationId xmlns:p14="http://schemas.microsoft.com/office/powerpoint/2010/main" val="118462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AB4704-5999-6A90-4F61-457E373894DD}"/>
              </a:ext>
            </a:extLst>
          </p:cNvPr>
          <p:cNvSpPr>
            <a:spLocks noGrp="1"/>
          </p:cNvSpPr>
          <p:nvPr>
            <p:ph type="title"/>
          </p:nvPr>
        </p:nvSpPr>
        <p:spPr>
          <a:xfrm>
            <a:off x="978741" y="615950"/>
            <a:ext cx="8597900" cy="541337"/>
          </a:xfrm>
        </p:spPr>
        <p:txBody>
          <a:bodyPr/>
          <a:lstStyle/>
          <a:p>
            <a:r>
              <a:rPr lang="sv-SE" dirty="0"/>
              <a:t>Författningsstyrd rapportering </a:t>
            </a:r>
            <a:endParaRPr lang="en-SE" dirty="0"/>
          </a:p>
        </p:txBody>
      </p:sp>
      <p:sp>
        <p:nvSpPr>
          <p:cNvPr id="6" name="textruta 5">
            <a:extLst>
              <a:ext uri="{FF2B5EF4-FFF2-40B4-BE49-F238E27FC236}">
                <a16:creationId xmlns:a16="http://schemas.microsoft.com/office/drawing/2014/main" id="{057C31FE-94FA-8640-D7F7-07C952083358}"/>
              </a:ext>
            </a:extLst>
          </p:cNvPr>
          <p:cNvSpPr txBox="1"/>
          <p:nvPr/>
        </p:nvSpPr>
        <p:spPr>
          <a:xfrm>
            <a:off x="978741" y="1157288"/>
            <a:ext cx="8756930" cy="369332"/>
          </a:xfrm>
          <a:prstGeom prst="rect">
            <a:avLst/>
          </a:prstGeom>
          <a:noFill/>
        </p:spPr>
        <p:txBody>
          <a:bodyPr wrap="square">
            <a:spAutoFit/>
          </a:bodyPr>
          <a:lstStyle/>
          <a:p>
            <a:r>
              <a:rPr lang="sv-SE" b="0" dirty="0">
                <a:latin typeface="+mj-lt"/>
              </a:rPr>
              <a:t>Rapportering – Fredstida krissituationer och extraordinära händelser </a:t>
            </a:r>
          </a:p>
        </p:txBody>
      </p:sp>
      <p:sp>
        <p:nvSpPr>
          <p:cNvPr id="4" name="Platshållare för innehåll 3">
            <a:extLst>
              <a:ext uri="{FF2B5EF4-FFF2-40B4-BE49-F238E27FC236}">
                <a16:creationId xmlns:a16="http://schemas.microsoft.com/office/drawing/2014/main" id="{59B8F860-D125-F9D9-A0F3-263A4DD1AB90}"/>
              </a:ext>
            </a:extLst>
          </p:cNvPr>
          <p:cNvSpPr>
            <a:spLocks noGrp="1"/>
          </p:cNvSpPr>
          <p:nvPr>
            <p:ph sz="half" idx="1"/>
          </p:nvPr>
        </p:nvSpPr>
        <p:spPr>
          <a:xfrm>
            <a:off x="1590993" y="1885950"/>
            <a:ext cx="4197350" cy="4255770"/>
          </a:xfrm>
        </p:spPr>
        <p:txBody>
          <a:bodyPr>
            <a:normAutofit/>
          </a:bodyPr>
          <a:lstStyle/>
          <a:p>
            <a:pPr marL="0" indent="0">
              <a:lnSpc>
                <a:spcPct val="100000"/>
              </a:lnSpc>
              <a:spcAft>
                <a:spcPts val="1200"/>
              </a:spcAft>
              <a:buNone/>
            </a:pPr>
            <a:r>
              <a:rPr lang="sv-SE" sz="1600" dirty="0"/>
              <a:t>Förordning (2007:1266) med instruktion för Försvarsmakten + andra uppdrag</a:t>
            </a:r>
          </a:p>
          <a:p>
            <a:pPr marL="0" indent="0">
              <a:lnSpc>
                <a:spcPct val="100000"/>
              </a:lnSpc>
              <a:spcAft>
                <a:spcPts val="1200"/>
              </a:spcAft>
              <a:buNone/>
            </a:pPr>
            <a:r>
              <a:rPr lang="sv-SE" sz="1600" dirty="0"/>
              <a:t>22 + 25 §§  Förordning (2022:524) om statliga myndigheters beredskap</a:t>
            </a:r>
          </a:p>
          <a:p>
            <a:pPr marL="0" indent="0">
              <a:lnSpc>
                <a:spcPct val="100000"/>
              </a:lnSpc>
              <a:spcAft>
                <a:spcPts val="1200"/>
              </a:spcAft>
              <a:buNone/>
            </a:pPr>
            <a:r>
              <a:rPr lang="sv-SE" sz="1600" dirty="0"/>
              <a:t>22 §  Förordning (2022:524) om statliga myndigheters beredskap</a:t>
            </a:r>
          </a:p>
          <a:p>
            <a:pPr marL="0" indent="0">
              <a:lnSpc>
                <a:spcPct val="100000"/>
              </a:lnSpc>
              <a:spcAft>
                <a:spcPts val="1200"/>
              </a:spcAft>
              <a:buNone/>
            </a:pPr>
            <a:r>
              <a:rPr lang="sv-SE" sz="1600" dirty="0"/>
              <a:t>7 §  Förordning (2008:1002) med instruktion för Myndigheten för civilt försvar</a:t>
            </a:r>
            <a:br>
              <a:rPr lang="sv-SE" sz="1600" dirty="0"/>
            </a:br>
            <a:r>
              <a:rPr lang="sv-SE" sz="1600" dirty="0"/>
              <a:t>22 §  Förordning (2022:524) om statliga myndigheters beredskap</a:t>
            </a:r>
          </a:p>
        </p:txBody>
      </p:sp>
      <p:sp>
        <p:nvSpPr>
          <p:cNvPr id="8" name="Platshållare för innehåll 7">
            <a:extLst>
              <a:ext uri="{FF2B5EF4-FFF2-40B4-BE49-F238E27FC236}">
                <a16:creationId xmlns:a16="http://schemas.microsoft.com/office/drawing/2014/main" id="{18CC7781-8BB8-BA07-5F00-840728B78752}"/>
              </a:ext>
            </a:extLst>
          </p:cNvPr>
          <p:cNvSpPr>
            <a:spLocks noGrp="1"/>
          </p:cNvSpPr>
          <p:nvPr>
            <p:ph sz="half" idx="11"/>
          </p:nvPr>
        </p:nvSpPr>
        <p:spPr>
          <a:xfrm>
            <a:off x="6891337" y="1885950"/>
            <a:ext cx="4195763" cy="4255770"/>
          </a:xfrm>
        </p:spPr>
        <p:txBody>
          <a:bodyPr>
            <a:normAutofit/>
          </a:bodyPr>
          <a:lstStyle/>
          <a:p>
            <a:pPr marL="0" indent="0">
              <a:lnSpc>
                <a:spcPct val="100000"/>
              </a:lnSpc>
              <a:spcAft>
                <a:spcPts val="1200"/>
              </a:spcAft>
              <a:buNone/>
            </a:pPr>
            <a:r>
              <a:rPr lang="sv-SE" sz="1600" dirty="0"/>
              <a:t>12 §  Förordning (2022:524) om statliga myndigheters beredskap</a:t>
            </a:r>
          </a:p>
          <a:p>
            <a:pPr marL="0" indent="0">
              <a:lnSpc>
                <a:spcPct val="100000"/>
              </a:lnSpc>
              <a:spcAft>
                <a:spcPts val="1200"/>
              </a:spcAft>
              <a:buNone/>
            </a:pPr>
            <a:r>
              <a:rPr lang="sv-SE" sz="1600" dirty="0"/>
              <a:t>3 §   Förordning (2006:637) om kommuners och regioners åtgärder inför och vid extraordinära händelser i fredstid och höjd beredskap</a:t>
            </a:r>
          </a:p>
          <a:p>
            <a:pPr marL="0" indent="0">
              <a:lnSpc>
                <a:spcPct val="100000"/>
              </a:lnSpc>
              <a:spcAft>
                <a:spcPts val="1200"/>
              </a:spcAft>
              <a:buNone/>
            </a:pPr>
            <a:r>
              <a:rPr lang="sv-SE" sz="1600" dirty="0"/>
              <a:t>2 §   Förordning (2006:637) om kommuners och regioners åtgärder inför och vid extraordinära händelser i fredstid och höjd beredskap</a:t>
            </a:r>
          </a:p>
        </p:txBody>
      </p:sp>
      <p:pic>
        <p:nvPicPr>
          <p:cNvPr id="22" name="Bild 21">
            <a:extLst>
              <a:ext uri="{FF2B5EF4-FFF2-40B4-BE49-F238E27FC236}">
                <a16:creationId xmlns:a16="http://schemas.microsoft.com/office/drawing/2014/main" id="{630D3C31-2CFF-AFF2-F8FC-5BEE80F7A09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034" y="1962210"/>
            <a:ext cx="381000" cy="381000"/>
          </a:xfrm>
          <a:prstGeom prst="rect">
            <a:avLst/>
          </a:prstGeom>
        </p:spPr>
      </p:pic>
      <p:pic>
        <p:nvPicPr>
          <p:cNvPr id="24" name="Bild 23">
            <a:extLst>
              <a:ext uri="{FF2B5EF4-FFF2-40B4-BE49-F238E27FC236}">
                <a16:creationId xmlns:a16="http://schemas.microsoft.com/office/drawing/2014/main" id="{83BA1017-7C0D-C095-7A0E-2E03803CCC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9034" y="2734330"/>
            <a:ext cx="381000" cy="381000"/>
          </a:xfrm>
          <a:prstGeom prst="rect">
            <a:avLst/>
          </a:prstGeom>
        </p:spPr>
      </p:pic>
      <p:pic>
        <p:nvPicPr>
          <p:cNvPr id="26" name="Bild 25">
            <a:extLst>
              <a:ext uri="{FF2B5EF4-FFF2-40B4-BE49-F238E27FC236}">
                <a16:creationId xmlns:a16="http://schemas.microsoft.com/office/drawing/2014/main" id="{47873EED-81D5-1DED-D9EC-D5ED1024825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9034" y="3506450"/>
            <a:ext cx="381000" cy="381000"/>
          </a:xfrm>
          <a:prstGeom prst="rect">
            <a:avLst/>
          </a:prstGeom>
        </p:spPr>
      </p:pic>
      <p:pic>
        <p:nvPicPr>
          <p:cNvPr id="28" name="Bild 27">
            <a:extLst>
              <a:ext uri="{FF2B5EF4-FFF2-40B4-BE49-F238E27FC236}">
                <a16:creationId xmlns:a16="http://schemas.microsoft.com/office/drawing/2014/main" id="{D6E0F2FA-68FE-5751-28E3-95B536B948B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9034" y="4236720"/>
            <a:ext cx="381000" cy="381000"/>
          </a:xfrm>
          <a:prstGeom prst="rect">
            <a:avLst/>
          </a:prstGeom>
        </p:spPr>
      </p:pic>
      <p:pic>
        <p:nvPicPr>
          <p:cNvPr id="30" name="Bild 29">
            <a:extLst>
              <a:ext uri="{FF2B5EF4-FFF2-40B4-BE49-F238E27FC236}">
                <a16:creationId xmlns:a16="http://schemas.microsoft.com/office/drawing/2014/main" id="{289368A1-E654-2DB0-C832-89BDFE61F5C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56999" y="1924110"/>
            <a:ext cx="381000" cy="381000"/>
          </a:xfrm>
          <a:prstGeom prst="rect">
            <a:avLst/>
          </a:prstGeom>
        </p:spPr>
      </p:pic>
      <p:pic>
        <p:nvPicPr>
          <p:cNvPr id="32" name="Bild 31">
            <a:extLst>
              <a:ext uri="{FF2B5EF4-FFF2-40B4-BE49-F238E27FC236}">
                <a16:creationId xmlns:a16="http://schemas.microsoft.com/office/drawing/2014/main" id="{CF9C8A77-2078-8092-5166-F376F26F99B5}"/>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56999" y="2722245"/>
            <a:ext cx="381000" cy="381000"/>
          </a:xfrm>
          <a:prstGeom prst="rect">
            <a:avLst/>
          </a:prstGeom>
        </p:spPr>
      </p:pic>
      <p:pic>
        <p:nvPicPr>
          <p:cNvPr id="34" name="Bild 33">
            <a:extLst>
              <a:ext uri="{FF2B5EF4-FFF2-40B4-BE49-F238E27FC236}">
                <a16:creationId xmlns:a16="http://schemas.microsoft.com/office/drawing/2014/main" id="{C9C54E42-8DD9-407D-0810-1E586DC330F6}"/>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56999" y="3973830"/>
            <a:ext cx="381000" cy="381000"/>
          </a:xfrm>
          <a:prstGeom prst="rect">
            <a:avLst/>
          </a:prstGeom>
        </p:spPr>
      </p:pic>
    </p:spTree>
    <p:extLst>
      <p:ext uri="{BB962C8B-B14F-4D97-AF65-F5344CB8AC3E}">
        <p14:creationId xmlns:p14="http://schemas.microsoft.com/office/powerpoint/2010/main" val="4806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15">
            <a:extLst>
              <a:ext uri="{FF2B5EF4-FFF2-40B4-BE49-F238E27FC236}">
                <a16:creationId xmlns:a16="http://schemas.microsoft.com/office/drawing/2014/main" id="{5279A168-CFE8-1C9B-203A-4D6E3235A728}"/>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91751" y="1772584"/>
            <a:ext cx="9896644" cy="4413903"/>
          </a:xfrm>
          <a:prstGeom prst="rect">
            <a:avLst/>
          </a:prstGeom>
        </p:spPr>
      </p:pic>
      <p:sp>
        <p:nvSpPr>
          <p:cNvPr id="2" name="Rubrik 1">
            <a:extLst>
              <a:ext uri="{FF2B5EF4-FFF2-40B4-BE49-F238E27FC236}">
                <a16:creationId xmlns:a16="http://schemas.microsoft.com/office/drawing/2014/main" id="{42D283BB-8B10-5D54-10AC-26CF354D747F}"/>
              </a:ext>
            </a:extLst>
          </p:cNvPr>
          <p:cNvSpPr>
            <a:spLocks noGrp="1"/>
          </p:cNvSpPr>
          <p:nvPr>
            <p:ph type="title"/>
          </p:nvPr>
        </p:nvSpPr>
        <p:spPr>
          <a:xfrm>
            <a:off x="978741" y="615950"/>
            <a:ext cx="8543806" cy="541926"/>
          </a:xfrm>
        </p:spPr>
        <p:txBody>
          <a:bodyPr/>
          <a:lstStyle/>
          <a:p>
            <a:r>
              <a:rPr lang="sv-SE" dirty="0"/>
              <a:t>Författningsstyrd rapportering  </a:t>
            </a:r>
            <a:endParaRPr lang="en-SE" dirty="0"/>
          </a:p>
        </p:txBody>
      </p:sp>
      <p:sp>
        <p:nvSpPr>
          <p:cNvPr id="5" name="textruta 4">
            <a:extLst>
              <a:ext uri="{FF2B5EF4-FFF2-40B4-BE49-F238E27FC236}">
                <a16:creationId xmlns:a16="http://schemas.microsoft.com/office/drawing/2014/main" id="{8AFE0192-6C68-80FB-77A8-C970C6D652F8}"/>
              </a:ext>
            </a:extLst>
          </p:cNvPr>
          <p:cNvSpPr txBox="1"/>
          <p:nvPr/>
        </p:nvSpPr>
        <p:spPr>
          <a:xfrm>
            <a:off x="978741" y="1157288"/>
            <a:ext cx="8756930" cy="369332"/>
          </a:xfrm>
          <a:prstGeom prst="rect">
            <a:avLst/>
          </a:prstGeom>
          <a:noFill/>
        </p:spPr>
        <p:txBody>
          <a:bodyPr wrap="square">
            <a:spAutoFit/>
          </a:bodyPr>
          <a:lstStyle/>
          <a:p>
            <a:r>
              <a:rPr lang="sv-SE" dirty="0"/>
              <a:t>Rapportering – Inför och under höjd beredskap</a:t>
            </a:r>
          </a:p>
        </p:txBody>
      </p:sp>
      <p:pic>
        <p:nvPicPr>
          <p:cNvPr id="6" name="Bildobjekt 5">
            <a:extLst>
              <a:ext uri="{FF2B5EF4-FFF2-40B4-BE49-F238E27FC236}">
                <a16:creationId xmlns:a16="http://schemas.microsoft.com/office/drawing/2014/main" id="{D9A49050-EDB7-8011-31F1-596D9970BE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55" y="4511488"/>
            <a:ext cx="2479475" cy="2013334"/>
          </a:xfrm>
          <a:prstGeom prst="rect">
            <a:avLst/>
          </a:prstGeom>
        </p:spPr>
      </p:pic>
    </p:spTree>
    <p:extLst>
      <p:ext uri="{BB962C8B-B14F-4D97-AF65-F5344CB8AC3E}">
        <p14:creationId xmlns:p14="http://schemas.microsoft.com/office/powerpoint/2010/main" val="162152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AB4704-5999-6A90-4F61-457E373894DD}"/>
              </a:ext>
            </a:extLst>
          </p:cNvPr>
          <p:cNvSpPr>
            <a:spLocks noGrp="1"/>
          </p:cNvSpPr>
          <p:nvPr>
            <p:ph type="title"/>
          </p:nvPr>
        </p:nvSpPr>
        <p:spPr>
          <a:xfrm>
            <a:off x="978741" y="615950"/>
            <a:ext cx="8597900" cy="541337"/>
          </a:xfrm>
        </p:spPr>
        <p:txBody>
          <a:bodyPr/>
          <a:lstStyle/>
          <a:p>
            <a:r>
              <a:rPr lang="sv-SE" dirty="0"/>
              <a:t>Författningsstyrd rapportering   </a:t>
            </a:r>
            <a:endParaRPr lang="en-SE" dirty="0"/>
          </a:p>
        </p:txBody>
      </p:sp>
      <p:sp>
        <p:nvSpPr>
          <p:cNvPr id="6" name="textruta 5">
            <a:extLst>
              <a:ext uri="{FF2B5EF4-FFF2-40B4-BE49-F238E27FC236}">
                <a16:creationId xmlns:a16="http://schemas.microsoft.com/office/drawing/2014/main" id="{057C31FE-94FA-8640-D7F7-07C952083358}"/>
              </a:ext>
            </a:extLst>
          </p:cNvPr>
          <p:cNvSpPr txBox="1"/>
          <p:nvPr/>
        </p:nvSpPr>
        <p:spPr>
          <a:xfrm>
            <a:off x="978741" y="1157288"/>
            <a:ext cx="8756930" cy="369332"/>
          </a:xfrm>
          <a:prstGeom prst="rect">
            <a:avLst/>
          </a:prstGeom>
          <a:noFill/>
        </p:spPr>
        <p:txBody>
          <a:bodyPr wrap="square">
            <a:spAutoFit/>
          </a:bodyPr>
          <a:lstStyle/>
          <a:p>
            <a:r>
              <a:rPr lang="sv-SE" b="0" dirty="0">
                <a:latin typeface="+mj-lt"/>
              </a:rPr>
              <a:t>Rapportering – Inför och under höjd beredskap</a:t>
            </a:r>
          </a:p>
        </p:txBody>
      </p:sp>
      <p:sp>
        <p:nvSpPr>
          <p:cNvPr id="4" name="Platshållare för innehåll 3">
            <a:extLst>
              <a:ext uri="{FF2B5EF4-FFF2-40B4-BE49-F238E27FC236}">
                <a16:creationId xmlns:a16="http://schemas.microsoft.com/office/drawing/2014/main" id="{59B8F860-D125-F9D9-A0F3-263A4DD1AB90}"/>
              </a:ext>
            </a:extLst>
          </p:cNvPr>
          <p:cNvSpPr>
            <a:spLocks noGrp="1"/>
          </p:cNvSpPr>
          <p:nvPr>
            <p:ph sz="half" idx="1"/>
          </p:nvPr>
        </p:nvSpPr>
        <p:spPr>
          <a:xfrm>
            <a:off x="1590993" y="1817370"/>
            <a:ext cx="4197350" cy="4255770"/>
          </a:xfrm>
        </p:spPr>
        <p:txBody>
          <a:bodyPr>
            <a:noAutofit/>
          </a:bodyPr>
          <a:lstStyle/>
          <a:p>
            <a:pPr marL="0" indent="0">
              <a:lnSpc>
                <a:spcPct val="100000"/>
              </a:lnSpc>
              <a:spcAft>
                <a:spcPts val="600"/>
              </a:spcAft>
              <a:buNone/>
            </a:pPr>
            <a:r>
              <a:rPr lang="sv-SE" sz="1200" dirty="0"/>
              <a:t>Förordning (2007:1266) med instruktion för Försvarsmakten + andra uppdrag</a:t>
            </a:r>
          </a:p>
          <a:p>
            <a:pPr marL="0" indent="0">
              <a:lnSpc>
                <a:spcPct val="100000"/>
              </a:lnSpc>
              <a:spcAft>
                <a:spcPts val="600"/>
              </a:spcAft>
              <a:buNone/>
            </a:pPr>
            <a:r>
              <a:rPr lang="sv-SE" sz="1200" dirty="0"/>
              <a:t>22 + 25 §§  Förordning (2022:524) om statliga myndigheters beredskap</a:t>
            </a:r>
          </a:p>
          <a:p>
            <a:pPr marL="0" indent="0">
              <a:lnSpc>
                <a:spcPct val="100000"/>
              </a:lnSpc>
              <a:spcAft>
                <a:spcPts val="600"/>
              </a:spcAft>
              <a:buNone/>
            </a:pPr>
            <a:r>
              <a:rPr lang="sv-SE" sz="1200" dirty="0"/>
              <a:t>22 §  Förordning (2022:524) om statliga </a:t>
            </a:r>
            <a:br>
              <a:rPr lang="sv-SE" sz="1200" dirty="0"/>
            </a:br>
            <a:r>
              <a:rPr lang="sv-SE" sz="1200" dirty="0"/>
              <a:t>myndigheters beredskap</a:t>
            </a:r>
          </a:p>
          <a:p>
            <a:pPr marL="0" indent="0">
              <a:lnSpc>
                <a:spcPct val="100000"/>
              </a:lnSpc>
              <a:spcAft>
                <a:spcPts val="600"/>
              </a:spcAft>
              <a:buNone/>
            </a:pPr>
            <a:r>
              <a:rPr lang="sv-SE" sz="1200" dirty="0"/>
              <a:t>7 §  Förordning (2008:1002) med instruktion för Myndigheten för civilt försvar</a:t>
            </a:r>
            <a:br>
              <a:rPr lang="sv-SE" sz="1200" dirty="0"/>
            </a:br>
            <a:r>
              <a:rPr lang="sv-SE" sz="1200" dirty="0"/>
              <a:t>22 §  Förordning (2022:524) om statliga </a:t>
            </a:r>
            <a:br>
              <a:rPr lang="sv-SE" sz="1200" dirty="0"/>
            </a:br>
            <a:r>
              <a:rPr lang="sv-SE" sz="1200" dirty="0"/>
              <a:t>myndigheters beredskap</a:t>
            </a:r>
          </a:p>
          <a:p>
            <a:pPr marL="0" indent="0">
              <a:lnSpc>
                <a:spcPct val="100000"/>
              </a:lnSpc>
              <a:spcAft>
                <a:spcPts val="600"/>
              </a:spcAft>
              <a:buNone/>
            </a:pPr>
            <a:r>
              <a:rPr lang="sv-SE" sz="1200" dirty="0"/>
              <a:t>12 §  Förordning (2022:524) om statliga </a:t>
            </a:r>
            <a:br>
              <a:rPr lang="sv-SE" sz="1200" dirty="0"/>
            </a:br>
            <a:r>
              <a:rPr lang="sv-SE" sz="1200" dirty="0"/>
              <a:t>myndigheters beredskap</a:t>
            </a:r>
          </a:p>
          <a:p>
            <a:pPr marL="0" indent="0">
              <a:lnSpc>
                <a:spcPct val="100000"/>
              </a:lnSpc>
              <a:spcAft>
                <a:spcPts val="600"/>
              </a:spcAft>
              <a:buNone/>
            </a:pPr>
            <a:r>
              <a:rPr lang="sv-SE" sz="1200" dirty="0"/>
              <a:t>22 §  Förordning (2022:524) om statliga </a:t>
            </a:r>
            <a:br>
              <a:rPr lang="sv-SE" sz="1200" dirty="0"/>
            </a:br>
            <a:r>
              <a:rPr lang="sv-SE" sz="1200" dirty="0"/>
              <a:t>myndigheters beredskap</a:t>
            </a:r>
            <a:br>
              <a:rPr lang="sv-SE" sz="1200" dirty="0"/>
            </a:br>
            <a:r>
              <a:rPr lang="sv-SE" sz="1200" dirty="0"/>
              <a:t>7 §  Förordning (2017:870) om länsstyrelsers krisberedskap och uppgifter vid höjd beredskap</a:t>
            </a:r>
          </a:p>
          <a:p>
            <a:pPr marL="0" indent="0">
              <a:lnSpc>
                <a:spcPct val="100000"/>
              </a:lnSpc>
              <a:spcAft>
                <a:spcPts val="600"/>
              </a:spcAft>
              <a:buNone/>
            </a:pPr>
            <a:endParaRPr lang="sv-SE" sz="1200" dirty="0"/>
          </a:p>
        </p:txBody>
      </p:sp>
      <p:sp>
        <p:nvSpPr>
          <p:cNvPr id="8" name="Platshållare för innehåll 7">
            <a:extLst>
              <a:ext uri="{FF2B5EF4-FFF2-40B4-BE49-F238E27FC236}">
                <a16:creationId xmlns:a16="http://schemas.microsoft.com/office/drawing/2014/main" id="{18CC7781-8BB8-BA07-5F00-840728B78752}"/>
              </a:ext>
            </a:extLst>
          </p:cNvPr>
          <p:cNvSpPr>
            <a:spLocks noGrp="1"/>
          </p:cNvSpPr>
          <p:nvPr>
            <p:ph sz="half" idx="11"/>
          </p:nvPr>
        </p:nvSpPr>
        <p:spPr>
          <a:xfrm>
            <a:off x="6891337" y="1817370"/>
            <a:ext cx="4195763" cy="4255770"/>
          </a:xfrm>
        </p:spPr>
        <p:txBody>
          <a:bodyPr>
            <a:noAutofit/>
          </a:bodyPr>
          <a:lstStyle/>
          <a:p>
            <a:pPr marL="0" indent="0">
              <a:lnSpc>
                <a:spcPct val="100000"/>
              </a:lnSpc>
              <a:spcAft>
                <a:spcPts val="600"/>
              </a:spcAft>
              <a:buNone/>
            </a:pPr>
            <a:r>
              <a:rPr lang="sv-SE" sz="1200" dirty="0"/>
              <a:t>3+7 §§  Förordning (2006:637) om kommuners och regioners åtgärder inför och vid extraordinära händelser </a:t>
            </a:r>
            <a:br>
              <a:rPr lang="sv-SE" sz="1200" dirty="0"/>
            </a:br>
            <a:r>
              <a:rPr lang="sv-SE" sz="1200" dirty="0"/>
              <a:t>i fredstid och höjd beredskap</a:t>
            </a:r>
          </a:p>
          <a:p>
            <a:pPr marL="0" indent="0">
              <a:lnSpc>
                <a:spcPct val="100000"/>
              </a:lnSpc>
              <a:spcAft>
                <a:spcPts val="600"/>
              </a:spcAft>
              <a:buNone/>
            </a:pPr>
            <a:r>
              <a:rPr lang="sv-SE" sz="1200" dirty="0"/>
              <a:t>2+6  Förordning (2006:637) om kommuners och regioners åtgärder inför och vid extraordinära händelser i fredstid </a:t>
            </a:r>
            <a:br>
              <a:rPr lang="sv-SE" sz="1200" dirty="0"/>
            </a:br>
            <a:r>
              <a:rPr lang="sv-SE" sz="1200" dirty="0"/>
              <a:t>och höjd beredskap</a:t>
            </a:r>
          </a:p>
          <a:p>
            <a:pPr marL="0" indent="0">
              <a:lnSpc>
                <a:spcPct val="100000"/>
              </a:lnSpc>
              <a:spcAft>
                <a:spcPts val="600"/>
              </a:spcAft>
              <a:buNone/>
            </a:pPr>
            <a:r>
              <a:rPr lang="sv-SE" sz="1200" dirty="0"/>
              <a:t>8 §  Förordning (2015:1053) om totalförsvar och </a:t>
            </a:r>
            <a:br>
              <a:rPr lang="sv-SE" sz="1200" dirty="0"/>
            </a:br>
            <a:r>
              <a:rPr lang="sv-SE" sz="1200" dirty="0"/>
              <a:t>höjd beredskap</a:t>
            </a:r>
          </a:p>
          <a:p>
            <a:pPr marL="0" indent="0">
              <a:lnSpc>
                <a:spcPct val="100000"/>
              </a:lnSpc>
              <a:spcAft>
                <a:spcPts val="600"/>
              </a:spcAft>
              <a:buNone/>
            </a:pPr>
            <a:r>
              <a:rPr lang="sv-SE" sz="1200" dirty="0"/>
              <a:t>9 §  Förordning (2022:525) om civilområdesansvariga länsstyrelser</a:t>
            </a:r>
          </a:p>
          <a:p>
            <a:pPr marL="0" indent="0">
              <a:lnSpc>
                <a:spcPct val="100000"/>
              </a:lnSpc>
              <a:spcAft>
                <a:spcPts val="600"/>
              </a:spcAft>
              <a:buNone/>
            </a:pPr>
            <a:r>
              <a:rPr lang="sv-SE" sz="1200" dirty="0"/>
              <a:t>6 +7 §§  Förordning (2017:870) om länsstyrelsernas krisberedskap och uppgifter vid höjd beredskap</a:t>
            </a:r>
          </a:p>
          <a:p>
            <a:pPr marL="0" indent="0">
              <a:lnSpc>
                <a:spcPct val="100000"/>
              </a:lnSpc>
              <a:spcAft>
                <a:spcPts val="600"/>
              </a:spcAft>
              <a:buNone/>
            </a:pPr>
            <a:r>
              <a:rPr lang="sv-SE" sz="1200" dirty="0"/>
              <a:t>7 §  Förordning (2006:637) om kommuners och regioners åtgärder inför och vid extraordinära händelser i fredstid </a:t>
            </a:r>
            <a:br>
              <a:rPr lang="sv-SE" sz="1200" dirty="0"/>
            </a:br>
            <a:r>
              <a:rPr lang="sv-SE" sz="1200" dirty="0"/>
              <a:t>och höjd beredskap</a:t>
            </a:r>
          </a:p>
        </p:txBody>
      </p:sp>
      <p:pic>
        <p:nvPicPr>
          <p:cNvPr id="22" name="Bild 21">
            <a:extLst>
              <a:ext uri="{FF2B5EF4-FFF2-40B4-BE49-F238E27FC236}">
                <a16:creationId xmlns:a16="http://schemas.microsoft.com/office/drawing/2014/main" id="{630D3C31-2CFF-AFF2-F8FC-5BEE80F7A09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034" y="1878390"/>
            <a:ext cx="381000" cy="381000"/>
          </a:xfrm>
          <a:prstGeom prst="rect">
            <a:avLst/>
          </a:prstGeom>
        </p:spPr>
      </p:pic>
      <p:pic>
        <p:nvPicPr>
          <p:cNvPr id="24" name="Bild 23">
            <a:extLst>
              <a:ext uri="{FF2B5EF4-FFF2-40B4-BE49-F238E27FC236}">
                <a16:creationId xmlns:a16="http://schemas.microsoft.com/office/drawing/2014/main" id="{83BA1017-7C0D-C095-7A0E-2E03803CCC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9034" y="2452390"/>
            <a:ext cx="381000" cy="381000"/>
          </a:xfrm>
          <a:prstGeom prst="rect">
            <a:avLst/>
          </a:prstGeom>
        </p:spPr>
      </p:pic>
      <p:pic>
        <p:nvPicPr>
          <p:cNvPr id="26" name="Bild 25">
            <a:extLst>
              <a:ext uri="{FF2B5EF4-FFF2-40B4-BE49-F238E27FC236}">
                <a16:creationId xmlns:a16="http://schemas.microsoft.com/office/drawing/2014/main" id="{47873EED-81D5-1DED-D9EC-D5ED1024825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9034" y="3006120"/>
            <a:ext cx="381000" cy="381000"/>
          </a:xfrm>
          <a:prstGeom prst="rect">
            <a:avLst/>
          </a:prstGeom>
        </p:spPr>
      </p:pic>
      <p:pic>
        <p:nvPicPr>
          <p:cNvPr id="28" name="Bild 27">
            <a:extLst>
              <a:ext uri="{FF2B5EF4-FFF2-40B4-BE49-F238E27FC236}">
                <a16:creationId xmlns:a16="http://schemas.microsoft.com/office/drawing/2014/main" id="{D6E0F2FA-68FE-5751-28E3-95B536B948B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9034" y="3550325"/>
            <a:ext cx="381000" cy="381000"/>
          </a:xfrm>
          <a:prstGeom prst="rect">
            <a:avLst/>
          </a:prstGeom>
        </p:spPr>
      </p:pic>
      <p:pic>
        <p:nvPicPr>
          <p:cNvPr id="30" name="Bild 29">
            <a:extLst>
              <a:ext uri="{FF2B5EF4-FFF2-40B4-BE49-F238E27FC236}">
                <a16:creationId xmlns:a16="http://schemas.microsoft.com/office/drawing/2014/main" id="{289368A1-E654-2DB0-C832-89BDFE61F5C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9034" y="4507230"/>
            <a:ext cx="381000" cy="381000"/>
          </a:xfrm>
          <a:prstGeom prst="rect">
            <a:avLst/>
          </a:prstGeom>
        </p:spPr>
      </p:pic>
      <p:pic>
        <p:nvPicPr>
          <p:cNvPr id="32" name="Bild 31">
            <a:extLst>
              <a:ext uri="{FF2B5EF4-FFF2-40B4-BE49-F238E27FC236}">
                <a16:creationId xmlns:a16="http://schemas.microsoft.com/office/drawing/2014/main" id="{CF9C8A77-2078-8092-5166-F376F26F99B5}"/>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49034" y="5112395"/>
            <a:ext cx="381000" cy="381000"/>
          </a:xfrm>
          <a:prstGeom prst="rect">
            <a:avLst/>
          </a:prstGeom>
        </p:spPr>
      </p:pic>
      <p:pic>
        <p:nvPicPr>
          <p:cNvPr id="34" name="Bild 33">
            <a:extLst>
              <a:ext uri="{FF2B5EF4-FFF2-40B4-BE49-F238E27FC236}">
                <a16:creationId xmlns:a16="http://schemas.microsoft.com/office/drawing/2014/main" id="{C9C54E42-8DD9-407D-0810-1E586DC330F6}"/>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03659" y="1824990"/>
            <a:ext cx="381000" cy="381000"/>
          </a:xfrm>
          <a:prstGeom prst="rect">
            <a:avLst/>
          </a:prstGeom>
        </p:spPr>
      </p:pic>
      <p:pic>
        <p:nvPicPr>
          <p:cNvPr id="9" name="Bild 8">
            <a:extLst>
              <a:ext uri="{FF2B5EF4-FFF2-40B4-BE49-F238E27FC236}">
                <a16:creationId xmlns:a16="http://schemas.microsoft.com/office/drawing/2014/main" id="{7AD6CC49-4051-95A5-207C-AD2C338AF690}"/>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03659" y="2670153"/>
            <a:ext cx="381000" cy="381000"/>
          </a:xfrm>
          <a:prstGeom prst="rect">
            <a:avLst/>
          </a:prstGeom>
        </p:spPr>
      </p:pic>
      <p:pic>
        <p:nvPicPr>
          <p:cNvPr id="11" name="Bild 10">
            <a:extLst>
              <a:ext uri="{FF2B5EF4-FFF2-40B4-BE49-F238E27FC236}">
                <a16:creationId xmlns:a16="http://schemas.microsoft.com/office/drawing/2014/main" id="{0F7332EB-FFF3-B93E-3077-1433921102F0}"/>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403659" y="3389965"/>
            <a:ext cx="381000" cy="381000"/>
          </a:xfrm>
          <a:prstGeom prst="rect">
            <a:avLst/>
          </a:prstGeom>
        </p:spPr>
      </p:pic>
      <p:pic>
        <p:nvPicPr>
          <p:cNvPr id="13" name="Bild 12">
            <a:extLst>
              <a:ext uri="{FF2B5EF4-FFF2-40B4-BE49-F238E27FC236}">
                <a16:creationId xmlns:a16="http://schemas.microsoft.com/office/drawing/2014/main" id="{416AF262-15B8-5F24-74C5-CB5274FDC52A}"/>
              </a:ext>
              <a:ext uri="{C183D7F6-B498-43B3-948B-1728B52AA6E4}">
                <adec:decorative xmlns:adec="http://schemas.microsoft.com/office/drawing/2017/decorative" val="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403659" y="3951627"/>
            <a:ext cx="381000" cy="381000"/>
          </a:xfrm>
          <a:prstGeom prst="rect">
            <a:avLst/>
          </a:prstGeom>
        </p:spPr>
      </p:pic>
      <p:pic>
        <p:nvPicPr>
          <p:cNvPr id="15" name="Bild 14">
            <a:extLst>
              <a:ext uri="{FF2B5EF4-FFF2-40B4-BE49-F238E27FC236}">
                <a16:creationId xmlns:a16="http://schemas.microsoft.com/office/drawing/2014/main" id="{6CAF0396-4B0C-36C5-E6FD-BDD07C0F61AB}"/>
              </a:ext>
              <a:ext uri="{C183D7F6-B498-43B3-948B-1728B52AA6E4}">
                <adec:decorative xmlns:adec="http://schemas.microsoft.com/office/drawing/2017/decorative" val="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403659" y="4499611"/>
            <a:ext cx="381000" cy="381000"/>
          </a:xfrm>
          <a:prstGeom prst="rect">
            <a:avLst/>
          </a:prstGeom>
        </p:spPr>
      </p:pic>
      <p:pic>
        <p:nvPicPr>
          <p:cNvPr id="17" name="Bild 16">
            <a:extLst>
              <a:ext uri="{FF2B5EF4-FFF2-40B4-BE49-F238E27FC236}">
                <a16:creationId xmlns:a16="http://schemas.microsoft.com/office/drawing/2014/main" id="{A15B681B-1CD2-AFC8-DCBE-5EE8E1D80813}"/>
              </a:ext>
              <a:ext uri="{C183D7F6-B498-43B3-948B-1728B52AA6E4}">
                <adec:decorative xmlns:adec="http://schemas.microsoft.com/office/drawing/2017/decorative" val="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403659" y="5074295"/>
            <a:ext cx="381000" cy="381000"/>
          </a:xfrm>
          <a:prstGeom prst="rect">
            <a:avLst/>
          </a:prstGeom>
        </p:spPr>
      </p:pic>
    </p:spTree>
    <p:extLst>
      <p:ext uri="{BB962C8B-B14F-4D97-AF65-F5344CB8AC3E}">
        <p14:creationId xmlns:p14="http://schemas.microsoft.com/office/powerpoint/2010/main" val="282338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7A79D3-5C7E-E005-98F4-323F92A9DE30}"/>
              </a:ext>
            </a:extLst>
          </p:cNvPr>
          <p:cNvSpPr>
            <a:spLocks noGrp="1"/>
          </p:cNvSpPr>
          <p:nvPr>
            <p:ph type="title"/>
          </p:nvPr>
        </p:nvSpPr>
        <p:spPr>
          <a:xfrm>
            <a:off x="1416050" y="2155825"/>
            <a:ext cx="4483305" cy="1273175"/>
          </a:xfrm>
        </p:spPr>
        <p:txBody>
          <a:bodyPr/>
          <a:lstStyle/>
          <a:p>
            <a:r>
              <a:rPr lang="sv-SE" dirty="0"/>
              <a:t>Vill du veta mer?</a:t>
            </a:r>
            <a:endParaRPr lang="en-SE" dirty="0"/>
          </a:p>
        </p:txBody>
      </p:sp>
      <p:sp>
        <p:nvSpPr>
          <p:cNvPr id="4" name="Rektangel 64">
            <a:extLst>
              <a:ext uri="{FF2B5EF4-FFF2-40B4-BE49-F238E27FC236}">
                <a16:creationId xmlns:a16="http://schemas.microsoft.com/office/drawing/2014/main" id="{C8B81EE7-F8BB-2488-DDC2-7F0B08E1E149}"/>
              </a:ext>
              <a:ext uri="{C183D7F6-B498-43B3-948B-1728B52AA6E4}">
                <adec:decorative xmlns:adec="http://schemas.microsoft.com/office/drawing/2017/decorative" val="1"/>
              </a:ext>
            </a:extLst>
          </p:cNvPr>
          <p:cNvSpPr>
            <a:spLocks noChangeAspect="1"/>
          </p:cNvSpPr>
          <p:nvPr/>
        </p:nvSpPr>
        <p:spPr>
          <a:xfrm rot="118634">
            <a:off x="7079154" y="1556650"/>
            <a:ext cx="3460037" cy="3544225"/>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 name="Rektangel 4">
            <a:extLst>
              <a:ext uri="{FF2B5EF4-FFF2-40B4-BE49-F238E27FC236}">
                <a16:creationId xmlns:a16="http://schemas.microsoft.com/office/drawing/2014/main" id="{2B1E143A-DF11-1426-9ED7-C98238EA2C9E}"/>
              </a:ext>
            </a:extLst>
          </p:cNvPr>
          <p:cNvSpPr>
            <a:spLocks noChangeAspect="1"/>
          </p:cNvSpPr>
          <p:nvPr/>
        </p:nvSpPr>
        <p:spPr>
          <a:xfrm rot="144251">
            <a:off x="6835327" y="1439707"/>
            <a:ext cx="3460030" cy="354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ctr">
              <a:spcAft>
                <a:spcPts val="600"/>
              </a:spcAft>
            </a:pPr>
            <a:r>
              <a:rPr lang="sv-SE" dirty="0">
                <a:latin typeface="+mj-lt"/>
              </a:rPr>
              <a:t>Läs mer på </a:t>
            </a:r>
          </a:p>
          <a:p>
            <a:pPr algn="ctr">
              <a:spcAft>
                <a:spcPts val="1200"/>
              </a:spcAft>
            </a:pPr>
            <a:r>
              <a:rPr lang="sv-SE" b="1" dirty="0">
                <a:solidFill>
                  <a:schemeClr val="bg1"/>
                </a:solidFill>
                <a:latin typeface="+mj-lt"/>
                <a:hlinkClick r:id="rId2" action="ppaction://hlinkfile"/>
              </a:rPr>
              <a:t>mcf.se/</a:t>
            </a:r>
            <a:r>
              <a:rPr lang="sv-SE" b="1" dirty="0" err="1">
                <a:solidFill>
                  <a:schemeClr val="bg1"/>
                </a:solidFill>
                <a:latin typeface="+mj-lt"/>
                <a:hlinkClick r:id="rId2" action="ppaction://hlinkfile"/>
              </a:rPr>
              <a:t>ledningsamverkan</a:t>
            </a:r>
            <a:endParaRPr lang="sv-SE" b="1" dirty="0">
              <a:solidFill>
                <a:schemeClr val="bg1"/>
              </a:solidFill>
              <a:latin typeface="+mj-lt"/>
            </a:endParaRPr>
          </a:p>
          <a:p>
            <a:pPr algn="ctr">
              <a:lnSpc>
                <a:spcPts val="2500"/>
              </a:lnSpc>
            </a:pPr>
            <a:r>
              <a:rPr lang="sv-SE" dirty="0">
                <a:latin typeface="+mj-lt"/>
              </a:rPr>
              <a:t>under nivån arbetssätt </a:t>
            </a:r>
            <a:br>
              <a:rPr lang="sv-SE" dirty="0">
                <a:latin typeface="+mj-lt"/>
              </a:rPr>
            </a:br>
            <a:r>
              <a:rPr lang="sv-SE" dirty="0">
                <a:latin typeface="+mj-lt"/>
              </a:rPr>
              <a:t>i ”</a:t>
            </a:r>
            <a:r>
              <a:rPr lang="sv-SE" i="1" dirty="0">
                <a:latin typeface="+mj-lt"/>
              </a:rPr>
              <a:t>Gemensamma grunder </a:t>
            </a:r>
            <a:br>
              <a:rPr lang="sv-SE" i="1" dirty="0">
                <a:latin typeface="+mj-lt"/>
              </a:rPr>
            </a:br>
            <a:r>
              <a:rPr lang="sv-SE" i="1" dirty="0">
                <a:latin typeface="+mj-lt"/>
              </a:rPr>
              <a:t>– Ramverk för ledning </a:t>
            </a:r>
            <a:br>
              <a:rPr lang="sv-SE" i="1" dirty="0">
                <a:latin typeface="+mj-lt"/>
              </a:rPr>
            </a:br>
            <a:r>
              <a:rPr lang="sv-SE" i="1" dirty="0">
                <a:latin typeface="+mj-lt"/>
              </a:rPr>
              <a:t>och samverkan</a:t>
            </a:r>
            <a:r>
              <a:rPr lang="sv-SE" dirty="0">
                <a:latin typeface="+mj-lt"/>
              </a:rPr>
              <a:t>”</a:t>
            </a:r>
          </a:p>
        </p:txBody>
      </p:sp>
    </p:spTree>
    <p:extLst>
      <p:ext uri="{BB962C8B-B14F-4D97-AF65-F5344CB8AC3E}">
        <p14:creationId xmlns:p14="http://schemas.microsoft.com/office/powerpoint/2010/main" val="392746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B96BD08-3FF5-5858-93E7-EBC6AD5D9AAF}"/>
              </a:ext>
            </a:extLst>
          </p:cNvPr>
          <p:cNvSpPr>
            <a:spLocks noGrp="1"/>
          </p:cNvSpPr>
          <p:nvPr>
            <p:ph type="subTitle" idx="1"/>
          </p:nvPr>
        </p:nvSpPr>
        <p:spPr>
          <a:xfrm>
            <a:off x="1432560" y="2618935"/>
            <a:ext cx="9144000" cy="487824"/>
          </a:xfrm>
        </p:spPr>
        <p:txBody>
          <a:bodyPr/>
          <a:lstStyle/>
          <a:p>
            <a:r>
              <a:rPr lang="sv-SE" dirty="0"/>
              <a:t>Arbetssätt</a:t>
            </a:r>
          </a:p>
        </p:txBody>
      </p:sp>
      <p:sp>
        <p:nvSpPr>
          <p:cNvPr id="2" name="Rubrik 1">
            <a:extLst>
              <a:ext uri="{FF2B5EF4-FFF2-40B4-BE49-F238E27FC236}">
                <a16:creationId xmlns:a16="http://schemas.microsoft.com/office/drawing/2014/main" id="{BD407DD4-F521-3BF2-2DE2-FC35D1EC7808}"/>
              </a:ext>
            </a:extLst>
          </p:cNvPr>
          <p:cNvSpPr>
            <a:spLocks noGrp="1"/>
          </p:cNvSpPr>
          <p:nvPr>
            <p:ph type="ctrTitle"/>
          </p:nvPr>
        </p:nvSpPr>
        <p:spPr>
          <a:xfrm>
            <a:off x="1432560" y="3106759"/>
            <a:ext cx="9144000" cy="723245"/>
          </a:xfrm>
        </p:spPr>
        <p:txBody>
          <a:bodyPr/>
          <a:lstStyle/>
          <a:p>
            <a:r>
              <a:rPr lang="sv-SE" dirty="0"/>
              <a:t>Om rapportering</a:t>
            </a:r>
            <a:endParaRPr lang="en-SE" dirty="0"/>
          </a:p>
        </p:txBody>
      </p:sp>
    </p:spTree>
    <p:extLst>
      <p:ext uri="{BB962C8B-B14F-4D97-AF65-F5344CB8AC3E}">
        <p14:creationId xmlns:p14="http://schemas.microsoft.com/office/powerpoint/2010/main" val="270366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807C9A-73A4-B759-21B0-7B51702D28D3}"/>
              </a:ext>
            </a:extLst>
          </p:cNvPr>
          <p:cNvSpPr>
            <a:spLocks noGrp="1"/>
          </p:cNvSpPr>
          <p:nvPr>
            <p:ph type="title"/>
          </p:nvPr>
        </p:nvSpPr>
        <p:spPr>
          <a:xfrm>
            <a:off x="1678670" y="844667"/>
            <a:ext cx="8543806" cy="541926"/>
          </a:xfrm>
        </p:spPr>
        <p:txBody>
          <a:bodyPr/>
          <a:lstStyle/>
          <a:p>
            <a:r>
              <a:rPr lang="sv-SE" dirty="0"/>
              <a:t>Om rapportering </a:t>
            </a:r>
            <a:endParaRPr lang="en-SE" dirty="0"/>
          </a:p>
        </p:txBody>
      </p:sp>
      <p:sp>
        <p:nvSpPr>
          <p:cNvPr id="3" name="Platshållare för innehåll 2">
            <a:extLst>
              <a:ext uri="{FF2B5EF4-FFF2-40B4-BE49-F238E27FC236}">
                <a16:creationId xmlns:a16="http://schemas.microsoft.com/office/drawing/2014/main" id="{637ADBD2-61E6-3FA5-3676-08802AAC7345}"/>
              </a:ext>
            </a:extLst>
          </p:cNvPr>
          <p:cNvSpPr>
            <a:spLocks noGrp="1"/>
          </p:cNvSpPr>
          <p:nvPr>
            <p:ph idx="1"/>
          </p:nvPr>
        </p:nvSpPr>
        <p:spPr>
          <a:xfrm>
            <a:off x="1677989" y="1595438"/>
            <a:ext cx="5290624" cy="4351337"/>
          </a:xfrm>
        </p:spPr>
        <p:txBody>
          <a:bodyPr/>
          <a:lstStyle/>
          <a:p>
            <a:pPr marL="0" indent="0">
              <a:buNone/>
            </a:pPr>
            <a:r>
              <a:rPr lang="sv-SE" sz="2000" dirty="0"/>
              <a:t>Dokumentet beskriver innebörden av rapportering och rapporteringskrav, vad det innebär och hur detta uttrycks i författningar. </a:t>
            </a:r>
          </a:p>
          <a:p>
            <a:endParaRPr lang="sv-SE" sz="2000" dirty="0"/>
          </a:p>
          <a:p>
            <a:r>
              <a:rPr lang="sv-SE" sz="2000" dirty="0"/>
              <a:t>Rapportering avser formella krav på att dela information enligt författningar. </a:t>
            </a:r>
          </a:p>
          <a:p>
            <a:r>
              <a:rPr lang="sv-SE" sz="2000" dirty="0"/>
              <a:t>Rapportering syftar ytterst till att ge aktörer den information som efterfrågas, för att kunna agera på ett ändamålsenligt sätt. </a:t>
            </a:r>
          </a:p>
          <a:p>
            <a:r>
              <a:rPr lang="sv-SE" sz="2000" dirty="0"/>
              <a:t>Vad som ska rapporteras styrs dels </a:t>
            </a:r>
            <a:br>
              <a:rPr lang="sv-SE" sz="2000" dirty="0"/>
            </a:br>
            <a:r>
              <a:rPr lang="sv-SE" sz="2000" dirty="0"/>
              <a:t>av respektive aktörs ansvar, dels av författningsmässiga krav på att </a:t>
            </a:r>
            <a:br>
              <a:rPr lang="sv-SE" sz="2000" dirty="0"/>
            </a:br>
            <a:r>
              <a:rPr lang="sv-SE" sz="2000" dirty="0"/>
              <a:t>förmedla information.</a:t>
            </a:r>
            <a:endParaRPr lang="en-SE" sz="2000" dirty="0"/>
          </a:p>
        </p:txBody>
      </p:sp>
      <p:pic>
        <p:nvPicPr>
          <p:cNvPr id="5" name="Bildobjekt 4">
            <a:extLst>
              <a:ext uri="{FF2B5EF4-FFF2-40B4-BE49-F238E27FC236}">
                <a16:creationId xmlns:a16="http://schemas.microsoft.com/office/drawing/2014/main" id="{88E536CB-FD3F-90A6-B7D9-1F9C0608B1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137" y="341575"/>
            <a:ext cx="6074980" cy="6366578"/>
          </a:xfrm>
          <a:prstGeom prst="rect">
            <a:avLst/>
          </a:prstGeom>
        </p:spPr>
      </p:pic>
    </p:spTree>
    <p:extLst>
      <p:ext uri="{BB962C8B-B14F-4D97-AF65-F5344CB8AC3E}">
        <p14:creationId xmlns:p14="http://schemas.microsoft.com/office/powerpoint/2010/main" val="96463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B89B3-F874-B347-C2FA-79EA4CB6BCEE}"/>
              </a:ext>
            </a:extLst>
          </p:cNvPr>
          <p:cNvSpPr>
            <a:spLocks noGrp="1"/>
          </p:cNvSpPr>
          <p:nvPr>
            <p:ph type="title"/>
          </p:nvPr>
        </p:nvSpPr>
        <p:spPr/>
        <p:txBody>
          <a:bodyPr/>
          <a:lstStyle/>
          <a:p>
            <a:r>
              <a:rPr lang="sv-SE" dirty="0"/>
              <a:t>Informationsdelning vs. rapportering?</a:t>
            </a:r>
            <a:endParaRPr lang="en-SE" dirty="0"/>
          </a:p>
        </p:txBody>
      </p:sp>
      <p:pic>
        <p:nvPicPr>
          <p:cNvPr id="5" name="Bild 4">
            <a:extLst>
              <a:ext uri="{FF2B5EF4-FFF2-40B4-BE49-F238E27FC236}">
                <a16:creationId xmlns:a16="http://schemas.microsoft.com/office/drawing/2014/main" id="{8B3088D7-10AF-3AC3-CB35-9835B38A89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1417" y="1438114"/>
            <a:ext cx="7509166" cy="3717818"/>
          </a:xfrm>
          <a:prstGeom prst="rect">
            <a:avLst/>
          </a:prstGeom>
        </p:spPr>
      </p:pic>
      <p:sp>
        <p:nvSpPr>
          <p:cNvPr id="8" name="textruta 7">
            <a:extLst>
              <a:ext uri="{FF2B5EF4-FFF2-40B4-BE49-F238E27FC236}">
                <a16:creationId xmlns:a16="http://schemas.microsoft.com/office/drawing/2014/main" id="{C375815E-9BC4-A27E-8C46-07694352A40F}"/>
              </a:ext>
            </a:extLst>
          </p:cNvPr>
          <p:cNvSpPr txBox="1"/>
          <p:nvPr/>
        </p:nvSpPr>
        <p:spPr>
          <a:xfrm>
            <a:off x="3069703" y="4962721"/>
            <a:ext cx="6551483" cy="738664"/>
          </a:xfrm>
          <a:prstGeom prst="rect">
            <a:avLst/>
          </a:prstGeom>
          <a:noFill/>
        </p:spPr>
        <p:txBody>
          <a:bodyPr wrap="square" rtlCol="0">
            <a:spAutoFit/>
          </a:bodyPr>
          <a:lstStyle/>
          <a:p>
            <a:r>
              <a:rPr lang="sv-SE" sz="1400" dirty="0"/>
              <a:t>Med rapportering avses att dela information enligt formella krav i en förordning eller föreskrift. Informationsdelning innebär att man delar information med någon ”för kännedom” – alltså utan att det finns något krav på det i en författning.</a:t>
            </a:r>
            <a:endParaRPr lang="en-SE" sz="1400" dirty="0"/>
          </a:p>
        </p:txBody>
      </p:sp>
      <p:sp>
        <p:nvSpPr>
          <p:cNvPr id="9" name="Bildobjekt 6">
            <a:extLst>
              <a:ext uri="{FF2B5EF4-FFF2-40B4-BE49-F238E27FC236}">
                <a16:creationId xmlns:a16="http://schemas.microsoft.com/office/drawing/2014/main" id="{DC08DD8E-EE76-D49D-1DEC-3BA724A97A9B}"/>
              </a:ext>
              <a:ext uri="{C183D7F6-B498-43B3-948B-1728B52AA6E4}">
                <adec:decorative xmlns:adec="http://schemas.microsoft.com/office/drawing/2017/decorative" val="1"/>
              </a:ext>
            </a:extLst>
          </p:cNvPr>
          <p:cNvSpPr/>
          <p:nvPr/>
        </p:nvSpPr>
        <p:spPr>
          <a:xfrm>
            <a:off x="2717866" y="5052466"/>
            <a:ext cx="236855" cy="333375"/>
          </a:xfrm>
          <a:custGeom>
            <a:avLst/>
            <a:gdLst>
              <a:gd name="connsiteX0" fmla="*/ 118720 w 237439"/>
              <a:gd name="connsiteY0" fmla="*/ 0 h 333626"/>
              <a:gd name="connsiteX1" fmla="*/ 178441 w 237439"/>
              <a:gd name="connsiteY1" fmla="*/ 15260 h 333626"/>
              <a:gd name="connsiteX2" fmla="*/ 221634 w 237439"/>
              <a:gd name="connsiteY2" fmla="*/ 56963 h 333626"/>
              <a:gd name="connsiteX3" fmla="*/ 237439 w 237439"/>
              <a:gd name="connsiteY3" fmla="*/ 114626 h 333626"/>
              <a:gd name="connsiteX4" fmla="*/ 230080 w 237439"/>
              <a:gd name="connsiteY4" fmla="*/ 157611 h 333626"/>
              <a:gd name="connsiteX5" fmla="*/ 210534 w 237439"/>
              <a:gd name="connsiteY5" fmla="*/ 184986 h 333626"/>
              <a:gd name="connsiteX6" fmla="*/ 193643 w 237439"/>
              <a:gd name="connsiteY6" fmla="*/ 207119 h 333626"/>
              <a:gd name="connsiteX7" fmla="*/ 176149 w 237439"/>
              <a:gd name="connsiteY7" fmla="*/ 240318 h 333626"/>
              <a:gd name="connsiteX8" fmla="*/ 170720 w 237439"/>
              <a:gd name="connsiteY8" fmla="*/ 247541 h 333626"/>
              <a:gd name="connsiteX9" fmla="*/ 161309 w 237439"/>
              <a:gd name="connsiteY9" fmla="*/ 250103 h 333626"/>
              <a:gd name="connsiteX10" fmla="*/ 76251 w 237439"/>
              <a:gd name="connsiteY10" fmla="*/ 250103 h 333626"/>
              <a:gd name="connsiteX11" fmla="*/ 66840 w 237439"/>
              <a:gd name="connsiteY11" fmla="*/ 247541 h 333626"/>
              <a:gd name="connsiteX12" fmla="*/ 61411 w 237439"/>
              <a:gd name="connsiteY12" fmla="*/ 240318 h 333626"/>
              <a:gd name="connsiteX13" fmla="*/ 43917 w 237439"/>
              <a:gd name="connsiteY13" fmla="*/ 207119 h 333626"/>
              <a:gd name="connsiteX14" fmla="*/ 27026 w 237439"/>
              <a:gd name="connsiteY14" fmla="*/ 184986 h 333626"/>
              <a:gd name="connsiteX15" fmla="*/ 7480 w 237439"/>
              <a:gd name="connsiteY15" fmla="*/ 157611 h 333626"/>
              <a:gd name="connsiteX16" fmla="*/ 0 w 237439"/>
              <a:gd name="connsiteY16" fmla="*/ 114626 h 333626"/>
              <a:gd name="connsiteX17" fmla="*/ 15805 w 237439"/>
              <a:gd name="connsiteY17" fmla="*/ 56963 h 333626"/>
              <a:gd name="connsiteX18" fmla="*/ 58998 w 237439"/>
              <a:gd name="connsiteY18" fmla="*/ 15260 h 333626"/>
              <a:gd name="connsiteX19" fmla="*/ 118720 w 237439"/>
              <a:gd name="connsiteY19" fmla="*/ 0 h 333626"/>
              <a:gd name="connsiteX20" fmla="*/ 118720 w 237439"/>
              <a:gd name="connsiteY20" fmla="*/ 31336 h 333626"/>
              <a:gd name="connsiteX21" fmla="*/ 75165 w 237439"/>
              <a:gd name="connsiteY21" fmla="*/ 42402 h 333626"/>
              <a:gd name="connsiteX22" fmla="*/ 43796 w 237439"/>
              <a:gd name="connsiteY22" fmla="*/ 72690 h 333626"/>
              <a:gd name="connsiteX23" fmla="*/ 32334 w 237439"/>
              <a:gd name="connsiteY23" fmla="*/ 114742 h 333626"/>
              <a:gd name="connsiteX24" fmla="*/ 37763 w 237439"/>
              <a:gd name="connsiteY24" fmla="*/ 146078 h 333626"/>
              <a:gd name="connsiteX25" fmla="*/ 51880 w 237439"/>
              <a:gd name="connsiteY25" fmla="*/ 165299 h 333626"/>
              <a:gd name="connsiteX26" fmla="*/ 68047 w 237439"/>
              <a:gd name="connsiteY26" fmla="*/ 185801 h 333626"/>
              <a:gd name="connsiteX27" fmla="*/ 86989 w 237439"/>
              <a:gd name="connsiteY27" fmla="*/ 219001 h 333626"/>
              <a:gd name="connsiteX28" fmla="*/ 150451 w 237439"/>
              <a:gd name="connsiteY28" fmla="*/ 219001 h 333626"/>
              <a:gd name="connsiteX29" fmla="*/ 169393 w 237439"/>
              <a:gd name="connsiteY29" fmla="*/ 185801 h 333626"/>
              <a:gd name="connsiteX30" fmla="*/ 185560 w 237439"/>
              <a:gd name="connsiteY30" fmla="*/ 165299 h 333626"/>
              <a:gd name="connsiteX31" fmla="*/ 199676 w 237439"/>
              <a:gd name="connsiteY31" fmla="*/ 146078 h 333626"/>
              <a:gd name="connsiteX32" fmla="*/ 205105 w 237439"/>
              <a:gd name="connsiteY32" fmla="*/ 114742 h 333626"/>
              <a:gd name="connsiteX33" fmla="*/ 193643 w 237439"/>
              <a:gd name="connsiteY33" fmla="*/ 72690 h 333626"/>
              <a:gd name="connsiteX34" fmla="*/ 162274 w 237439"/>
              <a:gd name="connsiteY34" fmla="*/ 42402 h 333626"/>
              <a:gd name="connsiteX35" fmla="*/ 118720 w 237439"/>
              <a:gd name="connsiteY35" fmla="*/ 31336 h 333626"/>
              <a:gd name="connsiteX36" fmla="*/ 75527 w 237439"/>
              <a:gd name="connsiteY36" fmla="*/ 114742 h 333626"/>
              <a:gd name="connsiteX37" fmla="*/ 72511 w 237439"/>
              <a:gd name="connsiteY37" fmla="*/ 122198 h 333626"/>
              <a:gd name="connsiteX38" fmla="*/ 64789 w 237439"/>
              <a:gd name="connsiteY38" fmla="*/ 125110 h 333626"/>
              <a:gd name="connsiteX39" fmla="*/ 57067 w 237439"/>
              <a:gd name="connsiteY39" fmla="*/ 122198 h 333626"/>
              <a:gd name="connsiteX40" fmla="*/ 54051 w 237439"/>
              <a:gd name="connsiteY40" fmla="*/ 114742 h 333626"/>
              <a:gd name="connsiteX41" fmla="*/ 72993 w 237439"/>
              <a:gd name="connsiteY41" fmla="*/ 70476 h 333626"/>
              <a:gd name="connsiteX42" fmla="*/ 118840 w 237439"/>
              <a:gd name="connsiteY42" fmla="*/ 52187 h 333626"/>
              <a:gd name="connsiteX43" fmla="*/ 126562 w 237439"/>
              <a:gd name="connsiteY43" fmla="*/ 55100 h 333626"/>
              <a:gd name="connsiteX44" fmla="*/ 129578 w 237439"/>
              <a:gd name="connsiteY44" fmla="*/ 62555 h 333626"/>
              <a:gd name="connsiteX45" fmla="*/ 126562 w 237439"/>
              <a:gd name="connsiteY45" fmla="*/ 70010 h 333626"/>
              <a:gd name="connsiteX46" fmla="*/ 118840 w 237439"/>
              <a:gd name="connsiteY46" fmla="*/ 72923 h 333626"/>
              <a:gd name="connsiteX47" fmla="*/ 88436 w 237439"/>
              <a:gd name="connsiteY47" fmla="*/ 85270 h 333626"/>
              <a:gd name="connsiteX48" fmla="*/ 75648 w 237439"/>
              <a:gd name="connsiteY48" fmla="*/ 114626 h 333626"/>
              <a:gd name="connsiteX49" fmla="*/ 172650 w 237439"/>
              <a:gd name="connsiteY49" fmla="*/ 278993 h 333626"/>
              <a:gd name="connsiteX50" fmla="*/ 170237 w 237439"/>
              <a:gd name="connsiteY50" fmla="*/ 273401 h 333626"/>
              <a:gd name="connsiteX51" fmla="*/ 164446 w 237439"/>
              <a:gd name="connsiteY51" fmla="*/ 271071 h 333626"/>
              <a:gd name="connsiteX52" fmla="*/ 72631 w 237439"/>
              <a:gd name="connsiteY52" fmla="*/ 271071 h 333626"/>
              <a:gd name="connsiteX53" fmla="*/ 66840 w 237439"/>
              <a:gd name="connsiteY53" fmla="*/ 273401 h 333626"/>
              <a:gd name="connsiteX54" fmla="*/ 64427 w 237439"/>
              <a:gd name="connsiteY54" fmla="*/ 278993 h 333626"/>
              <a:gd name="connsiteX55" fmla="*/ 64427 w 237439"/>
              <a:gd name="connsiteY55" fmla="*/ 297282 h 333626"/>
              <a:gd name="connsiteX56" fmla="*/ 67443 w 237439"/>
              <a:gd name="connsiteY56" fmla="*/ 306368 h 333626"/>
              <a:gd name="connsiteX57" fmla="*/ 75165 w 237439"/>
              <a:gd name="connsiteY57" fmla="*/ 312192 h 333626"/>
              <a:gd name="connsiteX58" fmla="*/ 75165 w 237439"/>
              <a:gd name="connsiteY58" fmla="*/ 318017 h 333626"/>
              <a:gd name="connsiteX59" fmla="*/ 79870 w 237439"/>
              <a:gd name="connsiteY59" fmla="*/ 329083 h 333626"/>
              <a:gd name="connsiteX60" fmla="*/ 91332 w 237439"/>
              <a:gd name="connsiteY60" fmla="*/ 333626 h 333626"/>
              <a:gd name="connsiteX61" fmla="*/ 145383 w 237439"/>
              <a:gd name="connsiteY61" fmla="*/ 333626 h 333626"/>
              <a:gd name="connsiteX62" fmla="*/ 156845 w 237439"/>
              <a:gd name="connsiteY62" fmla="*/ 329083 h 333626"/>
              <a:gd name="connsiteX63" fmla="*/ 161550 w 237439"/>
              <a:gd name="connsiteY63" fmla="*/ 318017 h 333626"/>
              <a:gd name="connsiteX64" fmla="*/ 161550 w 237439"/>
              <a:gd name="connsiteY64" fmla="*/ 312192 h 333626"/>
              <a:gd name="connsiteX65" fmla="*/ 169272 w 237439"/>
              <a:gd name="connsiteY65" fmla="*/ 306368 h 333626"/>
              <a:gd name="connsiteX66" fmla="*/ 172288 w 237439"/>
              <a:gd name="connsiteY66" fmla="*/ 297282 h 333626"/>
              <a:gd name="connsiteX67" fmla="*/ 172288 w 237439"/>
              <a:gd name="connsiteY67" fmla="*/ 278993 h 33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7439" h="333626">
                <a:moveTo>
                  <a:pt x="118720" y="0"/>
                </a:moveTo>
                <a:cubicBezTo>
                  <a:pt x="140316" y="0"/>
                  <a:pt x="160223" y="5126"/>
                  <a:pt x="178441" y="15260"/>
                </a:cubicBezTo>
                <a:cubicBezTo>
                  <a:pt x="196660" y="25511"/>
                  <a:pt x="211017" y="39374"/>
                  <a:pt x="221634" y="56963"/>
                </a:cubicBezTo>
                <a:cubicBezTo>
                  <a:pt x="232251" y="74553"/>
                  <a:pt x="237439" y="93774"/>
                  <a:pt x="237439" y="114626"/>
                </a:cubicBezTo>
                <a:cubicBezTo>
                  <a:pt x="237439" y="131983"/>
                  <a:pt x="235026" y="146311"/>
                  <a:pt x="230080" y="157611"/>
                </a:cubicBezTo>
                <a:cubicBezTo>
                  <a:pt x="226460" y="164600"/>
                  <a:pt x="219945" y="173686"/>
                  <a:pt x="210534" y="184986"/>
                </a:cubicBezTo>
                <a:cubicBezTo>
                  <a:pt x="203295" y="193722"/>
                  <a:pt x="197745" y="201061"/>
                  <a:pt x="193643" y="207119"/>
                </a:cubicBezTo>
                <a:cubicBezTo>
                  <a:pt x="186887" y="217137"/>
                  <a:pt x="181096" y="228203"/>
                  <a:pt x="176149" y="240318"/>
                </a:cubicBezTo>
                <a:cubicBezTo>
                  <a:pt x="175304" y="243347"/>
                  <a:pt x="173495" y="245793"/>
                  <a:pt x="170720" y="247541"/>
                </a:cubicBezTo>
                <a:cubicBezTo>
                  <a:pt x="168065" y="249288"/>
                  <a:pt x="164808" y="250103"/>
                  <a:pt x="161309" y="250103"/>
                </a:cubicBezTo>
                <a:lnTo>
                  <a:pt x="76251" y="250103"/>
                </a:lnTo>
                <a:cubicBezTo>
                  <a:pt x="72631" y="250103"/>
                  <a:pt x="69494" y="249288"/>
                  <a:pt x="66840" y="247541"/>
                </a:cubicBezTo>
                <a:cubicBezTo>
                  <a:pt x="64186" y="245793"/>
                  <a:pt x="62376" y="243463"/>
                  <a:pt x="61411" y="240318"/>
                </a:cubicBezTo>
                <a:cubicBezTo>
                  <a:pt x="56464" y="228203"/>
                  <a:pt x="50552" y="217137"/>
                  <a:pt x="43917" y="207119"/>
                </a:cubicBezTo>
                <a:cubicBezTo>
                  <a:pt x="39815" y="201061"/>
                  <a:pt x="34265" y="193606"/>
                  <a:pt x="27026" y="184986"/>
                </a:cubicBezTo>
                <a:cubicBezTo>
                  <a:pt x="17615" y="173686"/>
                  <a:pt x="11100" y="164600"/>
                  <a:pt x="7480" y="157611"/>
                </a:cubicBezTo>
                <a:cubicBezTo>
                  <a:pt x="2534" y="146311"/>
                  <a:pt x="0" y="131983"/>
                  <a:pt x="0" y="114626"/>
                </a:cubicBezTo>
                <a:cubicBezTo>
                  <a:pt x="0" y="93774"/>
                  <a:pt x="5309" y="74553"/>
                  <a:pt x="15805" y="56963"/>
                </a:cubicBezTo>
                <a:cubicBezTo>
                  <a:pt x="26422" y="39374"/>
                  <a:pt x="40780" y="25511"/>
                  <a:pt x="58998" y="15260"/>
                </a:cubicBezTo>
                <a:cubicBezTo>
                  <a:pt x="77216" y="5009"/>
                  <a:pt x="97123" y="0"/>
                  <a:pt x="118720" y="0"/>
                </a:cubicBezTo>
                <a:moveTo>
                  <a:pt x="118720" y="31336"/>
                </a:moveTo>
                <a:cubicBezTo>
                  <a:pt x="102914" y="31336"/>
                  <a:pt x="88436" y="35063"/>
                  <a:pt x="75165" y="42402"/>
                </a:cubicBezTo>
                <a:cubicBezTo>
                  <a:pt x="61893" y="49741"/>
                  <a:pt x="51397" y="59876"/>
                  <a:pt x="43796" y="72690"/>
                </a:cubicBezTo>
                <a:cubicBezTo>
                  <a:pt x="36195" y="85503"/>
                  <a:pt x="32334" y="99482"/>
                  <a:pt x="32334" y="114742"/>
                </a:cubicBezTo>
                <a:cubicBezTo>
                  <a:pt x="32334" y="127789"/>
                  <a:pt x="34144" y="138157"/>
                  <a:pt x="37763" y="146078"/>
                </a:cubicBezTo>
                <a:cubicBezTo>
                  <a:pt x="40056" y="150854"/>
                  <a:pt x="44761" y="157261"/>
                  <a:pt x="51880" y="165299"/>
                </a:cubicBezTo>
                <a:cubicBezTo>
                  <a:pt x="59119" y="173337"/>
                  <a:pt x="64548" y="180210"/>
                  <a:pt x="68047" y="185801"/>
                </a:cubicBezTo>
                <a:cubicBezTo>
                  <a:pt x="74803" y="195353"/>
                  <a:pt x="81077" y="206420"/>
                  <a:pt x="86989" y="219001"/>
                </a:cubicBezTo>
                <a:lnTo>
                  <a:pt x="150451" y="219001"/>
                </a:lnTo>
                <a:cubicBezTo>
                  <a:pt x="156362" y="206420"/>
                  <a:pt x="162636" y="195353"/>
                  <a:pt x="169393" y="185801"/>
                </a:cubicBezTo>
                <a:cubicBezTo>
                  <a:pt x="173012" y="180210"/>
                  <a:pt x="178441" y="173337"/>
                  <a:pt x="185560" y="165299"/>
                </a:cubicBezTo>
                <a:cubicBezTo>
                  <a:pt x="192799" y="157261"/>
                  <a:pt x="197504" y="150854"/>
                  <a:pt x="199676" y="146078"/>
                </a:cubicBezTo>
                <a:cubicBezTo>
                  <a:pt x="203295" y="137807"/>
                  <a:pt x="205105" y="127440"/>
                  <a:pt x="205105" y="114742"/>
                </a:cubicBezTo>
                <a:cubicBezTo>
                  <a:pt x="205105" y="99482"/>
                  <a:pt x="201244" y="85503"/>
                  <a:pt x="193643" y="72690"/>
                </a:cubicBezTo>
                <a:cubicBezTo>
                  <a:pt x="186042" y="59876"/>
                  <a:pt x="175546" y="49741"/>
                  <a:pt x="162274" y="42402"/>
                </a:cubicBezTo>
                <a:cubicBezTo>
                  <a:pt x="149003" y="35063"/>
                  <a:pt x="134525" y="31336"/>
                  <a:pt x="118720" y="31336"/>
                </a:cubicBezTo>
                <a:moveTo>
                  <a:pt x="75527" y="114742"/>
                </a:moveTo>
                <a:cubicBezTo>
                  <a:pt x="75527" y="117771"/>
                  <a:pt x="74562" y="120334"/>
                  <a:pt x="72511" y="122198"/>
                </a:cubicBezTo>
                <a:cubicBezTo>
                  <a:pt x="70460" y="124178"/>
                  <a:pt x="67926" y="125110"/>
                  <a:pt x="64789" y="125110"/>
                </a:cubicBezTo>
                <a:cubicBezTo>
                  <a:pt x="61652" y="125110"/>
                  <a:pt x="58998" y="124178"/>
                  <a:pt x="57067" y="122198"/>
                </a:cubicBezTo>
                <a:cubicBezTo>
                  <a:pt x="55016" y="120217"/>
                  <a:pt x="54051" y="117771"/>
                  <a:pt x="54051" y="114742"/>
                </a:cubicBezTo>
                <a:cubicBezTo>
                  <a:pt x="54051" y="97385"/>
                  <a:pt x="60325" y="82591"/>
                  <a:pt x="72993" y="70476"/>
                </a:cubicBezTo>
                <a:cubicBezTo>
                  <a:pt x="85541" y="58245"/>
                  <a:pt x="100863" y="52187"/>
                  <a:pt x="118840" y="52187"/>
                </a:cubicBezTo>
                <a:cubicBezTo>
                  <a:pt x="121977" y="52187"/>
                  <a:pt x="124631" y="53119"/>
                  <a:pt x="126562" y="55100"/>
                </a:cubicBezTo>
                <a:cubicBezTo>
                  <a:pt x="128613" y="57080"/>
                  <a:pt x="129578" y="59526"/>
                  <a:pt x="129578" y="62555"/>
                </a:cubicBezTo>
                <a:cubicBezTo>
                  <a:pt x="129578" y="65584"/>
                  <a:pt x="128613" y="68146"/>
                  <a:pt x="126562" y="70010"/>
                </a:cubicBezTo>
                <a:cubicBezTo>
                  <a:pt x="124511" y="71991"/>
                  <a:pt x="121977" y="72923"/>
                  <a:pt x="118840" y="72923"/>
                </a:cubicBezTo>
                <a:cubicBezTo>
                  <a:pt x="107137" y="72923"/>
                  <a:pt x="97003" y="77000"/>
                  <a:pt x="88436" y="85270"/>
                </a:cubicBezTo>
                <a:cubicBezTo>
                  <a:pt x="79870" y="93541"/>
                  <a:pt x="75648" y="103326"/>
                  <a:pt x="75648" y="114626"/>
                </a:cubicBezTo>
                <a:moveTo>
                  <a:pt x="172650" y="278993"/>
                </a:moveTo>
                <a:cubicBezTo>
                  <a:pt x="172650" y="276779"/>
                  <a:pt x="171806" y="275032"/>
                  <a:pt x="170237" y="273401"/>
                </a:cubicBezTo>
                <a:cubicBezTo>
                  <a:pt x="168669" y="271887"/>
                  <a:pt x="166738" y="271071"/>
                  <a:pt x="164446" y="271071"/>
                </a:cubicBezTo>
                <a:lnTo>
                  <a:pt x="72631" y="271071"/>
                </a:lnTo>
                <a:cubicBezTo>
                  <a:pt x="70339" y="271071"/>
                  <a:pt x="68409" y="271887"/>
                  <a:pt x="66840" y="273401"/>
                </a:cubicBezTo>
                <a:cubicBezTo>
                  <a:pt x="65272" y="274916"/>
                  <a:pt x="64427" y="276779"/>
                  <a:pt x="64427" y="278993"/>
                </a:cubicBezTo>
                <a:lnTo>
                  <a:pt x="64427" y="297282"/>
                </a:lnTo>
                <a:cubicBezTo>
                  <a:pt x="64427" y="300776"/>
                  <a:pt x="65392" y="303805"/>
                  <a:pt x="67443" y="306368"/>
                </a:cubicBezTo>
                <a:cubicBezTo>
                  <a:pt x="69494" y="308931"/>
                  <a:pt x="72028" y="310911"/>
                  <a:pt x="75165" y="312192"/>
                </a:cubicBezTo>
                <a:lnTo>
                  <a:pt x="75165" y="318017"/>
                </a:lnTo>
                <a:cubicBezTo>
                  <a:pt x="75165" y="322327"/>
                  <a:pt x="76733" y="326055"/>
                  <a:pt x="79870" y="329083"/>
                </a:cubicBezTo>
                <a:cubicBezTo>
                  <a:pt x="83007" y="332112"/>
                  <a:pt x="86868" y="333626"/>
                  <a:pt x="91332" y="333626"/>
                </a:cubicBezTo>
                <a:lnTo>
                  <a:pt x="145383" y="333626"/>
                </a:lnTo>
                <a:cubicBezTo>
                  <a:pt x="149847" y="333626"/>
                  <a:pt x="153708" y="332112"/>
                  <a:pt x="156845" y="329083"/>
                </a:cubicBezTo>
                <a:cubicBezTo>
                  <a:pt x="159982" y="326055"/>
                  <a:pt x="161550" y="322327"/>
                  <a:pt x="161550" y="318017"/>
                </a:cubicBezTo>
                <a:lnTo>
                  <a:pt x="161550" y="312192"/>
                </a:lnTo>
                <a:cubicBezTo>
                  <a:pt x="164687" y="310911"/>
                  <a:pt x="167342" y="308931"/>
                  <a:pt x="169272" y="306368"/>
                </a:cubicBezTo>
                <a:cubicBezTo>
                  <a:pt x="171323" y="303805"/>
                  <a:pt x="172288" y="300776"/>
                  <a:pt x="172288" y="297282"/>
                </a:cubicBezTo>
                <a:lnTo>
                  <a:pt x="172288" y="278993"/>
                </a:lnTo>
                <a:close/>
              </a:path>
            </a:pathLst>
          </a:custGeom>
          <a:solidFill>
            <a:schemeClr val="accent3">
              <a:lumMod val="75000"/>
            </a:schemeClr>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44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51B1D42-4C26-3DB1-D0E2-6C71897E1752}"/>
              </a:ext>
            </a:extLst>
          </p:cNvPr>
          <p:cNvSpPr>
            <a:spLocks noGrp="1"/>
          </p:cNvSpPr>
          <p:nvPr>
            <p:ph type="subTitle" idx="1"/>
          </p:nvPr>
        </p:nvSpPr>
        <p:spPr>
          <a:xfrm>
            <a:off x="1432560" y="2618935"/>
            <a:ext cx="9144000" cy="487824"/>
          </a:xfrm>
        </p:spPr>
        <p:txBody>
          <a:bodyPr/>
          <a:lstStyle/>
          <a:p>
            <a:r>
              <a:rPr lang="sv-SE" dirty="0"/>
              <a:t>Arbetssätt</a:t>
            </a:r>
          </a:p>
        </p:txBody>
      </p:sp>
      <p:sp>
        <p:nvSpPr>
          <p:cNvPr id="2" name="Rubrik 1">
            <a:extLst>
              <a:ext uri="{FF2B5EF4-FFF2-40B4-BE49-F238E27FC236}">
                <a16:creationId xmlns:a16="http://schemas.microsoft.com/office/drawing/2014/main" id="{140E54E3-0A50-6598-7D5A-F84580C826F4}"/>
              </a:ext>
            </a:extLst>
          </p:cNvPr>
          <p:cNvSpPr>
            <a:spLocks noGrp="1"/>
          </p:cNvSpPr>
          <p:nvPr>
            <p:ph type="ctrTitle"/>
          </p:nvPr>
        </p:nvSpPr>
        <p:spPr>
          <a:xfrm>
            <a:off x="1432560" y="3106759"/>
            <a:ext cx="9144000" cy="723245"/>
          </a:xfrm>
        </p:spPr>
        <p:txBody>
          <a:bodyPr/>
          <a:lstStyle/>
          <a:p>
            <a:r>
              <a:rPr lang="sv-SE" dirty="0"/>
              <a:t>Rapporteringsprocessen </a:t>
            </a:r>
            <a:endParaRPr lang="en-SE" dirty="0"/>
          </a:p>
        </p:txBody>
      </p:sp>
    </p:spTree>
    <p:extLst>
      <p:ext uri="{BB962C8B-B14F-4D97-AF65-F5344CB8AC3E}">
        <p14:creationId xmlns:p14="http://schemas.microsoft.com/office/powerpoint/2010/main" val="40139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871EA0-6279-FB30-C079-D49D59523196}"/>
              </a:ext>
            </a:extLst>
          </p:cNvPr>
          <p:cNvSpPr>
            <a:spLocks noGrp="1"/>
          </p:cNvSpPr>
          <p:nvPr>
            <p:ph type="title"/>
          </p:nvPr>
        </p:nvSpPr>
        <p:spPr>
          <a:xfrm>
            <a:off x="1184599" y="844667"/>
            <a:ext cx="8543806" cy="541926"/>
          </a:xfrm>
        </p:spPr>
        <p:txBody>
          <a:bodyPr/>
          <a:lstStyle/>
          <a:p>
            <a:r>
              <a:rPr lang="sv-SE" dirty="0"/>
              <a:t>Rapporteringsprocessen</a:t>
            </a:r>
            <a:endParaRPr lang="en-SE" dirty="0"/>
          </a:p>
        </p:txBody>
      </p:sp>
      <p:sp>
        <p:nvSpPr>
          <p:cNvPr id="5" name="Platshållare för innehåll 4">
            <a:extLst>
              <a:ext uri="{FF2B5EF4-FFF2-40B4-BE49-F238E27FC236}">
                <a16:creationId xmlns:a16="http://schemas.microsoft.com/office/drawing/2014/main" id="{19382E7F-AC47-8514-368F-104635D6F0CA}"/>
              </a:ext>
            </a:extLst>
          </p:cNvPr>
          <p:cNvSpPr>
            <a:spLocks noGrp="1"/>
          </p:cNvSpPr>
          <p:nvPr>
            <p:ph idx="1"/>
          </p:nvPr>
        </p:nvSpPr>
        <p:spPr>
          <a:xfrm>
            <a:off x="1183918" y="1595438"/>
            <a:ext cx="6154924" cy="4351337"/>
          </a:xfrm>
        </p:spPr>
        <p:txBody>
          <a:bodyPr/>
          <a:lstStyle/>
          <a:p>
            <a:pPr marL="0" lvl="0" indent="0">
              <a:buNone/>
            </a:pPr>
            <a:r>
              <a:rPr lang="sv-SE" sz="2000" dirty="0"/>
              <a:t>Dokumentet beskriver hur rapportering går till steg för steg med hjälp av en illustration av de generiska steg och beroenden som rapportering kan innehålla. </a:t>
            </a:r>
          </a:p>
          <a:p>
            <a:pPr marL="0" lvl="0" indent="0">
              <a:buNone/>
            </a:pPr>
            <a:r>
              <a:rPr lang="sv-SE" sz="2000" dirty="0"/>
              <a:t>Följande sju steg förklaras i dokumentet.</a:t>
            </a:r>
          </a:p>
          <a:p>
            <a:r>
              <a:rPr lang="sv-SE" sz="2000" b="1" dirty="0"/>
              <a:t>Steg 1: </a:t>
            </a:r>
            <a:r>
              <a:rPr lang="sv-SE" sz="2000" dirty="0"/>
              <a:t>Identifiera behov av information</a:t>
            </a:r>
          </a:p>
          <a:p>
            <a:r>
              <a:rPr lang="sv-SE" sz="2000" b="1" dirty="0"/>
              <a:t>Steg 2: </a:t>
            </a:r>
            <a:r>
              <a:rPr lang="sv-SE" sz="2000" dirty="0"/>
              <a:t>Efterfråga information</a:t>
            </a:r>
          </a:p>
          <a:p>
            <a:r>
              <a:rPr lang="sv-SE" sz="2000" b="1" dirty="0"/>
              <a:t>Steg 3: </a:t>
            </a:r>
            <a:r>
              <a:rPr lang="sv-SE" sz="2000" dirty="0"/>
              <a:t>Invänta svar</a:t>
            </a:r>
          </a:p>
          <a:p>
            <a:r>
              <a:rPr lang="sv-SE" sz="2000" b="1" dirty="0"/>
              <a:t>Steg 4: </a:t>
            </a:r>
            <a:r>
              <a:rPr lang="sv-SE" sz="2000" dirty="0"/>
              <a:t>Ta emot förfrågan och rapportering </a:t>
            </a:r>
          </a:p>
          <a:p>
            <a:r>
              <a:rPr lang="sv-SE" sz="2000" b="1" dirty="0"/>
              <a:t>Steg 5: </a:t>
            </a:r>
            <a:r>
              <a:rPr lang="sv-SE" sz="2000" dirty="0"/>
              <a:t>Bearbeta information</a:t>
            </a:r>
          </a:p>
          <a:p>
            <a:r>
              <a:rPr lang="sv-SE" sz="2000" b="1" dirty="0"/>
              <a:t>Steg 6: </a:t>
            </a:r>
            <a:r>
              <a:rPr lang="sv-SE" sz="2000" dirty="0"/>
              <a:t>Rapportera information </a:t>
            </a:r>
          </a:p>
          <a:p>
            <a:r>
              <a:rPr lang="sv-SE" sz="2000" b="1" dirty="0"/>
              <a:t>Steg 7: </a:t>
            </a:r>
            <a:r>
              <a:rPr lang="sv-SE" sz="2000" dirty="0"/>
              <a:t>Återkoppla rapportering</a:t>
            </a:r>
            <a:endParaRPr lang="en-SE" sz="2000" dirty="0"/>
          </a:p>
        </p:txBody>
      </p:sp>
      <p:pic>
        <p:nvPicPr>
          <p:cNvPr id="9" name="Bildobjekt 8">
            <a:extLst>
              <a:ext uri="{FF2B5EF4-FFF2-40B4-BE49-F238E27FC236}">
                <a16:creationId xmlns:a16="http://schemas.microsoft.com/office/drawing/2014/main" id="{D03C9373-B05C-16F5-71C5-332D1585D60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03746"/>
            <a:ext cx="6074980" cy="6366578"/>
          </a:xfrm>
          <a:prstGeom prst="rect">
            <a:avLst/>
          </a:prstGeom>
        </p:spPr>
      </p:pic>
    </p:spTree>
    <p:extLst>
      <p:ext uri="{BB962C8B-B14F-4D97-AF65-F5344CB8AC3E}">
        <p14:creationId xmlns:p14="http://schemas.microsoft.com/office/powerpoint/2010/main" val="346566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CC45E-623B-EBAB-E615-010B66FA74AA}"/>
              </a:ext>
            </a:extLst>
          </p:cNvPr>
          <p:cNvSpPr>
            <a:spLocks noGrp="1"/>
          </p:cNvSpPr>
          <p:nvPr>
            <p:ph type="title"/>
          </p:nvPr>
        </p:nvSpPr>
        <p:spPr/>
        <p:txBody>
          <a:bodyPr/>
          <a:lstStyle/>
          <a:p>
            <a:r>
              <a:rPr lang="sv-SE" dirty="0"/>
              <a:t>Rapporteringsprocessen   </a:t>
            </a:r>
            <a:endParaRPr lang="en-SE" dirty="0"/>
          </a:p>
        </p:txBody>
      </p:sp>
      <p:pic>
        <p:nvPicPr>
          <p:cNvPr id="9" name="Bild 8">
            <a:extLst>
              <a:ext uri="{FF2B5EF4-FFF2-40B4-BE49-F238E27FC236}">
                <a16:creationId xmlns:a16="http://schemas.microsoft.com/office/drawing/2014/main" id="{79E02A30-21D9-1528-7720-3416D830439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8933" y="1554682"/>
            <a:ext cx="6338826" cy="4519163"/>
          </a:xfrm>
          <a:prstGeom prst="rect">
            <a:avLst/>
          </a:prstGeom>
        </p:spPr>
      </p:pic>
    </p:spTree>
    <p:extLst>
      <p:ext uri="{BB962C8B-B14F-4D97-AF65-F5344CB8AC3E}">
        <p14:creationId xmlns:p14="http://schemas.microsoft.com/office/powerpoint/2010/main" val="238462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04BE22-C5F9-6547-947F-DDDC4129CCEE}"/>
              </a:ext>
            </a:extLst>
          </p:cNvPr>
          <p:cNvSpPr>
            <a:spLocks noGrp="1"/>
          </p:cNvSpPr>
          <p:nvPr>
            <p:ph type="title"/>
          </p:nvPr>
        </p:nvSpPr>
        <p:spPr>
          <a:xfrm>
            <a:off x="1677988" y="844550"/>
            <a:ext cx="8543925" cy="541338"/>
          </a:xfrm>
        </p:spPr>
        <p:txBody>
          <a:bodyPr/>
          <a:lstStyle/>
          <a:p>
            <a:r>
              <a:rPr lang="sv-SE" dirty="0"/>
              <a:t>Steg 1: Identifiera behov av information</a:t>
            </a:r>
            <a:endParaRPr lang="en-SE" dirty="0"/>
          </a:p>
        </p:txBody>
      </p:sp>
      <p:sp>
        <p:nvSpPr>
          <p:cNvPr id="3" name="Platshållare för innehåll 2">
            <a:extLst>
              <a:ext uri="{FF2B5EF4-FFF2-40B4-BE49-F238E27FC236}">
                <a16:creationId xmlns:a16="http://schemas.microsoft.com/office/drawing/2014/main" id="{2A55C7E7-44A8-991C-B822-D19E77C9BB9B}"/>
              </a:ext>
            </a:extLst>
          </p:cNvPr>
          <p:cNvSpPr>
            <a:spLocks noGrp="1"/>
          </p:cNvSpPr>
          <p:nvPr>
            <p:ph idx="1"/>
          </p:nvPr>
        </p:nvSpPr>
        <p:spPr>
          <a:xfrm>
            <a:off x="1677990" y="1595438"/>
            <a:ext cx="4057182" cy="4351337"/>
          </a:xfrm>
        </p:spPr>
        <p:txBody>
          <a:bodyPr/>
          <a:lstStyle/>
          <a:p>
            <a:pPr lvl="0"/>
            <a:r>
              <a:rPr lang="sv-SE" sz="1600" dirty="0"/>
              <a:t>Den aktör som startar rapporteringsprocessen har identifierat ett behov av att få information från en eller flera aktörer.</a:t>
            </a:r>
          </a:p>
          <a:p>
            <a:pPr lvl="0"/>
            <a:r>
              <a:rPr lang="sv-SE" sz="1600" dirty="0"/>
              <a:t>Det kan vara ett behov av information</a:t>
            </a:r>
          </a:p>
          <a:p>
            <a:pPr lvl="1"/>
            <a:r>
              <a:rPr lang="sv-SE" sz="1400" dirty="0"/>
              <a:t>utifrån ansvarsområde </a:t>
            </a:r>
          </a:p>
          <a:p>
            <a:pPr lvl="1"/>
            <a:r>
              <a:rPr lang="sv-SE" sz="1400" dirty="0"/>
              <a:t>som uppstår på grund av en incident eller samhällsstörning </a:t>
            </a:r>
          </a:p>
          <a:p>
            <a:pPr lvl="1"/>
            <a:r>
              <a:rPr lang="sv-SE" sz="1400" dirty="0"/>
              <a:t>eftersom aktören har en författningsstyrd skyldighet att ta fram en samlad lägesbild eller svara på en förfrågan om rapportering från en annan myndighet.</a:t>
            </a:r>
          </a:p>
          <a:p>
            <a:pPr lvl="0"/>
            <a:r>
              <a:rPr lang="sv-SE" sz="1600" dirty="0"/>
              <a:t>Det är viktigt att bedöma informationens värde och relevans i relation till den tid det tar för informationen att färdas i systemet och få en rapportering.</a:t>
            </a:r>
          </a:p>
        </p:txBody>
      </p:sp>
      <p:pic>
        <p:nvPicPr>
          <p:cNvPr id="7" name="Bild 6">
            <a:extLst>
              <a:ext uri="{FF2B5EF4-FFF2-40B4-BE49-F238E27FC236}">
                <a16:creationId xmlns:a16="http://schemas.microsoft.com/office/drawing/2014/main" id="{D815F55B-7F30-0AAE-842F-7991AD0B4BB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4148" y="1595438"/>
            <a:ext cx="5757225" cy="4104520"/>
          </a:xfrm>
          <a:prstGeom prst="rect">
            <a:avLst/>
          </a:prstGeom>
        </p:spPr>
      </p:pic>
      <p:cxnSp>
        <p:nvCxnSpPr>
          <p:cNvPr id="5" name="Rak koppling 4">
            <a:extLst>
              <a:ext uri="{FF2B5EF4-FFF2-40B4-BE49-F238E27FC236}">
                <a16:creationId xmlns:a16="http://schemas.microsoft.com/office/drawing/2014/main" id="{FD64C5AF-B3D2-6048-FA5D-B2C98A452792}"/>
              </a:ext>
              <a:ext uri="{C183D7F6-B498-43B3-948B-1728B52AA6E4}">
                <adec:decorative xmlns:adec="http://schemas.microsoft.com/office/drawing/2017/decorative" val="1"/>
              </a:ext>
            </a:extLst>
          </p:cNvPr>
          <p:cNvCxnSpPr>
            <a:cxnSpLocks/>
          </p:cNvCxnSpPr>
          <p:nvPr/>
        </p:nvCxnSpPr>
        <p:spPr>
          <a:xfrm>
            <a:off x="3244645" y="1349018"/>
            <a:ext cx="1917290" cy="0"/>
          </a:xfrm>
          <a:prstGeom prst="line">
            <a:avLst/>
          </a:pr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71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Arbetssätt">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657EB892-3643-C745-937D-12CB85729B9A}" vid="{50C5FE5E-6213-814D-8201-6B4E1DBE2DF7}"/>
    </a:ext>
  </a:extLst>
</a:theme>
</file>

<file path=ppt/theme/theme2.xml><?xml version="1.0" encoding="utf-8"?>
<a:theme xmlns:a="http://schemas.openxmlformats.org/drawingml/2006/main" name="Gemensamma grunder">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657EB892-3643-C745-937D-12CB85729B9A}" vid="{A8C7BF52-3F13-D542-B5F6-4CBEAEAD0BD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A90DCF60F35F8429B3402DEBC9C675B" ma:contentTypeVersion="2" ma:contentTypeDescription="Skapa ett nytt dokument." ma:contentTypeScope="" ma:versionID="7a1fefae01cb4bd268f98d466e345add">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248D45-495C-493A-BB1A-60BD4FB580A4}">
  <ds:schemaRefs>
    <ds:schemaRef ds:uri="http://schemas.microsoft.com/office/2006/documentManagement/types"/>
    <ds:schemaRef ds:uri="http://purl.org/dc/elements/1.1/"/>
    <ds:schemaRef ds:uri="http://purl.org/dc/dcmitype/"/>
    <ds:schemaRef ds:uri="http://purl.org/dc/terms/"/>
    <ds:schemaRef ds:uri="03895b0a-d61f-4293-917f-0cd761b2cdea"/>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4A5782F-955A-49ED-B1B9-13A25341B1A0}">
  <ds:schemaRefs>
    <ds:schemaRef ds:uri="http://schemas.microsoft.com/sharepoint/v3/contenttype/forms"/>
  </ds:schemaRefs>
</ds:datastoreItem>
</file>

<file path=customXml/itemProps3.xml><?xml version="1.0" encoding="utf-8"?>
<ds:datastoreItem xmlns:ds="http://schemas.openxmlformats.org/officeDocument/2006/customXml" ds:itemID="{525959E8-BE5B-42FE-8A1D-594B7B72F3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Powerpoint_mall_ramverket-ny</Template>
  <TotalTime>430</TotalTime>
  <Words>2122</Words>
  <Application>Microsoft Office PowerPoint</Application>
  <PresentationFormat>Bredbild</PresentationFormat>
  <Paragraphs>223</Paragraphs>
  <Slides>25</Slides>
  <Notes>9</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25</vt:i4>
      </vt:variant>
    </vt:vector>
  </HeadingPairs>
  <TitlesOfParts>
    <vt:vector size="32" baseType="lpstr">
      <vt:lpstr>Aptos</vt:lpstr>
      <vt:lpstr>Arial</vt:lpstr>
      <vt:lpstr>Century Gothic</vt:lpstr>
      <vt:lpstr>Garamond</vt:lpstr>
      <vt:lpstr>Symbol</vt:lpstr>
      <vt:lpstr>Arbetssätt</vt:lpstr>
      <vt:lpstr>Gemensamma grunder</vt:lpstr>
      <vt:lpstr>Rapportering</vt:lpstr>
      <vt:lpstr>Publikationer som beskriver rapportering</vt:lpstr>
      <vt:lpstr>Om rapportering</vt:lpstr>
      <vt:lpstr>Om rapportering </vt:lpstr>
      <vt:lpstr>Informationsdelning vs. rapportering?</vt:lpstr>
      <vt:lpstr>Rapporteringsprocessen </vt:lpstr>
      <vt:lpstr>Rapporteringsprocessen</vt:lpstr>
      <vt:lpstr>Rapporteringsprocessen   </vt:lpstr>
      <vt:lpstr>Steg 1: Identifiera behov av information</vt:lpstr>
      <vt:lpstr>Steg 2: Efterfråga information </vt:lpstr>
      <vt:lpstr>Steg 3: Invänta svar</vt:lpstr>
      <vt:lpstr>Steg 4: Ta emot efterfrågan och rapportering</vt:lpstr>
      <vt:lpstr>Steg 5: Bearbeta information</vt:lpstr>
      <vt:lpstr>Steg 6: Rapportera information </vt:lpstr>
      <vt:lpstr>Steg 7: Återkoppla rapportering </vt:lpstr>
      <vt:lpstr>Rapportering i relation till samlad lägesbild</vt:lpstr>
      <vt:lpstr>Exempel på rapportering</vt:lpstr>
      <vt:lpstr>Exempel på aktörer och rapporteringsflöde i en beredskapssektor</vt:lpstr>
      <vt:lpstr>Exempel på aktörer och roller för rapportering i en kommun – höga flöden/översvämning</vt:lpstr>
      <vt:lpstr>Illustrationer över författningsstyrda rapporteringsvägar</vt:lpstr>
      <vt:lpstr>Författningsstyrd rapportering</vt:lpstr>
      <vt:lpstr>Författningsstyrd rapportering </vt:lpstr>
      <vt:lpstr>Författningsstyrd rapportering  </vt:lpstr>
      <vt:lpstr>Författningsstyrd rapportering   </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Rapportering</dc:title>
  <dc:creator>Julia Karlsson</dc:creator>
  <cp:lastModifiedBy>Holmlund Jan-Anders</cp:lastModifiedBy>
  <cp:revision>55</cp:revision>
  <dcterms:created xsi:type="dcterms:W3CDTF">2026-03-27T10:20:00Z</dcterms:created>
  <dcterms:modified xsi:type="dcterms:W3CDTF">2026-05-05T09:08:39Z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0x0101001A90DCF60F35F8429B3402DEBC9C675B</vt:lpwstr>
  </property>
  <property fmtid="{D5CDD505-2E9C-101B-9397-08002B2CF9AE}" pid="3" name="MediaServiceImageTags">
    <vt:lpwstr/>
  </property>
</Properties>
</file>