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 id="2147483728" r:id="rId5"/>
  </p:sldMasterIdLst>
  <p:notesMasterIdLst>
    <p:notesMasterId r:id="rId17"/>
  </p:notesMasterIdLst>
  <p:sldIdLst>
    <p:sldId id="264" r:id="rId6"/>
    <p:sldId id="291" r:id="rId7"/>
    <p:sldId id="301" r:id="rId8"/>
    <p:sldId id="292" r:id="rId9"/>
    <p:sldId id="293" r:id="rId10"/>
    <p:sldId id="294" r:id="rId11"/>
    <p:sldId id="296" r:id="rId12"/>
    <p:sldId id="297" r:id="rId13"/>
    <p:sldId id="299" r:id="rId14"/>
    <p:sldId id="298" r:id="rId15"/>
    <p:sldId id="28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on" id="{D6BCDA1C-FF51-4E65-A82F-02D770A5B6E3}">
          <p14:sldIdLst>
            <p14:sldId id="264"/>
            <p14:sldId id="291"/>
            <p14:sldId id="301"/>
            <p14:sldId id="292"/>
            <p14:sldId id="293"/>
            <p14:sldId id="294"/>
            <p14:sldId id="296"/>
            <p14:sldId id="297"/>
            <p14:sldId id="299"/>
            <p14:sldId id="298"/>
            <p14:sldId id="28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4E1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8" autoAdjust="0"/>
    <p:restoredTop sz="87015" autoAdjust="0"/>
  </p:normalViewPr>
  <p:slideViewPr>
    <p:cSldViewPr snapToGrid="0">
      <p:cViewPr varScale="1">
        <p:scale>
          <a:sx n="41" d="100"/>
          <a:sy n="41" d="100"/>
        </p:scale>
        <p:origin x="66" y="270"/>
      </p:cViewPr>
      <p:guideLst/>
    </p:cSldViewPr>
  </p:slideViewPr>
  <p:outlineViewPr>
    <p:cViewPr>
      <p:scale>
        <a:sx n="33" d="100"/>
        <a:sy n="33" d="100"/>
      </p:scale>
      <p:origin x="0" y="-175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26322E-8C28-43D7-A6C4-1EAFF756E29E}" type="datetimeFigureOut">
              <a:rPr lang="en-SE" smtClean="0"/>
              <a:t>06/05/2026</a:t>
            </a:fld>
            <a:endParaRPr lang="en-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040733-C6B0-4C68-8125-CEBA798260F0}" type="slidenum">
              <a:rPr lang="en-SE" smtClean="0"/>
              <a:t>‹#›</a:t>
            </a:fld>
            <a:endParaRPr lang="en-SE"/>
          </a:p>
        </p:txBody>
      </p:sp>
    </p:spTree>
    <p:extLst>
      <p:ext uri="{BB962C8B-B14F-4D97-AF65-F5344CB8AC3E}">
        <p14:creationId xmlns:p14="http://schemas.microsoft.com/office/powerpoint/2010/main" val="182500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SE" dirty="0"/>
          </a:p>
        </p:txBody>
      </p:sp>
      <p:sp>
        <p:nvSpPr>
          <p:cNvPr id="4" name="Platshållare för bildnummer 3"/>
          <p:cNvSpPr>
            <a:spLocks noGrp="1"/>
          </p:cNvSpPr>
          <p:nvPr>
            <p:ph type="sldNum" sz="quarter" idx="5"/>
          </p:nvPr>
        </p:nvSpPr>
        <p:spPr/>
        <p:txBody>
          <a:bodyPr/>
          <a:lstStyle/>
          <a:p>
            <a:fld id="{2A040733-C6B0-4C68-8125-CEBA798260F0}" type="slidenum">
              <a:rPr lang="en-SE" smtClean="0"/>
              <a:t>3</a:t>
            </a:fld>
            <a:endParaRPr lang="en-SE"/>
          </a:p>
        </p:txBody>
      </p:sp>
    </p:spTree>
    <p:extLst>
      <p:ext uri="{BB962C8B-B14F-4D97-AF65-F5344CB8AC3E}">
        <p14:creationId xmlns:p14="http://schemas.microsoft.com/office/powerpoint/2010/main" val="18487031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2.xml"/><Relationship Id="rId4" Type="http://schemas.openxmlformats.org/officeDocument/2006/relationships/image" Target="../media/image2.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Rubrikbild">
    <p:bg>
      <p:bgPr>
        <a:solidFill>
          <a:schemeClr val="accent5"/>
        </a:solidFill>
        <a:effectLst/>
      </p:bgPr>
    </p:bg>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349DFD48-7E48-E31F-AB81-E84FE5ACAFE9}"/>
              </a:ext>
            </a:extLst>
          </p:cNvPr>
          <p:cNvSpPr/>
          <p:nvPr userDrawn="1"/>
        </p:nvSpPr>
        <p:spPr>
          <a:xfrm>
            <a:off x="0" y="0"/>
            <a:ext cx="121920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FC23CA8D-7027-2FDA-1B04-E0AA9845AD60}"/>
              </a:ext>
            </a:extLst>
          </p:cNvPr>
          <p:cNvSpPr>
            <a:spLocks noGrp="1"/>
          </p:cNvSpPr>
          <p:nvPr>
            <p:ph type="ctrTitle" hasCustomPrompt="1"/>
          </p:nvPr>
        </p:nvSpPr>
        <p:spPr>
          <a:xfrm>
            <a:off x="1432560" y="3106759"/>
            <a:ext cx="9144000" cy="723245"/>
          </a:xfrm>
        </p:spPr>
        <p:txBody>
          <a:bodyPr anchor="b">
            <a:noAutofit/>
          </a:bodyPr>
          <a:lstStyle>
            <a:lvl1pPr algn="l">
              <a:defRPr sz="4000" b="1"/>
            </a:lvl1pPr>
          </a:lstStyle>
          <a:p>
            <a:r>
              <a:rPr lang="sv-SE"/>
              <a:t>Namn på presentation</a:t>
            </a:r>
            <a:endParaRPr lang="en-US"/>
          </a:p>
        </p:txBody>
      </p:sp>
      <p:sp>
        <p:nvSpPr>
          <p:cNvPr id="3" name="Underrubrik 2">
            <a:extLst>
              <a:ext uri="{FF2B5EF4-FFF2-40B4-BE49-F238E27FC236}">
                <a16:creationId xmlns:a16="http://schemas.microsoft.com/office/drawing/2014/main" id="{5A3E1ABC-EA39-D489-EC88-A962717309DB}"/>
              </a:ext>
            </a:extLst>
          </p:cNvPr>
          <p:cNvSpPr>
            <a:spLocks noGrp="1"/>
          </p:cNvSpPr>
          <p:nvPr>
            <p:ph type="subTitle" idx="1" hasCustomPrompt="1"/>
          </p:nvPr>
        </p:nvSpPr>
        <p:spPr>
          <a:xfrm>
            <a:off x="1432560" y="2618935"/>
            <a:ext cx="9144000" cy="487824"/>
          </a:xfrm>
        </p:spPr>
        <p:txBody>
          <a:bodyPr>
            <a:noAutofit/>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Arbetssätt</a:t>
            </a:r>
            <a:endParaRPr lang="en-US"/>
          </a:p>
        </p:txBody>
      </p:sp>
      <p:pic>
        <p:nvPicPr>
          <p:cNvPr id="4" name="Bildobjekt 7">
            <a:extLst>
              <a:ext uri="{FF2B5EF4-FFF2-40B4-BE49-F238E27FC236}">
                <a16:creationId xmlns:a16="http://schemas.microsoft.com/office/drawing/2014/main" id="{E2EADC11-D720-26F5-2D0D-4D5C950FD8B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5" name="Bildobjekt 4">
            <a:extLst>
              <a:ext uri="{FF2B5EF4-FFF2-40B4-BE49-F238E27FC236}">
                <a16:creationId xmlns:a16="http://schemas.microsoft.com/office/drawing/2014/main" id="{97FD9491-0EA9-9EB6-3963-5FFF55012245}"/>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3830745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1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Rubrik 1">
            <a:extLst>
              <a:ext uri="{FF2B5EF4-FFF2-40B4-BE49-F238E27FC236}">
                <a16:creationId xmlns:a16="http://schemas.microsoft.com/office/drawing/2014/main" id="{52F2BC73-4E35-E71E-D43D-18F1DFD5FF4F}"/>
              </a:ext>
            </a:extLst>
          </p:cNvPr>
          <p:cNvSpPr>
            <a:spLocks noGrp="1"/>
          </p:cNvSpPr>
          <p:nvPr>
            <p:ph type="title"/>
            <p:custDataLst>
              <p:tags r:id="rId1"/>
            </p:custDataLst>
          </p:nvPr>
        </p:nvSpPr>
        <p:spPr>
          <a:xfrm>
            <a:off x="1416050" y="2155032"/>
            <a:ext cx="8806426" cy="1273968"/>
          </a:xfrm>
          <a:prstGeom prst="rect">
            <a:avLst/>
          </a:prstGeom>
        </p:spPr>
        <p:txBody>
          <a:bodyPr anchor="b"/>
          <a:lstStyle>
            <a:lvl1pPr>
              <a:defRPr sz="4000" b="1">
                <a:solidFill>
                  <a:schemeClr val="tx1"/>
                </a:solidFill>
                <a:latin typeface="+mj-lt"/>
              </a:defRPr>
            </a:lvl1pPr>
          </a:lstStyle>
          <a:p>
            <a:r>
              <a:rPr lang="sv-SE"/>
              <a:t>Klicka här för att ändra mall för rubrikformat</a:t>
            </a:r>
            <a:endParaRPr lang="sv-SE" dirty="0"/>
          </a:p>
        </p:txBody>
      </p:sp>
      <p:sp>
        <p:nvSpPr>
          <p:cNvPr id="3" name="Platshållare för text 2">
            <a:extLst>
              <a:ext uri="{FF2B5EF4-FFF2-40B4-BE49-F238E27FC236}">
                <a16:creationId xmlns:a16="http://schemas.microsoft.com/office/drawing/2014/main" id="{8EE0C957-C07D-633A-2D93-17F207376C30}"/>
              </a:ext>
            </a:extLst>
          </p:cNvPr>
          <p:cNvSpPr>
            <a:spLocks noGrp="1"/>
          </p:cNvSpPr>
          <p:nvPr>
            <p:ph type="body" idx="1"/>
            <p:custDataLst>
              <p:tags r:id="rId2"/>
            </p:custDataLst>
          </p:nvPr>
        </p:nvSpPr>
        <p:spPr>
          <a:xfrm>
            <a:off x="1416050" y="3460777"/>
            <a:ext cx="8806426"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4" name="Bildobjekt 3">
            <a:extLst>
              <a:ext uri="{FF2B5EF4-FFF2-40B4-BE49-F238E27FC236}">
                <a16:creationId xmlns:a16="http://schemas.microsoft.com/office/drawing/2014/main" id="{43140FF2-3E14-F4BA-BF48-661619FE22B2}"/>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2944199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4" name="Rubrik 1">
            <a:extLst>
              <a:ext uri="{FF2B5EF4-FFF2-40B4-BE49-F238E27FC236}">
                <a16:creationId xmlns:a16="http://schemas.microsoft.com/office/drawing/2014/main" id="{4BFF3614-DF96-023A-53F4-CD0AB967FB74}"/>
              </a:ext>
            </a:extLst>
          </p:cNvPr>
          <p:cNvSpPr>
            <a:spLocks noGrp="1"/>
          </p:cNvSpPr>
          <p:nvPr>
            <p:ph type="title" hasCustomPrompt="1"/>
          </p:nvPr>
        </p:nvSpPr>
        <p:spPr>
          <a:xfrm>
            <a:off x="1678671" y="681038"/>
            <a:ext cx="8597864"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Platshållare för innehåll 2">
            <a:extLst>
              <a:ext uri="{FF2B5EF4-FFF2-40B4-BE49-F238E27FC236}">
                <a16:creationId xmlns:a16="http://schemas.microsoft.com/office/drawing/2014/main" id="{DF2D06B1-DCB1-241D-2255-566BA6BAFCB1}"/>
              </a:ext>
            </a:extLst>
          </p:cNvPr>
          <p:cNvSpPr>
            <a:spLocks noGrp="1"/>
          </p:cNvSpPr>
          <p:nvPr>
            <p:ph sz="half" idx="1" hasCustomPrompt="1"/>
            <p:custDataLst>
              <p:tags r:id="rId1"/>
            </p:custDataLst>
          </p:nvPr>
        </p:nvSpPr>
        <p:spPr>
          <a:xfrm>
            <a:off x="1674916"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4CC74606-9AC2-39F1-0619-9AC0BD35E30B}"/>
              </a:ext>
            </a:extLst>
          </p:cNvPr>
          <p:cNvSpPr>
            <a:spLocks noGrp="1"/>
          </p:cNvSpPr>
          <p:nvPr>
            <p:ph sz="half" idx="11"/>
            <p:custDataLst>
              <p:tags r:id="rId2"/>
            </p:custDataLst>
          </p:nvPr>
        </p:nvSpPr>
        <p:spPr>
          <a:xfrm>
            <a:off x="6080040"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9" name="Bildobjekt 8">
            <a:extLst>
              <a:ext uri="{FF2B5EF4-FFF2-40B4-BE49-F238E27FC236}">
                <a16:creationId xmlns:a16="http://schemas.microsoft.com/office/drawing/2014/main" id="{CF3339DB-A857-8747-DDF1-1CDA7D08445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2577565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3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EB09906A-9F81-C2DD-2E0C-1D4E7AC0E8D6}"/>
              </a:ext>
            </a:extLst>
          </p:cNvPr>
          <p:cNvSpPr>
            <a:spLocks noGrp="1"/>
          </p:cNvSpPr>
          <p:nvPr>
            <p:ph type="title" hasCustomPrompt="1"/>
          </p:nvPr>
        </p:nvSpPr>
        <p:spPr>
          <a:xfrm>
            <a:off x="1515041"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C6761BF5-013D-B833-5619-C7D07DB80356}"/>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1117893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4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D255432C-2C9F-852C-0480-34745C393D49}"/>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3235969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E2E320E9-AEA0-9796-D621-DBD2C38B1DDB}"/>
              </a:ext>
            </a:extLst>
          </p:cNvPr>
          <p:cNvSpPr/>
          <p:nvPr userDrawn="1"/>
        </p:nvSpPr>
        <p:spPr>
          <a:xfrm>
            <a:off x="0" y="0"/>
            <a:ext cx="12192000"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86088762-EEF3-EDB0-420B-A0A72515AA4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1" cy="464400"/>
          </a:xfrm>
          <a:prstGeom prst="rect">
            <a:avLst/>
          </a:prstGeom>
        </p:spPr>
      </p:pic>
      <p:pic>
        <p:nvPicPr>
          <p:cNvPr id="9" name="Bildobjekt 8">
            <a:extLst>
              <a:ext uri="{FF2B5EF4-FFF2-40B4-BE49-F238E27FC236}">
                <a16:creationId xmlns:a16="http://schemas.microsoft.com/office/drawing/2014/main" id="{F95DE4A0-DEE8-5596-C612-16255648E1DE}"/>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53800" y="300038"/>
            <a:ext cx="508000" cy="381000"/>
          </a:xfrm>
          <a:prstGeom prst="rect">
            <a:avLst/>
          </a:prstGeom>
        </p:spPr>
      </p:pic>
      <p:sp>
        <p:nvSpPr>
          <p:cNvPr id="2" name="Rubrik 1">
            <a:extLst>
              <a:ext uri="{FF2B5EF4-FFF2-40B4-BE49-F238E27FC236}">
                <a16:creationId xmlns:a16="http://schemas.microsoft.com/office/drawing/2014/main" id="{FC23CA8D-7027-2FDA-1B04-E0AA9845AD60}"/>
              </a:ext>
            </a:extLst>
          </p:cNvPr>
          <p:cNvSpPr>
            <a:spLocks noGrp="1"/>
          </p:cNvSpPr>
          <p:nvPr>
            <p:ph type="ctrTitle" hasCustomPrompt="1"/>
          </p:nvPr>
        </p:nvSpPr>
        <p:spPr>
          <a:xfrm>
            <a:off x="1432560" y="3106759"/>
            <a:ext cx="9144000" cy="723245"/>
          </a:xfrm>
        </p:spPr>
        <p:txBody>
          <a:bodyPr anchor="b">
            <a:noAutofit/>
          </a:bodyPr>
          <a:lstStyle>
            <a:lvl1pPr algn="l">
              <a:defRPr sz="4000" b="1">
                <a:solidFill>
                  <a:schemeClr val="bg1"/>
                </a:solidFill>
              </a:defRPr>
            </a:lvl1pPr>
          </a:lstStyle>
          <a:p>
            <a:r>
              <a:rPr lang="sv-SE"/>
              <a:t>Klicka här för att ändra format</a:t>
            </a:r>
            <a:endParaRPr lang="en-US"/>
          </a:p>
        </p:txBody>
      </p:sp>
      <p:sp>
        <p:nvSpPr>
          <p:cNvPr id="3" name="Underrubrik 2">
            <a:extLst>
              <a:ext uri="{FF2B5EF4-FFF2-40B4-BE49-F238E27FC236}">
                <a16:creationId xmlns:a16="http://schemas.microsoft.com/office/drawing/2014/main" id="{5A3E1ABC-EA39-D489-EC88-A962717309DB}"/>
              </a:ext>
            </a:extLst>
          </p:cNvPr>
          <p:cNvSpPr>
            <a:spLocks noGrp="1"/>
          </p:cNvSpPr>
          <p:nvPr>
            <p:ph type="subTitle" idx="1" hasCustomPrompt="1"/>
          </p:nvPr>
        </p:nvSpPr>
        <p:spPr>
          <a:xfrm>
            <a:off x="1432560" y="2618935"/>
            <a:ext cx="9144000" cy="487824"/>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a:t>Gemensamma grunder</a:t>
            </a:r>
            <a:endParaRPr lang="en-US"/>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a:p>
          <a:p>
            <a:endParaRPr lang="en-US"/>
          </a:p>
        </p:txBody>
      </p:sp>
    </p:spTree>
    <p:extLst>
      <p:ext uri="{BB962C8B-B14F-4D97-AF65-F5344CB8AC3E}">
        <p14:creationId xmlns:p14="http://schemas.microsoft.com/office/powerpoint/2010/main" val="2648656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om sida">
    <p:spTree>
      <p:nvGrpSpPr>
        <p:cNvPr id="1" name=""/>
        <p:cNvGrpSpPr/>
        <p:nvPr/>
      </p:nvGrpSpPr>
      <p:grpSpPr>
        <a:xfrm>
          <a:off x="0" y="0"/>
          <a:ext cx="0" cy="0"/>
          <a:chOff x="0" y="0"/>
          <a:chExt cx="0" cy="0"/>
        </a:xfrm>
      </p:grpSpPr>
      <p:pic>
        <p:nvPicPr>
          <p:cNvPr id="5" name="Bildobjekt 7">
            <a:extLst>
              <a:ext uri="{FF2B5EF4-FFF2-40B4-BE49-F238E27FC236}">
                <a16:creationId xmlns:a16="http://schemas.microsoft.com/office/drawing/2014/main" id="{88097413-362C-9CE4-F7F2-18D282DFF57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6" name="Bildobjekt 5">
            <a:extLst>
              <a:ext uri="{FF2B5EF4-FFF2-40B4-BE49-F238E27FC236}">
                <a16:creationId xmlns:a16="http://schemas.microsoft.com/office/drawing/2014/main" id="{C90E9EA2-0F19-FE50-5040-5F8EDB7C169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2147088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BC346CE2-07CD-41E2-DA17-61A683C3EFAF}"/>
              </a:ext>
            </a:extLst>
          </p:cNvPr>
          <p:cNvSpPr>
            <a:spLocks noGrp="1"/>
          </p:cNvSpPr>
          <p:nvPr>
            <p:ph type="title" hasCustomPrompt="1"/>
          </p:nvPr>
        </p:nvSpPr>
        <p:spPr>
          <a:xfrm>
            <a:off x="1678670" y="844667"/>
            <a:ext cx="8543806" cy="541926"/>
          </a:xfrm>
          <a:prstGeom prst="rect">
            <a:avLst/>
          </a:prstGeom>
        </p:spPr>
        <p:txBody>
          <a:bodyPr>
            <a:noAutofit/>
          </a:bodyPr>
          <a:lstStyle>
            <a:lvl1pPr>
              <a:defRPr sz="3200" b="1">
                <a:solidFill>
                  <a:schemeClr val="tx1"/>
                </a:solidFill>
              </a:defRPr>
            </a:lvl1pPr>
          </a:lstStyle>
          <a:p>
            <a:r>
              <a:rPr lang="sv-SE" dirty="0"/>
              <a:t>Klicka här för att ändra format</a:t>
            </a:r>
          </a:p>
        </p:txBody>
      </p:sp>
      <p:sp>
        <p:nvSpPr>
          <p:cNvPr id="6" name="Platshållare för innehåll 2">
            <a:extLst>
              <a:ext uri="{FF2B5EF4-FFF2-40B4-BE49-F238E27FC236}">
                <a16:creationId xmlns:a16="http://schemas.microsoft.com/office/drawing/2014/main" id="{21995352-94D7-3C73-AA49-CF6ADD35EE95}"/>
              </a:ext>
            </a:extLst>
          </p:cNvPr>
          <p:cNvSpPr>
            <a:spLocks noGrp="1"/>
          </p:cNvSpPr>
          <p:nvPr>
            <p:ph idx="1"/>
          </p:nvPr>
        </p:nvSpPr>
        <p:spPr>
          <a:xfrm>
            <a:off x="1678669" y="1595206"/>
            <a:ext cx="8543807" cy="4351338"/>
          </a:xfrm>
          <a:prstGeom prst="rect">
            <a:avLst/>
          </a:prstGeom>
        </p:spPr>
        <p:txBody>
          <a:bodyPr>
            <a:no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2" name="Bildobjekt 1">
            <a:extLst>
              <a:ext uri="{FF2B5EF4-FFF2-40B4-BE49-F238E27FC236}">
                <a16:creationId xmlns:a16="http://schemas.microsoft.com/office/drawing/2014/main" id="{E4C87D46-C72D-B954-25E8-C60B02BF96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3130905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Rubrik 1">
            <a:extLst>
              <a:ext uri="{FF2B5EF4-FFF2-40B4-BE49-F238E27FC236}">
                <a16:creationId xmlns:a16="http://schemas.microsoft.com/office/drawing/2014/main" id="{52F2BC73-4E35-E71E-D43D-18F1DFD5FF4F}"/>
              </a:ext>
            </a:extLst>
          </p:cNvPr>
          <p:cNvSpPr>
            <a:spLocks noGrp="1"/>
          </p:cNvSpPr>
          <p:nvPr>
            <p:ph type="title"/>
            <p:custDataLst>
              <p:tags r:id="rId1"/>
            </p:custDataLst>
          </p:nvPr>
        </p:nvSpPr>
        <p:spPr>
          <a:xfrm>
            <a:off x="1416050" y="2155032"/>
            <a:ext cx="8806426" cy="1273968"/>
          </a:xfrm>
          <a:prstGeom prst="rect">
            <a:avLst/>
          </a:prstGeom>
        </p:spPr>
        <p:txBody>
          <a:bodyPr anchor="b">
            <a:noAutofit/>
          </a:bodyPr>
          <a:lstStyle>
            <a:lvl1pPr>
              <a:defRPr sz="4000" b="1">
                <a:solidFill>
                  <a:schemeClr val="tx1"/>
                </a:solidFill>
                <a:latin typeface="+mj-lt"/>
              </a:defRPr>
            </a:lvl1pPr>
          </a:lstStyle>
          <a:p>
            <a:r>
              <a:rPr lang="sv-SE"/>
              <a:t>Klicka här för att ändra mall för rubrikformat</a:t>
            </a:r>
            <a:endParaRPr lang="sv-SE" dirty="0"/>
          </a:p>
        </p:txBody>
      </p:sp>
      <p:sp>
        <p:nvSpPr>
          <p:cNvPr id="3" name="Platshållare för text 2">
            <a:extLst>
              <a:ext uri="{FF2B5EF4-FFF2-40B4-BE49-F238E27FC236}">
                <a16:creationId xmlns:a16="http://schemas.microsoft.com/office/drawing/2014/main" id="{8EE0C957-C07D-633A-2D93-17F207376C30}"/>
              </a:ext>
            </a:extLst>
          </p:cNvPr>
          <p:cNvSpPr>
            <a:spLocks noGrp="1"/>
          </p:cNvSpPr>
          <p:nvPr>
            <p:ph type="body" idx="1"/>
            <p:custDataLst>
              <p:tags r:id="rId2"/>
            </p:custDataLst>
          </p:nvPr>
        </p:nvSpPr>
        <p:spPr>
          <a:xfrm>
            <a:off x="1416050" y="3460777"/>
            <a:ext cx="8806426" cy="633743"/>
          </a:xfrm>
          <a:prstGeom prst="rect">
            <a:avLst/>
          </a:prstGeom>
        </p:spPr>
        <p:txBody>
          <a:bodyPr>
            <a:noAutofit/>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4" name="Bildobjekt 3">
            <a:extLst>
              <a:ext uri="{FF2B5EF4-FFF2-40B4-BE49-F238E27FC236}">
                <a16:creationId xmlns:a16="http://schemas.microsoft.com/office/drawing/2014/main" id="{BE97003F-6CBD-79AF-4D9D-0262468C8D49}"/>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2392346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7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4" name="Rubrik 1">
            <a:extLst>
              <a:ext uri="{FF2B5EF4-FFF2-40B4-BE49-F238E27FC236}">
                <a16:creationId xmlns:a16="http://schemas.microsoft.com/office/drawing/2014/main" id="{4BFF3614-DF96-023A-53F4-CD0AB967FB74}"/>
              </a:ext>
            </a:extLst>
          </p:cNvPr>
          <p:cNvSpPr>
            <a:spLocks noGrp="1"/>
          </p:cNvSpPr>
          <p:nvPr>
            <p:ph type="title" hasCustomPrompt="1"/>
          </p:nvPr>
        </p:nvSpPr>
        <p:spPr>
          <a:xfrm>
            <a:off x="1678671" y="681038"/>
            <a:ext cx="8597864" cy="541926"/>
          </a:xfrm>
          <a:prstGeom prst="rect">
            <a:avLst/>
          </a:prstGeom>
        </p:spPr>
        <p:txBody>
          <a:bodyPr>
            <a:noAutofit/>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Platshållare för innehåll 2">
            <a:extLst>
              <a:ext uri="{FF2B5EF4-FFF2-40B4-BE49-F238E27FC236}">
                <a16:creationId xmlns:a16="http://schemas.microsoft.com/office/drawing/2014/main" id="{DF2D06B1-DCB1-241D-2255-566BA6BAFCB1}"/>
              </a:ext>
            </a:extLst>
          </p:cNvPr>
          <p:cNvSpPr>
            <a:spLocks noGrp="1"/>
          </p:cNvSpPr>
          <p:nvPr>
            <p:ph sz="half" idx="1"/>
            <p:custDataLst>
              <p:tags r:id="rId1"/>
            </p:custDataLst>
          </p:nvPr>
        </p:nvSpPr>
        <p:spPr>
          <a:xfrm>
            <a:off x="1674916" y="1467530"/>
            <a:ext cx="4196495" cy="3574027"/>
          </a:xfrm>
          <a:prstGeom prst="rect">
            <a:avLst/>
          </a:prstGeom>
        </p:spPr>
        <p:txBody>
          <a:bodyPr>
            <a:noAutofit/>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4CC74606-9AC2-39F1-0619-9AC0BD35E30B}"/>
              </a:ext>
            </a:extLst>
          </p:cNvPr>
          <p:cNvSpPr>
            <a:spLocks noGrp="1"/>
          </p:cNvSpPr>
          <p:nvPr>
            <p:ph sz="half" idx="11"/>
            <p:custDataLst>
              <p:tags r:id="rId2"/>
            </p:custDataLst>
          </p:nvPr>
        </p:nvSpPr>
        <p:spPr>
          <a:xfrm>
            <a:off x="6080040" y="1467530"/>
            <a:ext cx="4196495" cy="3574027"/>
          </a:xfrm>
          <a:prstGeom prst="rect">
            <a:avLst/>
          </a:prstGeom>
        </p:spPr>
        <p:txBody>
          <a:bodyPr>
            <a:noAutofit/>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5" name="Bildobjekt 4">
            <a:extLst>
              <a:ext uri="{FF2B5EF4-FFF2-40B4-BE49-F238E27FC236}">
                <a16:creationId xmlns:a16="http://schemas.microsoft.com/office/drawing/2014/main" id="{B7121200-E252-0EC9-F14A-F1015BBFF1E9}"/>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1633605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8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EB09906A-9F81-C2DD-2E0C-1D4E7AC0E8D6}"/>
              </a:ext>
            </a:extLst>
          </p:cNvPr>
          <p:cNvSpPr>
            <a:spLocks noGrp="1"/>
          </p:cNvSpPr>
          <p:nvPr>
            <p:ph type="title" hasCustomPrompt="1"/>
          </p:nvPr>
        </p:nvSpPr>
        <p:spPr>
          <a:xfrm>
            <a:off x="1515041" y="844667"/>
            <a:ext cx="8543806" cy="541926"/>
          </a:xfrm>
          <a:prstGeom prst="rect">
            <a:avLst/>
          </a:prstGeom>
        </p:spPr>
        <p:txBody>
          <a:bodyPr>
            <a:noAutofit/>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2" name="Bildobjekt 1">
            <a:extLst>
              <a:ext uri="{FF2B5EF4-FFF2-40B4-BE49-F238E27FC236}">
                <a16:creationId xmlns:a16="http://schemas.microsoft.com/office/drawing/2014/main" id="{9FDAD0B5-35CB-0F08-0DD3-2684170C292E}"/>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3828494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9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2" name="Bildobjekt 1">
            <a:extLst>
              <a:ext uri="{FF2B5EF4-FFF2-40B4-BE49-F238E27FC236}">
                <a16:creationId xmlns:a16="http://schemas.microsoft.com/office/drawing/2014/main" id="{8A730076-5F8A-ED50-711A-67827318423A}"/>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2731072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31BB5980-32A0-0072-4812-34ED65233026}"/>
              </a:ext>
            </a:extLst>
          </p:cNvPr>
          <p:cNvSpPr/>
          <p:nvPr userDrawn="1"/>
        </p:nvSpPr>
        <p:spPr>
          <a:xfrm>
            <a:off x="0" y="0"/>
            <a:ext cx="121920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A9DEF988-80A4-649C-E324-F699DD0B4B2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9" name="Bildobjekt 8">
            <a:extLst>
              <a:ext uri="{FF2B5EF4-FFF2-40B4-BE49-F238E27FC236}">
                <a16:creationId xmlns:a16="http://schemas.microsoft.com/office/drawing/2014/main" id="{523C52C7-BF81-42A0-ED39-6D05C1610D5D}"/>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
        <p:nvSpPr>
          <p:cNvPr id="2" name="Rubrik 1">
            <a:extLst>
              <a:ext uri="{FF2B5EF4-FFF2-40B4-BE49-F238E27FC236}">
                <a16:creationId xmlns:a16="http://schemas.microsoft.com/office/drawing/2014/main" id="{FC23CA8D-7027-2FDA-1B04-E0AA9845AD60}"/>
              </a:ext>
            </a:extLst>
          </p:cNvPr>
          <p:cNvSpPr>
            <a:spLocks noGrp="1"/>
          </p:cNvSpPr>
          <p:nvPr>
            <p:ph type="ctrTitle" hasCustomPrompt="1"/>
          </p:nvPr>
        </p:nvSpPr>
        <p:spPr>
          <a:xfrm>
            <a:off x="1432560" y="3106759"/>
            <a:ext cx="9144000" cy="723245"/>
          </a:xfrm>
        </p:spPr>
        <p:txBody>
          <a:bodyPr anchor="b">
            <a:noAutofit/>
          </a:bodyPr>
          <a:lstStyle>
            <a:lvl1pPr algn="l">
              <a:defRPr sz="4000" b="1"/>
            </a:lvl1pPr>
          </a:lstStyle>
          <a:p>
            <a:r>
              <a:rPr lang="sv-SE"/>
              <a:t>Klicka här för att ändra format</a:t>
            </a:r>
            <a:endParaRPr lang="en-US"/>
          </a:p>
        </p:txBody>
      </p:sp>
      <p:sp>
        <p:nvSpPr>
          <p:cNvPr id="3" name="Underrubrik 2">
            <a:extLst>
              <a:ext uri="{FF2B5EF4-FFF2-40B4-BE49-F238E27FC236}">
                <a16:creationId xmlns:a16="http://schemas.microsoft.com/office/drawing/2014/main" id="{5A3E1ABC-EA39-D489-EC88-A962717309DB}"/>
              </a:ext>
            </a:extLst>
          </p:cNvPr>
          <p:cNvSpPr>
            <a:spLocks noGrp="1"/>
          </p:cNvSpPr>
          <p:nvPr>
            <p:ph type="subTitle" idx="1" hasCustomPrompt="1"/>
          </p:nvPr>
        </p:nvSpPr>
        <p:spPr>
          <a:xfrm>
            <a:off x="1432560" y="2618935"/>
            <a:ext cx="9144000" cy="487824"/>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a:t>Arbetssätt</a:t>
            </a:r>
            <a:endParaRPr lang="en-US"/>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a:p>
          <a:p>
            <a:endParaRPr lang="en-US"/>
          </a:p>
        </p:txBody>
      </p:sp>
    </p:spTree>
    <p:extLst>
      <p:ext uri="{BB962C8B-B14F-4D97-AF65-F5344CB8AC3E}">
        <p14:creationId xmlns:p14="http://schemas.microsoft.com/office/powerpoint/2010/main" val="1999868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B25F945B-3FAF-1C8D-CC7E-EBA5BCB2B8C9}"/>
              </a:ext>
            </a:extLst>
          </p:cNvPr>
          <p:cNvSpPr/>
          <p:nvPr userDrawn="1"/>
        </p:nvSpPr>
        <p:spPr>
          <a:xfrm>
            <a:off x="0" y="0"/>
            <a:ext cx="12192000"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ubrik 1">
            <a:extLst>
              <a:ext uri="{FF2B5EF4-FFF2-40B4-BE49-F238E27FC236}">
                <a16:creationId xmlns:a16="http://schemas.microsoft.com/office/drawing/2014/main" id="{DD6A15B1-6BB1-6086-61BB-F14BE9B94DA7}"/>
              </a:ext>
            </a:extLst>
          </p:cNvPr>
          <p:cNvSpPr>
            <a:spLocks noGrp="1"/>
          </p:cNvSpPr>
          <p:nvPr>
            <p:ph type="ctrTitle" hasCustomPrompt="1"/>
          </p:nvPr>
        </p:nvSpPr>
        <p:spPr>
          <a:xfrm>
            <a:off x="1432560" y="3106759"/>
            <a:ext cx="9144000" cy="723245"/>
          </a:xfrm>
        </p:spPr>
        <p:txBody>
          <a:bodyPr anchor="b"/>
          <a:lstStyle>
            <a:lvl1pPr algn="l">
              <a:defRPr sz="4000" b="1">
                <a:solidFill>
                  <a:schemeClr val="bg1"/>
                </a:solidFill>
              </a:defRPr>
            </a:lvl1pPr>
          </a:lstStyle>
          <a:p>
            <a:r>
              <a:rPr lang="sv-SE"/>
              <a:t>Namn på presentation</a:t>
            </a:r>
            <a:endParaRPr lang="en-US"/>
          </a:p>
        </p:txBody>
      </p:sp>
      <p:sp>
        <p:nvSpPr>
          <p:cNvPr id="9" name="Underrubrik 2">
            <a:extLst>
              <a:ext uri="{FF2B5EF4-FFF2-40B4-BE49-F238E27FC236}">
                <a16:creationId xmlns:a16="http://schemas.microsoft.com/office/drawing/2014/main" id="{D7279FA8-E0F8-F508-0E4B-3550935BC024}"/>
              </a:ext>
            </a:extLst>
          </p:cNvPr>
          <p:cNvSpPr>
            <a:spLocks noGrp="1"/>
          </p:cNvSpPr>
          <p:nvPr>
            <p:ph type="subTitle" idx="1" hasCustomPrompt="1"/>
          </p:nvPr>
        </p:nvSpPr>
        <p:spPr>
          <a:xfrm>
            <a:off x="1432560" y="2618935"/>
            <a:ext cx="9144000" cy="487824"/>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Gemensamma grunder</a:t>
            </a:r>
            <a:endParaRPr lang="en-US"/>
          </a:p>
        </p:txBody>
      </p:sp>
      <p:pic>
        <p:nvPicPr>
          <p:cNvPr id="10" name="Bildobjekt 7">
            <a:extLst>
              <a:ext uri="{FF2B5EF4-FFF2-40B4-BE49-F238E27FC236}">
                <a16:creationId xmlns:a16="http://schemas.microsoft.com/office/drawing/2014/main" id="{40C1A17B-FFF8-E504-32AA-0206C84B5F2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1" cy="464400"/>
          </a:xfrm>
          <a:prstGeom prst="rect">
            <a:avLst/>
          </a:prstGeom>
        </p:spPr>
      </p:pic>
      <p:pic>
        <p:nvPicPr>
          <p:cNvPr id="12" name="Bildobjekt 11">
            <a:extLst>
              <a:ext uri="{FF2B5EF4-FFF2-40B4-BE49-F238E27FC236}">
                <a16:creationId xmlns:a16="http://schemas.microsoft.com/office/drawing/2014/main" id="{4DD5A107-1623-5CD9-2373-A331B3C40C18}"/>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3889389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0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9" name="Bildobjekt 8" descr="En bild som visar Rektangel, Färggrann, skärmbild, kvadrat&#10;&#10;AI-genererat innehåll kan vara felaktigt.">
            <a:extLst>
              <a:ext uri="{FF2B5EF4-FFF2-40B4-BE49-F238E27FC236}">
                <a16:creationId xmlns:a16="http://schemas.microsoft.com/office/drawing/2014/main" id="{6C38D1AF-8116-CDAB-6A60-C80C4A685F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12767" y="261938"/>
            <a:ext cx="596900" cy="457200"/>
          </a:xfrm>
          <a:prstGeom prst="rect">
            <a:avLst/>
          </a:prstGeom>
        </p:spPr>
      </p:pic>
      <p:sp>
        <p:nvSpPr>
          <p:cNvPr id="5" name="Rubrik 1">
            <a:extLst>
              <a:ext uri="{FF2B5EF4-FFF2-40B4-BE49-F238E27FC236}">
                <a16:creationId xmlns:a16="http://schemas.microsoft.com/office/drawing/2014/main" id="{BC346CE2-07CD-41E2-DA17-61A683C3EFAF}"/>
              </a:ext>
            </a:extLst>
          </p:cNvPr>
          <p:cNvSpPr>
            <a:spLocks noGrp="1"/>
          </p:cNvSpPr>
          <p:nvPr>
            <p:ph type="title" hasCustomPrompt="1"/>
          </p:nvPr>
        </p:nvSpPr>
        <p:spPr>
          <a:xfrm>
            <a:off x="1678670"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6" name="Platshållare för innehåll 2">
            <a:extLst>
              <a:ext uri="{FF2B5EF4-FFF2-40B4-BE49-F238E27FC236}">
                <a16:creationId xmlns:a16="http://schemas.microsoft.com/office/drawing/2014/main" id="{21995352-94D7-3C73-AA49-CF6ADD35EE95}"/>
              </a:ext>
            </a:extLst>
          </p:cNvPr>
          <p:cNvSpPr>
            <a:spLocks noGrp="1"/>
          </p:cNvSpPr>
          <p:nvPr>
            <p:ph idx="1"/>
          </p:nvPr>
        </p:nvSpPr>
        <p:spPr>
          <a:xfrm>
            <a:off x="1678669" y="1595206"/>
            <a:ext cx="8543807"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443858" y="6047117"/>
            <a:ext cx="1328022" cy="464400"/>
          </a:xfrm>
          <a:prstGeom prst="rect">
            <a:avLst/>
          </a:prstGeom>
        </p:spPr>
      </p:pic>
    </p:spTree>
    <p:extLst>
      <p:ext uri="{BB962C8B-B14F-4D97-AF65-F5344CB8AC3E}">
        <p14:creationId xmlns:p14="http://schemas.microsoft.com/office/powerpoint/2010/main" val="3240305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sv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image" Target="../media/image5.svg"/><Relationship Id="rId5" Type="http://schemas.openxmlformats.org/officeDocument/2006/relationships/slideLayout" Target="../slideLayouts/slideLayout12.xml"/><Relationship Id="rId10" Type="http://schemas.openxmlformats.org/officeDocument/2006/relationships/image" Target="../media/image4.png"/><Relationship Id="rId4" Type="http://schemas.openxmlformats.org/officeDocument/2006/relationships/slideLayout" Target="../slideLayouts/slideLayout11.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6D58737F-29B2-724C-F63E-005744C0CD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56C144E-B9A6-4089-617D-062DC0A7CE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C9F432A-840C-01D6-4595-AC770C8487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9F8789-9D8C-4E28-B1C7-E293747BD279}" type="datetimeFigureOut">
              <a:rPr lang="en-US" smtClean="0"/>
              <a:t>6/5/2026</a:t>
            </a:fld>
            <a:endParaRPr lang="en-US"/>
          </a:p>
        </p:txBody>
      </p:sp>
      <p:sp>
        <p:nvSpPr>
          <p:cNvPr id="5" name="Platshållare för sidfot 4">
            <a:extLst>
              <a:ext uri="{FF2B5EF4-FFF2-40B4-BE49-F238E27FC236}">
                <a16:creationId xmlns:a16="http://schemas.microsoft.com/office/drawing/2014/main" id="{9A94EA5F-C9E0-3BB4-EDF1-762FBB4806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Platshållare för bildnummer 5">
            <a:extLst>
              <a:ext uri="{FF2B5EF4-FFF2-40B4-BE49-F238E27FC236}">
                <a16:creationId xmlns:a16="http://schemas.microsoft.com/office/drawing/2014/main" id="{7B1C8C0F-C2A5-7D49-44B0-4DA132D61A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D1429BC-C856-6C4F-A820-B93AF200D281}" type="slidenum">
              <a:t>‹#›</a:t>
            </a:fld>
            <a:endParaRPr lang="sv-SE"/>
          </a:p>
        </p:txBody>
      </p:sp>
      <p:pic>
        <p:nvPicPr>
          <p:cNvPr id="7" name="Bildobjekt 7">
            <a:extLst>
              <a:ext uri="{FF2B5EF4-FFF2-40B4-BE49-F238E27FC236}">
                <a16:creationId xmlns:a16="http://schemas.microsoft.com/office/drawing/2014/main" id="{E00F4A84-4E29-12AC-F045-A6C4E27E54BD}"/>
              </a:ext>
              <a:ext uri="{C183D7F6-B498-43B3-948B-1728B52AA6E4}">
                <adec:decorative xmlns:adec="http://schemas.microsoft.com/office/drawing/2017/decorative" val="1"/>
              </a:ext>
            </a:extLst>
          </p:cNvPr>
          <p:cNvPicPr>
            <a:picLocks noChangeAspect="1"/>
          </p:cNvPicPr>
          <p:nvPr userDrawn="1"/>
        </p:nvPicPr>
        <p:blipFill>
          <a:blip r:embed="rId9">
            <a:extLst>
              <a:ext uri="{96DAC541-7B7A-43D3-8B79-37D633B846F1}">
                <asvg:svgBlip xmlns:asvg="http://schemas.microsoft.com/office/drawing/2016/SVG/main" r:embed="rId10"/>
              </a:ext>
            </a:extLst>
          </a:blip>
          <a:srcRect/>
          <a:stretch/>
        </p:blipFill>
        <p:spPr>
          <a:xfrm>
            <a:off x="10443858" y="6047117"/>
            <a:ext cx="1328022" cy="464400"/>
          </a:xfrm>
          <a:prstGeom prst="rect">
            <a:avLst/>
          </a:prstGeom>
        </p:spPr>
      </p:pic>
      <p:pic>
        <p:nvPicPr>
          <p:cNvPr id="8" name="Bildobjekt 7">
            <a:extLst>
              <a:ext uri="{FF2B5EF4-FFF2-40B4-BE49-F238E27FC236}">
                <a16:creationId xmlns:a16="http://schemas.microsoft.com/office/drawing/2014/main" id="{7CDA46B0-0C90-8CE9-E545-97052364CED8}"/>
              </a:ext>
            </a:extLst>
          </p:cNvPr>
          <p:cNvPicPr>
            <a:picLocks noChangeAspect="1"/>
          </p:cNvPicPr>
          <p:nvPr userDrawn="1"/>
        </p:nvPicPr>
        <p:blipFill>
          <a:blip r:embed="rId11">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417868499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58"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D89C5AC-7718-EFC2-141E-0DA91EDEC9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D369622-DF89-79D3-E404-74EB7C0EA7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6897239-4762-7DF8-D06F-F16EF99CFB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9F8789-9D8C-4E28-B1C7-E293747BD279}" type="datetimeFigureOut">
              <a:rPr lang="en-US" smtClean="0"/>
              <a:t>6/5/2026</a:t>
            </a:fld>
            <a:endParaRPr lang="en-US"/>
          </a:p>
        </p:txBody>
      </p:sp>
      <p:sp>
        <p:nvSpPr>
          <p:cNvPr id="5" name="Platshållare för sidfot 4">
            <a:extLst>
              <a:ext uri="{FF2B5EF4-FFF2-40B4-BE49-F238E27FC236}">
                <a16:creationId xmlns:a16="http://schemas.microsoft.com/office/drawing/2014/main" id="{5EF38241-8276-412B-3B01-0CA3FFD930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Platshållare för bildnummer 5">
            <a:extLst>
              <a:ext uri="{FF2B5EF4-FFF2-40B4-BE49-F238E27FC236}">
                <a16:creationId xmlns:a16="http://schemas.microsoft.com/office/drawing/2014/main" id="{6DF53D1D-BCD4-03B2-B0A9-B08382ED9C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2770896-4EC5-BA44-8F0F-4837A80E0A87}" type="slidenum">
              <a:t>‹#›</a:t>
            </a:fld>
            <a:endParaRPr lang="sv-SE"/>
          </a:p>
        </p:txBody>
      </p:sp>
      <p:pic>
        <p:nvPicPr>
          <p:cNvPr id="7" name="Bildobjekt 7">
            <a:extLst>
              <a:ext uri="{FF2B5EF4-FFF2-40B4-BE49-F238E27FC236}">
                <a16:creationId xmlns:a16="http://schemas.microsoft.com/office/drawing/2014/main" id="{43B948CE-C802-B585-469D-785A0115702C}"/>
              </a:ext>
              <a:ext uri="{C183D7F6-B498-43B3-948B-1728B52AA6E4}">
                <adec:decorative xmlns:adec="http://schemas.microsoft.com/office/drawing/2017/decorative" val="1"/>
              </a:ext>
            </a:extLst>
          </p:cNvPr>
          <p:cNvPicPr>
            <a:picLocks noChangeAspect="1"/>
          </p:cNvPicPr>
          <p:nvPr userDrawn="1"/>
        </p:nvPicPr>
        <p:blipFill>
          <a:blip r:embed="rId10">
            <a:extLst>
              <a:ext uri="{96DAC541-7B7A-43D3-8B79-37D633B846F1}">
                <asvg:svgBlip xmlns:asvg="http://schemas.microsoft.com/office/drawing/2016/SVG/main" r:embed="rId11"/>
              </a:ext>
            </a:extLst>
          </a:blip>
          <a:srcRect/>
          <a:stretch/>
        </p:blipFill>
        <p:spPr>
          <a:xfrm>
            <a:off x="10443858" y="6047117"/>
            <a:ext cx="1328021" cy="464400"/>
          </a:xfrm>
          <a:prstGeom prst="rect">
            <a:avLst/>
          </a:prstGeom>
        </p:spPr>
      </p:pic>
    </p:spTree>
    <p:extLst>
      <p:ext uri="{BB962C8B-B14F-4D97-AF65-F5344CB8AC3E}">
        <p14:creationId xmlns:p14="http://schemas.microsoft.com/office/powerpoint/2010/main" val="1925843994"/>
      </p:ext>
    </p:extLst>
  </p:cSld>
  <p:clrMap bg1="lt1" tx1="dk1" bg2="lt2" tx2="dk2" accent1="accent1" accent2="accent2" accent3="accent3" accent4="accent4" accent5="accent5" accent6="accent6" hlink="hlink" folHlink="folHlink"/>
  <p:sldLayoutIdLst>
    <p:sldLayoutId id="2147483727" r:id="rId1"/>
    <p:sldLayoutId id="2147483722" r:id="rId2"/>
    <p:sldLayoutId id="2147483723" r:id="rId3"/>
    <p:sldLayoutId id="2147483724" r:id="rId4"/>
    <p:sldLayoutId id="2147483725" r:id="rId5"/>
    <p:sldLayoutId id="2147483726" r:id="rId6"/>
    <p:sldLayoutId id="2147483757" r:id="rId7"/>
    <p:sldLayoutId id="2147483721"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hyperlink" Target="mcf.se/ledningsamverkan"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0B96BD08-3FF5-5858-93E7-EBC6AD5D9AAF}"/>
              </a:ext>
            </a:extLst>
          </p:cNvPr>
          <p:cNvSpPr>
            <a:spLocks noGrp="1"/>
          </p:cNvSpPr>
          <p:nvPr>
            <p:ph type="subTitle" idx="1"/>
          </p:nvPr>
        </p:nvSpPr>
        <p:spPr>
          <a:xfrm>
            <a:off x="1432560" y="2618935"/>
            <a:ext cx="9144000" cy="487824"/>
          </a:xfrm>
        </p:spPr>
        <p:txBody>
          <a:bodyPr/>
          <a:lstStyle/>
          <a:p>
            <a:r>
              <a:rPr lang="sv-SE" dirty="0"/>
              <a:t>Arbetssätt</a:t>
            </a:r>
          </a:p>
        </p:txBody>
      </p:sp>
      <p:sp>
        <p:nvSpPr>
          <p:cNvPr id="2" name="Rubrik 1">
            <a:extLst>
              <a:ext uri="{FF2B5EF4-FFF2-40B4-BE49-F238E27FC236}">
                <a16:creationId xmlns:a16="http://schemas.microsoft.com/office/drawing/2014/main" id="{BD407DD4-F521-3BF2-2DE2-FC35D1EC7808}"/>
              </a:ext>
            </a:extLst>
          </p:cNvPr>
          <p:cNvSpPr>
            <a:spLocks noGrp="1"/>
          </p:cNvSpPr>
          <p:nvPr>
            <p:ph type="ctrTitle"/>
          </p:nvPr>
        </p:nvSpPr>
        <p:spPr>
          <a:xfrm>
            <a:off x="1432560" y="3106759"/>
            <a:ext cx="9144000" cy="723245"/>
          </a:xfrm>
        </p:spPr>
        <p:txBody>
          <a:bodyPr/>
          <a:lstStyle/>
          <a:p>
            <a:r>
              <a:rPr lang="sv-SE" dirty="0"/>
              <a:t>Exempel på rapportering – sektor </a:t>
            </a:r>
            <a:endParaRPr lang="en-SE" dirty="0"/>
          </a:p>
        </p:txBody>
      </p:sp>
      <p:sp>
        <p:nvSpPr>
          <p:cNvPr id="4" name="Underrubrik 2">
            <a:extLst>
              <a:ext uri="{FF2B5EF4-FFF2-40B4-BE49-F238E27FC236}">
                <a16:creationId xmlns:a16="http://schemas.microsoft.com/office/drawing/2014/main" id="{678533DA-0199-9BDF-1473-1FFF965A4B9D}"/>
              </a:ext>
            </a:extLst>
          </p:cNvPr>
          <p:cNvSpPr txBox="1">
            <a:spLocks/>
          </p:cNvSpPr>
          <p:nvPr/>
        </p:nvSpPr>
        <p:spPr>
          <a:xfrm>
            <a:off x="1432560" y="3901685"/>
            <a:ext cx="10343128" cy="48782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sv-SE" sz="2000" b="1" dirty="0"/>
              <a:t>Samhällsstörning med påverkan i en beredskapssektor</a:t>
            </a:r>
          </a:p>
        </p:txBody>
      </p:sp>
    </p:spTree>
    <p:extLst>
      <p:ext uri="{BB962C8B-B14F-4D97-AF65-F5344CB8AC3E}">
        <p14:creationId xmlns:p14="http://schemas.microsoft.com/office/powerpoint/2010/main" val="2703661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a:xfrm>
            <a:off x="510966" y="548044"/>
            <a:ext cx="8543925" cy="541338"/>
          </a:xfrm>
        </p:spPr>
        <p:txBody>
          <a:bodyPr/>
          <a:lstStyle/>
          <a:p>
            <a:r>
              <a:rPr lang="sv-SE" sz="2800" dirty="0"/>
              <a:t>Exempel för sektor – gör din egen bild​</a:t>
            </a:r>
            <a:endParaRPr lang="en-SE" sz="2800" dirty="0"/>
          </a:p>
        </p:txBody>
      </p:sp>
      <p:grpSp>
        <p:nvGrpSpPr>
          <p:cNvPr id="29" name="Grupp 28">
            <a:extLst>
              <a:ext uri="{FF2B5EF4-FFF2-40B4-BE49-F238E27FC236}">
                <a16:creationId xmlns:a16="http://schemas.microsoft.com/office/drawing/2014/main" id="{97622D29-CB4E-70C1-70ED-41BCF63CC022}"/>
              </a:ext>
              <a:ext uri="{C183D7F6-B498-43B3-948B-1728B52AA6E4}">
                <adec:decorative xmlns:adec="http://schemas.microsoft.com/office/drawing/2017/decorative" val="1"/>
              </a:ext>
            </a:extLst>
          </p:cNvPr>
          <p:cNvGrpSpPr/>
          <p:nvPr/>
        </p:nvGrpSpPr>
        <p:grpSpPr>
          <a:xfrm>
            <a:off x="285145" y="6092295"/>
            <a:ext cx="7176165" cy="522327"/>
            <a:chOff x="129704" y="6312813"/>
            <a:chExt cx="7176165" cy="522327"/>
          </a:xfrm>
        </p:grpSpPr>
        <p:sp>
          <p:nvSpPr>
            <p:cNvPr id="30" name="Rektangel 29">
              <a:extLst>
                <a:ext uri="{FF2B5EF4-FFF2-40B4-BE49-F238E27FC236}">
                  <a16:creationId xmlns:a16="http://schemas.microsoft.com/office/drawing/2014/main" id="{A1371101-2FCC-2E57-B160-E63D8FCF3934}"/>
                </a:ext>
              </a:extLst>
            </p:cNvPr>
            <p:cNvSpPr/>
            <p:nvPr/>
          </p:nvSpPr>
          <p:spPr>
            <a:xfrm>
              <a:off x="129704" y="6312813"/>
              <a:ext cx="7176165" cy="522327"/>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31" name="Grupp 30">
              <a:extLst>
                <a:ext uri="{FF2B5EF4-FFF2-40B4-BE49-F238E27FC236}">
                  <a16:creationId xmlns:a16="http://schemas.microsoft.com/office/drawing/2014/main" id="{C53522FB-91D5-387D-7FD2-01A3D6990BA5}"/>
                </a:ext>
              </a:extLst>
            </p:cNvPr>
            <p:cNvGrpSpPr/>
            <p:nvPr/>
          </p:nvGrpSpPr>
          <p:grpSpPr>
            <a:xfrm>
              <a:off x="259974" y="6384912"/>
              <a:ext cx="6935983" cy="369332"/>
              <a:chOff x="320770" y="6269050"/>
              <a:chExt cx="6935983" cy="369332"/>
            </a:xfrm>
          </p:grpSpPr>
          <p:grpSp>
            <p:nvGrpSpPr>
              <p:cNvPr id="32" name="Grupp 31">
                <a:extLst>
                  <a:ext uri="{FF2B5EF4-FFF2-40B4-BE49-F238E27FC236}">
                    <a16:creationId xmlns:a16="http://schemas.microsoft.com/office/drawing/2014/main" id="{5225F58F-2C6E-4256-E9C2-0BA4C0ECD983}"/>
                  </a:ext>
                </a:extLst>
              </p:cNvPr>
              <p:cNvGrpSpPr/>
              <p:nvPr/>
            </p:nvGrpSpPr>
            <p:grpSpPr>
              <a:xfrm>
                <a:off x="320770" y="6269050"/>
                <a:ext cx="2536566" cy="369332"/>
                <a:chOff x="320770" y="6269050"/>
                <a:chExt cx="2536566" cy="369332"/>
              </a:xfrm>
            </p:grpSpPr>
            <p:sp>
              <p:nvSpPr>
                <p:cNvPr id="39" name="Ellips 38">
                  <a:extLst>
                    <a:ext uri="{FF2B5EF4-FFF2-40B4-BE49-F238E27FC236}">
                      <a16:creationId xmlns:a16="http://schemas.microsoft.com/office/drawing/2014/main" id="{5CF39A23-E4B0-BF89-FCF5-6A06D53499C2}"/>
                    </a:ext>
                  </a:extLst>
                </p:cNvPr>
                <p:cNvSpPr/>
                <p:nvPr/>
              </p:nvSpPr>
              <p:spPr>
                <a:xfrm>
                  <a:off x="320770" y="632763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A</a:t>
                  </a:r>
                  <a:endParaRPr lang="en-SE" sz="600" b="1" dirty="0">
                    <a:solidFill>
                      <a:schemeClr val="bg1"/>
                    </a:solidFill>
                  </a:endParaRPr>
                </a:p>
              </p:txBody>
            </p:sp>
            <p:sp>
              <p:nvSpPr>
                <p:cNvPr id="40" name="textruta 39">
                  <a:extLst>
                    <a:ext uri="{FF2B5EF4-FFF2-40B4-BE49-F238E27FC236}">
                      <a16:creationId xmlns:a16="http://schemas.microsoft.com/office/drawing/2014/main" id="{B0E843B3-407B-CCA9-9685-C7A48675E7D4}"/>
                    </a:ext>
                  </a:extLst>
                </p:cNvPr>
                <p:cNvSpPr txBox="1"/>
                <p:nvPr/>
              </p:nvSpPr>
              <p:spPr>
                <a:xfrm>
                  <a:off x="435563" y="6269050"/>
                  <a:ext cx="2421773" cy="369332"/>
                </a:xfrm>
                <a:prstGeom prst="rect">
                  <a:avLst/>
                </a:prstGeom>
                <a:noFill/>
              </p:spPr>
              <p:txBody>
                <a:bodyPr wrap="square" rtlCol="0">
                  <a:spAutoFit/>
                </a:bodyPr>
                <a:lstStyle/>
                <a:p>
                  <a:r>
                    <a:rPr lang="sv-SE" sz="900" dirty="0"/>
                    <a:t>Avger lägesrapport samt samverkansbehov till stab (rapporterar)​</a:t>
                  </a:r>
                  <a:endParaRPr lang="en-SE" sz="900" dirty="0"/>
                </a:p>
              </p:txBody>
            </p:sp>
          </p:grpSp>
          <p:grpSp>
            <p:nvGrpSpPr>
              <p:cNvPr id="33" name="Grupp 32">
                <a:extLst>
                  <a:ext uri="{FF2B5EF4-FFF2-40B4-BE49-F238E27FC236}">
                    <a16:creationId xmlns:a16="http://schemas.microsoft.com/office/drawing/2014/main" id="{B6828BA2-F937-291C-A746-47936DEA756F}"/>
                  </a:ext>
                </a:extLst>
              </p:cNvPr>
              <p:cNvGrpSpPr/>
              <p:nvPr/>
            </p:nvGrpSpPr>
            <p:grpSpPr>
              <a:xfrm>
                <a:off x="2957127" y="6269050"/>
                <a:ext cx="2278027" cy="369332"/>
                <a:chOff x="2911407" y="6269050"/>
                <a:chExt cx="2278027" cy="369332"/>
              </a:xfrm>
            </p:grpSpPr>
            <p:sp>
              <p:nvSpPr>
                <p:cNvPr id="37" name="Ellips 36">
                  <a:extLst>
                    <a:ext uri="{FF2B5EF4-FFF2-40B4-BE49-F238E27FC236}">
                      <a16:creationId xmlns:a16="http://schemas.microsoft.com/office/drawing/2014/main" id="{CF588455-46E0-F936-7F50-DB37F6413D21}"/>
                    </a:ext>
                  </a:extLst>
                </p:cNvPr>
                <p:cNvSpPr/>
                <p:nvPr/>
              </p:nvSpPr>
              <p:spPr>
                <a:xfrm>
                  <a:off x="2911407" y="632763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B</a:t>
                  </a:r>
                  <a:endParaRPr lang="en-SE" sz="600" b="1" dirty="0">
                    <a:solidFill>
                      <a:schemeClr val="bg1"/>
                    </a:solidFill>
                  </a:endParaRPr>
                </a:p>
              </p:txBody>
            </p:sp>
            <p:sp>
              <p:nvSpPr>
                <p:cNvPr id="38" name="textruta 37">
                  <a:extLst>
                    <a:ext uri="{FF2B5EF4-FFF2-40B4-BE49-F238E27FC236}">
                      <a16:creationId xmlns:a16="http://schemas.microsoft.com/office/drawing/2014/main" id="{37110B52-0B5E-3DC0-F51C-94D6836104E6}"/>
                    </a:ext>
                  </a:extLst>
                </p:cNvPr>
                <p:cNvSpPr txBox="1"/>
                <p:nvPr/>
              </p:nvSpPr>
              <p:spPr>
                <a:xfrm>
                  <a:off x="3026199" y="6269050"/>
                  <a:ext cx="2163235" cy="369332"/>
                </a:xfrm>
                <a:prstGeom prst="rect">
                  <a:avLst/>
                </a:prstGeom>
                <a:noFill/>
              </p:spPr>
              <p:txBody>
                <a:bodyPr wrap="square" rtlCol="0">
                  <a:spAutoFit/>
                </a:bodyPr>
                <a:lstStyle/>
                <a:p>
                  <a:r>
                    <a:rPr lang="sv-SE" sz="900" dirty="0"/>
                    <a:t>Bidrar med variabler till kommunens lägesbild (informationsdelning)​</a:t>
                  </a:r>
                  <a:endParaRPr lang="en-SE" sz="900" dirty="0"/>
                </a:p>
              </p:txBody>
            </p:sp>
          </p:grpSp>
          <p:grpSp>
            <p:nvGrpSpPr>
              <p:cNvPr id="34" name="Grupp 33">
                <a:extLst>
                  <a:ext uri="{FF2B5EF4-FFF2-40B4-BE49-F238E27FC236}">
                    <a16:creationId xmlns:a16="http://schemas.microsoft.com/office/drawing/2014/main" id="{42E5CC43-8881-8A44-7A55-28FB4CA11525}"/>
                  </a:ext>
                </a:extLst>
              </p:cNvPr>
              <p:cNvGrpSpPr/>
              <p:nvPr/>
            </p:nvGrpSpPr>
            <p:grpSpPr>
              <a:xfrm>
                <a:off x="5235154" y="6269050"/>
                <a:ext cx="2021599" cy="369332"/>
                <a:chOff x="5235154" y="6269050"/>
                <a:chExt cx="2021599" cy="369332"/>
              </a:xfrm>
            </p:grpSpPr>
            <p:sp>
              <p:nvSpPr>
                <p:cNvPr id="35" name="Ellips 34">
                  <a:extLst>
                    <a:ext uri="{FF2B5EF4-FFF2-40B4-BE49-F238E27FC236}">
                      <a16:creationId xmlns:a16="http://schemas.microsoft.com/office/drawing/2014/main" id="{A474A862-9C7F-E865-E069-77022CF58176}"/>
                    </a:ext>
                  </a:extLst>
                </p:cNvPr>
                <p:cNvSpPr/>
                <p:nvPr/>
              </p:nvSpPr>
              <p:spPr>
                <a:xfrm>
                  <a:off x="5235154" y="632763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C</a:t>
                  </a:r>
                  <a:endParaRPr lang="en-SE" sz="600" b="1" dirty="0">
                    <a:solidFill>
                      <a:schemeClr val="bg1"/>
                    </a:solidFill>
                  </a:endParaRPr>
                </a:p>
              </p:txBody>
            </p:sp>
            <p:sp>
              <p:nvSpPr>
                <p:cNvPr id="36" name="textruta 35">
                  <a:extLst>
                    <a:ext uri="{FF2B5EF4-FFF2-40B4-BE49-F238E27FC236}">
                      <a16:creationId xmlns:a16="http://schemas.microsoft.com/office/drawing/2014/main" id="{56894CF9-2732-EC08-8621-810EFDCA80F9}"/>
                    </a:ext>
                  </a:extLst>
                </p:cNvPr>
                <p:cNvSpPr txBox="1"/>
                <p:nvPr/>
              </p:nvSpPr>
              <p:spPr>
                <a:xfrm>
                  <a:off x="5349946" y="6269050"/>
                  <a:ext cx="1906807" cy="369332"/>
                </a:xfrm>
                <a:prstGeom prst="rect">
                  <a:avLst/>
                </a:prstGeom>
                <a:noFill/>
              </p:spPr>
              <p:txBody>
                <a:bodyPr wrap="square" rtlCol="0">
                  <a:spAutoFit/>
                </a:bodyPr>
                <a:lstStyle/>
                <a:p>
                  <a:r>
                    <a:rPr lang="sv-SE" sz="900" dirty="0"/>
                    <a:t>Vid behov förmedlar vidare utifrån ansvarsområde (rapporterar)​</a:t>
                  </a:r>
                  <a:endParaRPr lang="en-SE" sz="900" dirty="0"/>
                </a:p>
              </p:txBody>
            </p:sp>
          </p:grpSp>
        </p:grpSp>
      </p:grpSp>
      <p:sp>
        <p:nvSpPr>
          <p:cNvPr id="44" name="Bild 28">
            <a:extLst>
              <a:ext uri="{FF2B5EF4-FFF2-40B4-BE49-F238E27FC236}">
                <a16:creationId xmlns:a16="http://schemas.microsoft.com/office/drawing/2014/main" id="{50326FD3-449F-A391-80A5-F46893928CED}"/>
              </a:ext>
              <a:ext uri="{C183D7F6-B498-43B3-948B-1728B52AA6E4}">
                <adec:decorative xmlns:adec="http://schemas.microsoft.com/office/drawing/2017/decorative" val="1"/>
              </a:ext>
            </a:extLst>
          </p:cNvPr>
          <p:cNvSpPr/>
          <p:nvPr/>
        </p:nvSpPr>
        <p:spPr>
          <a:xfrm rot="10800000">
            <a:off x="510966" y="5183233"/>
            <a:ext cx="171216" cy="164000"/>
          </a:xfrm>
          <a:custGeom>
            <a:avLst/>
            <a:gdLst>
              <a:gd name="csX0" fmla="*/ 124301 w 124301"/>
              <a:gd name="csY0" fmla="*/ 47625 h 119062"/>
              <a:gd name="csX1" fmla="*/ 71438 w 124301"/>
              <a:gd name="csY1" fmla="*/ 47625 h 119062"/>
              <a:gd name="csX2" fmla="*/ 71438 w 124301"/>
              <a:gd name="csY2" fmla="*/ 0 h 119062"/>
              <a:gd name="csX3" fmla="*/ 0 w 124301"/>
              <a:gd name="csY3" fmla="*/ 59531 h 119062"/>
              <a:gd name="csX4" fmla="*/ 71438 w 124301"/>
              <a:gd name="csY4" fmla="*/ 119063 h 119062"/>
              <a:gd name="csX5" fmla="*/ 71438 w 124301"/>
              <a:gd name="csY5" fmla="*/ 71438 h 119062"/>
              <a:gd name="csX6" fmla="*/ 124301 w 124301"/>
              <a:gd name="csY6" fmla="*/ 71438 h 119062"/>
              <a:gd name="csX7" fmla="*/ 124301 w 124301"/>
              <a:gd name="csY7" fmla="*/ 47625 h 11906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24301" h="119062">
                <a:moveTo>
                  <a:pt x="124301" y="47625"/>
                </a:moveTo>
                <a:lnTo>
                  <a:pt x="71438" y="47625"/>
                </a:lnTo>
                <a:lnTo>
                  <a:pt x="71438" y="0"/>
                </a:lnTo>
                <a:lnTo>
                  <a:pt x="0" y="59531"/>
                </a:lnTo>
                <a:lnTo>
                  <a:pt x="71438" y="119063"/>
                </a:lnTo>
                <a:lnTo>
                  <a:pt x="71438" y="71438"/>
                </a:lnTo>
                <a:lnTo>
                  <a:pt x="124301" y="71438"/>
                </a:lnTo>
                <a:lnTo>
                  <a:pt x="124301" y="47625"/>
                </a:lnTo>
                <a:close/>
              </a:path>
            </a:pathLst>
          </a:custGeom>
          <a:solidFill>
            <a:schemeClr val="accent6"/>
          </a:solidFill>
          <a:ln w="12700" cap="flat">
            <a:solidFill>
              <a:schemeClr val="tx1"/>
            </a:solidFill>
            <a:prstDash val="solid"/>
            <a:round/>
          </a:ln>
        </p:spPr>
        <p:txBody>
          <a:bodyPr/>
          <a:lstStyle/>
          <a:p>
            <a:endParaRPr lang="en-SE"/>
          </a:p>
        </p:txBody>
      </p:sp>
      <p:cxnSp>
        <p:nvCxnSpPr>
          <p:cNvPr id="45" name="Rak pilkoppling 44">
            <a:extLst>
              <a:ext uri="{FF2B5EF4-FFF2-40B4-BE49-F238E27FC236}">
                <a16:creationId xmlns:a16="http://schemas.microsoft.com/office/drawing/2014/main" id="{1CF46F6B-388B-6DC3-C419-D092076E85EC}"/>
              </a:ext>
              <a:ext uri="{C183D7F6-B498-43B3-948B-1728B52AA6E4}">
                <adec:decorative xmlns:adec="http://schemas.microsoft.com/office/drawing/2017/decorative" val="1"/>
              </a:ext>
            </a:extLst>
          </p:cNvPr>
          <p:cNvCxnSpPr>
            <a:cxnSpLocks/>
          </p:cNvCxnSpPr>
          <p:nvPr/>
        </p:nvCxnSpPr>
        <p:spPr>
          <a:xfrm>
            <a:off x="757333" y="5265233"/>
            <a:ext cx="209360" cy="0"/>
          </a:xfrm>
          <a:prstGeom prst="straightConnector1">
            <a:avLst/>
          </a:prstGeom>
          <a:ln w="31750">
            <a:solidFill>
              <a:schemeClr val="tx1"/>
            </a:solidFill>
            <a:tailEnd type="triangle" w="lg" len="med"/>
          </a:ln>
        </p:spPr>
        <p:style>
          <a:lnRef idx="2">
            <a:schemeClr val="accent1"/>
          </a:lnRef>
          <a:fillRef idx="0">
            <a:schemeClr val="accent1"/>
          </a:fillRef>
          <a:effectRef idx="1">
            <a:schemeClr val="accent1"/>
          </a:effectRef>
          <a:fontRef idx="minor">
            <a:schemeClr val="tx1"/>
          </a:fontRef>
        </p:style>
      </p:cxnSp>
      <p:cxnSp>
        <p:nvCxnSpPr>
          <p:cNvPr id="48" name="Rak pilkoppling 47">
            <a:extLst>
              <a:ext uri="{FF2B5EF4-FFF2-40B4-BE49-F238E27FC236}">
                <a16:creationId xmlns:a16="http://schemas.microsoft.com/office/drawing/2014/main" id="{4980F730-26F6-2B0F-49CE-D9AAD0A6AD16}"/>
              </a:ext>
              <a:ext uri="{C183D7F6-B498-43B3-948B-1728B52AA6E4}">
                <adec:decorative xmlns:adec="http://schemas.microsoft.com/office/drawing/2017/decorative" val="1"/>
              </a:ext>
            </a:extLst>
          </p:cNvPr>
          <p:cNvCxnSpPr>
            <a:cxnSpLocks/>
          </p:cNvCxnSpPr>
          <p:nvPr/>
        </p:nvCxnSpPr>
        <p:spPr>
          <a:xfrm flipH="1">
            <a:off x="510966" y="4562023"/>
            <a:ext cx="1207857" cy="0"/>
          </a:xfrm>
          <a:prstGeom prst="straightConnector1">
            <a:avLst/>
          </a:prstGeom>
          <a:ln w="31750">
            <a:solidFill>
              <a:schemeClr val="tx1"/>
            </a:solidFill>
            <a:tailEnd type="triangle" w="lg" len="med"/>
          </a:ln>
        </p:spPr>
        <p:style>
          <a:lnRef idx="2">
            <a:schemeClr val="accent1"/>
          </a:lnRef>
          <a:fillRef idx="0">
            <a:schemeClr val="accent1"/>
          </a:fillRef>
          <a:effectRef idx="1">
            <a:schemeClr val="accent1"/>
          </a:effectRef>
          <a:fontRef idx="minor">
            <a:schemeClr val="tx1"/>
          </a:fontRef>
        </p:style>
      </p:cxnSp>
      <p:sp>
        <p:nvSpPr>
          <p:cNvPr id="51" name="Bild 24">
            <a:extLst>
              <a:ext uri="{FF2B5EF4-FFF2-40B4-BE49-F238E27FC236}">
                <a16:creationId xmlns:a16="http://schemas.microsoft.com/office/drawing/2014/main" id="{4CE7A8B9-EFF7-F47F-6093-0C1BBD62E842}"/>
              </a:ext>
              <a:ext uri="{C183D7F6-B498-43B3-948B-1728B52AA6E4}">
                <adec:decorative xmlns:adec="http://schemas.microsoft.com/office/drawing/2017/decorative" val="1"/>
              </a:ext>
            </a:extLst>
          </p:cNvPr>
          <p:cNvSpPr/>
          <p:nvPr/>
        </p:nvSpPr>
        <p:spPr>
          <a:xfrm>
            <a:off x="510966" y="4783727"/>
            <a:ext cx="1220543" cy="160412"/>
          </a:xfrm>
          <a:custGeom>
            <a:avLst/>
            <a:gdLst>
              <a:gd name="csX0" fmla="*/ 1220544 w 1220543"/>
              <a:gd name="csY0" fmla="*/ 64165 h 160412"/>
              <a:gd name="csX1" fmla="*/ 96247 w 1220543"/>
              <a:gd name="csY1" fmla="*/ 64165 h 160412"/>
              <a:gd name="csX2" fmla="*/ 96247 w 1220543"/>
              <a:gd name="csY2" fmla="*/ 0 h 160412"/>
              <a:gd name="csX3" fmla="*/ 0 w 1220543"/>
              <a:gd name="csY3" fmla="*/ 80206 h 160412"/>
              <a:gd name="csX4" fmla="*/ 96247 w 1220543"/>
              <a:gd name="csY4" fmla="*/ 160413 h 160412"/>
              <a:gd name="csX5" fmla="*/ 96247 w 1220543"/>
              <a:gd name="csY5" fmla="*/ 96248 h 160412"/>
              <a:gd name="csX6" fmla="*/ 1220544 w 1220543"/>
              <a:gd name="csY6" fmla="*/ 96248 h 160412"/>
              <a:gd name="csX7" fmla="*/ 1220544 w 1220543"/>
              <a:gd name="csY7" fmla="*/ 64165 h 1604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1220543" h="160412">
                <a:moveTo>
                  <a:pt x="1220544" y="64165"/>
                </a:moveTo>
                <a:lnTo>
                  <a:pt x="96247" y="64165"/>
                </a:lnTo>
                <a:lnTo>
                  <a:pt x="96247" y="0"/>
                </a:lnTo>
                <a:lnTo>
                  <a:pt x="0" y="80206"/>
                </a:lnTo>
                <a:lnTo>
                  <a:pt x="96247" y="160413"/>
                </a:lnTo>
                <a:lnTo>
                  <a:pt x="96247" y="96248"/>
                </a:lnTo>
                <a:lnTo>
                  <a:pt x="1220544" y="96248"/>
                </a:lnTo>
                <a:lnTo>
                  <a:pt x="1220544" y="64165"/>
                </a:lnTo>
                <a:close/>
              </a:path>
            </a:pathLst>
          </a:custGeom>
          <a:solidFill>
            <a:schemeClr val="accent6"/>
          </a:solidFill>
          <a:ln w="12733" cap="flat">
            <a:solidFill>
              <a:schemeClr val="tx1"/>
            </a:solidFill>
            <a:prstDash val="solid"/>
            <a:round/>
          </a:ln>
        </p:spPr>
        <p:txBody>
          <a:bodyPr/>
          <a:lstStyle/>
          <a:p>
            <a:endParaRPr lang="en-SE"/>
          </a:p>
        </p:txBody>
      </p:sp>
      <p:sp>
        <p:nvSpPr>
          <p:cNvPr id="3" name="Bild 334">
            <a:extLst>
              <a:ext uri="{FF2B5EF4-FFF2-40B4-BE49-F238E27FC236}">
                <a16:creationId xmlns:a16="http://schemas.microsoft.com/office/drawing/2014/main" id="{679A1836-7D9B-A789-B5EC-D7DB2DF7487B}"/>
              </a:ext>
              <a:ext uri="{C183D7F6-B498-43B3-948B-1728B52AA6E4}">
                <adec:decorative xmlns:adec="http://schemas.microsoft.com/office/drawing/2017/decorative" val="1"/>
              </a:ext>
            </a:extLst>
          </p:cNvPr>
          <p:cNvSpPr/>
          <p:nvPr/>
        </p:nvSpPr>
        <p:spPr>
          <a:xfrm>
            <a:off x="2104759" y="4907589"/>
            <a:ext cx="542971" cy="129986"/>
          </a:xfrm>
          <a:custGeom>
            <a:avLst/>
            <a:gdLst>
              <a:gd name="csX0" fmla="*/ 411004 w 411003"/>
              <a:gd name="csY0" fmla="*/ 1143 h 98393"/>
              <a:gd name="csX1" fmla="*/ 318421 w 411003"/>
              <a:gd name="csY1" fmla="*/ 9335 h 98393"/>
              <a:gd name="csX2" fmla="*/ 349758 w 411003"/>
              <a:gd name="csY2" fmla="*/ 40862 h 98393"/>
              <a:gd name="csX3" fmla="*/ 134398 w 411003"/>
              <a:gd name="csY3" fmla="*/ 66199 h 98393"/>
              <a:gd name="csX4" fmla="*/ 19431 w 411003"/>
              <a:gd name="csY4" fmla="*/ 0 h 98393"/>
              <a:gd name="csX5" fmla="*/ 0 w 411003"/>
              <a:gd name="csY5" fmla="*/ 13811 h 98393"/>
              <a:gd name="csX6" fmla="*/ 128969 w 411003"/>
              <a:gd name="csY6" fmla="*/ 89440 h 98393"/>
              <a:gd name="csX7" fmla="*/ 208788 w 411003"/>
              <a:gd name="csY7" fmla="*/ 98393 h 98393"/>
              <a:gd name="csX8" fmla="*/ 366903 w 411003"/>
              <a:gd name="csY8" fmla="*/ 58198 h 98393"/>
              <a:gd name="csX9" fmla="*/ 402241 w 411003"/>
              <a:gd name="csY9" fmla="*/ 93726 h 98393"/>
              <a:gd name="csX10" fmla="*/ 411004 w 411003"/>
              <a:gd name="csY10" fmla="*/ 1143 h 9839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411003" h="98393">
                <a:moveTo>
                  <a:pt x="411004" y="1143"/>
                </a:moveTo>
                <a:lnTo>
                  <a:pt x="318421" y="9335"/>
                </a:lnTo>
                <a:lnTo>
                  <a:pt x="349758" y="40862"/>
                </a:lnTo>
                <a:cubicBezTo>
                  <a:pt x="292608" y="72962"/>
                  <a:pt x="208312" y="83249"/>
                  <a:pt x="134398" y="66199"/>
                </a:cubicBezTo>
                <a:cubicBezTo>
                  <a:pt x="82772" y="54293"/>
                  <a:pt x="40862" y="30194"/>
                  <a:pt x="19431" y="0"/>
                </a:cubicBezTo>
                <a:lnTo>
                  <a:pt x="0" y="13811"/>
                </a:lnTo>
                <a:cubicBezTo>
                  <a:pt x="25146" y="49149"/>
                  <a:pt x="70961" y="76010"/>
                  <a:pt x="128969" y="89440"/>
                </a:cubicBezTo>
                <a:cubicBezTo>
                  <a:pt x="155067" y="95441"/>
                  <a:pt x="182023" y="98393"/>
                  <a:pt x="208788" y="98393"/>
                </a:cubicBezTo>
                <a:cubicBezTo>
                  <a:pt x="267081" y="98393"/>
                  <a:pt x="323850" y="84296"/>
                  <a:pt x="366903" y="58198"/>
                </a:cubicBezTo>
                <a:lnTo>
                  <a:pt x="402241" y="93726"/>
                </a:lnTo>
                <a:lnTo>
                  <a:pt x="411004" y="1143"/>
                </a:lnTo>
                <a:close/>
              </a:path>
            </a:pathLst>
          </a:custGeom>
          <a:solidFill>
            <a:schemeClr val="accent6"/>
          </a:solidFill>
          <a:ln w="12700" cap="flat">
            <a:solidFill>
              <a:schemeClr val="tx1"/>
            </a:solidFill>
            <a:prstDash val="solid"/>
            <a:round/>
          </a:ln>
        </p:spPr>
        <p:txBody>
          <a:bodyPr/>
          <a:lstStyle/>
          <a:p>
            <a:endParaRPr lang="en-SE" dirty="0"/>
          </a:p>
        </p:txBody>
      </p:sp>
      <p:sp>
        <p:nvSpPr>
          <p:cNvPr id="4" name="Båge 3">
            <a:extLst>
              <a:ext uri="{FF2B5EF4-FFF2-40B4-BE49-F238E27FC236}">
                <a16:creationId xmlns:a16="http://schemas.microsoft.com/office/drawing/2014/main" id="{8EE2034F-4601-4D21-CD8D-EFDD6A3A69C6}"/>
              </a:ext>
              <a:ext uri="{C183D7F6-B498-43B3-948B-1728B52AA6E4}">
                <adec:decorative xmlns:adec="http://schemas.microsoft.com/office/drawing/2017/decorative" val="1"/>
              </a:ext>
            </a:extLst>
          </p:cNvPr>
          <p:cNvSpPr/>
          <p:nvPr/>
        </p:nvSpPr>
        <p:spPr>
          <a:xfrm>
            <a:off x="2789143" y="4530563"/>
            <a:ext cx="577877" cy="351695"/>
          </a:xfrm>
          <a:prstGeom prst="arc">
            <a:avLst>
              <a:gd name="adj1" fmla="val 11580517"/>
              <a:gd name="adj2" fmla="val 20711850"/>
            </a:avLst>
          </a:prstGeom>
          <a:ln w="31750">
            <a:headEnd type="triangle" w="lg" len="med"/>
            <a:tailEnd type="none" w="lg"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SE"/>
          </a:p>
        </p:txBody>
      </p:sp>
      <p:sp>
        <p:nvSpPr>
          <p:cNvPr id="5" name="Båge 4">
            <a:extLst>
              <a:ext uri="{FF2B5EF4-FFF2-40B4-BE49-F238E27FC236}">
                <a16:creationId xmlns:a16="http://schemas.microsoft.com/office/drawing/2014/main" id="{84462CEB-BFBE-DE39-4584-3EAB24927FA0}"/>
              </a:ext>
              <a:ext uri="{C183D7F6-B498-43B3-948B-1728B52AA6E4}">
                <adec:decorative xmlns:adec="http://schemas.microsoft.com/office/drawing/2017/decorative" val="1"/>
              </a:ext>
            </a:extLst>
          </p:cNvPr>
          <p:cNvSpPr/>
          <p:nvPr/>
        </p:nvSpPr>
        <p:spPr>
          <a:xfrm rot="10800000">
            <a:off x="2049997" y="4295040"/>
            <a:ext cx="577877" cy="351695"/>
          </a:xfrm>
          <a:prstGeom prst="arc">
            <a:avLst>
              <a:gd name="adj1" fmla="val 11580517"/>
              <a:gd name="adj2" fmla="val 20711850"/>
            </a:avLst>
          </a:prstGeom>
          <a:ln w="31750">
            <a:headEnd type="triangle" w="lg" len="med"/>
            <a:tailEnd type="none" w="lg"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SE"/>
          </a:p>
        </p:txBody>
      </p:sp>
      <p:grpSp>
        <p:nvGrpSpPr>
          <p:cNvPr id="52" name="Grupp 51">
            <a:extLst>
              <a:ext uri="{FF2B5EF4-FFF2-40B4-BE49-F238E27FC236}">
                <a16:creationId xmlns:a16="http://schemas.microsoft.com/office/drawing/2014/main" id="{457ED1F1-DDA4-7E9A-5629-CB72742A1125}"/>
              </a:ext>
              <a:ext uri="{C183D7F6-B498-43B3-948B-1728B52AA6E4}">
                <adec:decorative xmlns:adec="http://schemas.microsoft.com/office/drawing/2017/decorative" val="1"/>
              </a:ext>
            </a:extLst>
          </p:cNvPr>
          <p:cNvGrpSpPr/>
          <p:nvPr/>
        </p:nvGrpSpPr>
        <p:grpSpPr>
          <a:xfrm>
            <a:off x="5555323" y="4672950"/>
            <a:ext cx="2157621" cy="495767"/>
            <a:chOff x="832500" y="4416392"/>
            <a:chExt cx="2157621" cy="495767"/>
          </a:xfrm>
        </p:grpSpPr>
        <p:sp>
          <p:nvSpPr>
            <p:cNvPr id="53" name="Bild 399">
              <a:extLst>
                <a:ext uri="{FF2B5EF4-FFF2-40B4-BE49-F238E27FC236}">
                  <a16:creationId xmlns:a16="http://schemas.microsoft.com/office/drawing/2014/main" id="{4E78EE79-8B5E-DBD5-8236-D0A8AB5420DB}"/>
                </a:ext>
              </a:extLst>
            </p:cNvPr>
            <p:cNvSpPr/>
            <p:nvPr/>
          </p:nvSpPr>
          <p:spPr>
            <a:xfrm rot="16200000">
              <a:off x="1801927" y="3611931"/>
              <a:ext cx="218768" cy="1827690"/>
            </a:xfrm>
            <a:custGeom>
              <a:avLst/>
              <a:gdLst>
                <a:gd name="csX0" fmla="*/ 251079 w 251079"/>
                <a:gd name="csY0" fmla="*/ 0 h 2286380"/>
                <a:gd name="csX1" fmla="*/ 125540 w 251079"/>
                <a:gd name="csY1" fmla="*/ 201740 h 2286380"/>
                <a:gd name="csX2" fmla="*/ 125540 w 251079"/>
                <a:gd name="csY2" fmla="*/ 939451 h 2286380"/>
                <a:gd name="csX3" fmla="*/ 0 w 251079"/>
                <a:gd name="csY3" fmla="*/ 1141190 h 2286380"/>
                <a:gd name="csX4" fmla="*/ 125540 w 251079"/>
                <a:gd name="csY4" fmla="*/ 1342930 h 2286380"/>
                <a:gd name="csX5" fmla="*/ 125540 w 251079"/>
                <a:gd name="csY5" fmla="*/ 2084642 h 2286380"/>
                <a:gd name="csX6" fmla="*/ 251079 w 251079"/>
                <a:gd name="csY6" fmla="*/ 2286381 h 228638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51079" h="2286380">
                  <a:moveTo>
                    <a:pt x="251079" y="0"/>
                  </a:moveTo>
                  <a:cubicBezTo>
                    <a:pt x="181737" y="0"/>
                    <a:pt x="125540" y="90297"/>
                    <a:pt x="125540" y="201740"/>
                  </a:cubicBezTo>
                  <a:lnTo>
                    <a:pt x="125540" y="939451"/>
                  </a:lnTo>
                  <a:cubicBezTo>
                    <a:pt x="125540" y="1050893"/>
                    <a:pt x="69342" y="1141190"/>
                    <a:pt x="0" y="1141190"/>
                  </a:cubicBezTo>
                  <a:cubicBezTo>
                    <a:pt x="69342" y="1141190"/>
                    <a:pt x="125540" y="1231487"/>
                    <a:pt x="125540" y="1342930"/>
                  </a:cubicBezTo>
                  <a:lnTo>
                    <a:pt x="125540" y="2084642"/>
                  </a:lnTo>
                  <a:cubicBezTo>
                    <a:pt x="125540" y="2196084"/>
                    <a:pt x="181737" y="2286381"/>
                    <a:pt x="251079" y="2286381"/>
                  </a:cubicBezTo>
                </a:path>
              </a:pathLst>
            </a:custGeom>
            <a:noFill/>
            <a:ln w="28575" cap="rnd">
              <a:solidFill>
                <a:srgbClr val="2C3C6A"/>
              </a:solidFill>
              <a:prstDash val="solid"/>
              <a:round/>
            </a:ln>
          </p:spPr>
          <p:txBody>
            <a:bodyPr/>
            <a:lstStyle/>
            <a:p>
              <a:endParaRPr lang="en-SE"/>
            </a:p>
          </p:txBody>
        </p:sp>
        <p:sp>
          <p:nvSpPr>
            <p:cNvPr id="54" name="textruta 53">
              <a:extLst>
                <a:ext uri="{FF2B5EF4-FFF2-40B4-BE49-F238E27FC236}">
                  <a16:creationId xmlns:a16="http://schemas.microsoft.com/office/drawing/2014/main" id="{DB385E2D-A18D-3443-05B8-639EC8C8E69F}"/>
                </a:ext>
              </a:extLst>
            </p:cNvPr>
            <p:cNvSpPr txBox="1"/>
            <p:nvPr/>
          </p:nvSpPr>
          <p:spPr>
            <a:xfrm>
              <a:off x="832500" y="4635160"/>
              <a:ext cx="2157621" cy="276999"/>
            </a:xfrm>
            <a:prstGeom prst="rect">
              <a:avLst/>
            </a:prstGeom>
            <a:noFill/>
          </p:spPr>
          <p:txBody>
            <a:bodyPr wrap="square" rtlCol="0">
              <a:spAutoFit/>
            </a:bodyPr>
            <a:lstStyle/>
            <a:p>
              <a:pPr algn="ctr"/>
              <a:r>
                <a:rPr lang="sv-SE" sz="1200" b="1" dirty="0"/>
                <a:t>Gemensam förståelse</a:t>
              </a:r>
              <a:endParaRPr lang="en-SE" sz="1200" b="1" dirty="0"/>
            </a:p>
          </p:txBody>
        </p:sp>
      </p:grpSp>
      <p:sp>
        <p:nvSpPr>
          <p:cNvPr id="55" name="textruta 54">
            <a:extLst>
              <a:ext uri="{FF2B5EF4-FFF2-40B4-BE49-F238E27FC236}">
                <a16:creationId xmlns:a16="http://schemas.microsoft.com/office/drawing/2014/main" id="{4C4C30E8-DD3B-A27E-771A-FC26C310B1AD}"/>
              </a:ext>
              <a:ext uri="{C183D7F6-B498-43B3-948B-1728B52AA6E4}">
                <adec:decorative xmlns:adec="http://schemas.microsoft.com/office/drawing/2017/decorative" val="1"/>
              </a:ext>
            </a:extLst>
          </p:cNvPr>
          <p:cNvSpPr txBox="1"/>
          <p:nvPr/>
        </p:nvSpPr>
        <p:spPr>
          <a:xfrm>
            <a:off x="3823051" y="4697549"/>
            <a:ext cx="1506748" cy="276999"/>
          </a:xfrm>
          <a:prstGeom prst="rect">
            <a:avLst/>
          </a:prstGeom>
          <a:noFill/>
        </p:spPr>
        <p:txBody>
          <a:bodyPr wrap="square" rtlCol="0">
            <a:spAutoFit/>
          </a:bodyPr>
          <a:lstStyle/>
          <a:p>
            <a:pPr algn="ctr"/>
            <a:r>
              <a:rPr lang="sv-SE" sz="1200" b="1" dirty="0"/>
              <a:t>Kommunicera</a:t>
            </a:r>
            <a:endParaRPr lang="en-SE" sz="1200" b="1" dirty="0"/>
          </a:p>
        </p:txBody>
      </p:sp>
      <p:sp>
        <p:nvSpPr>
          <p:cNvPr id="56" name="Bild 334">
            <a:extLst>
              <a:ext uri="{FF2B5EF4-FFF2-40B4-BE49-F238E27FC236}">
                <a16:creationId xmlns:a16="http://schemas.microsoft.com/office/drawing/2014/main" id="{423ACA84-BAD0-3B1F-48F7-4BF6786F021F}"/>
              </a:ext>
              <a:ext uri="{C183D7F6-B498-43B3-948B-1728B52AA6E4}">
                <adec:decorative xmlns:adec="http://schemas.microsoft.com/office/drawing/2017/decorative" val="1"/>
              </a:ext>
            </a:extLst>
          </p:cNvPr>
          <p:cNvSpPr/>
          <p:nvPr/>
        </p:nvSpPr>
        <p:spPr>
          <a:xfrm rot="10800000">
            <a:off x="2790559" y="4907589"/>
            <a:ext cx="542971" cy="129986"/>
          </a:xfrm>
          <a:custGeom>
            <a:avLst/>
            <a:gdLst>
              <a:gd name="csX0" fmla="*/ 411004 w 411003"/>
              <a:gd name="csY0" fmla="*/ 1143 h 98393"/>
              <a:gd name="csX1" fmla="*/ 318421 w 411003"/>
              <a:gd name="csY1" fmla="*/ 9335 h 98393"/>
              <a:gd name="csX2" fmla="*/ 349758 w 411003"/>
              <a:gd name="csY2" fmla="*/ 40862 h 98393"/>
              <a:gd name="csX3" fmla="*/ 134398 w 411003"/>
              <a:gd name="csY3" fmla="*/ 66199 h 98393"/>
              <a:gd name="csX4" fmla="*/ 19431 w 411003"/>
              <a:gd name="csY4" fmla="*/ 0 h 98393"/>
              <a:gd name="csX5" fmla="*/ 0 w 411003"/>
              <a:gd name="csY5" fmla="*/ 13811 h 98393"/>
              <a:gd name="csX6" fmla="*/ 128969 w 411003"/>
              <a:gd name="csY6" fmla="*/ 89440 h 98393"/>
              <a:gd name="csX7" fmla="*/ 208788 w 411003"/>
              <a:gd name="csY7" fmla="*/ 98393 h 98393"/>
              <a:gd name="csX8" fmla="*/ 366903 w 411003"/>
              <a:gd name="csY8" fmla="*/ 58198 h 98393"/>
              <a:gd name="csX9" fmla="*/ 402241 w 411003"/>
              <a:gd name="csY9" fmla="*/ 93726 h 98393"/>
              <a:gd name="csX10" fmla="*/ 411004 w 411003"/>
              <a:gd name="csY10" fmla="*/ 1143 h 9839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411003" h="98393">
                <a:moveTo>
                  <a:pt x="411004" y="1143"/>
                </a:moveTo>
                <a:lnTo>
                  <a:pt x="318421" y="9335"/>
                </a:lnTo>
                <a:lnTo>
                  <a:pt x="349758" y="40862"/>
                </a:lnTo>
                <a:cubicBezTo>
                  <a:pt x="292608" y="72962"/>
                  <a:pt x="208312" y="83249"/>
                  <a:pt x="134398" y="66199"/>
                </a:cubicBezTo>
                <a:cubicBezTo>
                  <a:pt x="82772" y="54293"/>
                  <a:pt x="40862" y="30194"/>
                  <a:pt x="19431" y="0"/>
                </a:cubicBezTo>
                <a:lnTo>
                  <a:pt x="0" y="13811"/>
                </a:lnTo>
                <a:cubicBezTo>
                  <a:pt x="25146" y="49149"/>
                  <a:pt x="70961" y="76010"/>
                  <a:pt x="128969" y="89440"/>
                </a:cubicBezTo>
                <a:cubicBezTo>
                  <a:pt x="155067" y="95441"/>
                  <a:pt x="182023" y="98393"/>
                  <a:pt x="208788" y="98393"/>
                </a:cubicBezTo>
                <a:cubicBezTo>
                  <a:pt x="267081" y="98393"/>
                  <a:pt x="323850" y="84296"/>
                  <a:pt x="366903" y="58198"/>
                </a:cubicBezTo>
                <a:lnTo>
                  <a:pt x="402241" y="93726"/>
                </a:lnTo>
                <a:lnTo>
                  <a:pt x="411004" y="1143"/>
                </a:lnTo>
                <a:close/>
              </a:path>
            </a:pathLst>
          </a:custGeom>
          <a:solidFill>
            <a:schemeClr val="accent6"/>
          </a:solidFill>
          <a:ln w="12700" cap="flat">
            <a:solidFill>
              <a:schemeClr val="tx1"/>
            </a:solidFill>
            <a:prstDash val="solid"/>
            <a:round/>
          </a:ln>
        </p:spPr>
        <p:txBody>
          <a:bodyPr/>
          <a:lstStyle/>
          <a:p>
            <a:endParaRPr lang="en-SE" dirty="0"/>
          </a:p>
        </p:txBody>
      </p:sp>
      <p:grpSp>
        <p:nvGrpSpPr>
          <p:cNvPr id="57" name="Grupp 56">
            <a:extLst>
              <a:ext uri="{FF2B5EF4-FFF2-40B4-BE49-F238E27FC236}">
                <a16:creationId xmlns:a16="http://schemas.microsoft.com/office/drawing/2014/main" id="{D8610222-ABEC-B498-3D70-A3494EA5E5EE}"/>
              </a:ext>
              <a:ext uri="{C183D7F6-B498-43B3-948B-1728B52AA6E4}">
                <adec:decorative xmlns:adec="http://schemas.microsoft.com/office/drawing/2017/decorative" val="1"/>
              </a:ext>
            </a:extLst>
          </p:cNvPr>
          <p:cNvGrpSpPr/>
          <p:nvPr/>
        </p:nvGrpSpPr>
        <p:grpSpPr>
          <a:xfrm>
            <a:off x="7995672" y="1554147"/>
            <a:ext cx="1800000" cy="2700000"/>
            <a:chOff x="7698167" y="1313760"/>
            <a:chExt cx="1800000" cy="2700000"/>
          </a:xfrm>
        </p:grpSpPr>
        <p:sp>
          <p:nvSpPr>
            <p:cNvPr id="58" name="Rektangel 57">
              <a:extLst>
                <a:ext uri="{FF2B5EF4-FFF2-40B4-BE49-F238E27FC236}">
                  <a16:creationId xmlns:a16="http://schemas.microsoft.com/office/drawing/2014/main" id="{BC22C77E-ADD3-94CB-0001-424248FCE695}"/>
                </a:ext>
              </a:extLst>
            </p:cNvPr>
            <p:cNvSpPr/>
            <p:nvPr/>
          </p:nvSpPr>
          <p:spPr>
            <a:xfrm>
              <a:off x="7698167" y="1313760"/>
              <a:ext cx="1800000" cy="27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260000" rIns="72000" bIns="144000" rtlCol="0" anchor="t">
              <a:noAutofit/>
            </a:bodyPr>
            <a:lstStyle/>
            <a:p>
              <a:r>
                <a:rPr lang="sv-SE" sz="900" dirty="0">
                  <a:solidFill>
                    <a:schemeClr val="tx1"/>
                  </a:solidFill>
                </a:rPr>
                <a:t>Text</a:t>
              </a:r>
            </a:p>
          </p:txBody>
        </p:sp>
        <p:sp>
          <p:nvSpPr>
            <p:cNvPr id="59" name="Rektangel 58">
              <a:extLst>
                <a:ext uri="{FF2B5EF4-FFF2-40B4-BE49-F238E27FC236}">
                  <a16:creationId xmlns:a16="http://schemas.microsoft.com/office/drawing/2014/main" id="{E567D71C-CA2F-350B-2E84-2CCC489C652E}"/>
                </a:ext>
              </a:extLst>
            </p:cNvPr>
            <p:cNvSpPr/>
            <p:nvPr/>
          </p:nvSpPr>
          <p:spPr>
            <a:xfrm>
              <a:off x="7788167" y="1401807"/>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Aktör</a:t>
              </a:r>
            </a:p>
          </p:txBody>
        </p:sp>
        <p:sp>
          <p:nvSpPr>
            <p:cNvPr id="60" name="Ellips 59">
              <a:extLst>
                <a:ext uri="{FF2B5EF4-FFF2-40B4-BE49-F238E27FC236}">
                  <a16:creationId xmlns:a16="http://schemas.microsoft.com/office/drawing/2014/main" id="{8BC1E93B-D54B-E59E-0CB5-D9A91315C663}"/>
                </a:ext>
              </a:extLst>
            </p:cNvPr>
            <p:cNvSpPr/>
            <p:nvPr/>
          </p:nvSpPr>
          <p:spPr>
            <a:xfrm>
              <a:off x="7764533" y="372445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C</a:t>
              </a:r>
              <a:endParaRPr lang="en-SE" sz="800" b="1" dirty="0">
                <a:solidFill>
                  <a:schemeClr val="bg1"/>
                </a:solidFill>
              </a:endParaRPr>
            </a:p>
          </p:txBody>
        </p:sp>
        <p:sp>
          <p:nvSpPr>
            <p:cNvPr id="61" name="Rektangel 60">
              <a:extLst>
                <a:ext uri="{FF2B5EF4-FFF2-40B4-BE49-F238E27FC236}">
                  <a16:creationId xmlns:a16="http://schemas.microsoft.com/office/drawing/2014/main" id="{2422970B-2B98-F241-4C0F-B3ECAE38A507}"/>
                </a:ext>
              </a:extLst>
            </p:cNvPr>
            <p:cNvSpPr/>
            <p:nvPr/>
          </p:nvSpPr>
          <p:spPr>
            <a:xfrm>
              <a:off x="7788167" y="1730420"/>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Aktör</a:t>
              </a:r>
            </a:p>
          </p:txBody>
        </p:sp>
        <p:sp>
          <p:nvSpPr>
            <p:cNvPr id="62" name="Rektangel 61">
              <a:extLst>
                <a:ext uri="{FF2B5EF4-FFF2-40B4-BE49-F238E27FC236}">
                  <a16:creationId xmlns:a16="http://schemas.microsoft.com/office/drawing/2014/main" id="{20C1702C-E9DD-7761-C48F-73FE026F51AC}"/>
                </a:ext>
              </a:extLst>
            </p:cNvPr>
            <p:cNvSpPr/>
            <p:nvPr/>
          </p:nvSpPr>
          <p:spPr>
            <a:xfrm>
              <a:off x="7788167" y="2059032"/>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Aktör på</a:t>
              </a:r>
              <a:br>
                <a:rPr lang="sv-SE" sz="1000" b="1" dirty="0">
                  <a:solidFill>
                    <a:schemeClr val="tx1"/>
                  </a:solidFill>
                </a:rPr>
              </a:br>
              <a:r>
                <a:rPr lang="sv-SE" sz="1000" b="1" dirty="0">
                  <a:solidFill>
                    <a:schemeClr val="tx1"/>
                  </a:solidFill>
                </a:rPr>
                <a:t>två rader</a:t>
              </a:r>
            </a:p>
          </p:txBody>
        </p:sp>
      </p:grpSp>
      <p:grpSp>
        <p:nvGrpSpPr>
          <p:cNvPr id="63" name="Grupp 62">
            <a:extLst>
              <a:ext uri="{FF2B5EF4-FFF2-40B4-BE49-F238E27FC236}">
                <a16:creationId xmlns:a16="http://schemas.microsoft.com/office/drawing/2014/main" id="{36A60A37-03E3-93C2-90A2-3CE7557879E6}"/>
              </a:ext>
              <a:ext uri="{C183D7F6-B498-43B3-948B-1728B52AA6E4}">
                <adec:decorative xmlns:adec="http://schemas.microsoft.com/office/drawing/2017/decorative" val="1"/>
              </a:ext>
            </a:extLst>
          </p:cNvPr>
          <p:cNvGrpSpPr/>
          <p:nvPr/>
        </p:nvGrpSpPr>
        <p:grpSpPr>
          <a:xfrm>
            <a:off x="530208" y="1545140"/>
            <a:ext cx="1800000" cy="2700000"/>
            <a:chOff x="9555461" y="3745277"/>
            <a:chExt cx="1800000" cy="2700000"/>
          </a:xfrm>
        </p:grpSpPr>
        <p:sp>
          <p:nvSpPr>
            <p:cNvPr id="64" name="Rektangel 63">
              <a:extLst>
                <a:ext uri="{FF2B5EF4-FFF2-40B4-BE49-F238E27FC236}">
                  <a16:creationId xmlns:a16="http://schemas.microsoft.com/office/drawing/2014/main" id="{BDDA6976-299D-A6AA-0A38-C8D9D95493FD}"/>
                </a:ext>
              </a:extLst>
            </p:cNvPr>
            <p:cNvSpPr/>
            <p:nvPr/>
          </p:nvSpPr>
          <p:spPr>
            <a:xfrm>
              <a:off x="9555461" y="3745277"/>
              <a:ext cx="1800000" cy="2700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612000" rIns="72000" bIns="144000" rtlCol="0" anchor="t">
              <a:noAutofit/>
            </a:bodyPr>
            <a:lstStyle/>
            <a:p>
              <a:r>
                <a:rPr lang="sv-SE" sz="900" dirty="0">
                  <a:solidFill>
                    <a:schemeClr val="bg1"/>
                  </a:solidFill>
                </a:rPr>
                <a:t>Text</a:t>
              </a:r>
            </a:p>
          </p:txBody>
        </p:sp>
        <p:sp>
          <p:nvSpPr>
            <p:cNvPr id="65" name="Rektangel 64">
              <a:extLst>
                <a:ext uri="{FF2B5EF4-FFF2-40B4-BE49-F238E27FC236}">
                  <a16:creationId xmlns:a16="http://schemas.microsoft.com/office/drawing/2014/main" id="{D77D24A6-3171-29D6-5019-D8906EEFD108}"/>
                </a:ext>
              </a:extLst>
            </p:cNvPr>
            <p:cNvSpPr/>
            <p:nvPr/>
          </p:nvSpPr>
          <p:spPr>
            <a:xfrm>
              <a:off x="9645461" y="3833324"/>
              <a:ext cx="1620000" cy="432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Sektorsansvarig </a:t>
              </a:r>
              <a:br>
                <a:rPr lang="sv-SE" sz="1000" b="1" dirty="0">
                  <a:solidFill>
                    <a:schemeClr val="tx1"/>
                  </a:solidFill>
                  <a:latin typeface="+mj-lt"/>
                </a:rPr>
              </a:br>
              <a:r>
                <a:rPr lang="sv-SE" sz="1000" b="1" dirty="0">
                  <a:solidFill>
                    <a:schemeClr val="tx1"/>
                  </a:solidFill>
                  <a:latin typeface="+mj-lt"/>
                </a:rPr>
                <a:t>myndighet​​</a:t>
              </a:r>
            </a:p>
          </p:txBody>
        </p:sp>
        <p:sp>
          <p:nvSpPr>
            <p:cNvPr id="66" name="Ellips 65">
              <a:extLst>
                <a:ext uri="{FF2B5EF4-FFF2-40B4-BE49-F238E27FC236}">
                  <a16:creationId xmlns:a16="http://schemas.microsoft.com/office/drawing/2014/main" id="{BCF88BFB-0B50-BFEA-754B-BA7BFA4CE053}"/>
                </a:ext>
              </a:extLst>
            </p:cNvPr>
            <p:cNvSpPr/>
            <p:nvPr/>
          </p:nvSpPr>
          <p:spPr>
            <a:xfrm>
              <a:off x="9621827" y="6155967"/>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67" name="Grupp 66">
            <a:extLst>
              <a:ext uri="{FF2B5EF4-FFF2-40B4-BE49-F238E27FC236}">
                <a16:creationId xmlns:a16="http://schemas.microsoft.com/office/drawing/2014/main" id="{83EBF32F-6117-F3DD-4D94-C3F344F1C3E9}"/>
              </a:ext>
              <a:ext uri="{C183D7F6-B498-43B3-948B-1728B52AA6E4}">
                <adec:decorative xmlns:adec="http://schemas.microsoft.com/office/drawing/2017/decorative" val="1"/>
              </a:ext>
            </a:extLst>
          </p:cNvPr>
          <p:cNvGrpSpPr/>
          <p:nvPr/>
        </p:nvGrpSpPr>
        <p:grpSpPr>
          <a:xfrm>
            <a:off x="6129306" y="1554147"/>
            <a:ext cx="1800000" cy="2700000"/>
            <a:chOff x="7698167" y="1313760"/>
            <a:chExt cx="1800000" cy="2700000"/>
          </a:xfrm>
        </p:grpSpPr>
        <p:sp>
          <p:nvSpPr>
            <p:cNvPr id="76" name="Rektangel 75">
              <a:extLst>
                <a:ext uri="{FF2B5EF4-FFF2-40B4-BE49-F238E27FC236}">
                  <a16:creationId xmlns:a16="http://schemas.microsoft.com/office/drawing/2014/main" id="{7454F936-4D8E-C097-91D9-7B1A62365BEF}"/>
                </a:ext>
              </a:extLst>
            </p:cNvPr>
            <p:cNvSpPr/>
            <p:nvPr/>
          </p:nvSpPr>
          <p:spPr>
            <a:xfrm>
              <a:off x="7698167" y="1313760"/>
              <a:ext cx="1800000" cy="27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080000" rIns="72000" bIns="144000" rtlCol="0" anchor="t">
              <a:noAutofit/>
            </a:bodyPr>
            <a:lstStyle/>
            <a:p>
              <a:r>
                <a:rPr lang="sv-SE" sz="900" dirty="0">
                  <a:solidFill>
                    <a:schemeClr val="tx1"/>
                  </a:solidFill>
                </a:rPr>
                <a:t>Text</a:t>
              </a:r>
            </a:p>
          </p:txBody>
        </p:sp>
        <p:sp>
          <p:nvSpPr>
            <p:cNvPr id="77" name="Rektangel 76">
              <a:extLst>
                <a:ext uri="{FF2B5EF4-FFF2-40B4-BE49-F238E27FC236}">
                  <a16:creationId xmlns:a16="http://schemas.microsoft.com/office/drawing/2014/main" id="{215EFE56-1044-6EB8-CD95-C43883D2AAF8}"/>
                </a:ext>
              </a:extLst>
            </p:cNvPr>
            <p:cNvSpPr/>
            <p:nvPr/>
          </p:nvSpPr>
          <p:spPr>
            <a:xfrm>
              <a:off x="7788167" y="140180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Aktör på</a:t>
              </a:r>
              <a:br>
                <a:rPr lang="sv-SE" sz="1000" b="1" dirty="0">
                  <a:solidFill>
                    <a:schemeClr val="tx1"/>
                  </a:solidFill>
                </a:rPr>
              </a:br>
              <a:r>
                <a:rPr lang="sv-SE" sz="1000" b="1" dirty="0">
                  <a:solidFill>
                    <a:schemeClr val="tx1"/>
                  </a:solidFill>
                </a:rPr>
                <a:t>två rader</a:t>
              </a:r>
            </a:p>
          </p:txBody>
        </p:sp>
        <p:sp>
          <p:nvSpPr>
            <p:cNvPr id="78" name="Ellips 77">
              <a:extLst>
                <a:ext uri="{FF2B5EF4-FFF2-40B4-BE49-F238E27FC236}">
                  <a16:creationId xmlns:a16="http://schemas.microsoft.com/office/drawing/2014/main" id="{F0C28AC3-C4BC-5294-AD33-C57DDC5BD059}"/>
                </a:ext>
              </a:extLst>
            </p:cNvPr>
            <p:cNvSpPr/>
            <p:nvPr/>
          </p:nvSpPr>
          <p:spPr>
            <a:xfrm>
              <a:off x="7764533" y="372445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sp>
          <p:nvSpPr>
            <p:cNvPr id="79" name="Rektangel 78">
              <a:extLst>
                <a:ext uri="{FF2B5EF4-FFF2-40B4-BE49-F238E27FC236}">
                  <a16:creationId xmlns:a16="http://schemas.microsoft.com/office/drawing/2014/main" id="{8FCE3D1B-FDCF-FC63-5787-CCBA9DAA67C8}"/>
                </a:ext>
              </a:extLst>
            </p:cNvPr>
            <p:cNvSpPr/>
            <p:nvPr/>
          </p:nvSpPr>
          <p:spPr>
            <a:xfrm>
              <a:off x="7788167" y="187805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Aktör på</a:t>
              </a:r>
              <a:br>
                <a:rPr lang="sv-SE" sz="1000" b="1" dirty="0">
                  <a:solidFill>
                    <a:schemeClr val="tx1"/>
                  </a:solidFill>
                </a:rPr>
              </a:br>
              <a:r>
                <a:rPr lang="sv-SE" sz="1000" b="1" dirty="0">
                  <a:solidFill>
                    <a:schemeClr val="tx1"/>
                  </a:solidFill>
                </a:rPr>
                <a:t>två rader</a:t>
              </a:r>
            </a:p>
          </p:txBody>
        </p:sp>
      </p:grpSp>
      <p:grpSp>
        <p:nvGrpSpPr>
          <p:cNvPr id="80" name="Grupp 79">
            <a:extLst>
              <a:ext uri="{FF2B5EF4-FFF2-40B4-BE49-F238E27FC236}">
                <a16:creationId xmlns:a16="http://schemas.microsoft.com/office/drawing/2014/main" id="{E710C827-E1CC-758B-3989-767EE2547712}"/>
              </a:ext>
              <a:ext uri="{C183D7F6-B498-43B3-948B-1728B52AA6E4}">
                <adec:decorative xmlns:adec="http://schemas.microsoft.com/office/drawing/2017/decorative" val="1"/>
              </a:ext>
            </a:extLst>
          </p:cNvPr>
          <p:cNvGrpSpPr/>
          <p:nvPr/>
        </p:nvGrpSpPr>
        <p:grpSpPr>
          <a:xfrm>
            <a:off x="2396574" y="1554147"/>
            <a:ext cx="1800000" cy="2700000"/>
            <a:chOff x="7698167" y="1313760"/>
            <a:chExt cx="1800000" cy="2700000"/>
          </a:xfrm>
        </p:grpSpPr>
        <p:sp>
          <p:nvSpPr>
            <p:cNvPr id="81" name="Rektangel 80">
              <a:extLst>
                <a:ext uri="{FF2B5EF4-FFF2-40B4-BE49-F238E27FC236}">
                  <a16:creationId xmlns:a16="http://schemas.microsoft.com/office/drawing/2014/main" id="{1B7C7391-C586-ECC5-1E2E-04B6E3852538}"/>
                </a:ext>
              </a:extLst>
            </p:cNvPr>
            <p:cNvSpPr/>
            <p:nvPr/>
          </p:nvSpPr>
          <p:spPr>
            <a:xfrm>
              <a:off x="7698167" y="1313760"/>
              <a:ext cx="1800000" cy="27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468000" rIns="72000" bIns="144000" rtlCol="0" anchor="t">
              <a:noAutofit/>
            </a:bodyPr>
            <a:lstStyle/>
            <a:p>
              <a:r>
                <a:rPr lang="sv-SE" sz="900" dirty="0">
                  <a:solidFill>
                    <a:schemeClr val="tx1"/>
                  </a:solidFill>
                </a:rPr>
                <a:t>Text</a:t>
              </a:r>
            </a:p>
          </p:txBody>
        </p:sp>
        <p:sp>
          <p:nvSpPr>
            <p:cNvPr id="82" name="Rektangel 81">
              <a:extLst>
                <a:ext uri="{FF2B5EF4-FFF2-40B4-BE49-F238E27FC236}">
                  <a16:creationId xmlns:a16="http://schemas.microsoft.com/office/drawing/2014/main" id="{CACD9759-0E0F-206C-5686-6F20663F1BF3}"/>
                </a:ext>
              </a:extLst>
            </p:cNvPr>
            <p:cNvSpPr/>
            <p:nvPr/>
          </p:nvSpPr>
          <p:spPr>
            <a:xfrm>
              <a:off x="7788167" y="1401807"/>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Aktör</a:t>
              </a:r>
            </a:p>
          </p:txBody>
        </p:sp>
        <p:sp>
          <p:nvSpPr>
            <p:cNvPr id="83" name="Ellips 82">
              <a:extLst>
                <a:ext uri="{FF2B5EF4-FFF2-40B4-BE49-F238E27FC236}">
                  <a16:creationId xmlns:a16="http://schemas.microsoft.com/office/drawing/2014/main" id="{7458B167-B90C-3304-60F7-DEE4A01A1D6B}"/>
                </a:ext>
              </a:extLst>
            </p:cNvPr>
            <p:cNvSpPr/>
            <p:nvPr/>
          </p:nvSpPr>
          <p:spPr>
            <a:xfrm>
              <a:off x="7764533" y="372445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grpSp>
      <p:grpSp>
        <p:nvGrpSpPr>
          <p:cNvPr id="85" name="Grupp 84">
            <a:extLst>
              <a:ext uri="{FF2B5EF4-FFF2-40B4-BE49-F238E27FC236}">
                <a16:creationId xmlns:a16="http://schemas.microsoft.com/office/drawing/2014/main" id="{FAF258F2-2585-5803-DFC9-86CE18862672}"/>
              </a:ext>
              <a:ext uri="{C183D7F6-B498-43B3-948B-1728B52AA6E4}">
                <adec:decorative xmlns:adec="http://schemas.microsoft.com/office/drawing/2017/decorative" val="1"/>
              </a:ext>
            </a:extLst>
          </p:cNvPr>
          <p:cNvGrpSpPr/>
          <p:nvPr/>
        </p:nvGrpSpPr>
        <p:grpSpPr>
          <a:xfrm>
            <a:off x="4262940" y="1554147"/>
            <a:ext cx="1800000" cy="2700000"/>
            <a:chOff x="7698167" y="1313760"/>
            <a:chExt cx="1800000" cy="2700000"/>
          </a:xfrm>
        </p:grpSpPr>
        <p:sp>
          <p:nvSpPr>
            <p:cNvPr id="86" name="Rektangel 85">
              <a:extLst>
                <a:ext uri="{FF2B5EF4-FFF2-40B4-BE49-F238E27FC236}">
                  <a16:creationId xmlns:a16="http://schemas.microsoft.com/office/drawing/2014/main" id="{CB72E4A3-BCDE-4008-E850-6E39CE181094}"/>
                </a:ext>
              </a:extLst>
            </p:cNvPr>
            <p:cNvSpPr/>
            <p:nvPr/>
          </p:nvSpPr>
          <p:spPr>
            <a:xfrm>
              <a:off x="7698167" y="1313760"/>
              <a:ext cx="1800000" cy="27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612000" rIns="72000" bIns="144000" rtlCol="0" anchor="t">
              <a:noAutofit/>
            </a:bodyPr>
            <a:lstStyle/>
            <a:p>
              <a:r>
                <a:rPr lang="sv-SE" sz="900" dirty="0">
                  <a:solidFill>
                    <a:schemeClr val="tx1"/>
                  </a:solidFill>
                </a:rPr>
                <a:t>Text</a:t>
              </a:r>
            </a:p>
          </p:txBody>
        </p:sp>
        <p:sp>
          <p:nvSpPr>
            <p:cNvPr id="87" name="Rektangel 86">
              <a:extLst>
                <a:ext uri="{FF2B5EF4-FFF2-40B4-BE49-F238E27FC236}">
                  <a16:creationId xmlns:a16="http://schemas.microsoft.com/office/drawing/2014/main" id="{569CE0E0-4CA9-4616-1CF0-212ED1B23095}"/>
                </a:ext>
              </a:extLst>
            </p:cNvPr>
            <p:cNvSpPr/>
            <p:nvPr/>
          </p:nvSpPr>
          <p:spPr>
            <a:xfrm>
              <a:off x="7788167" y="140180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Aktör på</a:t>
              </a:r>
              <a:br>
                <a:rPr lang="sv-SE" sz="1000" b="1" dirty="0">
                  <a:solidFill>
                    <a:schemeClr val="tx1"/>
                  </a:solidFill>
                </a:rPr>
              </a:br>
              <a:r>
                <a:rPr lang="sv-SE" sz="1000" b="1" dirty="0">
                  <a:solidFill>
                    <a:schemeClr val="tx1"/>
                  </a:solidFill>
                </a:rPr>
                <a:t>två rader</a:t>
              </a:r>
            </a:p>
          </p:txBody>
        </p:sp>
        <p:sp>
          <p:nvSpPr>
            <p:cNvPr id="88" name="Ellips 87">
              <a:extLst>
                <a:ext uri="{FF2B5EF4-FFF2-40B4-BE49-F238E27FC236}">
                  <a16:creationId xmlns:a16="http://schemas.microsoft.com/office/drawing/2014/main" id="{AEDF5E62-77FC-894B-3125-3D3DED2AC2ED}"/>
                </a:ext>
              </a:extLst>
            </p:cNvPr>
            <p:cNvSpPr/>
            <p:nvPr/>
          </p:nvSpPr>
          <p:spPr>
            <a:xfrm>
              <a:off x="7764533" y="372445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grpSp>
      <p:grpSp>
        <p:nvGrpSpPr>
          <p:cNvPr id="90" name="Grupp 89">
            <a:extLst>
              <a:ext uri="{FF2B5EF4-FFF2-40B4-BE49-F238E27FC236}">
                <a16:creationId xmlns:a16="http://schemas.microsoft.com/office/drawing/2014/main" id="{A33E211F-0EF2-F6F7-D291-5D1E0B2A0C9A}"/>
              </a:ext>
              <a:ext uri="{C183D7F6-B498-43B3-948B-1728B52AA6E4}">
                <adec:decorative xmlns:adec="http://schemas.microsoft.com/office/drawing/2017/decorative" val="1"/>
              </a:ext>
            </a:extLst>
          </p:cNvPr>
          <p:cNvGrpSpPr/>
          <p:nvPr/>
        </p:nvGrpSpPr>
        <p:grpSpPr>
          <a:xfrm>
            <a:off x="9885672" y="1554147"/>
            <a:ext cx="1800000" cy="2700000"/>
            <a:chOff x="7698167" y="1313760"/>
            <a:chExt cx="1800000" cy="2700000"/>
          </a:xfrm>
        </p:grpSpPr>
        <p:sp>
          <p:nvSpPr>
            <p:cNvPr id="91" name="Rektangel 90">
              <a:extLst>
                <a:ext uri="{FF2B5EF4-FFF2-40B4-BE49-F238E27FC236}">
                  <a16:creationId xmlns:a16="http://schemas.microsoft.com/office/drawing/2014/main" id="{0E2A8218-6783-F2EB-0432-45B632B8E1E2}"/>
                </a:ext>
              </a:extLst>
            </p:cNvPr>
            <p:cNvSpPr/>
            <p:nvPr/>
          </p:nvSpPr>
          <p:spPr>
            <a:xfrm>
              <a:off x="7698167" y="1313760"/>
              <a:ext cx="1800000" cy="27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152000" rIns="72000" bIns="144000" rtlCol="0" anchor="t">
              <a:noAutofit/>
            </a:bodyPr>
            <a:lstStyle/>
            <a:p>
              <a:r>
                <a:rPr lang="sv-SE" sz="900" dirty="0">
                  <a:solidFill>
                    <a:schemeClr val="tx1"/>
                  </a:solidFill>
                </a:rPr>
                <a:t>Text</a:t>
              </a:r>
            </a:p>
          </p:txBody>
        </p:sp>
        <p:sp>
          <p:nvSpPr>
            <p:cNvPr id="92" name="Rektangel 91">
              <a:extLst>
                <a:ext uri="{FF2B5EF4-FFF2-40B4-BE49-F238E27FC236}">
                  <a16:creationId xmlns:a16="http://schemas.microsoft.com/office/drawing/2014/main" id="{ABE0F8D1-3559-96BA-5CA1-752965CD27EC}"/>
                </a:ext>
              </a:extLst>
            </p:cNvPr>
            <p:cNvSpPr/>
            <p:nvPr/>
          </p:nvSpPr>
          <p:spPr>
            <a:xfrm>
              <a:off x="7788167" y="1401807"/>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Aktör</a:t>
              </a:r>
            </a:p>
          </p:txBody>
        </p:sp>
        <p:sp>
          <p:nvSpPr>
            <p:cNvPr id="93" name="Ellips 92">
              <a:extLst>
                <a:ext uri="{FF2B5EF4-FFF2-40B4-BE49-F238E27FC236}">
                  <a16:creationId xmlns:a16="http://schemas.microsoft.com/office/drawing/2014/main" id="{EAD3F86E-C714-B37D-6037-60EC509616CE}"/>
                </a:ext>
              </a:extLst>
            </p:cNvPr>
            <p:cNvSpPr/>
            <p:nvPr/>
          </p:nvSpPr>
          <p:spPr>
            <a:xfrm>
              <a:off x="7764533" y="372445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C</a:t>
              </a:r>
              <a:endParaRPr lang="en-SE" sz="800" b="1" dirty="0">
                <a:solidFill>
                  <a:schemeClr val="bg1"/>
                </a:solidFill>
              </a:endParaRPr>
            </a:p>
          </p:txBody>
        </p:sp>
        <p:sp>
          <p:nvSpPr>
            <p:cNvPr id="94" name="Rektangel 93">
              <a:extLst>
                <a:ext uri="{FF2B5EF4-FFF2-40B4-BE49-F238E27FC236}">
                  <a16:creationId xmlns:a16="http://schemas.microsoft.com/office/drawing/2014/main" id="{0F137A04-4686-B335-59FA-3B0BEE45C3D8}"/>
                </a:ext>
              </a:extLst>
            </p:cNvPr>
            <p:cNvSpPr/>
            <p:nvPr/>
          </p:nvSpPr>
          <p:spPr>
            <a:xfrm>
              <a:off x="7788167" y="1730420"/>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Aktör</a:t>
              </a:r>
            </a:p>
          </p:txBody>
        </p:sp>
        <p:sp>
          <p:nvSpPr>
            <p:cNvPr id="95" name="Rektangel 94">
              <a:extLst>
                <a:ext uri="{FF2B5EF4-FFF2-40B4-BE49-F238E27FC236}">
                  <a16:creationId xmlns:a16="http://schemas.microsoft.com/office/drawing/2014/main" id="{F72A508C-F288-9405-5183-B250500C4487}"/>
                </a:ext>
              </a:extLst>
            </p:cNvPr>
            <p:cNvSpPr/>
            <p:nvPr/>
          </p:nvSpPr>
          <p:spPr>
            <a:xfrm>
              <a:off x="7788167" y="2059032"/>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Aktör</a:t>
              </a:r>
            </a:p>
          </p:txBody>
        </p:sp>
      </p:grpSp>
    </p:spTree>
    <p:extLst>
      <p:ext uri="{BB962C8B-B14F-4D97-AF65-F5344CB8AC3E}">
        <p14:creationId xmlns:p14="http://schemas.microsoft.com/office/powerpoint/2010/main" val="2359707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7A79D3-5C7E-E005-98F4-323F92A9DE30}"/>
              </a:ext>
            </a:extLst>
          </p:cNvPr>
          <p:cNvSpPr>
            <a:spLocks noGrp="1"/>
          </p:cNvSpPr>
          <p:nvPr>
            <p:ph type="title"/>
          </p:nvPr>
        </p:nvSpPr>
        <p:spPr>
          <a:xfrm>
            <a:off x="1416050" y="2155825"/>
            <a:ext cx="4483305" cy="1273175"/>
          </a:xfrm>
        </p:spPr>
        <p:txBody>
          <a:bodyPr/>
          <a:lstStyle/>
          <a:p>
            <a:r>
              <a:rPr lang="sv-SE" dirty="0"/>
              <a:t>Vill du veta mer?</a:t>
            </a:r>
            <a:endParaRPr lang="en-SE" dirty="0"/>
          </a:p>
        </p:txBody>
      </p:sp>
      <p:sp>
        <p:nvSpPr>
          <p:cNvPr id="5" name="Rektangel 64">
            <a:extLst>
              <a:ext uri="{FF2B5EF4-FFF2-40B4-BE49-F238E27FC236}">
                <a16:creationId xmlns:a16="http://schemas.microsoft.com/office/drawing/2014/main" id="{43ACA378-AD37-4C27-95F4-DD246F0666B8}"/>
              </a:ext>
              <a:ext uri="{C183D7F6-B498-43B3-948B-1728B52AA6E4}">
                <adec:decorative xmlns:adec="http://schemas.microsoft.com/office/drawing/2017/decorative" val="1"/>
              </a:ext>
            </a:extLst>
          </p:cNvPr>
          <p:cNvSpPr>
            <a:spLocks noChangeAspect="1"/>
          </p:cNvSpPr>
          <p:nvPr/>
        </p:nvSpPr>
        <p:spPr>
          <a:xfrm rot="118634">
            <a:off x="7079154" y="1556650"/>
            <a:ext cx="3460037" cy="3544225"/>
          </a:xfrm>
          <a:custGeom>
            <a:avLst/>
            <a:gdLst>
              <a:gd name="connsiteX0" fmla="*/ 0 w 720000"/>
              <a:gd name="connsiteY0" fmla="*/ 0 h 720000"/>
              <a:gd name="connsiteX1" fmla="*/ 720000 w 720000"/>
              <a:gd name="connsiteY1" fmla="*/ 0 h 720000"/>
              <a:gd name="connsiteX2" fmla="*/ 720000 w 720000"/>
              <a:gd name="connsiteY2" fmla="*/ 720000 h 720000"/>
              <a:gd name="connsiteX3" fmla="*/ 0 w 720000"/>
              <a:gd name="connsiteY3" fmla="*/ 720000 h 720000"/>
              <a:gd name="connsiteX4" fmla="*/ 0 w 720000"/>
              <a:gd name="connsiteY4" fmla="*/ 0 h 720000"/>
              <a:gd name="connsiteX0" fmla="*/ 0 w 720000"/>
              <a:gd name="connsiteY0" fmla="*/ 0 h 720000"/>
              <a:gd name="connsiteX1" fmla="*/ 664301 w 720000"/>
              <a:gd name="connsiteY1" fmla="*/ 0 h 720000"/>
              <a:gd name="connsiteX2" fmla="*/ 720000 w 720000"/>
              <a:gd name="connsiteY2" fmla="*/ 720000 h 720000"/>
              <a:gd name="connsiteX3" fmla="*/ 0 w 720000"/>
              <a:gd name="connsiteY3" fmla="*/ 720000 h 720000"/>
              <a:gd name="connsiteX4" fmla="*/ 0 w 72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00" h="720000">
                <a:moveTo>
                  <a:pt x="0" y="0"/>
                </a:moveTo>
                <a:lnTo>
                  <a:pt x="664301" y="0"/>
                </a:lnTo>
                <a:lnTo>
                  <a:pt x="720000" y="720000"/>
                </a:lnTo>
                <a:lnTo>
                  <a:pt x="0" y="720000"/>
                </a:lnTo>
                <a:lnTo>
                  <a:pt x="0" y="0"/>
                </a:lnTo>
                <a:close/>
              </a:path>
            </a:pathLst>
          </a:custGeom>
          <a:solidFill>
            <a:schemeClr val="tx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600" b="0" i="0" u="none" strike="noStrike" kern="1200" cap="none" spc="0" normalizeH="0" baseline="0" noProof="0" dirty="0">
              <a:ln>
                <a:noFill/>
              </a:ln>
              <a:solidFill>
                <a:prstClr val="black"/>
              </a:solidFill>
              <a:effectLst/>
              <a:uLnTx/>
              <a:uFillTx/>
              <a:latin typeface="Century Gothic"/>
              <a:ea typeface="+mn-ea"/>
              <a:cs typeface="+mn-cs"/>
            </a:endParaRPr>
          </a:p>
        </p:txBody>
      </p:sp>
      <p:sp>
        <p:nvSpPr>
          <p:cNvPr id="6" name="Rektangel 5">
            <a:extLst>
              <a:ext uri="{FF2B5EF4-FFF2-40B4-BE49-F238E27FC236}">
                <a16:creationId xmlns:a16="http://schemas.microsoft.com/office/drawing/2014/main" id="{A33B2D4D-9AF1-E950-C69B-8C5BC071E202}"/>
              </a:ext>
            </a:extLst>
          </p:cNvPr>
          <p:cNvSpPr>
            <a:spLocks noChangeAspect="1"/>
          </p:cNvSpPr>
          <p:nvPr/>
        </p:nvSpPr>
        <p:spPr>
          <a:xfrm rot="144251">
            <a:off x="6835327" y="1439707"/>
            <a:ext cx="3460030" cy="35442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360000" rtlCol="0" anchor="ctr"/>
          <a:lstStyle/>
          <a:p>
            <a:pPr algn="ctr">
              <a:spcAft>
                <a:spcPts val="600"/>
              </a:spcAft>
            </a:pPr>
            <a:r>
              <a:rPr lang="sv-SE" dirty="0">
                <a:latin typeface="+mj-lt"/>
              </a:rPr>
              <a:t>Läs mer på </a:t>
            </a:r>
          </a:p>
          <a:p>
            <a:pPr algn="ctr">
              <a:spcAft>
                <a:spcPts val="1200"/>
              </a:spcAft>
            </a:pPr>
            <a:r>
              <a:rPr lang="sv-SE" b="1" dirty="0">
                <a:solidFill>
                  <a:schemeClr val="bg1"/>
                </a:solidFill>
                <a:latin typeface="+mj-lt"/>
                <a:hlinkClick r:id="rId2" action="ppaction://hlinkfile"/>
              </a:rPr>
              <a:t>mcf.se/</a:t>
            </a:r>
            <a:r>
              <a:rPr lang="sv-SE" b="1" dirty="0" err="1">
                <a:solidFill>
                  <a:schemeClr val="bg1"/>
                </a:solidFill>
                <a:latin typeface="+mj-lt"/>
                <a:hlinkClick r:id="rId2" action="ppaction://hlinkfile"/>
              </a:rPr>
              <a:t>ledningsamverkan</a:t>
            </a:r>
            <a:endParaRPr lang="sv-SE" b="1" dirty="0">
              <a:solidFill>
                <a:schemeClr val="bg1"/>
              </a:solidFill>
              <a:latin typeface="+mj-lt"/>
            </a:endParaRPr>
          </a:p>
          <a:p>
            <a:pPr algn="ctr">
              <a:lnSpc>
                <a:spcPts val="2500"/>
              </a:lnSpc>
            </a:pPr>
            <a:r>
              <a:rPr lang="sv-SE" dirty="0">
                <a:latin typeface="+mj-lt"/>
              </a:rPr>
              <a:t>under nivån arbetssätt </a:t>
            </a:r>
            <a:br>
              <a:rPr lang="sv-SE" dirty="0">
                <a:latin typeface="+mj-lt"/>
              </a:rPr>
            </a:br>
            <a:r>
              <a:rPr lang="sv-SE" dirty="0">
                <a:latin typeface="+mj-lt"/>
              </a:rPr>
              <a:t>i ”</a:t>
            </a:r>
            <a:r>
              <a:rPr lang="sv-SE" i="1" dirty="0">
                <a:latin typeface="+mj-lt"/>
              </a:rPr>
              <a:t>Gemensamma grunder </a:t>
            </a:r>
            <a:br>
              <a:rPr lang="sv-SE" i="1" dirty="0">
                <a:latin typeface="+mj-lt"/>
              </a:rPr>
            </a:br>
            <a:r>
              <a:rPr lang="sv-SE" i="1" dirty="0">
                <a:latin typeface="+mj-lt"/>
              </a:rPr>
              <a:t>– Ramverk för ledning </a:t>
            </a:r>
            <a:br>
              <a:rPr lang="sv-SE" i="1" dirty="0">
                <a:latin typeface="+mj-lt"/>
              </a:rPr>
            </a:br>
            <a:r>
              <a:rPr lang="sv-SE" i="1" dirty="0">
                <a:latin typeface="+mj-lt"/>
              </a:rPr>
              <a:t>och samverkan</a:t>
            </a:r>
            <a:r>
              <a:rPr lang="sv-SE" dirty="0">
                <a:latin typeface="+mj-lt"/>
              </a:rPr>
              <a:t>”</a:t>
            </a:r>
          </a:p>
        </p:txBody>
      </p:sp>
    </p:spTree>
    <p:extLst>
      <p:ext uri="{BB962C8B-B14F-4D97-AF65-F5344CB8AC3E}">
        <p14:creationId xmlns:p14="http://schemas.microsoft.com/office/powerpoint/2010/main" val="3927465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4BF8DE-F733-3F00-B74B-228A7409EE3C}"/>
              </a:ext>
            </a:extLst>
          </p:cNvPr>
          <p:cNvSpPr>
            <a:spLocks noGrp="1"/>
          </p:cNvSpPr>
          <p:nvPr>
            <p:ph type="title"/>
          </p:nvPr>
        </p:nvSpPr>
        <p:spPr>
          <a:xfrm>
            <a:off x="1678670" y="844667"/>
            <a:ext cx="8543806" cy="541926"/>
          </a:xfrm>
        </p:spPr>
        <p:txBody>
          <a:bodyPr/>
          <a:lstStyle/>
          <a:p>
            <a:r>
              <a:rPr lang="sv-SE" dirty="0"/>
              <a:t>Om detta exempel</a:t>
            </a:r>
            <a:endParaRPr lang="en-SE" dirty="0"/>
          </a:p>
        </p:txBody>
      </p:sp>
      <p:sp>
        <p:nvSpPr>
          <p:cNvPr id="3" name="Platshållare för innehåll 2">
            <a:extLst>
              <a:ext uri="{FF2B5EF4-FFF2-40B4-BE49-F238E27FC236}">
                <a16:creationId xmlns:a16="http://schemas.microsoft.com/office/drawing/2014/main" id="{3441831C-F81D-D3E8-6952-70331FB78423}"/>
              </a:ext>
            </a:extLst>
          </p:cNvPr>
          <p:cNvSpPr>
            <a:spLocks noGrp="1"/>
          </p:cNvSpPr>
          <p:nvPr>
            <p:ph idx="1"/>
          </p:nvPr>
        </p:nvSpPr>
        <p:spPr>
          <a:xfrm>
            <a:off x="1677988" y="1477451"/>
            <a:ext cx="8778618" cy="4535999"/>
          </a:xfrm>
        </p:spPr>
        <p:txBody>
          <a:bodyPr/>
          <a:lstStyle/>
          <a:p>
            <a:pPr marL="0" indent="0">
              <a:buNone/>
            </a:pPr>
            <a:r>
              <a:rPr lang="sv-SE" sz="1300" dirty="0"/>
              <a:t>Syftet med detta exempel är att visa hur rapportering schematiskt kan se ut i praktiken under en samhällsstörning inom en beredskapssektor. Tanken är att det ska underlätta förståelsen för hur det kan gå till inför eller vid </a:t>
            </a:r>
            <a:br>
              <a:rPr lang="sv-SE" sz="1300" dirty="0"/>
            </a:br>
            <a:r>
              <a:rPr lang="sv-SE" sz="1300" dirty="0"/>
              <a:t>en samhällsstörning. </a:t>
            </a:r>
          </a:p>
          <a:p>
            <a:pPr marL="0" indent="0">
              <a:buNone/>
            </a:pPr>
            <a:r>
              <a:rPr lang="sv-SE" sz="1300" dirty="0"/>
              <a:t>I exemplet är behovet hos sektorsansvarig myndighet att kunna sammanfatta läget inom beredskapssektorns ansvarsområde.</a:t>
            </a:r>
          </a:p>
          <a:p>
            <a:pPr marL="0" indent="0">
              <a:buNone/>
            </a:pPr>
            <a:r>
              <a:rPr lang="sv-SE" sz="1300" dirty="0"/>
              <a:t>Det är inte heltäckande i så mån att det kan appliceras på varje händelse i varje beredskapssektor då förutsättningarna ser olika ut på olika håll. Beskrivningarna avgränsar sig just till rapportering och täcker således </a:t>
            </a:r>
            <a:br>
              <a:rPr lang="sv-SE" sz="1300" dirty="0"/>
            </a:br>
            <a:r>
              <a:rPr lang="sv-SE" sz="1300" dirty="0"/>
              <a:t>inte in förberedande arbete, planering, samverkan eller övrig styrning som kan ske inom en beredskapssektor. </a:t>
            </a:r>
            <a:br>
              <a:rPr lang="sv-SE" sz="1300" dirty="0"/>
            </a:br>
            <a:r>
              <a:rPr lang="sv-SE" sz="1300" dirty="0"/>
              <a:t>En grundläggande förutsättning för rapporteringen är att det i grunden sker kommunikation mellan involverade aktörer och funktioner, här visat via Kommunicera.</a:t>
            </a:r>
          </a:p>
          <a:p>
            <a:pPr marL="0" indent="0">
              <a:buNone/>
            </a:pPr>
            <a:r>
              <a:rPr lang="sv-SE" sz="1300" dirty="0"/>
              <a:t>Exempel relaterar till övriga publikationer om rapportering inom Gemensamma grunder – ramverket för ledning </a:t>
            </a:r>
            <a:br>
              <a:rPr lang="sv-SE" sz="1300" dirty="0"/>
            </a:br>
            <a:r>
              <a:rPr lang="sv-SE" sz="1300" dirty="0"/>
              <a:t>och samverkan:</a:t>
            </a:r>
          </a:p>
          <a:p>
            <a:r>
              <a:rPr lang="sv-SE" sz="1300" dirty="0"/>
              <a:t>Exempel på rapportering – sektor. </a:t>
            </a:r>
          </a:p>
          <a:p>
            <a:r>
              <a:rPr lang="sv-SE" sz="1300" dirty="0"/>
              <a:t>Om rapportering – vad innebär det för aktörerna?</a:t>
            </a:r>
          </a:p>
          <a:p>
            <a:r>
              <a:rPr lang="sv-SE" sz="1300" dirty="0"/>
              <a:t>Rapporteringsprocessen – beskrivning steg för steg.</a:t>
            </a:r>
          </a:p>
          <a:p>
            <a:r>
              <a:rPr lang="sv-SE" sz="1300" dirty="0"/>
              <a:t>Interaktiv visualisering av rapporteringsprocessen. </a:t>
            </a:r>
          </a:p>
          <a:p>
            <a:r>
              <a:rPr lang="sv-SE" sz="1300" dirty="0"/>
              <a:t>Illustrationer över författningsstyrda rapporteringsvägar.</a:t>
            </a:r>
          </a:p>
          <a:p>
            <a:endParaRPr lang="en-SE" sz="1300" dirty="0"/>
          </a:p>
        </p:txBody>
      </p:sp>
    </p:spTree>
    <p:extLst>
      <p:ext uri="{BB962C8B-B14F-4D97-AF65-F5344CB8AC3E}">
        <p14:creationId xmlns:p14="http://schemas.microsoft.com/office/powerpoint/2010/main" val="83279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 name="Bild 334">
            <a:extLst>
              <a:ext uri="{FF2B5EF4-FFF2-40B4-BE49-F238E27FC236}">
                <a16:creationId xmlns:a16="http://schemas.microsoft.com/office/drawing/2014/main" id="{67661780-52F8-EFDF-AFD0-110B031CFA17}"/>
              </a:ext>
              <a:ext uri="{C183D7F6-B498-43B3-948B-1728B52AA6E4}">
                <adec:decorative xmlns:adec="http://schemas.microsoft.com/office/drawing/2017/decorative" val="1"/>
              </a:ext>
            </a:extLst>
          </p:cNvPr>
          <p:cNvSpPr/>
          <p:nvPr/>
        </p:nvSpPr>
        <p:spPr>
          <a:xfrm>
            <a:off x="5800150" y="4681648"/>
            <a:ext cx="542971" cy="129986"/>
          </a:xfrm>
          <a:custGeom>
            <a:avLst/>
            <a:gdLst>
              <a:gd name="csX0" fmla="*/ 411004 w 411003"/>
              <a:gd name="csY0" fmla="*/ 1143 h 98393"/>
              <a:gd name="csX1" fmla="*/ 318421 w 411003"/>
              <a:gd name="csY1" fmla="*/ 9335 h 98393"/>
              <a:gd name="csX2" fmla="*/ 349758 w 411003"/>
              <a:gd name="csY2" fmla="*/ 40862 h 98393"/>
              <a:gd name="csX3" fmla="*/ 134398 w 411003"/>
              <a:gd name="csY3" fmla="*/ 66199 h 98393"/>
              <a:gd name="csX4" fmla="*/ 19431 w 411003"/>
              <a:gd name="csY4" fmla="*/ 0 h 98393"/>
              <a:gd name="csX5" fmla="*/ 0 w 411003"/>
              <a:gd name="csY5" fmla="*/ 13811 h 98393"/>
              <a:gd name="csX6" fmla="*/ 128969 w 411003"/>
              <a:gd name="csY6" fmla="*/ 89440 h 98393"/>
              <a:gd name="csX7" fmla="*/ 208788 w 411003"/>
              <a:gd name="csY7" fmla="*/ 98393 h 98393"/>
              <a:gd name="csX8" fmla="*/ 366903 w 411003"/>
              <a:gd name="csY8" fmla="*/ 58198 h 98393"/>
              <a:gd name="csX9" fmla="*/ 402241 w 411003"/>
              <a:gd name="csY9" fmla="*/ 93726 h 98393"/>
              <a:gd name="csX10" fmla="*/ 411004 w 411003"/>
              <a:gd name="csY10" fmla="*/ 1143 h 9839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411003" h="98393">
                <a:moveTo>
                  <a:pt x="411004" y="1143"/>
                </a:moveTo>
                <a:lnTo>
                  <a:pt x="318421" y="9335"/>
                </a:lnTo>
                <a:lnTo>
                  <a:pt x="349758" y="40862"/>
                </a:lnTo>
                <a:cubicBezTo>
                  <a:pt x="292608" y="72962"/>
                  <a:pt x="208312" y="83249"/>
                  <a:pt x="134398" y="66199"/>
                </a:cubicBezTo>
                <a:cubicBezTo>
                  <a:pt x="82772" y="54293"/>
                  <a:pt x="40862" y="30194"/>
                  <a:pt x="19431" y="0"/>
                </a:cubicBezTo>
                <a:lnTo>
                  <a:pt x="0" y="13811"/>
                </a:lnTo>
                <a:cubicBezTo>
                  <a:pt x="25146" y="49149"/>
                  <a:pt x="70961" y="76010"/>
                  <a:pt x="128969" y="89440"/>
                </a:cubicBezTo>
                <a:cubicBezTo>
                  <a:pt x="155067" y="95441"/>
                  <a:pt x="182023" y="98393"/>
                  <a:pt x="208788" y="98393"/>
                </a:cubicBezTo>
                <a:cubicBezTo>
                  <a:pt x="267081" y="98393"/>
                  <a:pt x="323850" y="84296"/>
                  <a:pt x="366903" y="58198"/>
                </a:cubicBezTo>
                <a:lnTo>
                  <a:pt x="402241" y="93726"/>
                </a:lnTo>
                <a:lnTo>
                  <a:pt x="411004" y="1143"/>
                </a:lnTo>
                <a:close/>
              </a:path>
            </a:pathLst>
          </a:custGeom>
          <a:solidFill>
            <a:schemeClr val="accent6"/>
          </a:solidFill>
          <a:ln w="12700" cap="flat">
            <a:solidFill>
              <a:schemeClr val="tx1"/>
            </a:solidFill>
            <a:prstDash val="solid"/>
            <a:round/>
          </a:ln>
        </p:spPr>
        <p:txBody>
          <a:bodyPr/>
          <a:lstStyle/>
          <a:p>
            <a:endParaRPr lang="en-SE"/>
          </a:p>
        </p:txBody>
      </p:sp>
      <p:grpSp>
        <p:nvGrpSpPr>
          <p:cNvPr id="6" name="Grupp 5">
            <a:extLst>
              <a:ext uri="{FF2B5EF4-FFF2-40B4-BE49-F238E27FC236}">
                <a16:creationId xmlns:a16="http://schemas.microsoft.com/office/drawing/2014/main" id="{D376B2A5-073B-463B-60C1-D6C185130F15}"/>
              </a:ext>
              <a:ext uri="{C183D7F6-B498-43B3-948B-1728B52AA6E4}">
                <adec:decorative xmlns:adec="http://schemas.microsoft.com/office/drawing/2017/decorative" val="1"/>
              </a:ext>
            </a:extLst>
          </p:cNvPr>
          <p:cNvGrpSpPr/>
          <p:nvPr/>
        </p:nvGrpSpPr>
        <p:grpSpPr>
          <a:xfrm>
            <a:off x="285145" y="6199782"/>
            <a:ext cx="8108458" cy="381132"/>
            <a:chOff x="285145" y="6092296"/>
            <a:chExt cx="8108458" cy="381132"/>
          </a:xfrm>
        </p:grpSpPr>
        <p:sp>
          <p:nvSpPr>
            <p:cNvPr id="55" name="Rektangel 54">
              <a:extLst>
                <a:ext uri="{FF2B5EF4-FFF2-40B4-BE49-F238E27FC236}">
                  <a16:creationId xmlns:a16="http://schemas.microsoft.com/office/drawing/2014/main" id="{BFAE2004-23C1-4628-1B1A-D3AF9ECA9F23}"/>
                </a:ext>
              </a:extLst>
            </p:cNvPr>
            <p:cNvSpPr/>
            <p:nvPr/>
          </p:nvSpPr>
          <p:spPr>
            <a:xfrm>
              <a:off x="285145" y="6092296"/>
              <a:ext cx="8108458" cy="381132"/>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3" name="Grupp 2">
              <a:extLst>
                <a:ext uri="{FF2B5EF4-FFF2-40B4-BE49-F238E27FC236}">
                  <a16:creationId xmlns:a16="http://schemas.microsoft.com/office/drawing/2014/main" id="{931E5130-564D-826B-817A-36C0E644453A}"/>
                </a:ext>
              </a:extLst>
            </p:cNvPr>
            <p:cNvGrpSpPr/>
            <p:nvPr/>
          </p:nvGrpSpPr>
          <p:grpSpPr>
            <a:xfrm>
              <a:off x="415415" y="6167446"/>
              <a:ext cx="2573807" cy="230832"/>
              <a:chOff x="415415" y="6167446"/>
              <a:chExt cx="2573807" cy="230832"/>
            </a:xfrm>
          </p:grpSpPr>
          <p:sp>
            <p:nvSpPr>
              <p:cNvPr id="413" name="Ellips 412">
                <a:extLst>
                  <a:ext uri="{FF2B5EF4-FFF2-40B4-BE49-F238E27FC236}">
                    <a16:creationId xmlns:a16="http://schemas.microsoft.com/office/drawing/2014/main" id="{92173D2D-D84C-CE83-7715-D0C99246177F}"/>
                  </a:ext>
                </a:extLst>
              </p:cNvPr>
              <p:cNvSpPr/>
              <p:nvPr/>
            </p:nvSpPr>
            <p:spPr>
              <a:xfrm>
                <a:off x="415415"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A</a:t>
                </a:r>
                <a:endParaRPr lang="en-SE" sz="600" b="1" dirty="0">
                  <a:solidFill>
                    <a:schemeClr val="bg1"/>
                  </a:solidFill>
                </a:endParaRPr>
              </a:p>
            </p:txBody>
          </p:sp>
          <p:sp>
            <p:nvSpPr>
              <p:cNvPr id="414" name="textruta 413">
                <a:extLst>
                  <a:ext uri="{FF2B5EF4-FFF2-40B4-BE49-F238E27FC236}">
                    <a16:creationId xmlns:a16="http://schemas.microsoft.com/office/drawing/2014/main" id="{BA5D689B-6C88-3564-5E89-4C0254803633}"/>
                  </a:ext>
                </a:extLst>
              </p:cNvPr>
              <p:cNvSpPr txBox="1"/>
              <p:nvPr/>
            </p:nvSpPr>
            <p:spPr>
              <a:xfrm>
                <a:off x="530208" y="6167446"/>
                <a:ext cx="2459014" cy="230832"/>
              </a:xfrm>
              <a:prstGeom prst="rect">
                <a:avLst/>
              </a:prstGeom>
              <a:noFill/>
            </p:spPr>
            <p:txBody>
              <a:bodyPr wrap="square" rtlCol="0">
                <a:spAutoFit/>
              </a:bodyPr>
              <a:lstStyle/>
              <a:p>
                <a:r>
                  <a:rPr lang="sv-SE" sz="900" dirty="0"/>
                  <a:t>Identifierar behov och efterfrågar information​</a:t>
                </a:r>
              </a:p>
            </p:txBody>
          </p:sp>
        </p:grpSp>
        <p:grpSp>
          <p:nvGrpSpPr>
            <p:cNvPr id="4" name="Grupp 3">
              <a:extLst>
                <a:ext uri="{FF2B5EF4-FFF2-40B4-BE49-F238E27FC236}">
                  <a16:creationId xmlns:a16="http://schemas.microsoft.com/office/drawing/2014/main" id="{4CE34536-646E-C58F-483D-5522AAA88296}"/>
                </a:ext>
              </a:extLst>
            </p:cNvPr>
            <p:cNvGrpSpPr/>
            <p:nvPr/>
          </p:nvGrpSpPr>
          <p:grpSpPr>
            <a:xfrm>
              <a:off x="3051772" y="6167446"/>
              <a:ext cx="2484577" cy="230832"/>
              <a:chOff x="3051772" y="6167446"/>
              <a:chExt cx="2484577" cy="230832"/>
            </a:xfrm>
          </p:grpSpPr>
          <p:sp>
            <p:nvSpPr>
              <p:cNvPr id="420" name="Ellips 419">
                <a:extLst>
                  <a:ext uri="{FF2B5EF4-FFF2-40B4-BE49-F238E27FC236}">
                    <a16:creationId xmlns:a16="http://schemas.microsoft.com/office/drawing/2014/main" id="{19E419BE-2756-20B0-C163-F6D18C090929}"/>
                  </a:ext>
                </a:extLst>
              </p:cNvPr>
              <p:cNvSpPr/>
              <p:nvPr/>
            </p:nvSpPr>
            <p:spPr>
              <a:xfrm>
                <a:off x="3051772"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B</a:t>
                </a:r>
                <a:endParaRPr lang="en-SE" sz="600" b="1" dirty="0">
                  <a:solidFill>
                    <a:schemeClr val="bg1"/>
                  </a:solidFill>
                </a:endParaRPr>
              </a:p>
            </p:txBody>
          </p:sp>
          <p:sp>
            <p:nvSpPr>
              <p:cNvPr id="421" name="textruta 420">
                <a:extLst>
                  <a:ext uri="{FF2B5EF4-FFF2-40B4-BE49-F238E27FC236}">
                    <a16:creationId xmlns:a16="http://schemas.microsoft.com/office/drawing/2014/main" id="{F9B5B236-46ED-1457-6A7E-CBE3E532CBC9}"/>
                  </a:ext>
                </a:extLst>
              </p:cNvPr>
              <p:cNvSpPr txBox="1"/>
              <p:nvPr/>
            </p:nvSpPr>
            <p:spPr>
              <a:xfrm>
                <a:off x="3166564" y="6167446"/>
                <a:ext cx="2369785" cy="230832"/>
              </a:xfrm>
              <a:prstGeom prst="rect">
                <a:avLst/>
              </a:prstGeom>
              <a:noFill/>
            </p:spPr>
            <p:txBody>
              <a:bodyPr wrap="square" rtlCol="0">
                <a:spAutoFit/>
              </a:bodyPr>
              <a:lstStyle/>
              <a:p>
                <a:r>
                  <a:rPr lang="sv-SE" sz="900" dirty="0"/>
                  <a:t>Avger lägesrapporter till sektorsansvarig​</a:t>
                </a:r>
              </a:p>
            </p:txBody>
          </p:sp>
        </p:grpSp>
        <p:grpSp>
          <p:nvGrpSpPr>
            <p:cNvPr id="5" name="Grupp 4">
              <a:extLst>
                <a:ext uri="{FF2B5EF4-FFF2-40B4-BE49-F238E27FC236}">
                  <a16:creationId xmlns:a16="http://schemas.microsoft.com/office/drawing/2014/main" id="{14513E98-DDA5-5611-392F-3D7AB578E825}"/>
                </a:ext>
              </a:extLst>
            </p:cNvPr>
            <p:cNvGrpSpPr/>
            <p:nvPr/>
          </p:nvGrpSpPr>
          <p:grpSpPr>
            <a:xfrm>
              <a:off x="5479054" y="6167446"/>
              <a:ext cx="2914549" cy="230832"/>
              <a:chOff x="5329799" y="6167446"/>
              <a:chExt cx="2914549" cy="230832"/>
            </a:xfrm>
          </p:grpSpPr>
          <p:sp>
            <p:nvSpPr>
              <p:cNvPr id="423" name="Ellips 422">
                <a:extLst>
                  <a:ext uri="{FF2B5EF4-FFF2-40B4-BE49-F238E27FC236}">
                    <a16:creationId xmlns:a16="http://schemas.microsoft.com/office/drawing/2014/main" id="{1C2F79DA-CFB3-98F6-7C43-81922CA633C9}"/>
                  </a:ext>
                </a:extLst>
              </p:cNvPr>
              <p:cNvSpPr/>
              <p:nvPr/>
            </p:nvSpPr>
            <p:spPr>
              <a:xfrm>
                <a:off x="5329799"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C</a:t>
                </a:r>
                <a:endParaRPr lang="en-SE" sz="600" b="1" dirty="0">
                  <a:solidFill>
                    <a:schemeClr val="bg1"/>
                  </a:solidFill>
                </a:endParaRPr>
              </a:p>
            </p:txBody>
          </p:sp>
          <p:sp>
            <p:nvSpPr>
              <p:cNvPr id="424" name="textruta 423">
                <a:extLst>
                  <a:ext uri="{FF2B5EF4-FFF2-40B4-BE49-F238E27FC236}">
                    <a16:creationId xmlns:a16="http://schemas.microsoft.com/office/drawing/2014/main" id="{9336C088-5891-2362-2680-00B4EE1C1053}"/>
                  </a:ext>
                </a:extLst>
              </p:cNvPr>
              <p:cNvSpPr txBox="1"/>
              <p:nvPr/>
            </p:nvSpPr>
            <p:spPr>
              <a:xfrm>
                <a:off x="5444591" y="6167446"/>
                <a:ext cx="2799757" cy="230832"/>
              </a:xfrm>
              <a:prstGeom prst="rect">
                <a:avLst/>
              </a:prstGeom>
              <a:noFill/>
            </p:spPr>
            <p:txBody>
              <a:bodyPr wrap="square" rtlCol="0">
                <a:spAutoFit/>
              </a:bodyPr>
              <a:lstStyle/>
              <a:p>
                <a:r>
                  <a:rPr lang="sv-SE" sz="900" dirty="0"/>
                  <a:t>Vid behov förmedlar vidare utifrån ansvarsområde​</a:t>
                </a:r>
              </a:p>
            </p:txBody>
          </p:sp>
        </p:grpSp>
      </p:grpSp>
      <p:sp>
        <p:nvSpPr>
          <p:cNvPr id="2" name="Rubrik 1">
            <a:extLst>
              <a:ext uri="{FF2B5EF4-FFF2-40B4-BE49-F238E27FC236}">
                <a16:creationId xmlns:a16="http://schemas.microsoft.com/office/drawing/2014/main" id="{D9B1DA4E-33B8-CA8A-983E-7919D78621A2}"/>
              </a:ext>
            </a:extLst>
          </p:cNvPr>
          <p:cNvSpPr>
            <a:spLocks noGrp="1"/>
          </p:cNvSpPr>
          <p:nvPr>
            <p:ph type="title"/>
          </p:nvPr>
        </p:nvSpPr>
        <p:spPr>
          <a:xfrm>
            <a:off x="530208" y="393071"/>
            <a:ext cx="11062991" cy="563399"/>
          </a:xfrm>
        </p:spPr>
        <p:txBody>
          <a:bodyPr/>
          <a:lstStyle/>
          <a:p>
            <a:r>
              <a:rPr lang="sv-SE" sz="2400" dirty="0"/>
              <a:t>Exempel på aktörer och rapporteringsflöde i en beredskapssektor</a:t>
            </a:r>
          </a:p>
        </p:txBody>
      </p:sp>
      <p:sp>
        <p:nvSpPr>
          <p:cNvPr id="403" name="textruta 402">
            <a:extLst>
              <a:ext uri="{FF2B5EF4-FFF2-40B4-BE49-F238E27FC236}">
                <a16:creationId xmlns:a16="http://schemas.microsoft.com/office/drawing/2014/main" id="{892FB525-2BA1-ED06-8F6A-DE2CAACBCD38}"/>
              </a:ext>
              <a:ext uri="{C183D7F6-B498-43B3-948B-1728B52AA6E4}">
                <adec:decorative xmlns:adec="http://schemas.microsoft.com/office/drawing/2017/decorative" val="1"/>
              </a:ext>
            </a:extLst>
          </p:cNvPr>
          <p:cNvSpPr txBox="1"/>
          <p:nvPr/>
        </p:nvSpPr>
        <p:spPr>
          <a:xfrm>
            <a:off x="1584719" y="1420544"/>
            <a:ext cx="1506748" cy="276999"/>
          </a:xfrm>
          <a:prstGeom prst="rect">
            <a:avLst/>
          </a:prstGeom>
          <a:noFill/>
        </p:spPr>
        <p:txBody>
          <a:bodyPr wrap="square" rtlCol="0">
            <a:spAutoFit/>
          </a:bodyPr>
          <a:lstStyle/>
          <a:p>
            <a:pPr algn="ctr"/>
            <a:r>
              <a:rPr lang="sv-SE" sz="1200" b="1" dirty="0"/>
              <a:t>Kommunicera</a:t>
            </a:r>
            <a:endParaRPr lang="en-SE" sz="1200" b="1" dirty="0"/>
          </a:p>
        </p:txBody>
      </p:sp>
      <p:grpSp>
        <p:nvGrpSpPr>
          <p:cNvPr id="35" name="Grupp 34">
            <a:extLst>
              <a:ext uri="{FF2B5EF4-FFF2-40B4-BE49-F238E27FC236}">
                <a16:creationId xmlns:a16="http://schemas.microsoft.com/office/drawing/2014/main" id="{10521A89-2981-60CC-DC38-4241E97AB462}"/>
              </a:ext>
              <a:ext uri="{C183D7F6-B498-43B3-948B-1728B52AA6E4}">
                <adec:decorative xmlns:adec="http://schemas.microsoft.com/office/drawing/2017/decorative" val="1"/>
              </a:ext>
            </a:extLst>
          </p:cNvPr>
          <p:cNvGrpSpPr/>
          <p:nvPr/>
        </p:nvGrpSpPr>
        <p:grpSpPr>
          <a:xfrm>
            <a:off x="9836953" y="1927827"/>
            <a:ext cx="1800000" cy="2700000"/>
            <a:chOff x="7698167" y="1313760"/>
            <a:chExt cx="1800000" cy="2700000"/>
          </a:xfrm>
        </p:grpSpPr>
        <p:sp>
          <p:nvSpPr>
            <p:cNvPr id="363" name="Rektangel 362">
              <a:extLst>
                <a:ext uri="{FF2B5EF4-FFF2-40B4-BE49-F238E27FC236}">
                  <a16:creationId xmlns:a16="http://schemas.microsoft.com/office/drawing/2014/main" id="{0C169AC0-4BC6-EBED-D4F3-E29FEB5BA006}"/>
                </a:ext>
              </a:extLst>
            </p:cNvPr>
            <p:cNvSpPr/>
            <p:nvPr/>
          </p:nvSpPr>
          <p:spPr>
            <a:xfrm>
              <a:off x="7698167" y="1313760"/>
              <a:ext cx="1800000" cy="27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260000" rIns="72000" bIns="144000" rtlCol="0" anchor="t">
              <a:noAutofit/>
            </a:bodyPr>
            <a:lstStyle/>
            <a:p>
              <a:r>
                <a:rPr lang="sv-SE" sz="900" dirty="0">
                  <a:solidFill>
                    <a:schemeClr val="tx1"/>
                  </a:solidFill>
                </a:rPr>
                <a:t>Berörda instanser tar emot och vid behov </a:t>
              </a:r>
              <a:r>
                <a:rPr lang="sv-SE" sz="900" b="1" dirty="0">
                  <a:solidFill>
                    <a:schemeClr val="tx1"/>
                  </a:solidFill>
                </a:rPr>
                <a:t>förmedlar vidare</a:t>
              </a:r>
              <a:r>
                <a:rPr lang="sv-SE" sz="900" dirty="0">
                  <a:solidFill>
                    <a:schemeClr val="tx1"/>
                  </a:solidFill>
                </a:rPr>
                <a:t>. ​</a:t>
              </a:r>
            </a:p>
          </p:txBody>
        </p:sp>
        <p:sp>
          <p:nvSpPr>
            <p:cNvPr id="365" name="Rektangel 364">
              <a:extLst>
                <a:ext uri="{FF2B5EF4-FFF2-40B4-BE49-F238E27FC236}">
                  <a16:creationId xmlns:a16="http://schemas.microsoft.com/office/drawing/2014/main" id="{D7898768-1E0D-62F5-1836-121DF705FFD6}"/>
                </a:ext>
              </a:extLst>
            </p:cNvPr>
            <p:cNvSpPr/>
            <p:nvPr/>
          </p:nvSpPr>
          <p:spPr>
            <a:xfrm>
              <a:off x="7788167" y="1401807"/>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Regeringen​</a:t>
              </a:r>
            </a:p>
          </p:txBody>
        </p:sp>
        <p:sp>
          <p:nvSpPr>
            <p:cNvPr id="432" name="Ellips 431">
              <a:extLst>
                <a:ext uri="{FF2B5EF4-FFF2-40B4-BE49-F238E27FC236}">
                  <a16:creationId xmlns:a16="http://schemas.microsoft.com/office/drawing/2014/main" id="{A9B48FF8-A077-D644-4916-926652B2F863}"/>
                </a:ext>
              </a:extLst>
            </p:cNvPr>
            <p:cNvSpPr/>
            <p:nvPr/>
          </p:nvSpPr>
          <p:spPr>
            <a:xfrm>
              <a:off x="7764533" y="372445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C</a:t>
              </a:r>
              <a:endParaRPr lang="en-SE" sz="800" b="1" dirty="0">
                <a:solidFill>
                  <a:schemeClr val="bg1"/>
                </a:solidFill>
              </a:endParaRPr>
            </a:p>
          </p:txBody>
        </p:sp>
        <p:sp>
          <p:nvSpPr>
            <p:cNvPr id="16" name="Rektangel 15">
              <a:extLst>
                <a:ext uri="{FF2B5EF4-FFF2-40B4-BE49-F238E27FC236}">
                  <a16:creationId xmlns:a16="http://schemas.microsoft.com/office/drawing/2014/main" id="{A75B59F5-597A-2E88-9A53-00ECC5E412B1}"/>
                </a:ext>
              </a:extLst>
            </p:cNvPr>
            <p:cNvSpPr/>
            <p:nvPr/>
          </p:nvSpPr>
          <p:spPr>
            <a:xfrm>
              <a:off x="7788167" y="1730420"/>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Försvarsmakten​​</a:t>
              </a:r>
            </a:p>
          </p:txBody>
        </p:sp>
        <p:sp>
          <p:nvSpPr>
            <p:cNvPr id="17" name="Rektangel 16">
              <a:extLst>
                <a:ext uri="{FF2B5EF4-FFF2-40B4-BE49-F238E27FC236}">
                  <a16:creationId xmlns:a16="http://schemas.microsoft.com/office/drawing/2014/main" id="{F74E03C0-5039-20EE-7DE4-7538E356E455}"/>
                </a:ext>
              </a:extLst>
            </p:cNvPr>
            <p:cNvSpPr/>
            <p:nvPr/>
          </p:nvSpPr>
          <p:spPr>
            <a:xfrm>
              <a:off x="7788167" y="2059032"/>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Myndigheten för </a:t>
              </a:r>
              <a:br>
                <a:rPr lang="sv-SE" sz="1000" b="1" dirty="0">
                  <a:solidFill>
                    <a:schemeClr val="tx1"/>
                  </a:solidFill>
                  <a:latin typeface="+mj-lt"/>
                </a:rPr>
              </a:br>
              <a:r>
                <a:rPr lang="sv-SE" sz="1000" b="1" dirty="0">
                  <a:solidFill>
                    <a:schemeClr val="tx1"/>
                  </a:solidFill>
                  <a:latin typeface="+mj-lt"/>
                </a:rPr>
                <a:t>civilt försvar</a:t>
              </a:r>
            </a:p>
          </p:txBody>
        </p:sp>
      </p:grpSp>
      <p:grpSp>
        <p:nvGrpSpPr>
          <p:cNvPr id="41" name="Grupp 40">
            <a:extLst>
              <a:ext uri="{FF2B5EF4-FFF2-40B4-BE49-F238E27FC236}">
                <a16:creationId xmlns:a16="http://schemas.microsoft.com/office/drawing/2014/main" id="{FE504A42-30DA-07CE-18A4-D1722C8379F0}"/>
              </a:ext>
              <a:ext uri="{C183D7F6-B498-43B3-948B-1728B52AA6E4}">
                <adec:decorative xmlns:adec="http://schemas.microsoft.com/office/drawing/2017/decorative" val="1"/>
              </a:ext>
            </a:extLst>
          </p:cNvPr>
          <p:cNvGrpSpPr/>
          <p:nvPr/>
        </p:nvGrpSpPr>
        <p:grpSpPr>
          <a:xfrm>
            <a:off x="530208" y="1927827"/>
            <a:ext cx="1800000" cy="2700000"/>
            <a:chOff x="9555461" y="3745277"/>
            <a:chExt cx="1800000" cy="2700000"/>
          </a:xfrm>
        </p:grpSpPr>
        <p:sp>
          <p:nvSpPr>
            <p:cNvPr id="386" name="Rektangel 385">
              <a:extLst>
                <a:ext uri="{FF2B5EF4-FFF2-40B4-BE49-F238E27FC236}">
                  <a16:creationId xmlns:a16="http://schemas.microsoft.com/office/drawing/2014/main" id="{60077D4D-8F48-2540-5F4C-4858851E07CE}"/>
                </a:ext>
              </a:extLst>
            </p:cNvPr>
            <p:cNvSpPr/>
            <p:nvPr/>
          </p:nvSpPr>
          <p:spPr>
            <a:xfrm>
              <a:off x="9555461" y="3745277"/>
              <a:ext cx="1800000" cy="2700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612000" rIns="72000" bIns="144000" rtlCol="0" anchor="t">
              <a:noAutofit/>
            </a:bodyPr>
            <a:lstStyle/>
            <a:p>
              <a:r>
                <a:rPr lang="sv-SE" sz="900" b="1" dirty="0">
                  <a:solidFill>
                    <a:schemeClr val="bg1"/>
                  </a:solidFill>
                </a:rPr>
                <a:t>Identifierar behov </a:t>
              </a:r>
              <a:r>
                <a:rPr lang="sv-SE" sz="900" dirty="0">
                  <a:solidFill>
                    <a:schemeClr val="bg1"/>
                  </a:solidFill>
                </a:rPr>
                <a:t>av att </a:t>
              </a:r>
              <a:r>
                <a:rPr lang="sv-SE" sz="900" b="1" dirty="0">
                  <a:solidFill>
                    <a:schemeClr val="bg1"/>
                  </a:solidFill>
                </a:rPr>
                <a:t>efterfråga information. </a:t>
              </a:r>
            </a:p>
            <a:p>
              <a:endParaRPr lang="sv-SE" sz="900" b="1" dirty="0">
                <a:solidFill>
                  <a:schemeClr val="bg1"/>
                </a:solidFill>
              </a:endParaRPr>
            </a:p>
            <a:p>
              <a:r>
                <a:rPr lang="sv-SE" sz="900" dirty="0">
                  <a:solidFill>
                    <a:schemeClr val="bg1"/>
                  </a:solidFill>
                </a:rPr>
                <a:t>Förfrågan om lägesrapporter skickas ut till myndigheter i sektorn och till näringslivet.</a:t>
              </a:r>
            </a:p>
          </p:txBody>
        </p:sp>
        <p:sp>
          <p:nvSpPr>
            <p:cNvPr id="387" name="Rektangel 386">
              <a:extLst>
                <a:ext uri="{FF2B5EF4-FFF2-40B4-BE49-F238E27FC236}">
                  <a16:creationId xmlns:a16="http://schemas.microsoft.com/office/drawing/2014/main" id="{4C256AFE-3E93-5766-F3D1-1CCD581044C2}"/>
                </a:ext>
              </a:extLst>
            </p:cNvPr>
            <p:cNvSpPr/>
            <p:nvPr/>
          </p:nvSpPr>
          <p:spPr>
            <a:xfrm>
              <a:off x="9645461" y="3833324"/>
              <a:ext cx="1620000" cy="432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Sektorsansvarig </a:t>
              </a:r>
              <a:br>
                <a:rPr lang="sv-SE" sz="1000" b="1" dirty="0">
                  <a:solidFill>
                    <a:schemeClr val="tx1"/>
                  </a:solidFill>
                  <a:latin typeface="+mj-lt"/>
                </a:rPr>
              </a:br>
              <a:r>
                <a:rPr lang="sv-SE" sz="1000" b="1" dirty="0">
                  <a:solidFill>
                    <a:schemeClr val="tx1"/>
                  </a:solidFill>
                  <a:latin typeface="+mj-lt"/>
                </a:rPr>
                <a:t>myndighet​​</a:t>
              </a:r>
            </a:p>
          </p:txBody>
        </p:sp>
        <p:sp>
          <p:nvSpPr>
            <p:cNvPr id="437" name="Ellips 436">
              <a:extLst>
                <a:ext uri="{FF2B5EF4-FFF2-40B4-BE49-F238E27FC236}">
                  <a16:creationId xmlns:a16="http://schemas.microsoft.com/office/drawing/2014/main" id="{8380EA39-C6CE-EB4E-F0C3-338C1F003E9F}"/>
                </a:ext>
              </a:extLst>
            </p:cNvPr>
            <p:cNvSpPr/>
            <p:nvPr/>
          </p:nvSpPr>
          <p:spPr>
            <a:xfrm>
              <a:off x="9621827" y="6155967"/>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grpSp>
        <p:nvGrpSpPr>
          <p:cNvPr id="7" name="Grupp 6">
            <a:extLst>
              <a:ext uri="{FF2B5EF4-FFF2-40B4-BE49-F238E27FC236}">
                <a16:creationId xmlns:a16="http://schemas.microsoft.com/office/drawing/2014/main" id="{C1FB89CA-433C-EB69-5B03-9D234EDC3003}"/>
              </a:ext>
              <a:ext uri="{C183D7F6-B498-43B3-948B-1728B52AA6E4}">
                <adec:decorative xmlns:adec="http://schemas.microsoft.com/office/drawing/2017/decorative" val="1"/>
              </a:ext>
            </a:extLst>
          </p:cNvPr>
          <p:cNvGrpSpPr/>
          <p:nvPr/>
        </p:nvGrpSpPr>
        <p:grpSpPr>
          <a:xfrm>
            <a:off x="2391557" y="1927827"/>
            <a:ext cx="1800000" cy="2700000"/>
            <a:chOff x="7698167" y="1313760"/>
            <a:chExt cx="1800000" cy="2700000"/>
          </a:xfrm>
        </p:grpSpPr>
        <p:sp>
          <p:nvSpPr>
            <p:cNvPr id="8" name="Rektangel 7">
              <a:extLst>
                <a:ext uri="{FF2B5EF4-FFF2-40B4-BE49-F238E27FC236}">
                  <a16:creationId xmlns:a16="http://schemas.microsoft.com/office/drawing/2014/main" id="{77CF419C-AB69-5633-7D06-7BE608BC36C2}"/>
                </a:ext>
              </a:extLst>
            </p:cNvPr>
            <p:cNvSpPr/>
            <p:nvPr/>
          </p:nvSpPr>
          <p:spPr>
            <a:xfrm>
              <a:off x="7698167" y="1313760"/>
              <a:ext cx="1800000" cy="27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080000" rIns="72000" bIns="144000" rtlCol="0" anchor="t">
              <a:noAutofit/>
            </a:bodyPr>
            <a:lstStyle/>
            <a:p>
              <a:r>
                <a:rPr lang="sv-SE" sz="900" dirty="0">
                  <a:solidFill>
                    <a:schemeClr val="tx1"/>
                  </a:solidFill>
                </a:rPr>
                <a:t>Myndigheter och näringslivet </a:t>
              </a:r>
              <a:r>
                <a:rPr lang="sv-SE" sz="900" b="1" dirty="0">
                  <a:solidFill>
                    <a:schemeClr val="tx1"/>
                  </a:solidFill>
                </a:rPr>
                <a:t>tar emot </a:t>
              </a:r>
              <a:r>
                <a:rPr lang="sv-SE" sz="900" dirty="0">
                  <a:solidFill>
                    <a:schemeClr val="tx1"/>
                  </a:solidFill>
                </a:rPr>
                <a:t>förfrågan, </a:t>
              </a:r>
              <a:r>
                <a:rPr lang="sv-SE" sz="900" b="1" dirty="0">
                  <a:solidFill>
                    <a:schemeClr val="tx1"/>
                  </a:solidFill>
                </a:rPr>
                <a:t>samlar in</a:t>
              </a:r>
              <a:r>
                <a:rPr lang="sv-SE" sz="900" dirty="0">
                  <a:solidFill>
                    <a:schemeClr val="tx1"/>
                  </a:solidFill>
                </a:rPr>
                <a:t>, </a:t>
              </a:r>
              <a:r>
                <a:rPr lang="sv-SE" sz="900" b="1" dirty="0">
                  <a:solidFill>
                    <a:schemeClr val="tx1"/>
                  </a:solidFill>
                </a:rPr>
                <a:t>bearbetar</a:t>
              </a:r>
              <a:r>
                <a:rPr lang="sv-SE" sz="900" dirty="0">
                  <a:solidFill>
                    <a:schemeClr val="tx1"/>
                  </a:solidFill>
                </a:rPr>
                <a:t> och </a:t>
              </a:r>
              <a:r>
                <a:rPr lang="sv-SE" sz="900" b="1" dirty="0">
                  <a:solidFill>
                    <a:schemeClr val="tx1"/>
                  </a:solidFill>
                </a:rPr>
                <a:t>sammanställer</a:t>
              </a:r>
              <a:r>
                <a:rPr lang="sv-SE" sz="900" dirty="0">
                  <a:solidFill>
                    <a:schemeClr val="tx1"/>
                  </a:solidFill>
                </a:rPr>
                <a:t> information.​</a:t>
              </a:r>
            </a:p>
          </p:txBody>
        </p:sp>
        <p:sp>
          <p:nvSpPr>
            <p:cNvPr id="9" name="Rektangel 8">
              <a:extLst>
                <a:ext uri="{FF2B5EF4-FFF2-40B4-BE49-F238E27FC236}">
                  <a16:creationId xmlns:a16="http://schemas.microsoft.com/office/drawing/2014/main" id="{A487FB1D-48C0-5D43-B242-12EB1C111DEE}"/>
                </a:ext>
              </a:extLst>
            </p:cNvPr>
            <p:cNvSpPr/>
            <p:nvPr/>
          </p:nvSpPr>
          <p:spPr>
            <a:xfrm>
              <a:off x="7788167" y="140180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Beredskaps-myndigheter​</a:t>
              </a:r>
            </a:p>
          </p:txBody>
        </p:sp>
        <p:sp>
          <p:nvSpPr>
            <p:cNvPr id="15" name="Rektangel 14">
              <a:extLst>
                <a:ext uri="{FF2B5EF4-FFF2-40B4-BE49-F238E27FC236}">
                  <a16:creationId xmlns:a16="http://schemas.microsoft.com/office/drawing/2014/main" id="{6EF7BE7D-0B19-ED88-1CF9-40DDC6F06C21}"/>
                </a:ext>
              </a:extLst>
            </p:cNvPr>
            <p:cNvSpPr/>
            <p:nvPr/>
          </p:nvSpPr>
          <p:spPr>
            <a:xfrm>
              <a:off x="7788167" y="187805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Nätverk för privat-offentlig samverkan​​</a:t>
              </a:r>
            </a:p>
          </p:txBody>
        </p:sp>
      </p:grpSp>
      <p:grpSp>
        <p:nvGrpSpPr>
          <p:cNvPr id="45" name="Grupp 44">
            <a:extLst>
              <a:ext uri="{FF2B5EF4-FFF2-40B4-BE49-F238E27FC236}">
                <a16:creationId xmlns:a16="http://schemas.microsoft.com/office/drawing/2014/main" id="{67EDE7CC-6F40-3507-24B7-56819E4BC3D4}"/>
              </a:ext>
              <a:ext uri="{C183D7F6-B498-43B3-948B-1728B52AA6E4}">
                <adec:decorative xmlns:adec="http://schemas.microsoft.com/office/drawing/2017/decorative" val="1"/>
              </a:ext>
            </a:extLst>
          </p:cNvPr>
          <p:cNvGrpSpPr/>
          <p:nvPr/>
        </p:nvGrpSpPr>
        <p:grpSpPr>
          <a:xfrm>
            <a:off x="4252906" y="1927827"/>
            <a:ext cx="1800000" cy="2700000"/>
            <a:chOff x="7698167" y="1313760"/>
            <a:chExt cx="1800000" cy="2700000"/>
          </a:xfrm>
        </p:grpSpPr>
        <p:sp>
          <p:nvSpPr>
            <p:cNvPr id="46" name="Rektangel 45">
              <a:extLst>
                <a:ext uri="{FF2B5EF4-FFF2-40B4-BE49-F238E27FC236}">
                  <a16:creationId xmlns:a16="http://schemas.microsoft.com/office/drawing/2014/main" id="{A686D420-D713-1B5A-4980-141E6D04BC37}"/>
                </a:ext>
              </a:extLst>
            </p:cNvPr>
            <p:cNvSpPr/>
            <p:nvPr/>
          </p:nvSpPr>
          <p:spPr>
            <a:xfrm>
              <a:off x="7698167" y="1313760"/>
              <a:ext cx="1800000" cy="27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080000" rIns="72000" bIns="144000" rtlCol="0" anchor="t">
              <a:noAutofit/>
            </a:bodyPr>
            <a:lstStyle/>
            <a:p>
              <a:r>
                <a:rPr lang="sv-SE" sz="900" dirty="0">
                  <a:solidFill>
                    <a:schemeClr val="tx1"/>
                  </a:solidFill>
                </a:rPr>
                <a:t>Myndigheter och näringslivet </a:t>
              </a:r>
              <a:r>
                <a:rPr lang="sv-SE" sz="900" b="1" dirty="0">
                  <a:solidFill>
                    <a:schemeClr val="tx1"/>
                  </a:solidFill>
                </a:rPr>
                <a:t>skickar lägesrapporter </a:t>
              </a:r>
              <a:r>
                <a:rPr lang="sv-SE" sz="900" dirty="0">
                  <a:solidFill>
                    <a:schemeClr val="tx1"/>
                  </a:solidFill>
                </a:rPr>
                <a:t>till sektorsansvarig myndighet.​</a:t>
              </a:r>
            </a:p>
          </p:txBody>
        </p:sp>
        <p:sp>
          <p:nvSpPr>
            <p:cNvPr id="47" name="Rektangel 46">
              <a:extLst>
                <a:ext uri="{FF2B5EF4-FFF2-40B4-BE49-F238E27FC236}">
                  <a16:creationId xmlns:a16="http://schemas.microsoft.com/office/drawing/2014/main" id="{FEECC4B0-DF11-1CC5-44B9-BF388FF2E586}"/>
                </a:ext>
              </a:extLst>
            </p:cNvPr>
            <p:cNvSpPr/>
            <p:nvPr/>
          </p:nvSpPr>
          <p:spPr>
            <a:xfrm>
              <a:off x="7788167" y="140180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Beredskaps-myndigheter​</a:t>
              </a:r>
            </a:p>
          </p:txBody>
        </p:sp>
        <p:sp>
          <p:nvSpPr>
            <p:cNvPr id="48" name="Ellips 47">
              <a:extLst>
                <a:ext uri="{FF2B5EF4-FFF2-40B4-BE49-F238E27FC236}">
                  <a16:creationId xmlns:a16="http://schemas.microsoft.com/office/drawing/2014/main" id="{E4EF2D69-BDB8-FE07-6D83-6DF2E5B25454}"/>
                </a:ext>
              </a:extLst>
            </p:cNvPr>
            <p:cNvSpPr/>
            <p:nvPr/>
          </p:nvSpPr>
          <p:spPr>
            <a:xfrm>
              <a:off x="7764533" y="372445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sp>
          <p:nvSpPr>
            <p:cNvPr id="49" name="Rektangel 48">
              <a:extLst>
                <a:ext uri="{FF2B5EF4-FFF2-40B4-BE49-F238E27FC236}">
                  <a16:creationId xmlns:a16="http://schemas.microsoft.com/office/drawing/2014/main" id="{458FD155-AFC8-0FF1-D606-21AAADD39657}"/>
                </a:ext>
              </a:extLst>
            </p:cNvPr>
            <p:cNvSpPr/>
            <p:nvPr/>
          </p:nvSpPr>
          <p:spPr>
            <a:xfrm>
              <a:off x="7788167" y="187805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Nätverk för privat-offentlig samverkan​​</a:t>
              </a:r>
            </a:p>
          </p:txBody>
        </p:sp>
      </p:grpSp>
      <p:grpSp>
        <p:nvGrpSpPr>
          <p:cNvPr id="54" name="Grupp 53">
            <a:extLst>
              <a:ext uri="{FF2B5EF4-FFF2-40B4-BE49-F238E27FC236}">
                <a16:creationId xmlns:a16="http://schemas.microsoft.com/office/drawing/2014/main" id="{4B533BD7-8F24-D795-800E-4FA3D304D185}"/>
              </a:ext>
              <a:ext uri="{C183D7F6-B498-43B3-948B-1728B52AA6E4}">
                <adec:decorative xmlns:adec="http://schemas.microsoft.com/office/drawing/2017/decorative" val="1"/>
              </a:ext>
            </a:extLst>
          </p:cNvPr>
          <p:cNvGrpSpPr/>
          <p:nvPr/>
        </p:nvGrpSpPr>
        <p:grpSpPr>
          <a:xfrm>
            <a:off x="6114255" y="1927827"/>
            <a:ext cx="1800000" cy="2700000"/>
            <a:chOff x="9555461" y="3745277"/>
            <a:chExt cx="1800000" cy="2700000"/>
          </a:xfrm>
        </p:grpSpPr>
        <p:sp>
          <p:nvSpPr>
            <p:cNvPr id="56" name="Rektangel 55">
              <a:extLst>
                <a:ext uri="{FF2B5EF4-FFF2-40B4-BE49-F238E27FC236}">
                  <a16:creationId xmlns:a16="http://schemas.microsoft.com/office/drawing/2014/main" id="{EB2BF552-90EC-3AD7-D75E-C85804C5598A}"/>
                </a:ext>
              </a:extLst>
            </p:cNvPr>
            <p:cNvSpPr/>
            <p:nvPr/>
          </p:nvSpPr>
          <p:spPr>
            <a:xfrm>
              <a:off x="9555461" y="3745277"/>
              <a:ext cx="1800000" cy="2700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612000" rIns="72000" bIns="144000" rtlCol="0" anchor="t">
              <a:noAutofit/>
            </a:bodyPr>
            <a:lstStyle/>
            <a:p>
              <a:r>
                <a:rPr lang="sv-SE" sz="900" dirty="0">
                  <a:solidFill>
                    <a:schemeClr val="bg1"/>
                  </a:solidFill>
                </a:rPr>
                <a:t>Sektorsansvarig </a:t>
              </a:r>
              <a:r>
                <a:rPr lang="sv-SE" sz="900" b="1" dirty="0">
                  <a:solidFill>
                    <a:schemeClr val="bg1"/>
                  </a:solidFill>
                </a:rPr>
                <a:t>bearbetar</a:t>
              </a:r>
              <a:r>
                <a:rPr lang="sv-SE" sz="900" dirty="0">
                  <a:solidFill>
                    <a:schemeClr val="bg1"/>
                  </a:solidFill>
                </a:rPr>
                <a:t> och </a:t>
              </a:r>
              <a:r>
                <a:rPr lang="sv-SE" sz="900" b="1" dirty="0">
                  <a:solidFill>
                    <a:schemeClr val="bg1"/>
                  </a:solidFill>
                </a:rPr>
                <a:t>sammanställer</a:t>
              </a:r>
              <a:r>
                <a:rPr lang="sv-SE" sz="900" dirty="0">
                  <a:solidFill>
                    <a:schemeClr val="bg1"/>
                  </a:solidFill>
                </a:rPr>
                <a:t> informationen till en samlad lägesbild för sektorn.​</a:t>
              </a:r>
            </a:p>
            <a:p>
              <a:endParaRPr lang="sv-SE" sz="900" dirty="0">
                <a:solidFill>
                  <a:schemeClr val="bg1"/>
                </a:solidFill>
              </a:endParaRPr>
            </a:p>
            <a:p>
              <a:r>
                <a:rPr lang="sv-SE" sz="900" b="1" dirty="0">
                  <a:solidFill>
                    <a:schemeClr val="bg1"/>
                  </a:solidFill>
                </a:rPr>
                <a:t>Återkopplar till </a:t>
              </a:r>
              <a:r>
                <a:rPr lang="sv-SE" sz="900" dirty="0">
                  <a:solidFill>
                    <a:schemeClr val="bg1"/>
                  </a:solidFill>
                </a:rPr>
                <a:t>aktörer som har förmedlat information.​</a:t>
              </a:r>
            </a:p>
          </p:txBody>
        </p:sp>
        <p:sp>
          <p:nvSpPr>
            <p:cNvPr id="58" name="Rektangel 57">
              <a:extLst>
                <a:ext uri="{FF2B5EF4-FFF2-40B4-BE49-F238E27FC236}">
                  <a16:creationId xmlns:a16="http://schemas.microsoft.com/office/drawing/2014/main" id="{C8D36139-34B9-1C23-BF92-3E3E16E94F56}"/>
                </a:ext>
              </a:extLst>
            </p:cNvPr>
            <p:cNvSpPr/>
            <p:nvPr/>
          </p:nvSpPr>
          <p:spPr>
            <a:xfrm>
              <a:off x="9645461" y="3833324"/>
              <a:ext cx="1620000" cy="432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Sektorsansvarig </a:t>
              </a:r>
              <a:br>
                <a:rPr lang="sv-SE" sz="1000" b="1" dirty="0">
                  <a:solidFill>
                    <a:schemeClr val="tx1"/>
                  </a:solidFill>
                  <a:latin typeface="+mj-lt"/>
                </a:rPr>
              </a:br>
              <a:r>
                <a:rPr lang="sv-SE" sz="1000" b="1" dirty="0">
                  <a:solidFill>
                    <a:schemeClr val="tx1"/>
                  </a:solidFill>
                  <a:latin typeface="+mj-lt"/>
                </a:rPr>
                <a:t>myndighet​​</a:t>
              </a:r>
            </a:p>
          </p:txBody>
        </p:sp>
      </p:grpSp>
      <p:grpSp>
        <p:nvGrpSpPr>
          <p:cNvPr id="60" name="Grupp 59">
            <a:extLst>
              <a:ext uri="{FF2B5EF4-FFF2-40B4-BE49-F238E27FC236}">
                <a16:creationId xmlns:a16="http://schemas.microsoft.com/office/drawing/2014/main" id="{E0D37EE1-653A-3D42-C27C-FEC2985629CA}"/>
              </a:ext>
              <a:ext uri="{C183D7F6-B498-43B3-948B-1728B52AA6E4}">
                <adec:decorative xmlns:adec="http://schemas.microsoft.com/office/drawing/2017/decorative" val="1"/>
              </a:ext>
            </a:extLst>
          </p:cNvPr>
          <p:cNvGrpSpPr/>
          <p:nvPr/>
        </p:nvGrpSpPr>
        <p:grpSpPr>
          <a:xfrm>
            <a:off x="7975604" y="1927827"/>
            <a:ext cx="1800000" cy="2700000"/>
            <a:chOff x="9555461" y="3745277"/>
            <a:chExt cx="1800000" cy="2700000"/>
          </a:xfrm>
        </p:grpSpPr>
        <p:sp>
          <p:nvSpPr>
            <p:cNvPr id="61" name="Rektangel 60">
              <a:extLst>
                <a:ext uri="{FF2B5EF4-FFF2-40B4-BE49-F238E27FC236}">
                  <a16:creationId xmlns:a16="http://schemas.microsoft.com/office/drawing/2014/main" id="{B37BE896-21D2-8BC6-3428-ABD953042112}"/>
                </a:ext>
              </a:extLst>
            </p:cNvPr>
            <p:cNvSpPr/>
            <p:nvPr/>
          </p:nvSpPr>
          <p:spPr>
            <a:xfrm>
              <a:off x="9555461" y="3745277"/>
              <a:ext cx="1800000" cy="2700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612000" rIns="72000" bIns="144000" rtlCol="0" anchor="t">
              <a:noAutofit/>
            </a:bodyPr>
            <a:lstStyle/>
            <a:p>
              <a:r>
                <a:rPr lang="sv-SE" sz="900" dirty="0">
                  <a:solidFill>
                    <a:schemeClr val="bg1"/>
                  </a:solidFill>
                </a:rPr>
                <a:t>Sektorsansvarig </a:t>
              </a:r>
              <a:r>
                <a:rPr lang="sv-SE" sz="900" b="1" dirty="0">
                  <a:solidFill>
                    <a:schemeClr val="bg1"/>
                  </a:solidFill>
                </a:rPr>
                <a:t>delger samlad lägesbild</a:t>
              </a:r>
              <a:r>
                <a:rPr lang="sv-SE" sz="900" dirty="0">
                  <a:solidFill>
                    <a:schemeClr val="bg1"/>
                  </a:solidFill>
                </a:rPr>
                <a:t> eller delar av den till berörda instanser.​</a:t>
              </a:r>
            </a:p>
          </p:txBody>
        </p:sp>
        <p:sp>
          <p:nvSpPr>
            <p:cNvPr id="62" name="Rektangel 61">
              <a:extLst>
                <a:ext uri="{FF2B5EF4-FFF2-40B4-BE49-F238E27FC236}">
                  <a16:creationId xmlns:a16="http://schemas.microsoft.com/office/drawing/2014/main" id="{3188E7F0-088C-8209-A034-667A2FBBD9F2}"/>
                </a:ext>
              </a:extLst>
            </p:cNvPr>
            <p:cNvSpPr/>
            <p:nvPr/>
          </p:nvSpPr>
          <p:spPr>
            <a:xfrm>
              <a:off x="9645461" y="3833324"/>
              <a:ext cx="1620000" cy="432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Sektorsansvarig </a:t>
              </a:r>
              <a:br>
                <a:rPr lang="sv-SE" sz="1000" b="1" dirty="0">
                  <a:solidFill>
                    <a:schemeClr val="tx1"/>
                  </a:solidFill>
                  <a:latin typeface="+mj-lt"/>
                </a:rPr>
              </a:br>
              <a:r>
                <a:rPr lang="sv-SE" sz="1000" b="1" dirty="0">
                  <a:solidFill>
                    <a:schemeClr val="tx1"/>
                  </a:solidFill>
                  <a:latin typeface="+mj-lt"/>
                </a:rPr>
                <a:t>myndighet​​</a:t>
              </a:r>
            </a:p>
          </p:txBody>
        </p:sp>
        <p:sp>
          <p:nvSpPr>
            <p:cNvPr id="63" name="Ellips 62">
              <a:extLst>
                <a:ext uri="{FF2B5EF4-FFF2-40B4-BE49-F238E27FC236}">
                  <a16:creationId xmlns:a16="http://schemas.microsoft.com/office/drawing/2014/main" id="{0D58CBE3-E985-7F19-A33C-110A81A41B37}"/>
                </a:ext>
              </a:extLst>
            </p:cNvPr>
            <p:cNvSpPr/>
            <p:nvPr/>
          </p:nvSpPr>
          <p:spPr>
            <a:xfrm>
              <a:off x="9621827" y="6155967"/>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C</a:t>
              </a:r>
              <a:endParaRPr lang="en-SE" sz="800" b="1" dirty="0">
                <a:solidFill>
                  <a:schemeClr val="bg1"/>
                </a:solidFill>
              </a:endParaRPr>
            </a:p>
          </p:txBody>
        </p:sp>
      </p:grpSp>
      <p:sp>
        <p:nvSpPr>
          <p:cNvPr id="323" name="textruta 322">
            <a:extLst>
              <a:ext uri="{FF2B5EF4-FFF2-40B4-BE49-F238E27FC236}">
                <a16:creationId xmlns:a16="http://schemas.microsoft.com/office/drawing/2014/main" id="{3E805676-9E30-1FB1-0B89-EB56A4C17549}"/>
              </a:ext>
              <a:ext uri="{C183D7F6-B498-43B3-948B-1728B52AA6E4}">
                <adec:decorative xmlns:adec="http://schemas.microsoft.com/office/drawing/2017/decorative" val="1"/>
              </a:ext>
            </a:extLst>
          </p:cNvPr>
          <p:cNvSpPr txBox="1"/>
          <p:nvPr/>
        </p:nvSpPr>
        <p:spPr>
          <a:xfrm>
            <a:off x="5335205" y="1420544"/>
            <a:ext cx="1506748" cy="276999"/>
          </a:xfrm>
          <a:prstGeom prst="rect">
            <a:avLst/>
          </a:prstGeom>
          <a:noFill/>
        </p:spPr>
        <p:txBody>
          <a:bodyPr wrap="square" rtlCol="0">
            <a:spAutoFit/>
          </a:bodyPr>
          <a:lstStyle/>
          <a:p>
            <a:pPr algn="ctr"/>
            <a:r>
              <a:rPr lang="sv-SE" sz="1200" b="1" dirty="0"/>
              <a:t>Kommunicera</a:t>
            </a:r>
            <a:endParaRPr lang="en-SE" sz="1200" b="1" dirty="0"/>
          </a:p>
        </p:txBody>
      </p:sp>
      <p:sp>
        <p:nvSpPr>
          <p:cNvPr id="324" name="textruta 323">
            <a:extLst>
              <a:ext uri="{FF2B5EF4-FFF2-40B4-BE49-F238E27FC236}">
                <a16:creationId xmlns:a16="http://schemas.microsoft.com/office/drawing/2014/main" id="{C5D9BF51-52F0-403C-6ECF-F752DBEC3B1D}"/>
              </a:ext>
              <a:ext uri="{C183D7F6-B498-43B3-948B-1728B52AA6E4}">
                <adec:decorative xmlns:adec="http://schemas.microsoft.com/office/drawing/2017/decorative" val="1"/>
              </a:ext>
            </a:extLst>
          </p:cNvPr>
          <p:cNvSpPr txBox="1"/>
          <p:nvPr/>
        </p:nvSpPr>
        <p:spPr>
          <a:xfrm>
            <a:off x="9040061" y="1420544"/>
            <a:ext cx="1506748" cy="276999"/>
          </a:xfrm>
          <a:prstGeom prst="rect">
            <a:avLst/>
          </a:prstGeom>
          <a:noFill/>
        </p:spPr>
        <p:txBody>
          <a:bodyPr wrap="square" rtlCol="0">
            <a:spAutoFit/>
          </a:bodyPr>
          <a:lstStyle/>
          <a:p>
            <a:pPr algn="ctr"/>
            <a:r>
              <a:rPr lang="sv-SE" sz="1200" b="1" dirty="0"/>
              <a:t>Kommunicera</a:t>
            </a:r>
            <a:endParaRPr lang="en-SE" sz="1200" b="1" dirty="0"/>
          </a:p>
        </p:txBody>
      </p:sp>
      <p:sp>
        <p:nvSpPr>
          <p:cNvPr id="325" name="Båge 324">
            <a:extLst>
              <a:ext uri="{FF2B5EF4-FFF2-40B4-BE49-F238E27FC236}">
                <a16:creationId xmlns:a16="http://schemas.microsoft.com/office/drawing/2014/main" id="{DBD1304D-5FE4-AA88-565B-04EA1966F77D}"/>
              </a:ext>
              <a:ext uri="{C183D7F6-B498-43B3-948B-1728B52AA6E4}">
                <adec:decorative xmlns:adec="http://schemas.microsoft.com/office/drawing/2017/decorative" val="1"/>
              </a:ext>
            </a:extLst>
          </p:cNvPr>
          <p:cNvSpPr/>
          <p:nvPr/>
        </p:nvSpPr>
        <p:spPr>
          <a:xfrm>
            <a:off x="5780317" y="1726174"/>
            <a:ext cx="577877" cy="351695"/>
          </a:xfrm>
          <a:prstGeom prst="arc">
            <a:avLst>
              <a:gd name="adj1" fmla="val 11580517"/>
              <a:gd name="adj2" fmla="val 20711850"/>
            </a:avLst>
          </a:prstGeom>
          <a:ln w="31750">
            <a:headEnd type="triangle" w="lg" len="med"/>
            <a:tailEnd type="none" w="lg"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SE" dirty="0"/>
          </a:p>
        </p:txBody>
      </p:sp>
      <p:sp>
        <p:nvSpPr>
          <p:cNvPr id="326" name="Båge 325">
            <a:extLst>
              <a:ext uri="{FF2B5EF4-FFF2-40B4-BE49-F238E27FC236}">
                <a16:creationId xmlns:a16="http://schemas.microsoft.com/office/drawing/2014/main" id="{AC7D52D5-BBC7-36F8-10AB-60A80755290E}"/>
              </a:ext>
              <a:ext uri="{C183D7F6-B498-43B3-948B-1728B52AA6E4}">
                <adec:decorative xmlns:adec="http://schemas.microsoft.com/office/drawing/2017/decorative" val="1"/>
              </a:ext>
            </a:extLst>
          </p:cNvPr>
          <p:cNvSpPr/>
          <p:nvPr/>
        </p:nvSpPr>
        <p:spPr>
          <a:xfrm rot="10800000">
            <a:off x="2069436" y="4444359"/>
            <a:ext cx="577877" cy="351695"/>
          </a:xfrm>
          <a:prstGeom prst="arc">
            <a:avLst>
              <a:gd name="adj1" fmla="val 11580517"/>
              <a:gd name="adj2" fmla="val 20711850"/>
            </a:avLst>
          </a:prstGeom>
          <a:ln w="31750">
            <a:headEnd type="triangle" w="lg" len="med"/>
            <a:tailEnd type="none" w="lg"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SE"/>
          </a:p>
        </p:txBody>
      </p:sp>
      <p:sp>
        <p:nvSpPr>
          <p:cNvPr id="327" name="Båge 326">
            <a:extLst>
              <a:ext uri="{FF2B5EF4-FFF2-40B4-BE49-F238E27FC236}">
                <a16:creationId xmlns:a16="http://schemas.microsoft.com/office/drawing/2014/main" id="{F26C386C-44A6-2CA8-6604-6C52278ABA4D}"/>
              </a:ext>
              <a:ext uri="{C183D7F6-B498-43B3-948B-1728B52AA6E4}">
                <adec:decorative xmlns:adec="http://schemas.microsoft.com/office/drawing/2017/decorative" val="1"/>
              </a:ext>
            </a:extLst>
          </p:cNvPr>
          <p:cNvSpPr/>
          <p:nvPr/>
        </p:nvSpPr>
        <p:spPr>
          <a:xfrm rot="10800000">
            <a:off x="3921096" y="4444359"/>
            <a:ext cx="577877" cy="351695"/>
          </a:xfrm>
          <a:prstGeom prst="arc">
            <a:avLst>
              <a:gd name="adj1" fmla="val 11580517"/>
              <a:gd name="adj2" fmla="val 20711850"/>
            </a:avLst>
          </a:prstGeom>
          <a:ln w="31750">
            <a:headEnd type="triangle" w="lg" len="med"/>
            <a:tailEnd type="none" w="lg"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SE"/>
          </a:p>
        </p:txBody>
      </p:sp>
      <p:sp>
        <p:nvSpPr>
          <p:cNvPr id="329" name="Båge 328">
            <a:extLst>
              <a:ext uri="{FF2B5EF4-FFF2-40B4-BE49-F238E27FC236}">
                <a16:creationId xmlns:a16="http://schemas.microsoft.com/office/drawing/2014/main" id="{45EA85C8-A1ED-0732-9387-3686C643A003}"/>
              </a:ext>
              <a:ext uri="{C183D7F6-B498-43B3-948B-1728B52AA6E4}">
                <adec:decorative xmlns:adec="http://schemas.microsoft.com/office/drawing/2017/decorative" val="1"/>
              </a:ext>
            </a:extLst>
          </p:cNvPr>
          <p:cNvSpPr/>
          <p:nvPr/>
        </p:nvSpPr>
        <p:spPr>
          <a:xfrm rot="10800000">
            <a:off x="7685376" y="4444359"/>
            <a:ext cx="577877" cy="351695"/>
          </a:xfrm>
          <a:prstGeom prst="arc">
            <a:avLst>
              <a:gd name="adj1" fmla="val 11580517"/>
              <a:gd name="adj2" fmla="val 20711850"/>
            </a:avLst>
          </a:prstGeom>
          <a:ln w="31750">
            <a:headEnd type="triangle" w="lg" len="med"/>
            <a:tailEnd type="none" w="lg"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SE"/>
          </a:p>
        </p:txBody>
      </p:sp>
      <p:sp>
        <p:nvSpPr>
          <p:cNvPr id="330" name="Båge 329">
            <a:extLst>
              <a:ext uri="{FF2B5EF4-FFF2-40B4-BE49-F238E27FC236}">
                <a16:creationId xmlns:a16="http://schemas.microsoft.com/office/drawing/2014/main" id="{378C5DC0-74C8-951C-4762-4CFB9B1B64AD}"/>
              </a:ext>
              <a:ext uri="{C183D7F6-B498-43B3-948B-1728B52AA6E4}">
                <adec:decorative xmlns:adec="http://schemas.microsoft.com/office/drawing/2017/decorative" val="1"/>
              </a:ext>
            </a:extLst>
          </p:cNvPr>
          <p:cNvSpPr/>
          <p:nvPr/>
        </p:nvSpPr>
        <p:spPr>
          <a:xfrm rot="10800000">
            <a:off x="9521796" y="4444359"/>
            <a:ext cx="577877" cy="351695"/>
          </a:xfrm>
          <a:prstGeom prst="arc">
            <a:avLst>
              <a:gd name="adj1" fmla="val 11580517"/>
              <a:gd name="adj2" fmla="val 20711850"/>
            </a:avLst>
          </a:prstGeom>
          <a:ln w="31750">
            <a:headEnd type="triangle" w="lg" len="med"/>
            <a:tailEnd type="none" w="lg"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SE"/>
          </a:p>
        </p:txBody>
      </p:sp>
      <p:grpSp>
        <p:nvGrpSpPr>
          <p:cNvPr id="331" name="Grupp 330">
            <a:extLst>
              <a:ext uri="{FF2B5EF4-FFF2-40B4-BE49-F238E27FC236}">
                <a16:creationId xmlns:a16="http://schemas.microsoft.com/office/drawing/2014/main" id="{79543B6B-0DEB-DE6C-B58A-5BE2A7FC35C8}"/>
              </a:ext>
              <a:ext uri="{C183D7F6-B498-43B3-948B-1728B52AA6E4}">
                <adec:decorative xmlns:adec="http://schemas.microsoft.com/office/drawing/2017/decorative" val="1"/>
              </a:ext>
            </a:extLst>
          </p:cNvPr>
          <p:cNvGrpSpPr/>
          <p:nvPr/>
        </p:nvGrpSpPr>
        <p:grpSpPr>
          <a:xfrm>
            <a:off x="4995081" y="4858111"/>
            <a:ext cx="2157621" cy="495767"/>
            <a:chOff x="832500" y="4416392"/>
            <a:chExt cx="2157621" cy="495767"/>
          </a:xfrm>
        </p:grpSpPr>
        <p:sp>
          <p:nvSpPr>
            <p:cNvPr id="332" name="Bild 399">
              <a:extLst>
                <a:ext uri="{FF2B5EF4-FFF2-40B4-BE49-F238E27FC236}">
                  <a16:creationId xmlns:a16="http://schemas.microsoft.com/office/drawing/2014/main" id="{BA5C3069-45DA-5330-94C0-2828B6F5E790}"/>
                </a:ext>
              </a:extLst>
            </p:cNvPr>
            <p:cNvSpPr/>
            <p:nvPr/>
          </p:nvSpPr>
          <p:spPr>
            <a:xfrm rot="16200000">
              <a:off x="1801927" y="3611931"/>
              <a:ext cx="218768" cy="1827690"/>
            </a:xfrm>
            <a:custGeom>
              <a:avLst/>
              <a:gdLst>
                <a:gd name="csX0" fmla="*/ 251079 w 251079"/>
                <a:gd name="csY0" fmla="*/ 0 h 2286380"/>
                <a:gd name="csX1" fmla="*/ 125540 w 251079"/>
                <a:gd name="csY1" fmla="*/ 201740 h 2286380"/>
                <a:gd name="csX2" fmla="*/ 125540 w 251079"/>
                <a:gd name="csY2" fmla="*/ 939451 h 2286380"/>
                <a:gd name="csX3" fmla="*/ 0 w 251079"/>
                <a:gd name="csY3" fmla="*/ 1141190 h 2286380"/>
                <a:gd name="csX4" fmla="*/ 125540 w 251079"/>
                <a:gd name="csY4" fmla="*/ 1342930 h 2286380"/>
                <a:gd name="csX5" fmla="*/ 125540 w 251079"/>
                <a:gd name="csY5" fmla="*/ 2084642 h 2286380"/>
                <a:gd name="csX6" fmla="*/ 251079 w 251079"/>
                <a:gd name="csY6" fmla="*/ 2286381 h 228638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51079" h="2286380">
                  <a:moveTo>
                    <a:pt x="251079" y="0"/>
                  </a:moveTo>
                  <a:cubicBezTo>
                    <a:pt x="181737" y="0"/>
                    <a:pt x="125540" y="90297"/>
                    <a:pt x="125540" y="201740"/>
                  </a:cubicBezTo>
                  <a:lnTo>
                    <a:pt x="125540" y="939451"/>
                  </a:lnTo>
                  <a:cubicBezTo>
                    <a:pt x="125540" y="1050893"/>
                    <a:pt x="69342" y="1141190"/>
                    <a:pt x="0" y="1141190"/>
                  </a:cubicBezTo>
                  <a:cubicBezTo>
                    <a:pt x="69342" y="1141190"/>
                    <a:pt x="125540" y="1231487"/>
                    <a:pt x="125540" y="1342930"/>
                  </a:cubicBezTo>
                  <a:lnTo>
                    <a:pt x="125540" y="2084642"/>
                  </a:lnTo>
                  <a:cubicBezTo>
                    <a:pt x="125540" y="2196084"/>
                    <a:pt x="181737" y="2286381"/>
                    <a:pt x="251079" y="2286381"/>
                  </a:cubicBezTo>
                </a:path>
              </a:pathLst>
            </a:custGeom>
            <a:noFill/>
            <a:ln w="28575" cap="rnd">
              <a:solidFill>
                <a:srgbClr val="2C3C6A"/>
              </a:solidFill>
              <a:prstDash val="solid"/>
              <a:round/>
            </a:ln>
          </p:spPr>
          <p:txBody>
            <a:bodyPr/>
            <a:lstStyle/>
            <a:p>
              <a:endParaRPr lang="en-SE"/>
            </a:p>
          </p:txBody>
        </p:sp>
        <p:sp>
          <p:nvSpPr>
            <p:cNvPr id="333" name="textruta 332">
              <a:extLst>
                <a:ext uri="{FF2B5EF4-FFF2-40B4-BE49-F238E27FC236}">
                  <a16:creationId xmlns:a16="http://schemas.microsoft.com/office/drawing/2014/main" id="{BD8C639F-3976-5FC7-3D4F-0EA7ADE64AED}"/>
                </a:ext>
              </a:extLst>
            </p:cNvPr>
            <p:cNvSpPr txBox="1"/>
            <p:nvPr/>
          </p:nvSpPr>
          <p:spPr>
            <a:xfrm>
              <a:off x="832500" y="4635160"/>
              <a:ext cx="2157621" cy="276999"/>
            </a:xfrm>
            <a:prstGeom prst="rect">
              <a:avLst/>
            </a:prstGeom>
            <a:noFill/>
          </p:spPr>
          <p:txBody>
            <a:bodyPr wrap="square" rtlCol="0">
              <a:spAutoFit/>
            </a:bodyPr>
            <a:lstStyle/>
            <a:p>
              <a:pPr algn="ctr"/>
              <a:r>
                <a:rPr lang="sv-SE" sz="1200" b="1" dirty="0"/>
                <a:t>Gemensam förståelse</a:t>
              </a:r>
              <a:endParaRPr lang="en-SE" sz="1200" b="1" dirty="0"/>
            </a:p>
          </p:txBody>
        </p:sp>
      </p:grpSp>
      <p:grpSp>
        <p:nvGrpSpPr>
          <p:cNvPr id="337" name="Grupp 336">
            <a:extLst>
              <a:ext uri="{FF2B5EF4-FFF2-40B4-BE49-F238E27FC236}">
                <a16:creationId xmlns:a16="http://schemas.microsoft.com/office/drawing/2014/main" id="{942E6200-A0E6-4B87-0D3E-CD9BF3B76C3A}"/>
              </a:ext>
              <a:ext uri="{C183D7F6-B498-43B3-948B-1728B52AA6E4}">
                <adec:decorative xmlns:adec="http://schemas.microsoft.com/office/drawing/2017/decorative" val="1"/>
              </a:ext>
            </a:extLst>
          </p:cNvPr>
          <p:cNvGrpSpPr/>
          <p:nvPr/>
        </p:nvGrpSpPr>
        <p:grpSpPr>
          <a:xfrm>
            <a:off x="8759361" y="4858111"/>
            <a:ext cx="2157621" cy="495767"/>
            <a:chOff x="832500" y="4416392"/>
            <a:chExt cx="2157621" cy="495767"/>
          </a:xfrm>
        </p:grpSpPr>
        <p:sp>
          <p:nvSpPr>
            <p:cNvPr id="338" name="Bild 399">
              <a:extLst>
                <a:ext uri="{FF2B5EF4-FFF2-40B4-BE49-F238E27FC236}">
                  <a16:creationId xmlns:a16="http://schemas.microsoft.com/office/drawing/2014/main" id="{2E9D74F0-0F2E-014E-E760-05B9220DF2D0}"/>
                </a:ext>
              </a:extLst>
            </p:cNvPr>
            <p:cNvSpPr/>
            <p:nvPr/>
          </p:nvSpPr>
          <p:spPr>
            <a:xfrm rot="16200000">
              <a:off x="1801927" y="3611931"/>
              <a:ext cx="218768" cy="1827690"/>
            </a:xfrm>
            <a:custGeom>
              <a:avLst/>
              <a:gdLst>
                <a:gd name="csX0" fmla="*/ 251079 w 251079"/>
                <a:gd name="csY0" fmla="*/ 0 h 2286380"/>
                <a:gd name="csX1" fmla="*/ 125540 w 251079"/>
                <a:gd name="csY1" fmla="*/ 201740 h 2286380"/>
                <a:gd name="csX2" fmla="*/ 125540 w 251079"/>
                <a:gd name="csY2" fmla="*/ 939451 h 2286380"/>
                <a:gd name="csX3" fmla="*/ 0 w 251079"/>
                <a:gd name="csY3" fmla="*/ 1141190 h 2286380"/>
                <a:gd name="csX4" fmla="*/ 125540 w 251079"/>
                <a:gd name="csY4" fmla="*/ 1342930 h 2286380"/>
                <a:gd name="csX5" fmla="*/ 125540 w 251079"/>
                <a:gd name="csY5" fmla="*/ 2084642 h 2286380"/>
                <a:gd name="csX6" fmla="*/ 251079 w 251079"/>
                <a:gd name="csY6" fmla="*/ 2286381 h 228638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51079" h="2286380">
                  <a:moveTo>
                    <a:pt x="251079" y="0"/>
                  </a:moveTo>
                  <a:cubicBezTo>
                    <a:pt x="181737" y="0"/>
                    <a:pt x="125540" y="90297"/>
                    <a:pt x="125540" y="201740"/>
                  </a:cubicBezTo>
                  <a:lnTo>
                    <a:pt x="125540" y="939451"/>
                  </a:lnTo>
                  <a:cubicBezTo>
                    <a:pt x="125540" y="1050893"/>
                    <a:pt x="69342" y="1141190"/>
                    <a:pt x="0" y="1141190"/>
                  </a:cubicBezTo>
                  <a:cubicBezTo>
                    <a:pt x="69342" y="1141190"/>
                    <a:pt x="125540" y="1231487"/>
                    <a:pt x="125540" y="1342930"/>
                  </a:cubicBezTo>
                  <a:lnTo>
                    <a:pt x="125540" y="2084642"/>
                  </a:lnTo>
                  <a:cubicBezTo>
                    <a:pt x="125540" y="2196084"/>
                    <a:pt x="181737" y="2286381"/>
                    <a:pt x="251079" y="2286381"/>
                  </a:cubicBezTo>
                </a:path>
              </a:pathLst>
            </a:custGeom>
            <a:noFill/>
            <a:ln w="28575" cap="rnd">
              <a:solidFill>
                <a:srgbClr val="2C3C6A"/>
              </a:solidFill>
              <a:prstDash val="solid"/>
              <a:round/>
            </a:ln>
          </p:spPr>
          <p:txBody>
            <a:bodyPr/>
            <a:lstStyle/>
            <a:p>
              <a:endParaRPr lang="en-SE"/>
            </a:p>
          </p:txBody>
        </p:sp>
        <p:sp>
          <p:nvSpPr>
            <p:cNvPr id="339" name="textruta 338">
              <a:extLst>
                <a:ext uri="{FF2B5EF4-FFF2-40B4-BE49-F238E27FC236}">
                  <a16:creationId xmlns:a16="http://schemas.microsoft.com/office/drawing/2014/main" id="{4A4D8395-4FC8-B3A3-A864-8757AE157A43}"/>
                </a:ext>
              </a:extLst>
            </p:cNvPr>
            <p:cNvSpPr txBox="1"/>
            <p:nvPr/>
          </p:nvSpPr>
          <p:spPr>
            <a:xfrm>
              <a:off x="832500" y="4635160"/>
              <a:ext cx="2157621" cy="276999"/>
            </a:xfrm>
            <a:prstGeom prst="rect">
              <a:avLst/>
            </a:prstGeom>
            <a:noFill/>
          </p:spPr>
          <p:txBody>
            <a:bodyPr wrap="square" rtlCol="0">
              <a:spAutoFit/>
            </a:bodyPr>
            <a:lstStyle/>
            <a:p>
              <a:pPr algn="ctr"/>
              <a:r>
                <a:rPr lang="sv-SE" sz="1200" b="1" dirty="0"/>
                <a:t>Gemensam förståelse</a:t>
              </a:r>
              <a:endParaRPr lang="en-SE" sz="1200" b="1" dirty="0"/>
            </a:p>
          </p:txBody>
        </p:sp>
      </p:grpSp>
    </p:spTree>
    <p:extLst>
      <p:ext uri="{BB962C8B-B14F-4D97-AF65-F5344CB8AC3E}">
        <p14:creationId xmlns:p14="http://schemas.microsoft.com/office/powerpoint/2010/main" val="2175020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6"/>
                                        </p:tgtEl>
                                        <p:attrNameLst>
                                          <p:attrName>style.visibility</p:attrName>
                                        </p:attrNameLst>
                                      </p:cBhvr>
                                      <p:to>
                                        <p:strVal val="visible"/>
                                      </p:to>
                                    </p:set>
                                    <p:animEffect transition="in" filter="wipe(left)">
                                      <p:cBhvr>
                                        <p:cTn id="7" dur="500"/>
                                        <p:tgtEl>
                                          <p:spTgt spid="326"/>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403"/>
                                        </p:tgtEl>
                                        <p:attrNameLst>
                                          <p:attrName>style.visibility</p:attrName>
                                        </p:attrNameLst>
                                      </p:cBhvr>
                                      <p:to>
                                        <p:strVal val="visible"/>
                                      </p:to>
                                    </p:set>
                                    <p:animEffect transition="in" filter="fade">
                                      <p:cBhvr>
                                        <p:cTn id="15" dur="500"/>
                                        <p:tgtEl>
                                          <p:spTgt spid="403"/>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27"/>
                                        </p:tgtEl>
                                        <p:attrNameLst>
                                          <p:attrName>style.visibility</p:attrName>
                                        </p:attrNameLst>
                                      </p:cBhvr>
                                      <p:to>
                                        <p:strVal val="visible"/>
                                      </p:to>
                                    </p:set>
                                    <p:animEffect transition="in" filter="wipe(left)">
                                      <p:cBhvr>
                                        <p:cTn id="20" dur="500"/>
                                        <p:tgtEl>
                                          <p:spTgt spid="327"/>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45"/>
                                        </p:tgtEl>
                                        <p:attrNameLst>
                                          <p:attrName>style.visibility</p:attrName>
                                        </p:attrNameLst>
                                      </p:cBhvr>
                                      <p:to>
                                        <p:strVal val="visible"/>
                                      </p:to>
                                    </p:set>
                                    <p:animEffect transition="in" filter="fade">
                                      <p:cBhvr>
                                        <p:cTn id="24" dur="500"/>
                                        <p:tgtEl>
                                          <p:spTgt spid="4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36"/>
                                        </p:tgtEl>
                                        <p:attrNameLst>
                                          <p:attrName>style.visibility</p:attrName>
                                        </p:attrNameLst>
                                      </p:cBhvr>
                                      <p:to>
                                        <p:strVal val="visible"/>
                                      </p:to>
                                    </p:set>
                                    <p:animEffect transition="in" filter="wipe(left)">
                                      <p:cBhvr>
                                        <p:cTn id="29" dur="500"/>
                                        <p:tgtEl>
                                          <p:spTgt spid="336"/>
                                        </p:tgtEl>
                                      </p:cBhvr>
                                    </p:animEffect>
                                  </p:childTnLst>
                                </p:cTn>
                              </p:par>
                            </p:childTnLst>
                          </p:cTn>
                        </p:par>
                        <p:par>
                          <p:cTn id="30" fill="hold">
                            <p:stCondLst>
                              <p:cond delay="500"/>
                            </p:stCondLst>
                            <p:childTnLst>
                              <p:par>
                                <p:cTn id="31" presetID="10" presetClass="entr" presetSubtype="0" fill="hold" nodeType="afterEffect">
                                  <p:stCondLst>
                                    <p:cond delay="0"/>
                                  </p:stCondLst>
                                  <p:childTnLst>
                                    <p:set>
                                      <p:cBhvr>
                                        <p:cTn id="32" dur="1" fill="hold">
                                          <p:stCondLst>
                                            <p:cond delay="0"/>
                                          </p:stCondLst>
                                        </p:cTn>
                                        <p:tgtEl>
                                          <p:spTgt spid="54"/>
                                        </p:tgtEl>
                                        <p:attrNameLst>
                                          <p:attrName>style.visibility</p:attrName>
                                        </p:attrNameLst>
                                      </p:cBhvr>
                                      <p:to>
                                        <p:strVal val="visible"/>
                                      </p:to>
                                    </p:set>
                                    <p:animEffect transition="in" filter="fade">
                                      <p:cBhvr>
                                        <p:cTn id="33" dur="500"/>
                                        <p:tgtEl>
                                          <p:spTgt spid="54"/>
                                        </p:tgtEl>
                                      </p:cBhvr>
                                    </p:animEffect>
                                  </p:childTnLst>
                                </p:cTn>
                              </p:par>
                            </p:childTnLst>
                          </p:cTn>
                        </p:par>
                        <p:par>
                          <p:cTn id="34" fill="hold">
                            <p:stCondLst>
                              <p:cond delay="1000"/>
                            </p:stCondLst>
                            <p:childTnLst>
                              <p:par>
                                <p:cTn id="35" presetID="22" presetClass="entr" presetSubtype="2" fill="hold" grpId="0" nodeType="afterEffect">
                                  <p:stCondLst>
                                    <p:cond delay="0"/>
                                  </p:stCondLst>
                                  <p:childTnLst>
                                    <p:set>
                                      <p:cBhvr>
                                        <p:cTn id="36" dur="1" fill="hold">
                                          <p:stCondLst>
                                            <p:cond delay="0"/>
                                          </p:stCondLst>
                                        </p:cTn>
                                        <p:tgtEl>
                                          <p:spTgt spid="325"/>
                                        </p:tgtEl>
                                        <p:attrNameLst>
                                          <p:attrName>style.visibility</p:attrName>
                                        </p:attrNameLst>
                                      </p:cBhvr>
                                      <p:to>
                                        <p:strVal val="visible"/>
                                      </p:to>
                                    </p:set>
                                    <p:animEffect transition="in" filter="wipe(right)">
                                      <p:cBhvr>
                                        <p:cTn id="37" dur="500"/>
                                        <p:tgtEl>
                                          <p:spTgt spid="325"/>
                                        </p:tgtEl>
                                      </p:cBhvr>
                                    </p:animEffect>
                                  </p:childTnLst>
                                </p:cTn>
                              </p:par>
                            </p:childTnLst>
                          </p:cTn>
                        </p:par>
                        <p:par>
                          <p:cTn id="38" fill="hold">
                            <p:stCondLst>
                              <p:cond delay="1500"/>
                            </p:stCondLst>
                            <p:childTnLst>
                              <p:par>
                                <p:cTn id="39" presetID="10" presetClass="entr" presetSubtype="0" fill="hold" grpId="0" nodeType="afterEffect">
                                  <p:stCondLst>
                                    <p:cond delay="0"/>
                                  </p:stCondLst>
                                  <p:childTnLst>
                                    <p:set>
                                      <p:cBhvr>
                                        <p:cTn id="40" dur="1" fill="hold">
                                          <p:stCondLst>
                                            <p:cond delay="0"/>
                                          </p:stCondLst>
                                        </p:cTn>
                                        <p:tgtEl>
                                          <p:spTgt spid="323"/>
                                        </p:tgtEl>
                                        <p:attrNameLst>
                                          <p:attrName>style.visibility</p:attrName>
                                        </p:attrNameLst>
                                      </p:cBhvr>
                                      <p:to>
                                        <p:strVal val="visible"/>
                                      </p:to>
                                    </p:set>
                                    <p:animEffect transition="in" filter="fade">
                                      <p:cBhvr>
                                        <p:cTn id="41" dur="500"/>
                                        <p:tgtEl>
                                          <p:spTgt spid="323"/>
                                        </p:tgtEl>
                                      </p:cBhvr>
                                    </p:animEffect>
                                  </p:childTnLst>
                                </p:cTn>
                              </p:par>
                            </p:childTnLst>
                          </p:cTn>
                        </p:par>
                        <p:par>
                          <p:cTn id="42" fill="hold">
                            <p:stCondLst>
                              <p:cond delay="2000"/>
                            </p:stCondLst>
                            <p:childTnLst>
                              <p:par>
                                <p:cTn id="43" presetID="22" presetClass="entr" presetSubtype="4" fill="hold" nodeType="afterEffect">
                                  <p:stCondLst>
                                    <p:cond delay="0"/>
                                  </p:stCondLst>
                                  <p:childTnLst>
                                    <p:set>
                                      <p:cBhvr>
                                        <p:cTn id="44" dur="1" fill="hold">
                                          <p:stCondLst>
                                            <p:cond delay="0"/>
                                          </p:stCondLst>
                                        </p:cTn>
                                        <p:tgtEl>
                                          <p:spTgt spid="331"/>
                                        </p:tgtEl>
                                        <p:attrNameLst>
                                          <p:attrName>style.visibility</p:attrName>
                                        </p:attrNameLst>
                                      </p:cBhvr>
                                      <p:to>
                                        <p:strVal val="visible"/>
                                      </p:to>
                                    </p:set>
                                    <p:animEffect transition="in" filter="wipe(down)">
                                      <p:cBhvr>
                                        <p:cTn id="45" dur="500"/>
                                        <p:tgtEl>
                                          <p:spTgt spid="331"/>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329"/>
                                        </p:tgtEl>
                                        <p:attrNameLst>
                                          <p:attrName>style.visibility</p:attrName>
                                        </p:attrNameLst>
                                      </p:cBhvr>
                                      <p:to>
                                        <p:strVal val="visible"/>
                                      </p:to>
                                    </p:set>
                                    <p:animEffect transition="in" filter="wipe(left)">
                                      <p:cBhvr>
                                        <p:cTn id="50" dur="500"/>
                                        <p:tgtEl>
                                          <p:spTgt spid="329"/>
                                        </p:tgtEl>
                                      </p:cBhvr>
                                    </p:animEffect>
                                  </p:childTnLst>
                                </p:cTn>
                              </p:par>
                            </p:childTnLst>
                          </p:cTn>
                        </p:par>
                        <p:par>
                          <p:cTn id="51" fill="hold">
                            <p:stCondLst>
                              <p:cond delay="500"/>
                            </p:stCondLst>
                            <p:childTnLst>
                              <p:par>
                                <p:cTn id="52" presetID="10" presetClass="entr" presetSubtype="0" fill="hold" nodeType="afterEffect">
                                  <p:stCondLst>
                                    <p:cond delay="0"/>
                                  </p:stCondLst>
                                  <p:childTnLst>
                                    <p:set>
                                      <p:cBhvr>
                                        <p:cTn id="53" dur="1" fill="hold">
                                          <p:stCondLst>
                                            <p:cond delay="0"/>
                                          </p:stCondLst>
                                        </p:cTn>
                                        <p:tgtEl>
                                          <p:spTgt spid="60"/>
                                        </p:tgtEl>
                                        <p:attrNameLst>
                                          <p:attrName>style.visibility</p:attrName>
                                        </p:attrNameLst>
                                      </p:cBhvr>
                                      <p:to>
                                        <p:strVal val="visible"/>
                                      </p:to>
                                    </p:set>
                                    <p:animEffect transition="in" filter="fade">
                                      <p:cBhvr>
                                        <p:cTn id="54" dur="500"/>
                                        <p:tgtEl>
                                          <p:spTgt spid="60"/>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330"/>
                                        </p:tgtEl>
                                        <p:attrNameLst>
                                          <p:attrName>style.visibility</p:attrName>
                                        </p:attrNameLst>
                                      </p:cBhvr>
                                      <p:to>
                                        <p:strVal val="visible"/>
                                      </p:to>
                                    </p:set>
                                    <p:animEffect transition="in" filter="wipe(left)">
                                      <p:cBhvr>
                                        <p:cTn id="59" dur="500"/>
                                        <p:tgtEl>
                                          <p:spTgt spid="330"/>
                                        </p:tgtEl>
                                      </p:cBhvr>
                                    </p:animEffect>
                                  </p:childTnLst>
                                </p:cTn>
                              </p:par>
                            </p:childTnLst>
                          </p:cTn>
                        </p:par>
                        <p:par>
                          <p:cTn id="60" fill="hold">
                            <p:stCondLst>
                              <p:cond delay="500"/>
                            </p:stCondLst>
                            <p:childTnLst>
                              <p:par>
                                <p:cTn id="61" presetID="10" presetClass="entr" presetSubtype="0" fill="hold" nodeType="afterEffect">
                                  <p:stCondLst>
                                    <p:cond delay="0"/>
                                  </p:stCondLst>
                                  <p:childTnLst>
                                    <p:set>
                                      <p:cBhvr>
                                        <p:cTn id="62" dur="1" fill="hold">
                                          <p:stCondLst>
                                            <p:cond delay="0"/>
                                          </p:stCondLst>
                                        </p:cTn>
                                        <p:tgtEl>
                                          <p:spTgt spid="35"/>
                                        </p:tgtEl>
                                        <p:attrNameLst>
                                          <p:attrName>style.visibility</p:attrName>
                                        </p:attrNameLst>
                                      </p:cBhvr>
                                      <p:to>
                                        <p:strVal val="visible"/>
                                      </p:to>
                                    </p:set>
                                    <p:animEffect transition="in" filter="fade">
                                      <p:cBhvr>
                                        <p:cTn id="63" dur="500"/>
                                        <p:tgtEl>
                                          <p:spTgt spid="35"/>
                                        </p:tgtEl>
                                      </p:cBhvr>
                                    </p:animEffect>
                                  </p:childTnLst>
                                </p:cTn>
                              </p:par>
                            </p:childTnLst>
                          </p:cTn>
                        </p:par>
                        <p:par>
                          <p:cTn id="64" fill="hold">
                            <p:stCondLst>
                              <p:cond delay="1000"/>
                            </p:stCondLst>
                            <p:childTnLst>
                              <p:par>
                                <p:cTn id="65" presetID="10" presetClass="entr" presetSubtype="0" fill="hold" grpId="0" nodeType="afterEffect">
                                  <p:stCondLst>
                                    <p:cond delay="0"/>
                                  </p:stCondLst>
                                  <p:childTnLst>
                                    <p:set>
                                      <p:cBhvr>
                                        <p:cTn id="66" dur="1" fill="hold">
                                          <p:stCondLst>
                                            <p:cond delay="0"/>
                                          </p:stCondLst>
                                        </p:cTn>
                                        <p:tgtEl>
                                          <p:spTgt spid="324"/>
                                        </p:tgtEl>
                                        <p:attrNameLst>
                                          <p:attrName>style.visibility</p:attrName>
                                        </p:attrNameLst>
                                      </p:cBhvr>
                                      <p:to>
                                        <p:strVal val="visible"/>
                                      </p:to>
                                    </p:set>
                                    <p:animEffect transition="in" filter="fade">
                                      <p:cBhvr>
                                        <p:cTn id="67" dur="500"/>
                                        <p:tgtEl>
                                          <p:spTgt spid="324"/>
                                        </p:tgtEl>
                                      </p:cBhvr>
                                    </p:animEffect>
                                  </p:childTnLst>
                                </p:cTn>
                              </p:par>
                            </p:childTnLst>
                          </p:cTn>
                        </p:par>
                        <p:par>
                          <p:cTn id="68" fill="hold">
                            <p:stCondLst>
                              <p:cond delay="1500"/>
                            </p:stCondLst>
                            <p:childTnLst>
                              <p:par>
                                <p:cTn id="69" presetID="22" presetClass="entr" presetSubtype="4" fill="hold" nodeType="afterEffect">
                                  <p:stCondLst>
                                    <p:cond delay="0"/>
                                  </p:stCondLst>
                                  <p:childTnLst>
                                    <p:set>
                                      <p:cBhvr>
                                        <p:cTn id="70" dur="1" fill="hold">
                                          <p:stCondLst>
                                            <p:cond delay="0"/>
                                          </p:stCondLst>
                                        </p:cTn>
                                        <p:tgtEl>
                                          <p:spTgt spid="337"/>
                                        </p:tgtEl>
                                        <p:attrNameLst>
                                          <p:attrName>style.visibility</p:attrName>
                                        </p:attrNameLst>
                                      </p:cBhvr>
                                      <p:to>
                                        <p:strVal val="visible"/>
                                      </p:to>
                                    </p:set>
                                    <p:animEffect transition="in" filter="wipe(down)">
                                      <p:cBhvr>
                                        <p:cTn id="71" dur="500"/>
                                        <p:tgtEl>
                                          <p:spTgt spid="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6" grpId="0" animBg="1"/>
      <p:bldP spid="403" grpId="0"/>
      <p:bldP spid="323" grpId="0"/>
      <p:bldP spid="324" grpId="0"/>
      <p:bldP spid="325" grpId="0" animBg="1"/>
      <p:bldP spid="326" grpId="0" animBg="1"/>
      <p:bldP spid="327" grpId="0" animBg="1"/>
      <p:bldP spid="329" grpId="0" animBg="1"/>
      <p:bldP spid="3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upp 7">
            <a:extLst>
              <a:ext uri="{FF2B5EF4-FFF2-40B4-BE49-F238E27FC236}">
                <a16:creationId xmlns:a16="http://schemas.microsoft.com/office/drawing/2014/main" id="{EDFBB90A-CC9E-6AC6-A289-FB094AE5E9AF}"/>
              </a:ext>
              <a:ext uri="{C183D7F6-B498-43B3-948B-1728B52AA6E4}">
                <adec:decorative xmlns:adec="http://schemas.microsoft.com/office/drawing/2017/decorative" val="1"/>
              </a:ext>
            </a:extLst>
          </p:cNvPr>
          <p:cNvGrpSpPr/>
          <p:nvPr/>
        </p:nvGrpSpPr>
        <p:grpSpPr>
          <a:xfrm>
            <a:off x="1752754" y="1655400"/>
            <a:ext cx="1800000" cy="2700000"/>
            <a:chOff x="9555461" y="3745277"/>
            <a:chExt cx="1800000" cy="2700000"/>
          </a:xfrm>
        </p:grpSpPr>
        <p:sp>
          <p:nvSpPr>
            <p:cNvPr id="9" name="Rektangel 8">
              <a:extLst>
                <a:ext uri="{FF2B5EF4-FFF2-40B4-BE49-F238E27FC236}">
                  <a16:creationId xmlns:a16="http://schemas.microsoft.com/office/drawing/2014/main" id="{5FD546AE-AABA-FBDC-4B3D-379717F7B940}"/>
                </a:ext>
              </a:extLst>
            </p:cNvPr>
            <p:cNvSpPr/>
            <p:nvPr/>
          </p:nvSpPr>
          <p:spPr>
            <a:xfrm>
              <a:off x="9555461" y="3745277"/>
              <a:ext cx="1800000" cy="2700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612000" rIns="72000" bIns="144000" rtlCol="0" anchor="t">
              <a:noAutofit/>
            </a:bodyPr>
            <a:lstStyle/>
            <a:p>
              <a:r>
                <a:rPr lang="sv-SE" sz="900" b="1" dirty="0">
                  <a:solidFill>
                    <a:schemeClr val="bg1"/>
                  </a:solidFill>
                </a:rPr>
                <a:t>Identifierar behov </a:t>
              </a:r>
              <a:r>
                <a:rPr lang="sv-SE" sz="900" dirty="0">
                  <a:solidFill>
                    <a:schemeClr val="bg1"/>
                  </a:solidFill>
                </a:rPr>
                <a:t>av att </a:t>
              </a:r>
              <a:r>
                <a:rPr lang="sv-SE" sz="900" b="1" dirty="0">
                  <a:solidFill>
                    <a:schemeClr val="bg1"/>
                  </a:solidFill>
                </a:rPr>
                <a:t>efterfråga information. </a:t>
              </a:r>
            </a:p>
            <a:p>
              <a:endParaRPr lang="sv-SE" sz="900" b="1" dirty="0">
                <a:solidFill>
                  <a:schemeClr val="bg1"/>
                </a:solidFill>
              </a:endParaRPr>
            </a:p>
            <a:p>
              <a:r>
                <a:rPr lang="sv-SE" sz="900" dirty="0">
                  <a:solidFill>
                    <a:schemeClr val="bg1"/>
                  </a:solidFill>
                </a:rPr>
                <a:t>Förfrågan om lägesrapporter skickas ut till myndigheter i sektorn och till näringslivet.</a:t>
              </a:r>
            </a:p>
          </p:txBody>
        </p:sp>
        <p:sp>
          <p:nvSpPr>
            <p:cNvPr id="10" name="Rektangel 9">
              <a:extLst>
                <a:ext uri="{FF2B5EF4-FFF2-40B4-BE49-F238E27FC236}">
                  <a16:creationId xmlns:a16="http://schemas.microsoft.com/office/drawing/2014/main" id="{9058102C-61EE-81FB-665A-012DD3C46B4A}"/>
                </a:ext>
              </a:extLst>
            </p:cNvPr>
            <p:cNvSpPr/>
            <p:nvPr/>
          </p:nvSpPr>
          <p:spPr>
            <a:xfrm>
              <a:off x="9645461" y="3833324"/>
              <a:ext cx="1620000" cy="432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Sektorsansvarig </a:t>
              </a:r>
              <a:br>
                <a:rPr lang="sv-SE" sz="1000" b="1" dirty="0">
                  <a:solidFill>
                    <a:schemeClr val="tx1"/>
                  </a:solidFill>
                  <a:latin typeface="+mj-lt"/>
                </a:rPr>
              </a:br>
              <a:r>
                <a:rPr lang="sv-SE" sz="1000" b="1" dirty="0">
                  <a:solidFill>
                    <a:schemeClr val="tx1"/>
                  </a:solidFill>
                  <a:latin typeface="+mj-lt"/>
                </a:rPr>
                <a:t>myndighet​​</a:t>
              </a:r>
            </a:p>
          </p:txBody>
        </p:sp>
        <p:sp>
          <p:nvSpPr>
            <p:cNvPr id="11" name="Ellips 10">
              <a:extLst>
                <a:ext uri="{FF2B5EF4-FFF2-40B4-BE49-F238E27FC236}">
                  <a16:creationId xmlns:a16="http://schemas.microsoft.com/office/drawing/2014/main" id="{A85F7703-E4DD-5024-29C8-C8E05F01D955}"/>
                </a:ext>
              </a:extLst>
            </p:cNvPr>
            <p:cNvSpPr/>
            <p:nvPr/>
          </p:nvSpPr>
          <p:spPr>
            <a:xfrm>
              <a:off x="9621827" y="6155967"/>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A</a:t>
              </a:r>
              <a:endParaRPr lang="en-SE" sz="800" b="1" dirty="0">
                <a:solidFill>
                  <a:schemeClr val="bg1"/>
                </a:solidFill>
              </a:endParaRPr>
            </a:p>
          </p:txBody>
        </p:sp>
      </p:grpSp>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1. Förfrågan skickas ut​</a:t>
            </a:r>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1" y="1595206"/>
            <a:ext cx="6496665" cy="3920691"/>
          </a:xfrm>
        </p:spPr>
        <p:txBody>
          <a:bodyPr/>
          <a:lstStyle/>
          <a:p>
            <a:pPr marL="0" indent="0">
              <a:buNone/>
            </a:pPr>
            <a:r>
              <a:rPr lang="sv-SE" sz="1500" dirty="0"/>
              <a:t>När det uppstår behov av att upprätta en samlad lägesbild för sektorn tar sektorsansvarig myndighet fram frågeställningar som svarar upp mot det aktuella behovet. Staben upprättar kontakt med de ansvariga samt påverkade verksamheterna enligt ansvarsprincipen. </a:t>
            </a:r>
          </a:p>
          <a:p>
            <a:pPr marL="0" indent="0">
              <a:buNone/>
            </a:pPr>
            <a:r>
              <a:rPr lang="sv-SE" sz="1500" dirty="0"/>
              <a:t>Frågeställningarna är ofta utformade på förhand men kan behöva anpassas utifrån situationen. I andra fall är frågeställningarna givna, </a:t>
            </a:r>
            <a:br>
              <a:rPr lang="sv-SE" sz="1500" dirty="0"/>
            </a:br>
            <a:r>
              <a:rPr lang="sv-SE" sz="1500" dirty="0"/>
              <a:t>som en del av en beställning från exempelvis Regeringskansliet. Uppmärksamhet på ökad risk för ras, skred och erosion. Vid behov </a:t>
            </a:r>
            <a:br>
              <a:rPr lang="sv-SE" sz="1500" dirty="0"/>
            </a:br>
            <a:r>
              <a:rPr lang="sv-SE" sz="1500" dirty="0"/>
              <a:t>ska vatten kunna avledas från de identifierade riskområden. </a:t>
            </a:r>
          </a:p>
          <a:p>
            <a:pPr marL="0" indent="0">
              <a:buNone/>
            </a:pPr>
            <a:r>
              <a:rPr lang="sv-SE" sz="1500" dirty="0"/>
              <a:t>Sektorsansvarig myndighet skickar ut en förfrågan om lägesrapport samt anger en tydlig tidsram för när förfrågan ska besvaras samt, vid behov, förklaringar till de aktuella frågeställningarna. ​</a:t>
            </a:r>
          </a:p>
        </p:txBody>
      </p:sp>
      <p:grpSp>
        <p:nvGrpSpPr>
          <p:cNvPr id="12" name="Grupp 11">
            <a:extLst>
              <a:ext uri="{FF2B5EF4-FFF2-40B4-BE49-F238E27FC236}">
                <a16:creationId xmlns:a16="http://schemas.microsoft.com/office/drawing/2014/main" id="{F0378072-8704-E6A8-CC22-A5915C6A0BE6}"/>
              </a:ext>
              <a:ext uri="{C183D7F6-B498-43B3-948B-1728B52AA6E4}">
                <adec:decorative xmlns:adec="http://schemas.microsoft.com/office/drawing/2017/decorative" val="1"/>
              </a:ext>
            </a:extLst>
          </p:cNvPr>
          <p:cNvGrpSpPr/>
          <p:nvPr/>
        </p:nvGrpSpPr>
        <p:grpSpPr>
          <a:xfrm>
            <a:off x="285145" y="6199782"/>
            <a:ext cx="8108458" cy="381132"/>
            <a:chOff x="285145" y="6092296"/>
            <a:chExt cx="8108458" cy="381132"/>
          </a:xfrm>
        </p:grpSpPr>
        <p:sp>
          <p:nvSpPr>
            <p:cNvPr id="13" name="Rektangel 12">
              <a:extLst>
                <a:ext uri="{FF2B5EF4-FFF2-40B4-BE49-F238E27FC236}">
                  <a16:creationId xmlns:a16="http://schemas.microsoft.com/office/drawing/2014/main" id="{4A4EBD31-EA6E-41DE-400D-92B344566A17}"/>
                </a:ext>
              </a:extLst>
            </p:cNvPr>
            <p:cNvSpPr/>
            <p:nvPr/>
          </p:nvSpPr>
          <p:spPr>
            <a:xfrm>
              <a:off x="285145" y="6092296"/>
              <a:ext cx="8108458" cy="381132"/>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14" name="Grupp 13">
              <a:extLst>
                <a:ext uri="{FF2B5EF4-FFF2-40B4-BE49-F238E27FC236}">
                  <a16:creationId xmlns:a16="http://schemas.microsoft.com/office/drawing/2014/main" id="{A3FD0BD5-FF0F-37F6-9BD1-5ABE01E847C0}"/>
                </a:ext>
              </a:extLst>
            </p:cNvPr>
            <p:cNvGrpSpPr/>
            <p:nvPr/>
          </p:nvGrpSpPr>
          <p:grpSpPr>
            <a:xfrm>
              <a:off x="415415" y="6167446"/>
              <a:ext cx="2573807" cy="230832"/>
              <a:chOff x="415415" y="6167446"/>
              <a:chExt cx="2573807" cy="230832"/>
            </a:xfrm>
          </p:grpSpPr>
          <p:sp>
            <p:nvSpPr>
              <p:cNvPr id="21" name="Ellips 20">
                <a:extLst>
                  <a:ext uri="{FF2B5EF4-FFF2-40B4-BE49-F238E27FC236}">
                    <a16:creationId xmlns:a16="http://schemas.microsoft.com/office/drawing/2014/main" id="{FF130A09-1983-4917-FD15-1BDA91EE33DF}"/>
                  </a:ext>
                </a:extLst>
              </p:cNvPr>
              <p:cNvSpPr/>
              <p:nvPr/>
            </p:nvSpPr>
            <p:spPr>
              <a:xfrm>
                <a:off x="415415"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A</a:t>
                </a:r>
                <a:endParaRPr lang="en-SE" sz="600" b="1" dirty="0">
                  <a:solidFill>
                    <a:schemeClr val="bg1"/>
                  </a:solidFill>
                </a:endParaRPr>
              </a:p>
            </p:txBody>
          </p:sp>
          <p:sp>
            <p:nvSpPr>
              <p:cNvPr id="22" name="textruta 21">
                <a:extLst>
                  <a:ext uri="{FF2B5EF4-FFF2-40B4-BE49-F238E27FC236}">
                    <a16:creationId xmlns:a16="http://schemas.microsoft.com/office/drawing/2014/main" id="{86D79198-B00F-9F91-1123-8490972257B4}"/>
                  </a:ext>
                </a:extLst>
              </p:cNvPr>
              <p:cNvSpPr txBox="1"/>
              <p:nvPr/>
            </p:nvSpPr>
            <p:spPr>
              <a:xfrm>
                <a:off x="530208" y="6167446"/>
                <a:ext cx="2459014" cy="230832"/>
              </a:xfrm>
              <a:prstGeom prst="rect">
                <a:avLst/>
              </a:prstGeom>
              <a:noFill/>
            </p:spPr>
            <p:txBody>
              <a:bodyPr wrap="square" rtlCol="0">
                <a:spAutoFit/>
              </a:bodyPr>
              <a:lstStyle/>
              <a:p>
                <a:r>
                  <a:rPr lang="sv-SE" sz="900" dirty="0"/>
                  <a:t>Identifierar behov och efterfrågar information​</a:t>
                </a:r>
              </a:p>
            </p:txBody>
          </p:sp>
        </p:grpSp>
        <p:grpSp>
          <p:nvGrpSpPr>
            <p:cNvPr id="15" name="Grupp 14">
              <a:extLst>
                <a:ext uri="{FF2B5EF4-FFF2-40B4-BE49-F238E27FC236}">
                  <a16:creationId xmlns:a16="http://schemas.microsoft.com/office/drawing/2014/main" id="{F7B0B124-CC75-54A0-7FDF-AA64A8473FDD}"/>
                </a:ext>
              </a:extLst>
            </p:cNvPr>
            <p:cNvGrpSpPr/>
            <p:nvPr/>
          </p:nvGrpSpPr>
          <p:grpSpPr>
            <a:xfrm>
              <a:off x="3051772" y="6167446"/>
              <a:ext cx="2484577" cy="230832"/>
              <a:chOff x="3051772" y="6167446"/>
              <a:chExt cx="2484577" cy="230832"/>
            </a:xfrm>
          </p:grpSpPr>
          <p:sp>
            <p:nvSpPr>
              <p:cNvPr id="19" name="Ellips 18">
                <a:extLst>
                  <a:ext uri="{FF2B5EF4-FFF2-40B4-BE49-F238E27FC236}">
                    <a16:creationId xmlns:a16="http://schemas.microsoft.com/office/drawing/2014/main" id="{BB165D33-776C-A67D-BDEC-EA1E3EAD96CF}"/>
                  </a:ext>
                </a:extLst>
              </p:cNvPr>
              <p:cNvSpPr/>
              <p:nvPr/>
            </p:nvSpPr>
            <p:spPr>
              <a:xfrm>
                <a:off x="3051772"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B</a:t>
                </a:r>
                <a:endParaRPr lang="en-SE" sz="600" b="1" dirty="0">
                  <a:solidFill>
                    <a:schemeClr val="bg1"/>
                  </a:solidFill>
                </a:endParaRPr>
              </a:p>
            </p:txBody>
          </p:sp>
          <p:sp>
            <p:nvSpPr>
              <p:cNvPr id="20" name="textruta 19">
                <a:extLst>
                  <a:ext uri="{FF2B5EF4-FFF2-40B4-BE49-F238E27FC236}">
                    <a16:creationId xmlns:a16="http://schemas.microsoft.com/office/drawing/2014/main" id="{418E9115-9706-977C-4BA7-314187743250}"/>
                  </a:ext>
                </a:extLst>
              </p:cNvPr>
              <p:cNvSpPr txBox="1"/>
              <p:nvPr/>
            </p:nvSpPr>
            <p:spPr>
              <a:xfrm>
                <a:off x="3166564" y="6167446"/>
                <a:ext cx="2369785" cy="230832"/>
              </a:xfrm>
              <a:prstGeom prst="rect">
                <a:avLst/>
              </a:prstGeom>
              <a:noFill/>
            </p:spPr>
            <p:txBody>
              <a:bodyPr wrap="square" rtlCol="0">
                <a:spAutoFit/>
              </a:bodyPr>
              <a:lstStyle/>
              <a:p>
                <a:r>
                  <a:rPr lang="sv-SE" sz="900" dirty="0"/>
                  <a:t>Avger lägesrapporter till sektorsansvarig​</a:t>
                </a:r>
              </a:p>
            </p:txBody>
          </p:sp>
        </p:grpSp>
        <p:grpSp>
          <p:nvGrpSpPr>
            <p:cNvPr id="16" name="Grupp 15">
              <a:extLst>
                <a:ext uri="{FF2B5EF4-FFF2-40B4-BE49-F238E27FC236}">
                  <a16:creationId xmlns:a16="http://schemas.microsoft.com/office/drawing/2014/main" id="{66D3F181-0B07-CA05-BDAB-3DE2FA6DB399}"/>
                </a:ext>
              </a:extLst>
            </p:cNvPr>
            <p:cNvGrpSpPr/>
            <p:nvPr/>
          </p:nvGrpSpPr>
          <p:grpSpPr>
            <a:xfrm>
              <a:off x="5479054" y="6167446"/>
              <a:ext cx="2914549" cy="230832"/>
              <a:chOff x="5329799" y="6167446"/>
              <a:chExt cx="2914549" cy="230832"/>
            </a:xfrm>
          </p:grpSpPr>
          <p:sp>
            <p:nvSpPr>
              <p:cNvPr id="17" name="Ellips 16">
                <a:extLst>
                  <a:ext uri="{FF2B5EF4-FFF2-40B4-BE49-F238E27FC236}">
                    <a16:creationId xmlns:a16="http://schemas.microsoft.com/office/drawing/2014/main" id="{8BD7E41B-8A1A-BC89-7FF3-D246FEE4BF7E}"/>
                  </a:ext>
                </a:extLst>
              </p:cNvPr>
              <p:cNvSpPr/>
              <p:nvPr/>
            </p:nvSpPr>
            <p:spPr>
              <a:xfrm>
                <a:off x="5329799"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C</a:t>
                </a:r>
                <a:endParaRPr lang="en-SE" sz="600" b="1" dirty="0">
                  <a:solidFill>
                    <a:schemeClr val="bg1"/>
                  </a:solidFill>
                </a:endParaRPr>
              </a:p>
            </p:txBody>
          </p:sp>
          <p:sp>
            <p:nvSpPr>
              <p:cNvPr id="18" name="textruta 17">
                <a:extLst>
                  <a:ext uri="{FF2B5EF4-FFF2-40B4-BE49-F238E27FC236}">
                    <a16:creationId xmlns:a16="http://schemas.microsoft.com/office/drawing/2014/main" id="{7B3EC427-A6B1-ADD2-425B-3EA8357DC0A1}"/>
                  </a:ext>
                </a:extLst>
              </p:cNvPr>
              <p:cNvSpPr txBox="1"/>
              <p:nvPr/>
            </p:nvSpPr>
            <p:spPr>
              <a:xfrm>
                <a:off x="5444591" y="6167446"/>
                <a:ext cx="2799757" cy="230832"/>
              </a:xfrm>
              <a:prstGeom prst="rect">
                <a:avLst/>
              </a:prstGeom>
              <a:noFill/>
            </p:spPr>
            <p:txBody>
              <a:bodyPr wrap="square" rtlCol="0">
                <a:spAutoFit/>
              </a:bodyPr>
              <a:lstStyle/>
              <a:p>
                <a:r>
                  <a:rPr lang="sv-SE" sz="900" dirty="0"/>
                  <a:t>Vid behov förmedlar vidare utifrån ansvarsområde​</a:t>
                </a:r>
              </a:p>
            </p:txBody>
          </p:sp>
        </p:grpSp>
      </p:grpSp>
    </p:spTree>
    <p:extLst>
      <p:ext uri="{BB962C8B-B14F-4D97-AF65-F5344CB8AC3E}">
        <p14:creationId xmlns:p14="http://schemas.microsoft.com/office/powerpoint/2010/main" val="2924806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upp 18">
            <a:extLst>
              <a:ext uri="{FF2B5EF4-FFF2-40B4-BE49-F238E27FC236}">
                <a16:creationId xmlns:a16="http://schemas.microsoft.com/office/drawing/2014/main" id="{600EFAF4-877A-BE9B-3921-7BACCB77B315}"/>
              </a:ext>
              <a:ext uri="{C183D7F6-B498-43B3-948B-1728B52AA6E4}">
                <adec:decorative xmlns:adec="http://schemas.microsoft.com/office/drawing/2017/decorative" val="1"/>
              </a:ext>
            </a:extLst>
          </p:cNvPr>
          <p:cNvGrpSpPr/>
          <p:nvPr/>
        </p:nvGrpSpPr>
        <p:grpSpPr>
          <a:xfrm>
            <a:off x="1752754" y="1655400"/>
            <a:ext cx="1800000" cy="2700000"/>
            <a:chOff x="7698167" y="1313760"/>
            <a:chExt cx="1800000" cy="2700000"/>
          </a:xfrm>
        </p:grpSpPr>
        <p:sp>
          <p:nvSpPr>
            <p:cNvPr id="20" name="Rektangel 19">
              <a:extLst>
                <a:ext uri="{FF2B5EF4-FFF2-40B4-BE49-F238E27FC236}">
                  <a16:creationId xmlns:a16="http://schemas.microsoft.com/office/drawing/2014/main" id="{0A73ED79-4E6E-010B-A1BC-DA6C81ACEAE4}"/>
                </a:ext>
              </a:extLst>
            </p:cNvPr>
            <p:cNvSpPr/>
            <p:nvPr/>
          </p:nvSpPr>
          <p:spPr>
            <a:xfrm>
              <a:off x="7698167" y="1313760"/>
              <a:ext cx="1800000" cy="27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080000" rIns="72000" bIns="144000" rtlCol="0" anchor="t">
              <a:noAutofit/>
            </a:bodyPr>
            <a:lstStyle/>
            <a:p>
              <a:r>
                <a:rPr lang="sv-SE" sz="900" dirty="0">
                  <a:solidFill>
                    <a:schemeClr val="tx1"/>
                  </a:solidFill>
                </a:rPr>
                <a:t>Myndigheter och näringslivet </a:t>
              </a:r>
              <a:r>
                <a:rPr lang="sv-SE" sz="900" b="1" dirty="0">
                  <a:solidFill>
                    <a:schemeClr val="tx1"/>
                  </a:solidFill>
                </a:rPr>
                <a:t>tar emot </a:t>
              </a:r>
              <a:r>
                <a:rPr lang="sv-SE" sz="900" dirty="0">
                  <a:solidFill>
                    <a:schemeClr val="tx1"/>
                  </a:solidFill>
                </a:rPr>
                <a:t>förfrågan, </a:t>
              </a:r>
              <a:r>
                <a:rPr lang="sv-SE" sz="900" b="1" dirty="0">
                  <a:solidFill>
                    <a:schemeClr val="tx1"/>
                  </a:solidFill>
                </a:rPr>
                <a:t>samlar in</a:t>
              </a:r>
              <a:r>
                <a:rPr lang="sv-SE" sz="900" dirty="0">
                  <a:solidFill>
                    <a:schemeClr val="tx1"/>
                  </a:solidFill>
                </a:rPr>
                <a:t>, </a:t>
              </a:r>
              <a:r>
                <a:rPr lang="sv-SE" sz="900" b="1" dirty="0">
                  <a:solidFill>
                    <a:schemeClr val="tx1"/>
                  </a:solidFill>
                </a:rPr>
                <a:t>bearbetar</a:t>
              </a:r>
              <a:r>
                <a:rPr lang="sv-SE" sz="900" dirty="0">
                  <a:solidFill>
                    <a:schemeClr val="tx1"/>
                  </a:solidFill>
                </a:rPr>
                <a:t> och </a:t>
              </a:r>
              <a:r>
                <a:rPr lang="sv-SE" sz="900" b="1" dirty="0">
                  <a:solidFill>
                    <a:schemeClr val="tx1"/>
                  </a:solidFill>
                </a:rPr>
                <a:t>sammanställer</a:t>
              </a:r>
              <a:r>
                <a:rPr lang="sv-SE" sz="900" dirty="0">
                  <a:solidFill>
                    <a:schemeClr val="tx1"/>
                  </a:solidFill>
                </a:rPr>
                <a:t> information.​</a:t>
              </a:r>
            </a:p>
          </p:txBody>
        </p:sp>
        <p:sp>
          <p:nvSpPr>
            <p:cNvPr id="21" name="Rektangel 20">
              <a:extLst>
                <a:ext uri="{FF2B5EF4-FFF2-40B4-BE49-F238E27FC236}">
                  <a16:creationId xmlns:a16="http://schemas.microsoft.com/office/drawing/2014/main" id="{33BCC5D3-D790-4EB1-4E86-A79ADB00510A}"/>
                </a:ext>
              </a:extLst>
            </p:cNvPr>
            <p:cNvSpPr/>
            <p:nvPr/>
          </p:nvSpPr>
          <p:spPr>
            <a:xfrm>
              <a:off x="7788167" y="140180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Beredskaps-myndigheter​</a:t>
              </a:r>
            </a:p>
          </p:txBody>
        </p:sp>
        <p:sp>
          <p:nvSpPr>
            <p:cNvPr id="22" name="Rektangel 21">
              <a:extLst>
                <a:ext uri="{FF2B5EF4-FFF2-40B4-BE49-F238E27FC236}">
                  <a16:creationId xmlns:a16="http://schemas.microsoft.com/office/drawing/2014/main" id="{41FCDB72-C32D-D629-4290-D1B427FC14E6}"/>
                </a:ext>
              </a:extLst>
            </p:cNvPr>
            <p:cNvSpPr/>
            <p:nvPr/>
          </p:nvSpPr>
          <p:spPr>
            <a:xfrm>
              <a:off x="7788167" y="187805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Nätverk för privat-offentlig samverkan​​</a:t>
              </a:r>
            </a:p>
          </p:txBody>
        </p:sp>
      </p:grpSp>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2. Insamling och sammanställning​</a:t>
            </a:r>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1" y="1595206"/>
            <a:ext cx="6496664" cy="3920691"/>
          </a:xfrm>
        </p:spPr>
        <p:txBody>
          <a:bodyPr/>
          <a:lstStyle/>
          <a:p>
            <a:pPr marL="0" indent="0">
              <a:buNone/>
            </a:pPr>
            <a:r>
              <a:rPr lang="sv-SE" sz="1500" dirty="0"/>
              <a:t>Beredskapsmyndigheterna samlar in information utifrån sitt ansvars- och kompetensområde, inklusive eventuell näringslivsinformation som inte täcks in på annat sätt*. </a:t>
            </a:r>
          </a:p>
          <a:p>
            <a:pPr marL="0" indent="0">
              <a:buNone/>
            </a:pPr>
            <a:r>
              <a:rPr lang="sv-SE" sz="1500" dirty="0"/>
              <a:t>Informationen bearbetas och sammanställs utifrån den sektorsansvariga myndighetens förfrågan. </a:t>
            </a:r>
          </a:p>
          <a:p>
            <a:pPr marL="0" indent="0">
              <a:buNone/>
            </a:pPr>
            <a:endParaRPr lang="sv-SE" sz="1500" dirty="0"/>
          </a:p>
          <a:p>
            <a:pPr marL="0" indent="0">
              <a:buNone/>
            </a:pPr>
            <a:endParaRPr lang="sv-SE" sz="1500" dirty="0"/>
          </a:p>
          <a:p>
            <a:pPr marL="0" indent="0">
              <a:buNone/>
            </a:pPr>
            <a:endParaRPr lang="sv-SE" sz="1500" dirty="0"/>
          </a:p>
          <a:p>
            <a:pPr marL="0" indent="0">
              <a:buNone/>
            </a:pPr>
            <a:r>
              <a:rPr lang="sv-SE" sz="1200" dirty="0"/>
              <a:t>*Där privat-offentlig samverkan är etablerad kan insamlingen ske inom ramen för denna, annars ansvarar sektorsansvarig myndighet för att förtydliga hur man tänker sig att informationen ska samlas in och presenteras. ​</a:t>
            </a:r>
          </a:p>
        </p:txBody>
      </p:sp>
      <p:grpSp>
        <p:nvGrpSpPr>
          <p:cNvPr id="3" name="Grupp 2">
            <a:extLst>
              <a:ext uri="{FF2B5EF4-FFF2-40B4-BE49-F238E27FC236}">
                <a16:creationId xmlns:a16="http://schemas.microsoft.com/office/drawing/2014/main" id="{0E5991A9-7FC9-709C-F622-A0993421E94A}"/>
              </a:ext>
              <a:ext uri="{C183D7F6-B498-43B3-948B-1728B52AA6E4}">
                <adec:decorative xmlns:adec="http://schemas.microsoft.com/office/drawing/2017/decorative" val="1"/>
              </a:ext>
            </a:extLst>
          </p:cNvPr>
          <p:cNvGrpSpPr/>
          <p:nvPr/>
        </p:nvGrpSpPr>
        <p:grpSpPr>
          <a:xfrm>
            <a:off x="285145" y="6199782"/>
            <a:ext cx="8108458" cy="381132"/>
            <a:chOff x="285145" y="6092296"/>
            <a:chExt cx="8108458" cy="381132"/>
          </a:xfrm>
        </p:grpSpPr>
        <p:sp>
          <p:nvSpPr>
            <p:cNvPr id="5" name="Rektangel 4">
              <a:extLst>
                <a:ext uri="{FF2B5EF4-FFF2-40B4-BE49-F238E27FC236}">
                  <a16:creationId xmlns:a16="http://schemas.microsoft.com/office/drawing/2014/main" id="{1A78BC81-1A69-60A8-F018-7EB9B74D3034}"/>
                </a:ext>
              </a:extLst>
            </p:cNvPr>
            <p:cNvSpPr/>
            <p:nvPr/>
          </p:nvSpPr>
          <p:spPr>
            <a:xfrm>
              <a:off x="285145" y="6092296"/>
              <a:ext cx="8108458" cy="381132"/>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6" name="Grupp 5">
              <a:extLst>
                <a:ext uri="{FF2B5EF4-FFF2-40B4-BE49-F238E27FC236}">
                  <a16:creationId xmlns:a16="http://schemas.microsoft.com/office/drawing/2014/main" id="{2B95226D-CE78-FD94-E4E8-394704AA2CDC}"/>
                </a:ext>
              </a:extLst>
            </p:cNvPr>
            <p:cNvGrpSpPr/>
            <p:nvPr/>
          </p:nvGrpSpPr>
          <p:grpSpPr>
            <a:xfrm>
              <a:off x="415415" y="6167446"/>
              <a:ext cx="2573807" cy="230832"/>
              <a:chOff x="415415" y="6167446"/>
              <a:chExt cx="2573807" cy="230832"/>
            </a:xfrm>
          </p:grpSpPr>
          <p:sp>
            <p:nvSpPr>
              <p:cNvPr id="17" name="Ellips 16">
                <a:extLst>
                  <a:ext uri="{FF2B5EF4-FFF2-40B4-BE49-F238E27FC236}">
                    <a16:creationId xmlns:a16="http://schemas.microsoft.com/office/drawing/2014/main" id="{B866CA5B-1FD7-FA5E-1C98-7C66BCB711A7}"/>
                  </a:ext>
                </a:extLst>
              </p:cNvPr>
              <p:cNvSpPr/>
              <p:nvPr/>
            </p:nvSpPr>
            <p:spPr>
              <a:xfrm>
                <a:off x="415415"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A</a:t>
                </a:r>
                <a:endParaRPr lang="en-SE" sz="600" b="1" dirty="0">
                  <a:solidFill>
                    <a:schemeClr val="bg1"/>
                  </a:solidFill>
                </a:endParaRPr>
              </a:p>
            </p:txBody>
          </p:sp>
          <p:sp>
            <p:nvSpPr>
              <p:cNvPr id="18" name="textruta 17">
                <a:extLst>
                  <a:ext uri="{FF2B5EF4-FFF2-40B4-BE49-F238E27FC236}">
                    <a16:creationId xmlns:a16="http://schemas.microsoft.com/office/drawing/2014/main" id="{0C8C3D9A-F808-DEAF-727B-9964F90130A9}"/>
                  </a:ext>
                </a:extLst>
              </p:cNvPr>
              <p:cNvSpPr txBox="1"/>
              <p:nvPr/>
            </p:nvSpPr>
            <p:spPr>
              <a:xfrm>
                <a:off x="530208" y="6167446"/>
                <a:ext cx="2459014" cy="230832"/>
              </a:xfrm>
              <a:prstGeom prst="rect">
                <a:avLst/>
              </a:prstGeom>
              <a:noFill/>
            </p:spPr>
            <p:txBody>
              <a:bodyPr wrap="square" rtlCol="0">
                <a:spAutoFit/>
              </a:bodyPr>
              <a:lstStyle/>
              <a:p>
                <a:r>
                  <a:rPr lang="sv-SE" sz="900" dirty="0"/>
                  <a:t>Identifierar behov och efterfrågar information​</a:t>
                </a:r>
              </a:p>
            </p:txBody>
          </p:sp>
        </p:grpSp>
        <p:grpSp>
          <p:nvGrpSpPr>
            <p:cNvPr id="7" name="Grupp 6">
              <a:extLst>
                <a:ext uri="{FF2B5EF4-FFF2-40B4-BE49-F238E27FC236}">
                  <a16:creationId xmlns:a16="http://schemas.microsoft.com/office/drawing/2014/main" id="{CC041C4B-3C9F-2140-5573-EC7ABD2F13D7}"/>
                </a:ext>
              </a:extLst>
            </p:cNvPr>
            <p:cNvGrpSpPr/>
            <p:nvPr/>
          </p:nvGrpSpPr>
          <p:grpSpPr>
            <a:xfrm>
              <a:off x="3051772" y="6167446"/>
              <a:ext cx="2484577" cy="230832"/>
              <a:chOff x="3051772" y="6167446"/>
              <a:chExt cx="2484577" cy="230832"/>
            </a:xfrm>
          </p:grpSpPr>
          <p:sp>
            <p:nvSpPr>
              <p:cNvPr id="11" name="Ellips 10">
                <a:extLst>
                  <a:ext uri="{FF2B5EF4-FFF2-40B4-BE49-F238E27FC236}">
                    <a16:creationId xmlns:a16="http://schemas.microsoft.com/office/drawing/2014/main" id="{077F7EDA-4455-3411-DD15-6D7E6C4DC212}"/>
                  </a:ext>
                </a:extLst>
              </p:cNvPr>
              <p:cNvSpPr/>
              <p:nvPr/>
            </p:nvSpPr>
            <p:spPr>
              <a:xfrm>
                <a:off x="3051772"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B</a:t>
                </a:r>
                <a:endParaRPr lang="en-SE" sz="600" b="1" dirty="0">
                  <a:solidFill>
                    <a:schemeClr val="bg1"/>
                  </a:solidFill>
                </a:endParaRPr>
              </a:p>
            </p:txBody>
          </p:sp>
          <p:sp>
            <p:nvSpPr>
              <p:cNvPr id="12" name="textruta 11">
                <a:extLst>
                  <a:ext uri="{FF2B5EF4-FFF2-40B4-BE49-F238E27FC236}">
                    <a16:creationId xmlns:a16="http://schemas.microsoft.com/office/drawing/2014/main" id="{B567CCCB-DEC1-7B20-DD9A-AF7C82117185}"/>
                  </a:ext>
                </a:extLst>
              </p:cNvPr>
              <p:cNvSpPr txBox="1"/>
              <p:nvPr/>
            </p:nvSpPr>
            <p:spPr>
              <a:xfrm>
                <a:off x="3166564" y="6167446"/>
                <a:ext cx="2369785" cy="230832"/>
              </a:xfrm>
              <a:prstGeom prst="rect">
                <a:avLst/>
              </a:prstGeom>
              <a:noFill/>
            </p:spPr>
            <p:txBody>
              <a:bodyPr wrap="square" rtlCol="0">
                <a:spAutoFit/>
              </a:bodyPr>
              <a:lstStyle/>
              <a:p>
                <a:r>
                  <a:rPr lang="sv-SE" sz="900" dirty="0"/>
                  <a:t>Avger lägesrapporter till sektorsansvarig​</a:t>
                </a:r>
              </a:p>
            </p:txBody>
          </p:sp>
        </p:grpSp>
        <p:grpSp>
          <p:nvGrpSpPr>
            <p:cNvPr id="8" name="Grupp 7">
              <a:extLst>
                <a:ext uri="{FF2B5EF4-FFF2-40B4-BE49-F238E27FC236}">
                  <a16:creationId xmlns:a16="http://schemas.microsoft.com/office/drawing/2014/main" id="{4662E0B4-C157-F838-95B8-42B6D962EDBB}"/>
                </a:ext>
              </a:extLst>
            </p:cNvPr>
            <p:cNvGrpSpPr/>
            <p:nvPr/>
          </p:nvGrpSpPr>
          <p:grpSpPr>
            <a:xfrm>
              <a:off x="5479054" y="6167446"/>
              <a:ext cx="2914549" cy="230832"/>
              <a:chOff x="5329799" y="6167446"/>
              <a:chExt cx="2914549" cy="230832"/>
            </a:xfrm>
          </p:grpSpPr>
          <p:sp>
            <p:nvSpPr>
              <p:cNvPr id="9" name="Ellips 8">
                <a:extLst>
                  <a:ext uri="{FF2B5EF4-FFF2-40B4-BE49-F238E27FC236}">
                    <a16:creationId xmlns:a16="http://schemas.microsoft.com/office/drawing/2014/main" id="{D3B5BCA4-6379-AF71-2F94-DE4E0BB77E65}"/>
                  </a:ext>
                </a:extLst>
              </p:cNvPr>
              <p:cNvSpPr/>
              <p:nvPr/>
            </p:nvSpPr>
            <p:spPr>
              <a:xfrm>
                <a:off x="5329799"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C</a:t>
                </a:r>
                <a:endParaRPr lang="en-SE" sz="600" b="1" dirty="0">
                  <a:solidFill>
                    <a:schemeClr val="bg1"/>
                  </a:solidFill>
                </a:endParaRPr>
              </a:p>
            </p:txBody>
          </p:sp>
          <p:sp>
            <p:nvSpPr>
              <p:cNvPr id="10" name="textruta 9">
                <a:extLst>
                  <a:ext uri="{FF2B5EF4-FFF2-40B4-BE49-F238E27FC236}">
                    <a16:creationId xmlns:a16="http://schemas.microsoft.com/office/drawing/2014/main" id="{17E3AEB1-780E-08F8-0797-0F9AAE69AA7B}"/>
                  </a:ext>
                </a:extLst>
              </p:cNvPr>
              <p:cNvSpPr txBox="1"/>
              <p:nvPr/>
            </p:nvSpPr>
            <p:spPr>
              <a:xfrm>
                <a:off x="5444591" y="6167446"/>
                <a:ext cx="2799757" cy="230832"/>
              </a:xfrm>
              <a:prstGeom prst="rect">
                <a:avLst/>
              </a:prstGeom>
              <a:noFill/>
            </p:spPr>
            <p:txBody>
              <a:bodyPr wrap="square" rtlCol="0">
                <a:spAutoFit/>
              </a:bodyPr>
              <a:lstStyle/>
              <a:p>
                <a:r>
                  <a:rPr lang="sv-SE" sz="900" dirty="0"/>
                  <a:t>Vid behov förmedlar vidare utifrån ansvarsområde​</a:t>
                </a:r>
              </a:p>
            </p:txBody>
          </p:sp>
        </p:grpSp>
      </p:grpSp>
    </p:spTree>
    <p:extLst>
      <p:ext uri="{BB962C8B-B14F-4D97-AF65-F5344CB8AC3E}">
        <p14:creationId xmlns:p14="http://schemas.microsoft.com/office/powerpoint/2010/main" val="1573855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upp 16">
            <a:extLst>
              <a:ext uri="{FF2B5EF4-FFF2-40B4-BE49-F238E27FC236}">
                <a16:creationId xmlns:a16="http://schemas.microsoft.com/office/drawing/2014/main" id="{C867909F-3B8C-E324-5FBB-80840933BA1F}"/>
              </a:ext>
              <a:ext uri="{C183D7F6-B498-43B3-948B-1728B52AA6E4}">
                <adec:decorative xmlns:adec="http://schemas.microsoft.com/office/drawing/2017/decorative" val="1"/>
              </a:ext>
            </a:extLst>
          </p:cNvPr>
          <p:cNvGrpSpPr/>
          <p:nvPr/>
        </p:nvGrpSpPr>
        <p:grpSpPr>
          <a:xfrm>
            <a:off x="1752753" y="1655400"/>
            <a:ext cx="1800000" cy="2700000"/>
            <a:chOff x="7698167" y="1313760"/>
            <a:chExt cx="1800000" cy="2700000"/>
          </a:xfrm>
        </p:grpSpPr>
        <p:sp>
          <p:nvSpPr>
            <p:cNvPr id="18" name="Rektangel 17">
              <a:extLst>
                <a:ext uri="{FF2B5EF4-FFF2-40B4-BE49-F238E27FC236}">
                  <a16:creationId xmlns:a16="http://schemas.microsoft.com/office/drawing/2014/main" id="{1CFECDCB-EF59-C3C8-D613-5F52E5C8356D}"/>
                </a:ext>
              </a:extLst>
            </p:cNvPr>
            <p:cNvSpPr/>
            <p:nvPr/>
          </p:nvSpPr>
          <p:spPr>
            <a:xfrm>
              <a:off x="7698167" y="1313760"/>
              <a:ext cx="1800000" cy="27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080000" rIns="72000" bIns="144000" rtlCol="0" anchor="t">
              <a:noAutofit/>
            </a:bodyPr>
            <a:lstStyle/>
            <a:p>
              <a:r>
                <a:rPr lang="sv-SE" sz="900" dirty="0">
                  <a:solidFill>
                    <a:schemeClr val="tx1"/>
                  </a:solidFill>
                </a:rPr>
                <a:t>Myndigheter och näringslivet </a:t>
              </a:r>
              <a:r>
                <a:rPr lang="sv-SE" sz="900" b="1" dirty="0">
                  <a:solidFill>
                    <a:schemeClr val="tx1"/>
                  </a:solidFill>
                </a:rPr>
                <a:t>skickar lägesrapporter </a:t>
              </a:r>
              <a:r>
                <a:rPr lang="sv-SE" sz="900" dirty="0">
                  <a:solidFill>
                    <a:schemeClr val="tx1"/>
                  </a:solidFill>
                </a:rPr>
                <a:t>till sektorsansvarig myndighet.​</a:t>
              </a:r>
            </a:p>
          </p:txBody>
        </p:sp>
        <p:sp>
          <p:nvSpPr>
            <p:cNvPr id="19" name="Rektangel 18">
              <a:extLst>
                <a:ext uri="{FF2B5EF4-FFF2-40B4-BE49-F238E27FC236}">
                  <a16:creationId xmlns:a16="http://schemas.microsoft.com/office/drawing/2014/main" id="{B6ED62AB-6F56-D980-5A52-306A8A870244}"/>
                </a:ext>
              </a:extLst>
            </p:cNvPr>
            <p:cNvSpPr/>
            <p:nvPr/>
          </p:nvSpPr>
          <p:spPr>
            <a:xfrm>
              <a:off x="7788167" y="140180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Beredskaps-myndigheter​</a:t>
              </a:r>
            </a:p>
          </p:txBody>
        </p:sp>
        <p:sp>
          <p:nvSpPr>
            <p:cNvPr id="22" name="Ellips 21">
              <a:extLst>
                <a:ext uri="{FF2B5EF4-FFF2-40B4-BE49-F238E27FC236}">
                  <a16:creationId xmlns:a16="http://schemas.microsoft.com/office/drawing/2014/main" id="{CF24EC2D-F301-C4F9-0C56-D9BB789EE0E0}"/>
                </a:ext>
              </a:extLst>
            </p:cNvPr>
            <p:cNvSpPr/>
            <p:nvPr/>
          </p:nvSpPr>
          <p:spPr>
            <a:xfrm>
              <a:off x="7764533" y="372445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B</a:t>
              </a:r>
              <a:endParaRPr lang="en-SE" sz="800" b="1" dirty="0">
                <a:solidFill>
                  <a:schemeClr val="bg1"/>
                </a:solidFill>
              </a:endParaRPr>
            </a:p>
          </p:txBody>
        </p:sp>
        <p:sp>
          <p:nvSpPr>
            <p:cNvPr id="23" name="Rektangel 22">
              <a:extLst>
                <a:ext uri="{FF2B5EF4-FFF2-40B4-BE49-F238E27FC236}">
                  <a16:creationId xmlns:a16="http://schemas.microsoft.com/office/drawing/2014/main" id="{E839E679-8A36-0D73-0E70-5F7DBEEF64F5}"/>
                </a:ext>
              </a:extLst>
            </p:cNvPr>
            <p:cNvSpPr/>
            <p:nvPr/>
          </p:nvSpPr>
          <p:spPr>
            <a:xfrm>
              <a:off x="7788167" y="187805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Nätverk för privat-offentlig samverkan​​</a:t>
              </a:r>
            </a:p>
          </p:txBody>
        </p:sp>
      </p:grpSp>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3. Rapportering till sektorsansvarig​</a:t>
            </a:r>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1" y="1595206"/>
            <a:ext cx="6496664" cy="3920691"/>
          </a:xfrm>
        </p:spPr>
        <p:txBody>
          <a:bodyPr/>
          <a:lstStyle/>
          <a:p>
            <a:pPr marL="0" indent="0">
              <a:buNone/>
            </a:pPr>
            <a:r>
              <a:rPr lang="sv-SE" sz="1500" dirty="0"/>
              <a:t>Aktörerna inom sektorn (beredskapsmyndigheter samt näringslivet) återkommer med lägesrapporter till sektorsansvarig inom angiven svarstid. </a:t>
            </a:r>
          </a:p>
          <a:p>
            <a:pPr marL="0" indent="0">
              <a:buNone/>
            </a:pPr>
            <a:r>
              <a:rPr lang="sv-SE" sz="1500" dirty="0"/>
              <a:t>I de fall den sektorsansvariga myndighetens förfrågan inte fångar upp alla relevanta frågeställningar kan den rapporterande aktören komplettera med perspektiv som kan vara relevanta för övriga aktörer att känna till. </a:t>
            </a:r>
          </a:p>
        </p:txBody>
      </p:sp>
      <p:grpSp>
        <p:nvGrpSpPr>
          <p:cNvPr id="3" name="Grupp 2">
            <a:extLst>
              <a:ext uri="{FF2B5EF4-FFF2-40B4-BE49-F238E27FC236}">
                <a16:creationId xmlns:a16="http://schemas.microsoft.com/office/drawing/2014/main" id="{25E8017A-7F84-13C2-A284-CE59D4C13C07}"/>
              </a:ext>
              <a:ext uri="{C183D7F6-B498-43B3-948B-1728B52AA6E4}">
                <adec:decorative xmlns:adec="http://schemas.microsoft.com/office/drawing/2017/decorative" val="1"/>
              </a:ext>
            </a:extLst>
          </p:cNvPr>
          <p:cNvGrpSpPr/>
          <p:nvPr/>
        </p:nvGrpSpPr>
        <p:grpSpPr>
          <a:xfrm>
            <a:off x="285145" y="6199782"/>
            <a:ext cx="8108458" cy="381132"/>
            <a:chOff x="285145" y="6092296"/>
            <a:chExt cx="8108458" cy="381132"/>
          </a:xfrm>
        </p:grpSpPr>
        <p:sp>
          <p:nvSpPr>
            <p:cNvPr id="5" name="Rektangel 4">
              <a:extLst>
                <a:ext uri="{FF2B5EF4-FFF2-40B4-BE49-F238E27FC236}">
                  <a16:creationId xmlns:a16="http://schemas.microsoft.com/office/drawing/2014/main" id="{37456233-19F8-9572-6B76-C241E04E345F}"/>
                </a:ext>
              </a:extLst>
            </p:cNvPr>
            <p:cNvSpPr/>
            <p:nvPr/>
          </p:nvSpPr>
          <p:spPr>
            <a:xfrm>
              <a:off x="285145" y="6092296"/>
              <a:ext cx="8108458" cy="381132"/>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6" name="Grupp 5">
              <a:extLst>
                <a:ext uri="{FF2B5EF4-FFF2-40B4-BE49-F238E27FC236}">
                  <a16:creationId xmlns:a16="http://schemas.microsoft.com/office/drawing/2014/main" id="{A8A096B4-CE41-7E9B-3B9E-D785C8D9BCC6}"/>
                </a:ext>
              </a:extLst>
            </p:cNvPr>
            <p:cNvGrpSpPr/>
            <p:nvPr/>
          </p:nvGrpSpPr>
          <p:grpSpPr>
            <a:xfrm>
              <a:off x="415415" y="6167446"/>
              <a:ext cx="2573807" cy="230832"/>
              <a:chOff x="415415" y="6167446"/>
              <a:chExt cx="2573807" cy="230832"/>
            </a:xfrm>
          </p:grpSpPr>
          <p:sp>
            <p:nvSpPr>
              <p:cNvPr id="15" name="Ellips 14">
                <a:extLst>
                  <a:ext uri="{FF2B5EF4-FFF2-40B4-BE49-F238E27FC236}">
                    <a16:creationId xmlns:a16="http://schemas.microsoft.com/office/drawing/2014/main" id="{7126297B-F75E-86CF-7D86-8201810C7A50}"/>
                  </a:ext>
                </a:extLst>
              </p:cNvPr>
              <p:cNvSpPr/>
              <p:nvPr/>
            </p:nvSpPr>
            <p:spPr>
              <a:xfrm>
                <a:off x="415415"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A</a:t>
                </a:r>
                <a:endParaRPr lang="en-SE" sz="600" b="1" dirty="0">
                  <a:solidFill>
                    <a:schemeClr val="bg1"/>
                  </a:solidFill>
                </a:endParaRPr>
              </a:p>
            </p:txBody>
          </p:sp>
          <p:sp>
            <p:nvSpPr>
              <p:cNvPr id="16" name="textruta 15">
                <a:extLst>
                  <a:ext uri="{FF2B5EF4-FFF2-40B4-BE49-F238E27FC236}">
                    <a16:creationId xmlns:a16="http://schemas.microsoft.com/office/drawing/2014/main" id="{EE03E14F-5120-7D2D-D422-647504FD5A38}"/>
                  </a:ext>
                </a:extLst>
              </p:cNvPr>
              <p:cNvSpPr txBox="1"/>
              <p:nvPr/>
            </p:nvSpPr>
            <p:spPr>
              <a:xfrm>
                <a:off x="530208" y="6167446"/>
                <a:ext cx="2459014" cy="230832"/>
              </a:xfrm>
              <a:prstGeom prst="rect">
                <a:avLst/>
              </a:prstGeom>
              <a:noFill/>
            </p:spPr>
            <p:txBody>
              <a:bodyPr wrap="square" rtlCol="0">
                <a:spAutoFit/>
              </a:bodyPr>
              <a:lstStyle/>
              <a:p>
                <a:r>
                  <a:rPr lang="sv-SE" sz="900" dirty="0"/>
                  <a:t>Identifierar behov och efterfrågar information​</a:t>
                </a:r>
              </a:p>
            </p:txBody>
          </p:sp>
        </p:grpSp>
        <p:grpSp>
          <p:nvGrpSpPr>
            <p:cNvPr id="7" name="Grupp 6">
              <a:extLst>
                <a:ext uri="{FF2B5EF4-FFF2-40B4-BE49-F238E27FC236}">
                  <a16:creationId xmlns:a16="http://schemas.microsoft.com/office/drawing/2014/main" id="{4A8610EA-0CF7-7DCC-73C6-A4C1B332CFA0}"/>
                </a:ext>
              </a:extLst>
            </p:cNvPr>
            <p:cNvGrpSpPr/>
            <p:nvPr/>
          </p:nvGrpSpPr>
          <p:grpSpPr>
            <a:xfrm>
              <a:off x="3051772" y="6167446"/>
              <a:ext cx="2484577" cy="230832"/>
              <a:chOff x="3051772" y="6167446"/>
              <a:chExt cx="2484577" cy="230832"/>
            </a:xfrm>
          </p:grpSpPr>
          <p:sp>
            <p:nvSpPr>
              <p:cNvPr id="13" name="Ellips 12">
                <a:extLst>
                  <a:ext uri="{FF2B5EF4-FFF2-40B4-BE49-F238E27FC236}">
                    <a16:creationId xmlns:a16="http://schemas.microsoft.com/office/drawing/2014/main" id="{EADEC373-BC6C-9ABE-DD0B-A7C6C8CCBEAE}"/>
                  </a:ext>
                </a:extLst>
              </p:cNvPr>
              <p:cNvSpPr/>
              <p:nvPr/>
            </p:nvSpPr>
            <p:spPr>
              <a:xfrm>
                <a:off x="3051772"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B</a:t>
                </a:r>
                <a:endParaRPr lang="en-SE" sz="600" b="1" dirty="0">
                  <a:solidFill>
                    <a:schemeClr val="bg1"/>
                  </a:solidFill>
                </a:endParaRPr>
              </a:p>
            </p:txBody>
          </p:sp>
          <p:sp>
            <p:nvSpPr>
              <p:cNvPr id="14" name="textruta 13">
                <a:extLst>
                  <a:ext uri="{FF2B5EF4-FFF2-40B4-BE49-F238E27FC236}">
                    <a16:creationId xmlns:a16="http://schemas.microsoft.com/office/drawing/2014/main" id="{F2917BA5-7A84-EEFA-111E-7DF9ADD8E4D4}"/>
                  </a:ext>
                </a:extLst>
              </p:cNvPr>
              <p:cNvSpPr txBox="1"/>
              <p:nvPr/>
            </p:nvSpPr>
            <p:spPr>
              <a:xfrm>
                <a:off x="3166564" y="6167446"/>
                <a:ext cx="2369785" cy="230832"/>
              </a:xfrm>
              <a:prstGeom prst="rect">
                <a:avLst/>
              </a:prstGeom>
              <a:noFill/>
            </p:spPr>
            <p:txBody>
              <a:bodyPr wrap="square" rtlCol="0">
                <a:spAutoFit/>
              </a:bodyPr>
              <a:lstStyle/>
              <a:p>
                <a:r>
                  <a:rPr lang="sv-SE" sz="900" dirty="0"/>
                  <a:t>Avger lägesrapporter till sektorsansvarig​</a:t>
                </a:r>
              </a:p>
            </p:txBody>
          </p:sp>
        </p:grpSp>
        <p:grpSp>
          <p:nvGrpSpPr>
            <p:cNvPr id="8" name="Grupp 7">
              <a:extLst>
                <a:ext uri="{FF2B5EF4-FFF2-40B4-BE49-F238E27FC236}">
                  <a16:creationId xmlns:a16="http://schemas.microsoft.com/office/drawing/2014/main" id="{D45275E8-150B-65E5-3510-E41B1561A6E8}"/>
                </a:ext>
              </a:extLst>
            </p:cNvPr>
            <p:cNvGrpSpPr/>
            <p:nvPr/>
          </p:nvGrpSpPr>
          <p:grpSpPr>
            <a:xfrm>
              <a:off x="5479054" y="6167446"/>
              <a:ext cx="2914549" cy="230832"/>
              <a:chOff x="5329799" y="6167446"/>
              <a:chExt cx="2914549" cy="230832"/>
            </a:xfrm>
          </p:grpSpPr>
          <p:sp>
            <p:nvSpPr>
              <p:cNvPr id="9" name="Ellips 8">
                <a:extLst>
                  <a:ext uri="{FF2B5EF4-FFF2-40B4-BE49-F238E27FC236}">
                    <a16:creationId xmlns:a16="http://schemas.microsoft.com/office/drawing/2014/main" id="{435D9E4C-6E93-FC96-F1AC-E5CC76B09B73}"/>
                  </a:ext>
                </a:extLst>
              </p:cNvPr>
              <p:cNvSpPr/>
              <p:nvPr/>
            </p:nvSpPr>
            <p:spPr>
              <a:xfrm>
                <a:off x="5329799"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C</a:t>
                </a:r>
                <a:endParaRPr lang="en-SE" sz="600" b="1" dirty="0">
                  <a:solidFill>
                    <a:schemeClr val="bg1"/>
                  </a:solidFill>
                </a:endParaRPr>
              </a:p>
            </p:txBody>
          </p:sp>
          <p:sp>
            <p:nvSpPr>
              <p:cNvPr id="10" name="textruta 9">
                <a:extLst>
                  <a:ext uri="{FF2B5EF4-FFF2-40B4-BE49-F238E27FC236}">
                    <a16:creationId xmlns:a16="http://schemas.microsoft.com/office/drawing/2014/main" id="{22211BA7-FBA0-B83F-6C4A-0399D9A924AE}"/>
                  </a:ext>
                </a:extLst>
              </p:cNvPr>
              <p:cNvSpPr txBox="1"/>
              <p:nvPr/>
            </p:nvSpPr>
            <p:spPr>
              <a:xfrm>
                <a:off x="5444591" y="6167446"/>
                <a:ext cx="2799757" cy="230832"/>
              </a:xfrm>
              <a:prstGeom prst="rect">
                <a:avLst/>
              </a:prstGeom>
              <a:noFill/>
            </p:spPr>
            <p:txBody>
              <a:bodyPr wrap="square" rtlCol="0">
                <a:spAutoFit/>
              </a:bodyPr>
              <a:lstStyle/>
              <a:p>
                <a:r>
                  <a:rPr lang="sv-SE" sz="900" dirty="0"/>
                  <a:t>Vid behov förmedlar vidare utifrån ansvarsområde​</a:t>
                </a:r>
              </a:p>
            </p:txBody>
          </p:sp>
        </p:grpSp>
      </p:grpSp>
    </p:spTree>
    <p:extLst>
      <p:ext uri="{BB962C8B-B14F-4D97-AF65-F5344CB8AC3E}">
        <p14:creationId xmlns:p14="http://schemas.microsoft.com/office/powerpoint/2010/main" val="533626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upp 18">
            <a:extLst>
              <a:ext uri="{FF2B5EF4-FFF2-40B4-BE49-F238E27FC236}">
                <a16:creationId xmlns:a16="http://schemas.microsoft.com/office/drawing/2014/main" id="{C9208930-C219-8C71-7197-157EF014F39D}"/>
              </a:ext>
              <a:ext uri="{C183D7F6-B498-43B3-948B-1728B52AA6E4}">
                <adec:decorative xmlns:adec="http://schemas.microsoft.com/office/drawing/2017/decorative" val="1"/>
              </a:ext>
            </a:extLst>
          </p:cNvPr>
          <p:cNvGrpSpPr/>
          <p:nvPr/>
        </p:nvGrpSpPr>
        <p:grpSpPr>
          <a:xfrm>
            <a:off x="1752754" y="1655400"/>
            <a:ext cx="1800000" cy="1911146"/>
            <a:chOff x="9555461" y="3745277"/>
            <a:chExt cx="1800000" cy="1911146"/>
          </a:xfrm>
        </p:grpSpPr>
        <p:sp>
          <p:nvSpPr>
            <p:cNvPr id="20" name="Rektangel 19">
              <a:extLst>
                <a:ext uri="{FF2B5EF4-FFF2-40B4-BE49-F238E27FC236}">
                  <a16:creationId xmlns:a16="http://schemas.microsoft.com/office/drawing/2014/main" id="{A96C5602-13EF-7921-A74D-2DC7F3D30061}"/>
                </a:ext>
              </a:extLst>
            </p:cNvPr>
            <p:cNvSpPr/>
            <p:nvPr/>
          </p:nvSpPr>
          <p:spPr>
            <a:xfrm>
              <a:off x="9555461" y="3745277"/>
              <a:ext cx="1800000" cy="1911146"/>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612000" rIns="72000" bIns="144000" rtlCol="0" anchor="t">
              <a:noAutofit/>
            </a:bodyPr>
            <a:lstStyle/>
            <a:p>
              <a:r>
                <a:rPr lang="sv-SE" sz="900" dirty="0">
                  <a:solidFill>
                    <a:schemeClr val="bg1"/>
                  </a:solidFill>
                </a:rPr>
                <a:t>Sektorsansvarig </a:t>
              </a:r>
              <a:r>
                <a:rPr lang="sv-SE" sz="900" b="1" dirty="0">
                  <a:solidFill>
                    <a:schemeClr val="bg1"/>
                  </a:solidFill>
                </a:rPr>
                <a:t>bearbetar</a:t>
              </a:r>
              <a:r>
                <a:rPr lang="sv-SE" sz="900" dirty="0">
                  <a:solidFill>
                    <a:schemeClr val="bg1"/>
                  </a:solidFill>
                </a:rPr>
                <a:t> och </a:t>
              </a:r>
              <a:r>
                <a:rPr lang="sv-SE" sz="900" b="1" dirty="0">
                  <a:solidFill>
                    <a:schemeClr val="bg1"/>
                  </a:solidFill>
                </a:rPr>
                <a:t>sammanställer</a:t>
              </a:r>
              <a:r>
                <a:rPr lang="sv-SE" sz="900" dirty="0">
                  <a:solidFill>
                    <a:schemeClr val="bg1"/>
                  </a:solidFill>
                </a:rPr>
                <a:t> informationen till en samlad lägesbild för sektorn.​</a:t>
              </a:r>
            </a:p>
            <a:p>
              <a:endParaRPr lang="sv-SE" sz="900" dirty="0">
                <a:solidFill>
                  <a:schemeClr val="bg1"/>
                </a:solidFill>
              </a:endParaRPr>
            </a:p>
            <a:p>
              <a:r>
                <a:rPr lang="sv-SE" sz="900" b="1" dirty="0">
                  <a:solidFill>
                    <a:schemeClr val="bg1"/>
                  </a:solidFill>
                </a:rPr>
                <a:t>Återkopplar till </a:t>
              </a:r>
              <a:r>
                <a:rPr lang="sv-SE" sz="900" dirty="0">
                  <a:solidFill>
                    <a:schemeClr val="bg1"/>
                  </a:solidFill>
                </a:rPr>
                <a:t>aktörer som har förmedlat information.​</a:t>
              </a:r>
            </a:p>
          </p:txBody>
        </p:sp>
        <p:sp>
          <p:nvSpPr>
            <p:cNvPr id="21" name="Rektangel 20">
              <a:extLst>
                <a:ext uri="{FF2B5EF4-FFF2-40B4-BE49-F238E27FC236}">
                  <a16:creationId xmlns:a16="http://schemas.microsoft.com/office/drawing/2014/main" id="{1C33D2B3-A492-257D-5A27-E17DD4D3B502}"/>
                </a:ext>
              </a:extLst>
            </p:cNvPr>
            <p:cNvSpPr/>
            <p:nvPr/>
          </p:nvSpPr>
          <p:spPr>
            <a:xfrm>
              <a:off x="9645461" y="3833324"/>
              <a:ext cx="1620000" cy="432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Sektorsansvarig </a:t>
              </a:r>
              <a:br>
                <a:rPr lang="sv-SE" sz="1000" b="1" dirty="0">
                  <a:solidFill>
                    <a:schemeClr val="tx1"/>
                  </a:solidFill>
                  <a:latin typeface="+mj-lt"/>
                </a:rPr>
              </a:br>
              <a:r>
                <a:rPr lang="sv-SE" sz="1000" b="1" dirty="0">
                  <a:solidFill>
                    <a:schemeClr val="tx1"/>
                  </a:solidFill>
                  <a:latin typeface="+mj-lt"/>
                </a:rPr>
                <a:t>myndighet​​</a:t>
              </a:r>
            </a:p>
          </p:txBody>
        </p:sp>
      </p:grpSp>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4. Sammanställer underlag och återkopplar</a:t>
            </a:r>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0" y="1595206"/>
            <a:ext cx="6496665" cy="3920691"/>
          </a:xfrm>
        </p:spPr>
        <p:txBody>
          <a:bodyPr/>
          <a:lstStyle/>
          <a:p>
            <a:pPr marL="0" indent="0">
              <a:buNone/>
            </a:pPr>
            <a:r>
              <a:rPr lang="sv-SE" sz="1500" dirty="0"/>
              <a:t>Sektorsansvarig myndighet tar emot lägesrapporter från aktörerna </a:t>
            </a:r>
            <a:br>
              <a:rPr lang="sv-SE" sz="1500" dirty="0"/>
            </a:br>
            <a:r>
              <a:rPr lang="sv-SE" sz="1500" dirty="0"/>
              <a:t>och bearbetar och sammanställer underlaget till en samlad lägesbild </a:t>
            </a:r>
            <a:br>
              <a:rPr lang="sv-SE" sz="1500" dirty="0"/>
            </a:br>
            <a:r>
              <a:rPr lang="sv-SE" sz="1500" dirty="0"/>
              <a:t>för sektorn. </a:t>
            </a:r>
          </a:p>
          <a:p>
            <a:pPr marL="0" indent="0">
              <a:buNone/>
            </a:pPr>
            <a:r>
              <a:rPr lang="sv-SE" sz="1500" dirty="0"/>
              <a:t>Sektorsansvarig myndighet återkopplar, om möjligt, relevant och delbar information från det sammanställda underlaget till de som bidragit med information till lägesbilden. Även i de fall det inte går att dela information från underlaget sker en enkel återkoppling till svarande aktörer som tack för rapporteringen. </a:t>
            </a:r>
          </a:p>
          <a:p>
            <a:pPr marL="0" indent="0">
              <a:buNone/>
            </a:pPr>
            <a:r>
              <a:rPr lang="sv-SE" sz="1500" dirty="0"/>
              <a:t>I återkoppling ingår även att informera om rapporteringen är avslutad eller om den ska fortsätta. </a:t>
            </a:r>
          </a:p>
        </p:txBody>
      </p:sp>
      <p:grpSp>
        <p:nvGrpSpPr>
          <p:cNvPr id="6" name="Grupp 5">
            <a:extLst>
              <a:ext uri="{FF2B5EF4-FFF2-40B4-BE49-F238E27FC236}">
                <a16:creationId xmlns:a16="http://schemas.microsoft.com/office/drawing/2014/main" id="{F2FB0E36-5292-FADE-0458-A9152A3B1ED3}"/>
              </a:ext>
              <a:ext uri="{C183D7F6-B498-43B3-948B-1728B52AA6E4}">
                <adec:decorative xmlns:adec="http://schemas.microsoft.com/office/drawing/2017/decorative" val="1"/>
              </a:ext>
            </a:extLst>
          </p:cNvPr>
          <p:cNvGrpSpPr/>
          <p:nvPr/>
        </p:nvGrpSpPr>
        <p:grpSpPr>
          <a:xfrm>
            <a:off x="285145" y="6199782"/>
            <a:ext cx="8108458" cy="381132"/>
            <a:chOff x="285145" y="6092296"/>
            <a:chExt cx="8108458" cy="381132"/>
          </a:xfrm>
        </p:grpSpPr>
        <p:sp>
          <p:nvSpPr>
            <p:cNvPr id="9" name="Rektangel 8">
              <a:extLst>
                <a:ext uri="{FF2B5EF4-FFF2-40B4-BE49-F238E27FC236}">
                  <a16:creationId xmlns:a16="http://schemas.microsoft.com/office/drawing/2014/main" id="{BB0D4F7F-52F6-46A1-2F48-663C1F99B031}"/>
                </a:ext>
              </a:extLst>
            </p:cNvPr>
            <p:cNvSpPr/>
            <p:nvPr/>
          </p:nvSpPr>
          <p:spPr>
            <a:xfrm>
              <a:off x="285145" y="6092296"/>
              <a:ext cx="8108458" cy="381132"/>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10" name="Grupp 9">
              <a:extLst>
                <a:ext uri="{FF2B5EF4-FFF2-40B4-BE49-F238E27FC236}">
                  <a16:creationId xmlns:a16="http://schemas.microsoft.com/office/drawing/2014/main" id="{B53DB8C5-4D6E-7254-281C-8324991BF53E}"/>
                </a:ext>
              </a:extLst>
            </p:cNvPr>
            <p:cNvGrpSpPr/>
            <p:nvPr/>
          </p:nvGrpSpPr>
          <p:grpSpPr>
            <a:xfrm>
              <a:off x="415415" y="6167446"/>
              <a:ext cx="2573807" cy="230832"/>
              <a:chOff x="415415" y="6167446"/>
              <a:chExt cx="2573807" cy="230832"/>
            </a:xfrm>
          </p:grpSpPr>
          <p:sp>
            <p:nvSpPr>
              <p:cNvPr id="17" name="Ellips 16">
                <a:extLst>
                  <a:ext uri="{FF2B5EF4-FFF2-40B4-BE49-F238E27FC236}">
                    <a16:creationId xmlns:a16="http://schemas.microsoft.com/office/drawing/2014/main" id="{9AC1BDAC-27CD-C0B2-E599-CC6648044B49}"/>
                  </a:ext>
                </a:extLst>
              </p:cNvPr>
              <p:cNvSpPr/>
              <p:nvPr/>
            </p:nvSpPr>
            <p:spPr>
              <a:xfrm>
                <a:off x="415415"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A</a:t>
                </a:r>
                <a:endParaRPr lang="en-SE" sz="600" b="1" dirty="0">
                  <a:solidFill>
                    <a:schemeClr val="bg1"/>
                  </a:solidFill>
                </a:endParaRPr>
              </a:p>
            </p:txBody>
          </p:sp>
          <p:sp>
            <p:nvSpPr>
              <p:cNvPr id="18" name="textruta 17">
                <a:extLst>
                  <a:ext uri="{FF2B5EF4-FFF2-40B4-BE49-F238E27FC236}">
                    <a16:creationId xmlns:a16="http://schemas.microsoft.com/office/drawing/2014/main" id="{85F4FA3B-16AC-A701-0138-F0F1F91AE630}"/>
                  </a:ext>
                </a:extLst>
              </p:cNvPr>
              <p:cNvSpPr txBox="1"/>
              <p:nvPr/>
            </p:nvSpPr>
            <p:spPr>
              <a:xfrm>
                <a:off x="530208" y="6167446"/>
                <a:ext cx="2459014" cy="230832"/>
              </a:xfrm>
              <a:prstGeom prst="rect">
                <a:avLst/>
              </a:prstGeom>
              <a:noFill/>
            </p:spPr>
            <p:txBody>
              <a:bodyPr wrap="square" rtlCol="0">
                <a:spAutoFit/>
              </a:bodyPr>
              <a:lstStyle/>
              <a:p>
                <a:r>
                  <a:rPr lang="sv-SE" sz="900" dirty="0"/>
                  <a:t>Identifierar behov och efterfrågar information​</a:t>
                </a:r>
              </a:p>
            </p:txBody>
          </p:sp>
        </p:grpSp>
        <p:grpSp>
          <p:nvGrpSpPr>
            <p:cNvPr id="11" name="Grupp 10">
              <a:extLst>
                <a:ext uri="{FF2B5EF4-FFF2-40B4-BE49-F238E27FC236}">
                  <a16:creationId xmlns:a16="http://schemas.microsoft.com/office/drawing/2014/main" id="{9ABFF28D-EBF8-C1D8-C67E-5C4F806C5B0C}"/>
                </a:ext>
              </a:extLst>
            </p:cNvPr>
            <p:cNvGrpSpPr/>
            <p:nvPr/>
          </p:nvGrpSpPr>
          <p:grpSpPr>
            <a:xfrm>
              <a:off x="3051772" y="6167446"/>
              <a:ext cx="2484577" cy="230832"/>
              <a:chOff x="3051772" y="6167446"/>
              <a:chExt cx="2484577" cy="230832"/>
            </a:xfrm>
          </p:grpSpPr>
          <p:sp>
            <p:nvSpPr>
              <p:cNvPr id="15" name="Ellips 14">
                <a:extLst>
                  <a:ext uri="{FF2B5EF4-FFF2-40B4-BE49-F238E27FC236}">
                    <a16:creationId xmlns:a16="http://schemas.microsoft.com/office/drawing/2014/main" id="{76C3164E-3779-FDD1-5C32-95A4DC44BCB5}"/>
                  </a:ext>
                </a:extLst>
              </p:cNvPr>
              <p:cNvSpPr/>
              <p:nvPr/>
            </p:nvSpPr>
            <p:spPr>
              <a:xfrm>
                <a:off x="3051772"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B</a:t>
                </a:r>
                <a:endParaRPr lang="en-SE" sz="600" b="1" dirty="0">
                  <a:solidFill>
                    <a:schemeClr val="bg1"/>
                  </a:solidFill>
                </a:endParaRPr>
              </a:p>
            </p:txBody>
          </p:sp>
          <p:sp>
            <p:nvSpPr>
              <p:cNvPr id="16" name="textruta 15">
                <a:extLst>
                  <a:ext uri="{FF2B5EF4-FFF2-40B4-BE49-F238E27FC236}">
                    <a16:creationId xmlns:a16="http://schemas.microsoft.com/office/drawing/2014/main" id="{ED638805-00BB-4CD6-5607-FCE46BCA4163}"/>
                  </a:ext>
                </a:extLst>
              </p:cNvPr>
              <p:cNvSpPr txBox="1"/>
              <p:nvPr/>
            </p:nvSpPr>
            <p:spPr>
              <a:xfrm>
                <a:off x="3166564" y="6167446"/>
                <a:ext cx="2369785" cy="230832"/>
              </a:xfrm>
              <a:prstGeom prst="rect">
                <a:avLst/>
              </a:prstGeom>
              <a:noFill/>
            </p:spPr>
            <p:txBody>
              <a:bodyPr wrap="square" rtlCol="0">
                <a:spAutoFit/>
              </a:bodyPr>
              <a:lstStyle/>
              <a:p>
                <a:r>
                  <a:rPr lang="sv-SE" sz="900" dirty="0"/>
                  <a:t>Avger lägesrapporter till sektorsansvarig​</a:t>
                </a:r>
              </a:p>
            </p:txBody>
          </p:sp>
        </p:grpSp>
        <p:grpSp>
          <p:nvGrpSpPr>
            <p:cNvPr id="12" name="Grupp 11">
              <a:extLst>
                <a:ext uri="{FF2B5EF4-FFF2-40B4-BE49-F238E27FC236}">
                  <a16:creationId xmlns:a16="http://schemas.microsoft.com/office/drawing/2014/main" id="{1DF91C91-BE28-9F27-BC7A-ADBF2B2FD237}"/>
                </a:ext>
              </a:extLst>
            </p:cNvPr>
            <p:cNvGrpSpPr/>
            <p:nvPr/>
          </p:nvGrpSpPr>
          <p:grpSpPr>
            <a:xfrm>
              <a:off x="5479054" y="6167446"/>
              <a:ext cx="2914549" cy="230832"/>
              <a:chOff x="5329799" y="6167446"/>
              <a:chExt cx="2914549" cy="230832"/>
            </a:xfrm>
          </p:grpSpPr>
          <p:sp>
            <p:nvSpPr>
              <p:cNvPr id="13" name="Ellips 12">
                <a:extLst>
                  <a:ext uri="{FF2B5EF4-FFF2-40B4-BE49-F238E27FC236}">
                    <a16:creationId xmlns:a16="http://schemas.microsoft.com/office/drawing/2014/main" id="{FD43819D-8C42-E93D-8E2A-616BB2B0EA91}"/>
                  </a:ext>
                </a:extLst>
              </p:cNvPr>
              <p:cNvSpPr/>
              <p:nvPr/>
            </p:nvSpPr>
            <p:spPr>
              <a:xfrm>
                <a:off x="5329799"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C</a:t>
                </a:r>
                <a:endParaRPr lang="en-SE" sz="600" b="1" dirty="0">
                  <a:solidFill>
                    <a:schemeClr val="bg1"/>
                  </a:solidFill>
                </a:endParaRPr>
              </a:p>
            </p:txBody>
          </p:sp>
          <p:sp>
            <p:nvSpPr>
              <p:cNvPr id="14" name="textruta 13">
                <a:extLst>
                  <a:ext uri="{FF2B5EF4-FFF2-40B4-BE49-F238E27FC236}">
                    <a16:creationId xmlns:a16="http://schemas.microsoft.com/office/drawing/2014/main" id="{60A22815-9F51-93A1-88D3-AEACCD62ECDD}"/>
                  </a:ext>
                </a:extLst>
              </p:cNvPr>
              <p:cNvSpPr txBox="1"/>
              <p:nvPr/>
            </p:nvSpPr>
            <p:spPr>
              <a:xfrm>
                <a:off x="5444591" y="6167446"/>
                <a:ext cx="2799757" cy="230832"/>
              </a:xfrm>
              <a:prstGeom prst="rect">
                <a:avLst/>
              </a:prstGeom>
              <a:noFill/>
            </p:spPr>
            <p:txBody>
              <a:bodyPr wrap="square" rtlCol="0">
                <a:spAutoFit/>
              </a:bodyPr>
              <a:lstStyle/>
              <a:p>
                <a:r>
                  <a:rPr lang="sv-SE" sz="900" dirty="0"/>
                  <a:t>Vid behov förmedlar vidare utifrån ansvarsområde​</a:t>
                </a:r>
              </a:p>
            </p:txBody>
          </p:sp>
        </p:grpSp>
      </p:grpSp>
      <p:grpSp>
        <p:nvGrpSpPr>
          <p:cNvPr id="22" name="Grupp 21">
            <a:extLst>
              <a:ext uri="{FF2B5EF4-FFF2-40B4-BE49-F238E27FC236}">
                <a16:creationId xmlns:a16="http://schemas.microsoft.com/office/drawing/2014/main" id="{3954CF91-39F7-76EA-646C-EEF903AFBEC9}"/>
              </a:ext>
              <a:ext uri="{C183D7F6-B498-43B3-948B-1728B52AA6E4}">
                <adec:decorative xmlns:adec="http://schemas.microsoft.com/office/drawing/2017/decorative" val="1"/>
              </a:ext>
            </a:extLst>
          </p:cNvPr>
          <p:cNvGrpSpPr/>
          <p:nvPr/>
        </p:nvGrpSpPr>
        <p:grpSpPr>
          <a:xfrm>
            <a:off x="1752753" y="3874962"/>
            <a:ext cx="1800000" cy="1072450"/>
            <a:chOff x="7698167" y="1313760"/>
            <a:chExt cx="1800000" cy="1072450"/>
          </a:xfrm>
        </p:grpSpPr>
        <p:sp>
          <p:nvSpPr>
            <p:cNvPr id="23" name="Rektangel 22">
              <a:extLst>
                <a:ext uri="{FF2B5EF4-FFF2-40B4-BE49-F238E27FC236}">
                  <a16:creationId xmlns:a16="http://schemas.microsoft.com/office/drawing/2014/main" id="{89368EA4-01AE-1571-8B91-3C45A73B83E0}"/>
                </a:ext>
              </a:extLst>
            </p:cNvPr>
            <p:cNvSpPr/>
            <p:nvPr/>
          </p:nvSpPr>
          <p:spPr>
            <a:xfrm>
              <a:off x="7698167" y="1313760"/>
              <a:ext cx="1800000" cy="107245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080000" rIns="72000" bIns="144000" rtlCol="0" anchor="t">
              <a:noAutofit/>
            </a:bodyPr>
            <a:lstStyle/>
            <a:p>
              <a:endParaRPr lang="sv-SE" sz="900" dirty="0">
                <a:solidFill>
                  <a:schemeClr val="tx1"/>
                </a:solidFill>
              </a:endParaRPr>
            </a:p>
          </p:txBody>
        </p:sp>
        <p:sp>
          <p:nvSpPr>
            <p:cNvPr id="24" name="Rektangel 23">
              <a:extLst>
                <a:ext uri="{FF2B5EF4-FFF2-40B4-BE49-F238E27FC236}">
                  <a16:creationId xmlns:a16="http://schemas.microsoft.com/office/drawing/2014/main" id="{C039F911-00CA-347E-F38F-F10948DCA4CE}"/>
                </a:ext>
              </a:extLst>
            </p:cNvPr>
            <p:cNvSpPr/>
            <p:nvPr/>
          </p:nvSpPr>
          <p:spPr>
            <a:xfrm>
              <a:off x="7788167" y="140180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Beredskaps-myndigheter​</a:t>
              </a:r>
            </a:p>
          </p:txBody>
        </p:sp>
        <p:sp>
          <p:nvSpPr>
            <p:cNvPr id="31" name="Rektangel 30">
              <a:extLst>
                <a:ext uri="{FF2B5EF4-FFF2-40B4-BE49-F238E27FC236}">
                  <a16:creationId xmlns:a16="http://schemas.microsoft.com/office/drawing/2014/main" id="{C5BAF2E7-19BB-97B8-5FD6-283C6914898B}"/>
                </a:ext>
              </a:extLst>
            </p:cNvPr>
            <p:cNvSpPr/>
            <p:nvPr/>
          </p:nvSpPr>
          <p:spPr>
            <a:xfrm>
              <a:off x="7788167" y="1878057"/>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rPr>
                <a:t>Nätverk för privat-offentlig samverkan​​</a:t>
              </a:r>
            </a:p>
          </p:txBody>
        </p:sp>
      </p:grpSp>
      <p:cxnSp>
        <p:nvCxnSpPr>
          <p:cNvPr id="32" name="Rak pilkoppling 31">
            <a:extLst>
              <a:ext uri="{FF2B5EF4-FFF2-40B4-BE49-F238E27FC236}">
                <a16:creationId xmlns:a16="http://schemas.microsoft.com/office/drawing/2014/main" id="{303E66CA-905C-0BFC-16C9-C9ECA238F895}"/>
              </a:ext>
              <a:ext uri="{C183D7F6-B498-43B3-948B-1728B52AA6E4}">
                <adec:decorative xmlns:adec="http://schemas.microsoft.com/office/drawing/2017/decorative" val="1"/>
              </a:ext>
            </a:extLst>
          </p:cNvPr>
          <p:cNvCxnSpPr>
            <a:cxnSpLocks/>
          </p:cNvCxnSpPr>
          <p:nvPr/>
        </p:nvCxnSpPr>
        <p:spPr>
          <a:xfrm>
            <a:off x="2652754" y="3566546"/>
            <a:ext cx="0" cy="224220"/>
          </a:xfrm>
          <a:prstGeom prst="straightConnector1">
            <a:avLst/>
          </a:prstGeom>
          <a:ln w="31750">
            <a:solidFill>
              <a:schemeClr val="tx1"/>
            </a:solidFill>
            <a:tailEnd type="triangle" w="lg"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88830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upp 18">
            <a:extLst>
              <a:ext uri="{FF2B5EF4-FFF2-40B4-BE49-F238E27FC236}">
                <a16:creationId xmlns:a16="http://schemas.microsoft.com/office/drawing/2014/main" id="{AF40734C-04DD-6E79-EE28-D1793E3B49FA}"/>
              </a:ext>
              <a:ext uri="{C183D7F6-B498-43B3-948B-1728B52AA6E4}">
                <adec:decorative xmlns:adec="http://schemas.microsoft.com/office/drawing/2017/decorative" val="1"/>
              </a:ext>
            </a:extLst>
          </p:cNvPr>
          <p:cNvGrpSpPr/>
          <p:nvPr/>
        </p:nvGrpSpPr>
        <p:grpSpPr>
          <a:xfrm>
            <a:off x="1752754" y="1655400"/>
            <a:ext cx="1800000" cy="2700000"/>
            <a:chOff x="9555461" y="3745277"/>
            <a:chExt cx="1800000" cy="2700000"/>
          </a:xfrm>
        </p:grpSpPr>
        <p:sp>
          <p:nvSpPr>
            <p:cNvPr id="20" name="Rektangel 19">
              <a:extLst>
                <a:ext uri="{FF2B5EF4-FFF2-40B4-BE49-F238E27FC236}">
                  <a16:creationId xmlns:a16="http://schemas.microsoft.com/office/drawing/2014/main" id="{AA811502-DCC2-FB47-485C-6A848E9398B4}"/>
                </a:ext>
              </a:extLst>
            </p:cNvPr>
            <p:cNvSpPr/>
            <p:nvPr/>
          </p:nvSpPr>
          <p:spPr>
            <a:xfrm>
              <a:off x="9555461" y="3745277"/>
              <a:ext cx="1800000" cy="2700000"/>
            </a:xfrm>
            <a:prstGeom prst="rect">
              <a:avLst/>
            </a:prstGeom>
            <a:solidFill>
              <a:schemeClr val="tx1"/>
            </a:solidFill>
            <a:ln w="12700">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612000" rIns="72000" bIns="144000" rtlCol="0" anchor="t">
              <a:noAutofit/>
            </a:bodyPr>
            <a:lstStyle/>
            <a:p>
              <a:r>
                <a:rPr lang="sv-SE" sz="900" dirty="0">
                  <a:solidFill>
                    <a:schemeClr val="bg1"/>
                  </a:solidFill>
                </a:rPr>
                <a:t>Sektorsansvarig </a:t>
              </a:r>
              <a:r>
                <a:rPr lang="sv-SE" sz="900" b="1" dirty="0">
                  <a:solidFill>
                    <a:schemeClr val="bg1"/>
                  </a:solidFill>
                </a:rPr>
                <a:t>delger samlad lägesbild</a:t>
              </a:r>
              <a:r>
                <a:rPr lang="sv-SE" sz="900" dirty="0">
                  <a:solidFill>
                    <a:schemeClr val="bg1"/>
                  </a:solidFill>
                </a:rPr>
                <a:t> eller delar av den till berörda instanser.​</a:t>
              </a:r>
            </a:p>
          </p:txBody>
        </p:sp>
        <p:sp>
          <p:nvSpPr>
            <p:cNvPr id="21" name="Rektangel 20">
              <a:extLst>
                <a:ext uri="{FF2B5EF4-FFF2-40B4-BE49-F238E27FC236}">
                  <a16:creationId xmlns:a16="http://schemas.microsoft.com/office/drawing/2014/main" id="{E8BD21E4-08C5-17BC-7B02-B6AF71444310}"/>
                </a:ext>
              </a:extLst>
            </p:cNvPr>
            <p:cNvSpPr/>
            <p:nvPr/>
          </p:nvSpPr>
          <p:spPr>
            <a:xfrm>
              <a:off x="9645461" y="3833324"/>
              <a:ext cx="1620000" cy="432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Sektorsansvarig </a:t>
              </a:r>
              <a:br>
                <a:rPr lang="sv-SE" sz="1000" b="1" dirty="0">
                  <a:solidFill>
                    <a:schemeClr val="tx1"/>
                  </a:solidFill>
                  <a:latin typeface="+mj-lt"/>
                </a:rPr>
              </a:br>
              <a:r>
                <a:rPr lang="sv-SE" sz="1000" b="1" dirty="0">
                  <a:solidFill>
                    <a:schemeClr val="tx1"/>
                  </a:solidFill>
                  <a:latin typeface="+mj-lt"/>
                </a:rPr>
                <a:t>myndighet​​</a:t>
              </a:r>
            </a:p>
          </p:txBody>
        </p:sp>
        <p:sp>
          <p:nvSpPr>
            <p:cNvPr id="22" name="Ellips 21">
              <a:extLst>
                <a:ext uri="{FF2B5EF4-FFF2-40B4-BE49-F238E27FC236}">
                  <a16:creationId xmlns:a16="http://schemas.microsoft.com/office/drawing/2014/main" id="{AC40D365-149D-384F-C3B5-B2C8A7E50A32}"/>
                </a:ext>
              </a:extLst>
            </p:cNvPr>
            <p:cNvSpPr/>
            <p:nvPr/>
          </p:nvSpPr>
          <p:spPr>
            <a:xfrm>
              <a:off x="9621827" y="6155967"/>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C</a:t>
              </a:r>
              <a:endParaRPr lang="en-SE" sz="800" b="1" dirty="0">
                <a:solidFill>
                  <a:schemeClr val="bg1"/>
                </a:solidFill>
              </a:endParaRPr>
            </a:p>
          </p:txBody>
        </p:sp>
      </p:grpSp>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5. Dela till berörda instanser​</a:t>
            </a:r>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0" y="1595206"/>
            <a:ext cx="6496665" cy="3920691"/>
          </a:xfrm>
        </p:spPr>
        <p:txBody>
          <a:bodyPr/>
          <a:lstStyle/>
          <a:p>
            <a:pPr marL="0" indent="0">
              <a:buNone/>
            </a:pPr>
            <a:r>
              <a:rPr lang="sv-SE" sz="1500" dirty="0"/>
              <a:t>Sektorsansvarig myndighet delger läget inom beredskapssektorns ansvarsområde till den/de aktörer som har behov av informationen. </a:t>
            </a:r>
            <a:br>
              <a:rPr lang="sv-SE" sz="1500" dirty="0"/>
            </a:br>
            <a:r>
              <a:rPr lang="sv-SE" sz="1500" dirty="0"/>
              <a:t>Det kan vara en del i den sektorsansvariga myndighetens rapporteringsskyldighet till annan instans. </a:t>
            </a:r>
          </a:p>
          <a:p>
            <a:pPr marL="0" indent="0">
              <a:buNone/>
            </a:pPr>
            <a:r>
              <a:rPr lang="sv-SE" sz="1500" dirty="0"/>
              <a:t>Berörda instanser kan till exempel vara Regeringskansliet, Försvarsmakten och Myndigheten för civilt försvar. </a:t>
            </a:r>
          </a:p>
        </p:txBody>
      </p:sp>
      <p:grpSp>
        <p:nvGrpSpPr>
          <p:cNvPr id="3" name="Grupp 2">
            <a:extLst>
              <a:ext uri="{FF2B5EF4-FFF2-40B4-BE49-F238E27FC236}">
                <a16:creationId xmlns:a16="http://schemas.microsoft.com/office/drawing/2014/main" id="{CAC36116-316D-98C5-73F1-0D0304F69B7E}"/>
              </a:ext>
              <a:ext uri="{C183D7F6-B498-43B3-948B-1728B52AA6E4}">
                <adec:decorative xmlns:adec="http://schemas.microsoft.com/office/drawing/2017/decorative" val="1"/>
              </a:ext>
            </a:extLst>
          </p:cNvPr>
          <p:cNvGrpSpPr/>
          <p:nvPr/>
        </p:nvGrpSpPr>
        <p:grpSpPr>
          <a:xfrm>
            <a:off x="285145" y="6199782"/>
            <a:ext cx="8108458" cy="381132"/>
            <a:chOff x="285145" y="6092296"/>
            <a:chExt cx="8108458" cy="381132"/>
          </a:xfrm>
        </p:grpSpPr>
        <p:sp>
          <p:nvSpPr>
            <p:cNvPr id="5" name="Rektangel 4">
              <a:extLst>
                <a:ext uri="{FF2B5EF4-FFF2-40B4-BE49-F238E27FC236}">
                  <a16:creationId xmlns:a16="http://schemas.microsoft.com/office/drawing/2014/main" id="{36E27175-5E01-F3C7-D2DF-800DC7FA9005}"/>
                </a:ext>
              </a:extLst>
            </p:cNvPr>
            <p:cNvSpPr/>
            <p:nvPr/>
          </p:nvSpPr>
          <p:spPr>
            <a:xfrm>
              <a:off x="285145" y="6092296"/>
              <a:ext cx="8108458" cy="381132"/>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6" name="Grupp 5">
              <a:extLst>
                <a:ext uri="{FF2B5EF4-FFF2-40B4-BE49-F238E27FC236}">
                  <a16:creationId xmlns:a16="http://schemas.microsoft.com/office/drawing/2014/main" id="{C7020A4B-0408-1253-0DE1-E00E1D3D3419}"/>
                </a:ext>
              </a:extLst>
            </p:cNvPr>
            <p:cNvGrpSpPr/>
            <p:nvPr/>
          </p:nvGrpSpPr>
          <p:grpSpPr>
            <a:xfrm>
              <a:off x="415415" y="6167446"/>
              <a:ext cx="2573807" cy="230832"/>
              <a:chOff x="415415" y="6167446"/>
              <a:chExt cx="2573807" cy="230832"/>
            </a:xfrm>
          </p:grpSpPr>
          <p:sp>
            <p:nvSpPr>
              <p:cNvPr id="17" name="Ellips 16">
                <a:extLst>
                  <a:ext uri="{FF2B5EF4-FFF2-40B4-BE49-F238E27FC236}">
                    <a16:creationId xmlns:a16="http://schemas.microsoft.com/office/drawing/2014/main" id="{77E20D4F-53C1-D6EB-F092-9B5D4E103DC6}"/>
                  </a:ext>
                </a:extLst>
              </p:cNvPr>
              <p:cNvSpPr/>
              <p:nvPr/>
            </p:nvSpPr>
            <p:spPr>
              <a:xfrm>
                <a:off x="415415"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A</a:t>
                </a:r>
                <a:endParaRPr lang="en-SE" sz="600" b="1" dirty="0">
                  <a:solidFill>
                    <a:schemeClr val="bg1"/>
                  </a:solidFill>
                </a:endParaRPr>
              </a:p>
            </p:txBody>
          </p:sp>
          <p:sp>
            <p:nvSpPr>
              <p:cNvPr id="18" name="textruta 17">
                <a:extLst>
                  <a:ext uri="{FF2B5EF4-FFF2-40B4-BE49-F238E27FC236}">
                    <a16:creationId xmlns:a16="http://schemas.microsoft.com/office/drawing/2014/main" id="{1CBC8D0D-5602-16D6-D253-7A74D8265600}"/>
                  </a:ext>
                </a:extLst>
              </p:cNvPr>
              <p:cNvSpPr txBox="1"/>
              <p:nvPr/>
            </p:nvSpPr>
            <p:spPr>
              <a:xfrm>
                <a:off x="530208" y="6167446"/>
                <a:ext cx="2459014" cy="230832"/>
              </a:xfrm>
              <a:prstGeom prst="rect">
                <a:avLst/>
              </a:prstGeom>
              <a:noFill/>
            </p:spPr>
            <p:txBody>
              <a:bodyPr wrap="square" rtlCol="0">
                <a:spAutoFit/>
              </a:bodyPr>
              <a:lstStyle/>
              <a:p>
                <a:r>
                  <a:rPr lang="sv-SE" sz="900" dirty="0"/>
                  <a:t>Identifierar behov och efterfrågar information​</a:t>
                </a:r>
              </a:p>
            </p:txBody>
          </p:sp>
        </p:grpSp>
        <p:grpSp>
          <p:nvGrpSpPr>
            <p:cNvPr id="7" name="Grupp 6">
              <a:extLst>
                <a:ext uri="{FF2B5EF4-FFF2-40B4-BE49-F238E27FC236}">
                  <a16:creationId xmlns:a16="http://schemas.microsoft.com/office/drawing/2014/main" id="{37A45EC4-3667-5B5D-7FD8-1A838630DBC0}"/>
                </a:ext>
              </a:extLst>
            </p:cNvPr>
            <p:cNvGrpSpPr/>
            <p:nvPr/>
          </p:nvGrpSpPr>
          <p:grpSpPr>
            <a:xfrm>
              <a:off x="3051772" y="6167446"/>
              <a:ext cx="2484577" cy="230832"/>
              <a:chOff x="3051772" y="6167446"/>
              <a:chExt cx="2484577" cy="230832"/>
            </a:xfrm>
          </p:grpSpPr>
          <p:sp>
            <p:nvSpPr>
              <p:cNvPr id="15" name="Ellips 14">
                <a:extLst>
                  <a:ext uri="{FF2B5EF4-FFF2-40B4-BE49-F238E27FC236}">
                    <a16:creationId xmlns:a16="http://schemas.microsoft.com/office/drawing/2014/main" id="{FFE70248-15D1-E2A1-4ECF-88BF97CC20F1}"/>
                  </a:ext>
                </a:extLst>
              </p:cNvPr>
              <p:cNvSpPr/>
              <p:nvPr/>
            </p:nvSpPr>
            <p:spPr>
              <a:xfrm>
                <a:off x="3051772"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B</a:t>
                </a:r>
                <a:endParaRPr lang="en-SE" sz="600" b="1" dirty="0">
                  <a:solidFill>
                    <a:schemeClr val="bg1"/>
                  </a:solidFill>
                </a:endParaRPr>
              </a:p>
            </p:txBody>
          </p:sp>
          <p:sp>
            <p:nvSpPr>
              <p:cNvPr id="16" name="textruta 15">
                <a:extLst>
                  <a:ext uri="{FF2B5EF4-FFF2-40B4-BE49-F238E27FC236}">
                    <a16:creationId xmlns:a16="http://schemas.microsoft.com/office/drawing/2014/main" id="{D3D3B1BA-FA94-BD8B-5B5E-3362491DA156}"/>
                  </a:ext>
                </a:extLst>
              </p:cNvPr>
              <p:cNvSpPr txBox="1"/>
              <p:nvPr/>
            </p:nvSpPr>
            <p:spPr>
              <a:xfrm>
                <a:off x="3166564" y="6167446"/>
                <a:ext cx="2369785" cy="230832"/>
              </a:xfrm>
              <a:prstGeom prst="rect">
                <a:avLst/>
              </a:prstGeom>
              <a:noFill/>
            </p:spPr>
            <p:txBody>
              <a:bodyPr wrap="square" rtlCol="0">
                <a:spAutoFit/>
              </a:bodyPr>
              <a:lstStyle/>
              <a:p>
                <a:r>
                  <a:rPr lang="sv-SE" sz="900" dirty="0"/>
                  <a:t>Avger lägesrapporter till sektorsansvarig​</a:t>
                </a:r>
              </a:p>
            </p:txBody>
          </p:sp>
        </p:grpSp>
        <p:grpSp>
          <p:nvGrpSpPr>
            <p:cNvPr id="8" name="Grupp 7">
              <a:extLst>
                <a:ext uri="{FF2B5EF4-FFF2-40B4-BE49-F238E27FC236}">
                  <a16:creationId xmlns:a16="http://schemas.microsoft.com/office/drawing/2014/main" id="{4CA779E1-1A3E-898B-CBBB-6F0BA186D66F}"/>
                </a:ext>
              </a:extLst>
            </p:cNvPr>
            <p:cNvGrpSpPr/>
            <p:nvPr/>
          </p:nvGrpSpPr>
          <p:grpSpPr>
            <a:xfrm>
              <a:off x="5479054" y="6167446"/>
              <a:ext cx="2914549" cy="230832"/>
              <a:chOff x="5329799" y="6167446"/>
              <a:chExt cx="2914549" cy="230832"/>
            </a:xfrm>
          </p:grpSpPr>
          <p:sp>
            <p:nvSpPr>
              <p:cNvPr id="9" name="Ellips 8">
                <a:extLst>
                  <a:ext uri="{FF2B5EF4-FFF2-40B4-BE49-F238E27FC236}">
                    <a16:creationId xmlns:a16="http://schemas.microsoft.com/office/drawing/2014/main" id="{B60D8767-C881-44F3-F9F8-C0C032C6B433}"/>
                  </a:ext>
                </a:extLst>
              </p:cNvPr>
              <p:cNvSpPr/>
              <p:nvPr/>
            </p:nvSpPr>
            <p:spPr>
              <a:xfrm>
                <a:off x="5329799"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C</a:t>
                </a:r>
                <a:endParaRPr lang="en-SE" sz="600" b="1" dirty="0">
                  <a:solidFill>
                    <a:schemeClr val="bg1"/>
                  </a:solidFill>
                </a:endParaRPr>
              </a:p>
            </p:txBody>
          </p:sp>
          <p:sp>
            <p:nvSpPr>
              <p:cNvPr id="14" name="textruta 13">
                <a:extLst>
                  <a:ext uri="{FF2B5EF4-FFF2-40B4-BE49-F238E27FC236}">
                    <a16:creationId xmlns:a16="http://schemas.microsoft.com/office/drawing/2014/main" id="{6871CEF0-5C8D-D16B-196E-4CE1094FB17D}"/>
                  </a:ext>
                </a:extLst>
              </p:cNvPr>
              <p:cNvSpPr txBox="1"/>
              <p:nvPr/>
            </p:nvSpPr>
            <p:spPr>
              <a:xfrm>
                <a:off x="5444591" y="6167446"/>
                <a:ext cx="2799757" cy="230832"/>
              </a:xfrm>
              <a:prstGeom prst="rect">
                <a:avLst/>
              </a:prstGeom>
              <a:noFill/>
            </p:spPr>
            <p:txBody>
              <a:bodyPr wrap="square" rtlCol="0">
                <a:spAutoFit/>
              </a:bodyPr>
              <a:lstStyle/>
              <a:p>
                <a:r>
                  <a:rPr lang="sv-SE" sz="900" dirty="0"/>
                  <a:t>Vid behov förmedlar vidare utifrån ansvarsområde​</a:t>
                </a:r>
              </a:p>
            </p:txBody>
          </p:sp>
        </p:grpSp>
      </p:grpSp>
    </p:spTree>
    <p:extLst>
      <p:ext uri="{BB962C8B-B14F-4D97-AF65-F5344CB8AC3E}">
        <p14:creationId xmlns:p14="http://schemas.microsoft.com/office/powerpoint/2010/main" val="1088514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upp 18">
            <a:extLst>
              <a:ext uri="{FF2B5EF4-FFF2-40B4-BE49-F238E27FC236}">
                <a16:creationId xmlns:a16="http://schemas.microsoft.com/office/drawing/2014/main" id="{BD09F75F-70D0-3235-89AA-ECC6CA3A648E}"/>
              </a:ext>
              <a:ext uri="{C183D7F6-B498-43B3-948B-1728B52AA6E4}">
                <adec:decorative xmlns:adec="http://schemas.microsoft.com/office/drawing/2017/decorative" val="1"/>
              </a:ext>
            </a:extLst>
          </p:cNvPr>
          <p:cNvGrpSpPr/>
          <p:nvPr/>
        </p:nvGrpSpPr>
        <p:grpSpPr>
          <a:xfrm>
            <a:off x="1752754" y="1655400"/>
            <a:ext cx="1800000" cy="2700000"/>
            <a:chOff x="7698167" y="1313760"/>
            <a:chExt cx="1800000" cy="2700000"/>
          </a:xfrm>
        </p:grpSpPr>
        <p:sp>
          <p:nvSpPr>
            <p:cNvPr id="20" name="Rektangel 19">
              <a:extLst>
                <a:ext uri="{FF2B5EF4-FFF2-40B4-BE49-F238E27FC236}">
                  <a16:creationId xmlns:a16="http://schemas.microsoft.com/office/drawing/2014/main" id="{782EFE4E-43F6-06FC-6215-F68D340D2A04}"/>
                </a:ext>
              </a:extLst>
            </p:cNvPr>
            <p:cNvSpPr/>
            <p:nvPr/>
          </p:nvSpPr>
          <p:spPr>
            <a:xfrm>
              <a:off x="7698167" y="1313760"/>
              <a:ext cx="1800000" cy="2700000"/>
            </a:xfrm>
            <a:prstGeom prst="rect">
              <a:avLst/>
            </a:prstGeom>
            <a:solidFill>
              <a:schemeClr val="accent6"/>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260000" rIns="72000" bIns="144000" rtlCol="0" anchor="t">
              <a:noAutofit/>
            </a:bodyPr>
            <a:lstStyle/>
            <a:p>
              <a:r>
                <a:rPr lang="sv-SE" sz="900" dirty="0">
                  <a:solidFill>
                    <a:schemeClr val="tx1"/>
                  </a:solidFill>
                </a:rPr>
                <a:t>Berörda instanser tar emot och vid behov </a:t>
              </a:r>
              <a:r>
                <a:rPr lang="sv-SE" sz="900" b="1" dirty="0">
                  <a:solidFill>
                    <a:schemeClr val="tx1"/>
                  </a:solidFill>
                </a:rPr>
                <a:t>förmedlar vidare</a:t>
              </a:r>
              <a:r>
                <a:rPr lang="sv-SE" sz="900" dirty="0">
                  <a:solidFill>
                    <a:schemeClr val="tx1"/>
                  </a:solidFill>
                </a:rPr>
                <a:t>. ​</a:t>
              </a:r>
            </a:p>
          </p:txBody>
        </p:sp>
        <p:sp>
          <p:nvSpPr>
            <p:cNvPr id="21" name="Rektangel 20">
              <a:extLst>
                <a:ext uri="{FF2B5EF4-FFF2-40B4-BE49-F238E27FC236}">
                  <a16:creationId xmlns:a16="http://schemas.microsoft.com/office/drawing/2014/main" id="{AD157E38-3111-9E56-FAB0-6988FD429BDD}"/>
                </a:ext>
              </a:extLst>
            </p:cNvPr>
            <p:cNvSpPr/>
            <p:nvPr/>
          </p:nvSpPr>
          <p:spPr>
            <a:xfrm>
              <a:off x="7788167" y="1401807"/>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Regeringen​</a:t>
              </a:r>
            </a:p>
          </p:txBody>
        </p:sp>
        <p:sp>
          <p:nvSpPr>
            <p:cNvPr id="22" name="Ellips 21">
              <a:extLst>
                <a:ext uri="{FF2B5EF4-FFF2-40B4-BE49-F238E27FC236}">
                  <a16:creationId xmlns:a16="http://schemas.microsoft.com/office/drawing/2014/main" id="{D27EC5A2-3929-FC8C-F1FA-124758697834}"/>
                </a:ext>
              </a:extLst>
            </p:cNvPr>
            <p:cNvSpPr/>
            <p:nvPr/>
          </p:nvSpPr>
          <p:spPr>
            <a:xfrm>
              <a:off x="7764533" y="3724450"/>
              <a:ext cx="213852" cy="213852"/>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800" b="1" dirty="0">
                  <a:solidFill>
                    <a:schemeClr val="bg1"/>
                  </a:solidFill>
                </a:rPr>
                <a:t>C</a:t>
              </a:r>
              <a:endParaRPr lang="en-SE" sz="800" b="1" dirty="0">
                <a:solidFill>
                  <a:schemeClr val="bg1"/>
                </a:solidFill>
              </a:endParaRPr>
            </a:p>
          </p:txBody>
        </p:sp>
        <p:sp>
          <p:nvSpPr>
            <p:cNvPr id="28" name="Rektangel 27">
              <a:extLst>
                <a:ext uri="{FF2B5EF4-FFF2-40B4-BE49-F238E27FC236}">
                  <a16:creationId xmlns:a16="http://schemas.microsoft.com/office/drawing/2014/main" id="{2D932E18-E1C7-67A5-4A94-DABE31D48674}"/>
                </a:ext>
              </a:extLst>
            </p:cNvPr>
            <p:cNvSpPr/>
            <p:nvPr/>
          </p:nvSpPr>
          <p:spPr>
            <a:xfrm>
              <a:off x="7788167" y="1730420"/>
              <a:ext cx="1620000" cy="288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Försvarsmakten​​</a:t>
              </a:r>
            </a:p>
          </p:txBody>
        </p:sp>
        <p:sp>
          <p:nvSpPr>
            <p:cNvPr id="29" name="Rektangel 28">
              <a:extLst>
                <a:ext uri="{FF2B5EF4-FFF2-40B4-BE49-F238E27FC236}">
                  <a16:creationId xmlns:a16="http://schemas.microsoft.com/office/drawing/2014/main" id="{7DB99889-8209-0C6A-82CF-B70734ADF5A4}"/>
                </a:ext>
              </a:extLst>
            </p:cNvPr>
            <p:cNvSpPr/>
            <p:nvPr/>
          </p:nvSpPr>
          <p:spPr>
            <a:xfrm>
              <a:off x="7788167" y="2059032"/>
              <a:ext cx="1620000" cy="432000"/>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108000" tIns="0" rIns="72000" bIns="0" rtlCol="0" anchor="ctr"/>
            <a:lstStyle/>
            <a:p>
              <a:r>
                <a:rPr lang="sv-SE" sz="1000" b="1" dirty="0">
                  <a:solidFill>
                    <a:schemeClr val="tx1"/>
                  </a:solidFill>
                  <a:latin typeface="+mj-lt"/>
                </a:rPr>
                <a:t>Myndigheten för </a:t>
              </a:r>
              <a:br>
                <a:rPr lang="sv-SE" sz="1000" b="1" dirty="0">
                  <a:solidFill>
                    <a:schemeClr val="tx1"/>
                  </a:solidFill>
                  <a:latin typeface="+mj-lt"/>
                </a:rPr>
              </a:br>
              <a:r>
                <a:rPr lang="sv-SE" sz="1000" b="1" dirty="0">
                  <a:solidFill>
                    <a:schemeClr val="tx1"/>
                  </a:solidFill>
                  <a:latin typeface="+mj-lt"/>
                </a:rPr>
                <a:t>civilt försvar</a:t>
              </a:r>
            </a:p>
          </p:txBody>
        </p:sp>
      </p:grpSp>
      <p:sp>
        <p:nvSpPr>
          <p:cNvPr id="2" name="Rubrik 1">
            <a:extLst>
              <a:ext uri="{FF2B5EF4-FFF2-40B4-BE49-F238E27FC236}">
                <a16:creationId xmlns:a16="http://schemas.microsoft.com/office/drawing/2014/main" id="{A45D79F1-241E-920F-D45F-0970C1BCD5E5}"/>
              </a:ext>
            </a:extLst>
          </p:cNvPr>
          <p:cNvSpPr>
            <a:spLocks noGrp="1"/>
          </p:cNvSpPr>
          <p:nvPr>
            <p:ph type="title"/>
          </p:nvPr>
        </p:nvSpPr>
        <p:spPr/>
        <p:txBody>
          <a:bodyPr/>
          <a:lstStyle/>
          <a:p>
            <a:r>
              <a:rPr lang="sv-SE" dirty="0"/>
              <a:t>6. Berörda instanser tar emot​</a:t>
            </a:r>
          </a:p>
        </p:txBody>
      </p:sp>
      <p:sp>
        <p:nvSpPr>
          <p:cNvPr id="4" name="Platshållare för innehåll 3">
            <a:extLst>
              <a:ext uri="{FF2B5EF4-FFF2-40B4-BE49-F238E27FC236}">
                <a16:creationId xmlns:a16="http://schemas.microsoft.com/office/drawing/2014/main" id="{72BBBDE1-5B56-0649-DAC7-83B8878DFE02}"/>
              </a:ext>
            </a:extLst>
          </p:cNvPr>
          <p:cNvSpPr>
            <a:spLocks noGrp="1"/>
          </p:cNvSpPr>
          <p:nvPr>
            <p:ph idx="1"/>
          </p:nvPr>
        </p:nvSpPr>
        <p:spPr>
          <a:xfrm>
            <a:off x="3852580" y="1595206"/>
            <a:ext cx="6496665" cy="3920691"/>
          </a:xfrm>
        </p:spPr>
        <p:txBody>
          <a:bodyPr/>
          <a:lstStyle/>
          <a:p>
            <a:pPr marL="0" indent="0">
              <a:buNone/>
            </a:pPr>
            <a:r>
              <a:rPr lang="sv-SE" sz="1500" dirty="0"/>
              <a:t>Berörda instanser tar emot samlad lägesbild eller delar av den från sektorsansvarig myndighet. </a:t>
            </a:r>
          </a:p>
          <a:p>
            <a:pPr marL="0" indent="0">
              <a:buNone/>
            </a:pPr>
            <a:r>
              <a:rPr lang="sv-SE" sz="1500" dirty="0"/>
              <a:t>Tillsammans med samverkan och kommunikation möjliggör den samlade lägesbilden en gemensam förståelse av skeende och aktiviteter samt förmågan att hantera samhällsstörningen.</a:t>
            </a:r>
          </a:p>
          <a:p>
            <a:pPr marL="0" indent="0">
              <a:buNone/>
            </a:pPr>
            <a:r>
              <a:rPr lang="sv-SE" sz="1500" dirty="0"/>
              <a:t>Berörda instanser i sin tur kan vid behov förmedla vidare utifrån ansvarsområde och rapporteringsskyldighet.</a:t>
            </a:r>
          </a:p>
        </p:txBody>
      </p:sp>
      <p:grpSp>
        <p:nvGrpSpPr>
          <p:cNvPr id="3" name="Grupp 2">
            <a:extLst>
              <a:ext uri="{FF2B5EF4-FFF2-40B4-BE49-F238E27FC236}">
                <a16:creationId xmlns:a16="http://schemas.microsoft.com/office/drawing/2014/main" id="{FDD2B6CE-F3D8-FBE7-9227-2D771DC6C1D3}"/>
              </a:ext>
              <a:ext uri="{C183D7F6-B498-43B3-948B-1728B52AA6E4}">
                <adec:decorative xmlns:adec="http://schemas.microsoft.com/office/drawing/2017/decorative" val="1"/>
              </a:ext>
            </a:extLst>
          </p:cNvPr>
          <p:cNvGrpSpPr/>
          <p:nvPr/>
        </p:nvGrpSpPr>
        <p:grpSpPr>
          <a:xfrm>
            <a:off x="285145" y="6199782"/>
            <a:ext cx="8108458" cy="381132"/>
            <a:chOff x="285145" y="6092296"/>
            <a:chExt cx="8108458" cy="381132"/>
          </a:xfrm>
        </p:grpSpPr>
        <p:sp>
          <p:nvSpPr>
            <p:cNvPr id="5" name="Rektangel 4">
              <a:extLst>
                <a:ext uri="{FF2B5EF4-FFF2-40B4-BE49-F238E27FC236}">
                  <a16:creationId xmlns:a16="http://schemas.microsoft.com/office/drawing/2014/main" id="{35831937-7DBB-9C0B-814E-E231B4065318}"/>
                </a:ext>
              </a:extLst>
            </p:cNvPr>
            <p:cNvSpPr/>
            <p:nvPr/>
          </p:nvSpPr>
          <p:spPr>
            <a:xfrm>
              <a:off x="285145" y="6092296"/>
              <a:ext cx="8108458" cy="381132"/>
            </a:xfrm>
            <a:prstGeom prst="rect">
              <a:avLst/>
            </a:prstGeom>
            <a:solidFill>
              <a:schemeClr val="bg1"/>
            </a:solidFill>
            <a:ln w="12700">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grpSp>
          <p:nvGrpSpPr>
            <p:cNvPr id="8" name="Grupp 7">
              <a:extLst>
                <a:ext uri="{FF2B5EF4-FFF2-40B4-BE49-F238E27FC236}">
                  <a16:creationId xmlns:a16="http://schemas.microsoft.com/office/drawing/2014/main" id="{E6B4FE55-7155-98ED-6B3C-00699AAFFB01}"/>
                </a:ext>
              </a:extLst>
            </p:cNvPr>
            <p:cNvGrpSpPr/>
            <p:nvPr/>
          </p:nvGrpSpPr>
          <p:grpSpPr>
            <a:xfrm>
              <a:off x="415415" y="6167446"/>
              <a:ext cx="2573807" cy="230832"/>
              <a:chOff x="415415" y="6167446"/>
              <a:chExt cx="2573807" cy="230832"/>
            </a:xfrm>
          </p:grpSpPr>
          <p:sp>
            <p:nvSpPr>
              <p:cNvPr id="17" name="Ellips 16">
                <a:extLst>
                  <a:ext uri="{FF2B5EF4-FFF2-40B4-BE49-F238E27FC236}">
                    <a16:creationId xmlns:a16="http://schemas.microsoft.com/office/drawing/2014/main" id="{AFF8B84D-14E8-EE3A-D872-986B130E8105}"/>
                  </a:ext>
                </a:extLst>
              </p:cNvPr>
              <p:cNvSpPr/>
              <p:nvPr/>
            </p:nvSpPr>
            <p:spPr>
              <a:xfrm>
                <a:off x="415415"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A</a:t>
                </a:r>
                <a:endParaRPr lang="en-SE" sz="600" b="1" dirty="0">
                  <a:solidFill>
                    <a:schemeClr val="bg1"/>
                  </a:solidFill>
                </a:endParaRPr>
              </a:p>
            </p:txBody>
          </p:sp>
          <p:sp>
            <p:nvSpPr>
              <p:cNvPr id="18" name="textruta 17">
                <a:extLst>
                  <a:ext uri="{FF2B5EF4-FFF2-40B4-BE49-F238E27FC236}">
                    <a16:creationId xmlns:a16="http://schemas.microsoft.com/office/drawing/2014/main" id="{9C35C560-337B-50C3-D3D0-8AD00265A19E}"/>
                  </a:ext>
                </a:extLst>
              </p:cNvPr>
              <p:cNvSpPr txBox="1"/>
              <p:nvPr/>
            </p:nvSpPr>
            <p:spPr>
              <a:xfrm>
                <a:off x="530208" y="6167446"/>
                <a:ext cx="2459014" cy="230832"/>
              </a:xfrm>
              <a:prstGeom prst="rect">
                <a:avLst/>
              </a:prstGeom>
              <a:noFill/>
            </p:spPr>
            <p:txBody>
              <a:bodyPr wrap="square" rtlCol="0">
                <a:spAutoFit/>
              </a:bodyPr>
              <a:lstStyle/>
              <a:p>
                <a:r>
                  <a:rPr lang="sv-SE" sz="900" dirty="0"/>
                  <a:t>Identifierar behov och efterfrågar information​</a:t>
                </a:r>
              </a:p>
            </p:txBody>
          </p:sp>
        </p:grpSp>
        <p:grpSp>
          <p:nvGrpSpPr>
            <p:cNvPr id="11" name="Grupp 10">
              <a:extLst>
                <a:ext uri="{FF2B5EF4-FFF2-40B4-BE49-F238E27FC236}">
                  <a16:creationId xmlns:a16="http://schemas.microsoft.com/office/drawing/2014/main" id="{402753D1-ADDD-985C-3C2D-2FDDAB599B9C}"/>
                </a:ext>
              </a:extLst>
            </p:cNvPr>
            <p:cNvGrpSpPr/>
            <p:nvPr/>
          </p:nvGrpSpPr>
          <p:grpSpPr>
            <a:xfrm>
              <a:off x="3051772" y="6167446"/>
              <a:ext cx="2484577" cy="230832"/>
              <a:chOff x="3051772" y="6167446"/>
              <a:chExt cx="2484577" cy="230832"/>
            </a:xfrm>
          </p:grpSpPr>
          <p:sp>
            <p:nvSpPr>
              <p:cNvPr id="15" name="Ellips 14">
                <a:extLst>
                  <a:ext uri="{FF2B5EF4-FFF2-40B4-BE49-F238E27FC236}">
                    <a16:creationId xmlns:a16="http://schemas.microsoft.com/office/drawing/2014/main" id="{99D4E25F-4BEA-61FD-16D6-518983140970}"/>
                  </a:ext>
                </a:extLst>
              </p:cNvPr>
              <p:cNvSpPr/>
              <p:nvPr/>
            </p:nvSpPr>
            <p:spPr>
              <a:xfrm>
                <a:off x="3051772"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B</a:t>
                </a:r>
                <a:endParaRPr lang="en-SE" sz="600" b="1" dirty="0">
                  <a:solidFill>
                    <a:schemeClr val="bg1"/>
                  </a:solidFill>
                </a:endParaRPr>
              </a:p>
            </p:txBody>
          </p:sp>
          <p:sp>
            <p:nvSpPr>
              <p:cNvPr id="16" name="textruta 15">
                <a:extLst>
                  <a:ext uri="{FF2B5EF4-FFF2-40B4-BE49-F238E27FC236}">
                    <a16:creationId xmlns:a16="http://schemas.microsoft.com/office/drawing/2014/main" id="{2E6B76B7-23F8-BB48-2812-1DCB29720F4B}"/>
                  </a:ext>
                </a:extLst>
              </p:cNvPr>
              <p:cNvSpPr txBox="1"/>
              <p:nvPr/>
            </p:nvSpPr>
            <p:spPr>
              <a:xfrm>
                <a:off x="3166564" y="6167446"/>
                <a:ext cx="2369785" cy="230832"/>
              </a:xfrm>
              <a:prstGeom prst="rect">
                <a:avLst/>
              </a:prstGeom>
              <a:noFill/>
            </p:spPr>
            <p:txBody>
              <a:bodyPr wrap="square" rtlCol="0">
                <a:spAutoFit/>
              </a:bodyPr>
              <a:lstStyle/>
              <a:p>
                <a:r>
                  <a:rPr lang="sv-SE" sz="900" dirty="0"/>
                  <a:t>Avger lägesrapporter till sektorsansvarig​</a:t>
                </a:r>
              </a:p>
            </p:txBody>
          </p:sp>
        </p:grpSp>
        <p:grpSp>
          <p:nvGrpSpPr>
            <p:cNvPr id="12" name="Grupp 11">
              <a:extLst>
                <a:ext uri="{FF2B5EF4-FFF2-40B4-BE49-F238E27FC236}">
                  <a16:creationId xmlns:a16="http://schemas.microsoft.com/office/drawing/2014/main" id="{8375E1E5-EAFC-2965-EFD3-395D938B73CC}"/>
                </a:ext>
              </a:extLst>
            </p:cNvPr>
            <p:cNvGrpSpPr/>
            <p:nvPr/>
          </p:nvGrpSpPr>
          <p:grpSpPr>
            <a:xfrm>
              <a:off x="5479054" y="6167446"/>
              <a:ext cx="2914549" cy="230832"/>
              <a:chOff x="5329799" y="6167446"/>
              <a:chExt cx="2914549" cy="230832"/>
            </a:xfrm>
          </p:grpSpPr>
          <p:sp>
            <p:nvSpPr>
              <p:cNvPr id="13" name="Ellips 12">
                <a:extLst>
                  <a:ext uri="{FF2B5EF4-FFF2-40B4-BE49-F238E27FC236}">
                    <a16:creationId xmlns:a16="http://schemas.microsoft.com/office/drawing/2014/main" id="{A9F8C0DF-F092-6AE8-B9DA-32FA70226FE7}"/>
                  </a:ext>
                </a:extLst>
              </p:cNvPr>
              <p:cNvSpPr/>
              <p:nvPr/>
            </p:nvSpPr>
            <p:spPr>
              <a:xfrm>
                <a:off x="5329799" y="6210862"/>
                <a:ext cx="144000" cy="144000"/>
              </a:xfrm>
              <a:prstGeom prst="ellipse">
                <a:avLst/>
              </a:prstGeom>
              <a:solidFill>
                <a:srgbClr val="CC4E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600" b="1" dirty="0">
                    <a:solidFill>
                      <a:schemeClr val="bg1"/>
                    </a:solidFill>
                  </a:rPr>
                  <a:t>C</a:t>
                </a:r>
                <a:endParaRPr lang="en-SE" sz="600" b="1" dirty="0">
                  <a:solidFill>
                    <a:schemeClr val="bg1"/>
                  </a:solidFill>
                </a:endParaRPr>
              </a:p>
            </p:txBody>
          </p:sp>
          <p:sp>
            <p:nvSpPr>
              <p:cNvPr id="14" name="textruta 13">
                <a:extLst>
                  <a:ext uri="{FF2B5EF4-FFF2-40B4-BE49-F238E27FC236}">
                    <a16:creationId xmlns:a16="http://schemas.microsoft.com/office/drawing/2014/main" id="{A14A7B0E-237B-62E6-B0BD-9983C4B09E92}"/>
                  </a:ext>
                </a:extLst>
              </p:cNvPr>
              <p:cNvSpPr txBox="1"/>
              <p:nvPr/>
            </p:nvSpPr>
            <p:spPr>
              <a:xfrm>
                <a:off x="5444591" y="6167446"/>
                <a:ext cx="2799757" cy="230832"/>
              </a:xfrm>
              <a:prstGeom prst="rect">
                <a:avLst/>
              </a:prstGeom>
              <a:noFill/>
            </p:spPr>
            <p:txBody>
              <a:bodyPr wrap="square" rtlCol="0">
                <a:spAutoFit/>
              </a:bodyPr>
              <a:lstStyle/>
              <a:p>
                <a:r>
                  <a:rPr lang="sv-SE" sz="900" dirty="0"/>
                  <a:t>Vid behov förmedlar vidare utifrån ansvarsområde​</a:t>
                </a:r>
              </a:p>
            </p:txBody>
          </p:sp>
        </p:grpSp>
      </p:grpSp>
    </p:spTree>
    <p:extLst>
      <p:ext uri="{BB962C8B-B14F-4D97-AF65-F5344CB8AC3E}">
        <p14:creationId xmlns:p14="http://schemas.microsoft.com/office/powerpoint/2010/main" val="3159903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EXTCOLOR" val="0"/>
</p:tagLst>
</file>

<file path=ppt/tags/tag2.xml><?xml version="1.0" encoding="utf-8"?>
<p:tagLst xmlns:a="http://schemas.openxmlformats.org/drawingml/2006/main" xmlns:r="http://schemas.openxmlformats.org/officeDocument/2006/relationships" xmlns:p="http://schemas.openxmlformats.org/presentationml/2006/main">
  <p:tag name="TEXTCOLOR" val="0"/>
</p:tagLst>
</file>

<file path=ppt/tags/tag3.xml><?xml version="1.0" encoding="utf-8"?>
<p:tagLst xmlns:a="http://schemas.openxmlformats.org/drawingml/2006/main" xmlns:r="http://schemas.openxmlformats.org/officeDocument/2006/relationships" xmlns:p="http://schemas.openxmlformats.org/presentationml/2006/main">
  <p:tag name="TEXTCOLOR" val="0"/>
</p:tagLst>
</file>

<file path=ppt/tags/tag4.xml><?xml version="1.0" encoding="utf-8"?>
<p:tagLst xmlns:a="http://schemas.openxmlformats.org/drawingml/2006/main" xmlns:r="http://schemas.openxmlformats.org/officeDocument/2006/relationships" xmlns:p="http://schemas.openxmlformats.org/presentationml/2006/main">
  <p:tag name="TEXTCOLOR" val="0"/>
</p:tagLst>
</file>

<file path=ppt/tags/tag5.xml><?xml version="1.0" encoding="utf-8"?>
<p:tagLst xmlns:a="http://schemas.openxmlformats.org/drawingml/2006/main" xmlns:r="http://schemas.openxmlformats.org/officeDocument/2006/relationships" xmlns:p="http://schemas.openxmlformats.org/presentationml/2006/main">
  <p:tag name="TEXTCOLOR" val="0"/>
</p:tagLst>
</file>

<file path=ppt/tags/tag6.xml><?xml version="1.0" encoding="utf-8"?>
<p:tagLst xmlns:a="http://schemas.openxmlformats.org/drawingml/2006/main" xmlns:r="http://schemas.openxmlformats.org/officeDocument/2006/relationships" xmlns:p="http://schemas.openxmlformats.org/presentationml/2006/main">
  <p:tag name="TEXTCOLOR" val="0"/>
</p:tagLst>
</file>

<file path=ppt/tags/tag7.xml><?xml version="1.0" encoding="utf-8"?>
<p:tagLst xmlns:a="http://schemas.openxmlformats.org/drawingml/2006/main" xmlns:r="http://schemas.openxmlformats.org/officeDocument/2006/relationships" xmlns:p="http://schemas.openxmlformats.org/presentationml/2006/main">
  <p:tag name="TEXTCOLOR" val="0"/>
</p:tagLst>
</file>

<file path=ppt/tags/tag8.xml><?xml version="1.0" encoding="utf-8"?>
<p:tagLst xmlns:a="http://schemas.openxmlformats.org/drawingml/2006/main" xmlns:r="http://schemas.openxmlformats.org/officeDocument/2006/relationships" xmlns:p="http://schemas.openxmlformats.org/presentationml/2006/main">
  <p:tag name="TEXTCOLOR" val="0"/>
</p:tagLst>
</file>

<file path=ppt/theme/theme1.xml><?xml version="1.0" encoding="utf-8"?>
<a:theme xmlns:a="http://schemas.openxmlformats.org/drawingml/2006/main" name="Arbetssätt">
  <a:themeElements>
    <a:clrScheme name="Ramverket">
      <a:dk1>
        <a:srgbClr val="142239"/>
      </a:dk1>
      <a:lt1>
        <a:sysClr val="window" lastClr="FFFFFF"/>
      </a:lt1>
      <a:dk2>
        <a:srgbClr val="142239"/>
      </a:dk2>
      <a:lt2>
        <a:srgbClr val="F6EFE9"/>
      </a:lt2>
      <a:accent1>
        <a:srgbClr val="142239"/>
      </a:accent1>
      <a:accent2>
        <a:srgbClr val="EBA5BC"/>
      </a:accent2>
      <a:accent3>
        <a:srgbClr val="F07F39"/>
      </a:accent3>
      <a:accent4>
        <a:srgbClr val="92C1AA"/>
      </a:accent4>
      <a:accent5>
        <a:srgbClr val="FFE25F"/>
      </a:accent5>
      <a:accent6>
        <a:srgbClr val="C6DEED"/>
      </a:accent6>
      <a:hlink>
        <a:srgbClr val="F07F39"/>
      </a:hlink>
      <a:folHlink>
        <a:srgbClr val="142239"/>
      </a:folHlink>
    </a:clrScheme>
    <a:fontScheme name="ramverk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0" id="{657EB892-3643-C745-937D-12CB85729B9A}" vid="{50C5FE5E-6213-814D-8201-6B4E1DBE2DF7}"/>
    </a:ext>
  </a:extLst>
</a:theme>
</file>

<file path=ppt/theme/theme2.xml><?xml version="1.0" encoding="utf-8"?>
<a:theme xmlns:a="http://schemas.openxmlformats.org/drawingml/2006/main" name="Gemensamma grunder">
  <a:themeElements>
    <a:clrScheme name="Ramverket">
      <a:dk1>
        <a:srgbClr val="142239"/>
      </a:dk1>
      <a:lt1>
        <a:sysClr val="window" lastClr="FFFFFF"/>
      </a:lt1>
      <a:dk2>
        <a:srgbClr val="142239"/>
      </a:dk2>
      <a:lt2>
        <a:srgbClr val="F6EFE9"/>
      </a:lt2>
      <a:accent1>
        <a:srgbClr val="142239"/>
      </a:accent1>
      <a:accent2>
        <a:srgbClr val="EBA5BC"/>
      </a:accent2>
      <a:accent3>
        <a:srgbClr val="F07F39"/>
      </a:accent3>
      <a:accent4>
        <a:srgbClr val="92C1AA"/>
      </a:accent4>
      <a:accent5>
        <a:srgbClr val="FFE25F"/>
      </a:accent5>
      <a:accent6>
        <a:srgbClr val="C6DEED"/>
      </a:accent6>
      <a:hlink>
        <a:srgbClr val="F07F39"/>
      </a:hlink>
      <a:folHlink>
        <a:srgbClr val="142239"/>
      </a:folHlink>
    </a:clrScheme>
    <a:fontScheme name="ramverk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0" id="{657EB892-3643-C745-937D-12CB85729B9A}" vid="{A8C7BF52-3F13-D542-B5F6-4CBEAEAD0BD9}"/>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1A90DCF60F35F8429B3402DEBC9C675B" ma:contentTypeVersion="2" ma:contentTypeDescription="Skapa ett nytt dokument." ma:contentTypeScope="" ma:versionID="6910626259125c8ef5cabb603370feb3">
  <xsd:schema xmlns:xsd="http://www.w3.org/2001/XMLSchema" xmlns:xs="http://www.w3.org/2001/XMLSchema" xmlns:p="http://schemas.microsoft.com/office/2006/metadata/properties" xmlns:ns2="03895b0a-d61f-4293-917f-0cd761b2cdea" targetNamespace="http://schemas.microsoft.com/office/2006/metadata/properties" ma:root="true" ma:fieldsID="b6587eb7b3a163c94f6c16e0eece507b" ns2:_="">
    <xsd:import namespace="03895b0a-d61f-4293-917f-0cd761b2cdea"/>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895b0a-d61f-4293-917f-0cd761b2cdea" elementFormDefault="qualified">
    <xsd:import namespace="http://schemas.microsoft.com/office/2006/documentManagement/types"/>
    <xsd:import namespace="http://schemas.microsoft.com/office/infopath/2007/PartnerControls"/>
    <xsd:element name="SharedWithUsers" ma:index="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4A5782F-955A-49ED-B1B9-13A25341B1A0}">
  <ds:schemaRefs>
    <ds:schemaRef ds:uri="http://schemas.microsoft.com/sharepoint/v3/contenttype/forms"/>
  </ds:schemaRefs>
</ds:datastoreItem>
</file>

<file path=customXml/itemProps2.xml><?xml version="1.0" encoding="utf-8"?>
<ds:datastoreItem xmlns:ds="http://schemas.openxmlformats.org/officeDocument/2006/customXml" ds:itemID="{2BE21E3C-0094-4CF5-94B0-7B6F70EFA2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895b0a-d61f-4293-917f-0cd761b2cd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248D45-495C-493A-BB1A-60BD4FB580A4}">
  <ds:schemaRefs>
    <ds:schemaRef ds:uri="http://schemas.microsoft.com/office/2006/metadata/properties"/>
    <ds:schemaRef ds:uri="http://schemas.microsoft.com/office/2006/documentManagement/types"/>
    <ds:schemaRef ds:uri="03895b0a-d61f-4293-917f-0cd761b2cdea"/>
    <ds:schemaRef ds:uri="http://www.w3.org/XML/1998/namespace"/>
    <ds:schemaRef ds:uri="http://purl.org/dc/terms/"/>
    <ds:schemaRef ds:uri="http://schemas.microsoft.com/office/infopath/2007/PartnerControls"/>
    <ds:schemaRef ds:uri="http://schemas.openxmlformats.org/package/2006/metadata/core-propertie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Powerpoint_mall_ramverket-ny</Template>
  <TotalTime>438</TotalTime>
  <Words>1205</Words>
  <Application>Microsoft Office PowerPoint</Application>
  <PresentationFormat>Bredbild</PresentationFormat>
  <Paragraphs>173</Paragraphs>
  <Slides>11</Slides>
  <Notes>1</Notes>
  <HiddenSlides>0</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11</vt:i4>
      </vt:variant>
    </vt:vector>
  </HeadingPairs>
  <TitlesOfParts>
    <vt:vector size="16" baseType="lpstr">
      <vt:lpstr>Aptos</vt:lpstr>
      <vt:lpstr>Arial</vt:lpstr>
      <vt:lpstr>Century Gothic</vt:lpstr>
      <vt:lpstr>Arbetssätt</vt:lpstr>
      <vt:lpstr>Gemensamma grunder</vt:lpstr>
      <vt:lpstr>Exempel på rapportering – sektor </vt:lpstr>
      <vt:lpstr>Om detta exempel</vt:lpstr>
      <vt:lpstr>Exempel på aktörer och rapporteringsflöde i en beredskapssektor</vt:lpstr>
      <vt:lpstr>1. Förfrågan skickas ut​</vt:lpstr>
      <vt:lpstr>2. Insamling och sammanställning​</vt:lpstr>
      <vt:lpstr>3. Rapportering till sektorsansvarig​</vt:lpstr>
      <vt:lpstr>4. Sammanställer underlag och återkopplar</vt:lpstr>
      <vt:lpstr>5. Dela till berörda instanser​</vt:lpstr>
      <vt:lpstr>6. Berörda instanser tar emot​</vt:lpstr>
      <vt:lpstr>Exempel för sektor – gör din egen bild​</vt:lpstr>
      <vt:lpstr>Vill du veta 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Exempel på rapportering – sektor </dc:title>
  <dc:creator>Julia Karlsson</dc:creator>
  <cp:lastModifiedBy>Holmlund Jan-Anders</cp:lastModifiedBy>
  <cp:revision>102</cp:revision>
  <dcterms:created xsi:type="dcterms:W3CDTF">2026-03-27T10:20:00Z</dcterms:created>
  <dcterms:modified xsi:type="dcterms:W3CDTF">2026-06-05T08:13:27Z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0x0101001A90DCF60F35F8429B3402DEBC9C675B</vt:lpwstr>
  </property>
  <property fmtid="{D5CDD505-2E9C-101B-9397-08002B2CF9AE}" pid="3" name="MediaServiceImageTags">
    <vt:lpwstr/>
  </property>
</Properties>
</file>