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4"/>
    <p:sldMasterId id="2147483728" r:id="rId5"/>
  </p:sldMasterIdLst>
  <p:notesMasterIdLst>
    <p:notesMasterId r:id="rId19"/>
  </p:notesMasterIdLst>
  <p:sldIdLst>
    <p:sldId id="264" r:id="rId6"/>
    <p:sldId id="291" r:id="rId7"/>
    <p:sldId id="301" r:id="rId8"/>
    <p:sldId id="292" r:id="rId9"/>
    <p:sldId id="293" r:id="rId10"/>
    <p:sldId id="294" r:id="rId11"/>
    <p:sldId id="296" r:id="rId12"/>
    <p:sldId id="297" r:id="rId13"/>
    <p:sldId id="299" r:id="rId14"/>
    <p:sldId id="295" r:id="rId15"/>
    <p:sldId id="300" r:id="rId16"/>
    <p:sldId id="298" r:id="rId17"/>
    <p:sldId id="28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ntation" id="{D6BCDA1C-FF51-4E65-A82F-02D770A5B6E3}">
          <p14:sldIdLst>
            <p14:sldId id="264"/>
            <p14:sldId id="291"/>
            <p14:sldId id="301"/>
            <p14:sldId id="292"/>
            <p14:sldId id="293"/>
            <p14:sldId id="294"/>
            <p14:sldId id="296"/>
            <p14:sldId id="297"/>
            <p14:sldId id="299"/>
            <p14:sldId id="295"/>
            <p14:sldId id="300"/>
            <p14:sldId id="298"/>
            <p14:sldId id="28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4E1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4" autoAdjust="0"/>
    <p:restoredTop sz="87015" autoAdjust="0"/>
  </p:normalViewPr>
  <p:slideViewPr>
    <p:cSldViewPr snapToGrid="0">
      <p:cViewPr varScale="1">
        <p:scale>
          <a:sx n="41" d="100"/>
          <a:sy n="41" d="100"/>
        </p:scale>
        <p:origin x="66"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26322E-8C28-43D7-A6C4-1EAFF756E29E}" type="datetimeFigureOut">
              <a:rPr lang="en-SE" smtClean="0"/>
              <a:t>06/05/2026</a:t>
            </a:fld>
            <a:endParaRPr lang="en-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SE"/>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040733-C6B0-4C68-8125-CEBA798260F0}" type="slidenum">
              <a:rPr lang="en-SE" smtClean="0"/>
              <a:t>‹#›</a:t>
            </a:fld>
            <a:endParaRPr lang="en-SE"/>
          </a:p>
        </p:txBody>
      </p:sp>
    </p:spTree>
    <p:extLst>
      <p:ext uri="{BB962C8B-B14F-4D97-AF65-F5344CB8AC3E}">
        <p14:creationId xmlns:p14="http://schemas.microsoft.com/office/powerpoint/2010/main" val="182500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image" Target="../media/image6.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image" Target="../media/image6.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8.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2.xml"/><Relationship Id="rId4" Type="http://schemas.openxmlformats.org/officeDocument/2006/relationships/image" Target="../media/image2.sv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Rubrikbild">
    <p:bg>
      <p:bgPr>
        <a:solidFill>
          <a:schemeClr val="accent5"/>
        </a:solidFill>
        <a:effectLst/>
      </p:bgPr>
    </p:bg>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349DFD48-7E48-E31F-AB81-E84FE5ACAFE9}"/>
              </a:ext>
            </a:extLst>
          </p:cNvPr>
          <p:cNvSpPr/>
          <p:nvPr userDrawn="1"/>
        </p:nvSpPr>
        <p:spPr>
          <a:xfrm>
            <a:off x="0" y="0"/>
            <a:ext cx="12192000" cy="6858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FC23CA8D-7027-2FDA-1B04-E0AA9845AD60}"/>
              </a:ext>
            </a:extLst>
          </p:cNvPr>
          <p:cNvSpPr>
            <a:spLocks noGrp="1"/>
          </p:cNvSpPr>
          <p:nvPr>
            <p:ph type="ctrTitle" hasCustomPrompt="1"/>
          </p:nvPr>
        </p:nvSpPr>
        <p:spPr>
          <a:xfrm>
            <a:off x="1432560" y="3106759"/>
            <a:ext cx="9144000" cy="723245"/>
          </a:xfrm>
        </p:spPr>
        <p:txBody>
          <a:bodyPr anchor="b">
            <a:noAutofit/>
          </a:bodyPr>
          <a:lstStyle>
            <a:lvl1pPr algn="l">
              <a:defRPr sz="4000" b="1"/>
            </a:lvl1pPr>
          </a:lstStyle>
          <a:p>
            <a:r>
              <a:rPr lang="sv-SE"/>
              <a:t>Namn på presentation</a:t>
            </a:r>
            <a:endParaRPr lang="en-US"/>
          </a:p>
        </p:txBody>
      </p:sp>
      <p:sp>
        <p:nvSpPr>
          <p:cNvPr id="3" name="Underrubrik 2">
            <a:extLst>
              <a:ext uri="{FF2B5EF4-FFF2-40B4-BE49-F238E27FC236}">
                <a16:creationId xmlns:a16="http://schemas.microsoft.com/office/drawing/2014/main" id="{5A3E1ABC-EA39-D489-EC88-A962717309DB}"/>
              </a:ext>
            </a:extLst>
          </p:cNvPr>
          <p:cNvSpPr>
            <a:spLocks noGrp="1"/>
          </p:cNvSpPr>
          <p:nvPr>
            <p:ph type="subTitle" idx="1" hasCustomPrompt="1"/>
          </p:nvPr>
        </p:nvSpPr>
        <p:spPr>
          <a:xfrm>
            <a:off x="1432560" y="2618935"/>
            <a:ext cx="9144000" cy="487824"/>
          </a:xfrm>
        </p:spPr>
        <p:txBody>
          <a:bodyPr>
            <a:noAutofit/>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Arbetssätt</a:t>
            </a:r>
            <a:endParaRPr lang="en-US"/>
          </a:p>
        </p:txBody>
      </p:sp>
      <p:pic>
        <p:nvPicPr>
          <p:cNvPr id="4" name="Bildobjekt 7">
            <a:extLst>
              <a:ext uri="{FF2B5EF4-FFF2-40B4-BE49-F238E27FC236}">
                <a16:creationId xmlns:a16="http://schemas.microsoft.com/office/drawing/2014/main" id="{E2EADC11-D720-26F5-2D0D-4D5C950FD8BA}"/>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5" name="Bildobjekt 4">
            <a:extLst>
              <a:ext uri="{FF2B5EF4-FFF2-40B4-BE49-F238E27FC236}">
                <a16:creationId xmlns:a16="http://schemas.microsoft.com/office/drawing/2014/main" id="{97FD9491-0EA9-9EB6-3963-5FFF55012245}"/>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3830745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1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0443858" y="6047117"/>
            <a:ext cx="1328022" cy="464400"/>
          </a:xfrm>
          <a:prstGeom prst="rect">
            <a:avLst/>
          </a:prstGeom>
        </p:spPr>
      </p:pic>
      <p:sp>
        <p:nvSpPr>
          <p:cNvPr id="2" name="Rubrik 1">
            <a:extLst>
              <a:ext uri="{FF2B5EF4-FFF2-40B4-BE49-F238E27FC236}">
                <a16:creationId xmlns:a16="http://schemas.microsoft.com/office/drawing/2014/main" id="{52F2BC73-4E35-E71E-D43D-18F1DFD5FF4F}"/>
              </a:ext>
            </a:extLst>
          </p:cNvPr>
          <p:cNvSpPr>
            <a:spLocks noGrp="1"/>
          </p:cNvSpPr>
          <p:nvPr>
            <p:ph type="title"/>
            <p:custDataLst>
              <p:tags r:id="rId1"/>
            </p:custDataLst>
          </p:nvPr>
        </p:nvSpPr>
        <p:spPr>
          <a:xfrm>
            <a:off x="1416050" y="2155032"/>
            <a:ext cx="8806426" cy="1273968"/>
          </a:xfrm>
          <a:prstGeom prst="rect">
            <a:avLst/>
          </a:prstGeom>
        </p:spPr>
        <p:txBody>
          <a:bodyPr anchor="b"/>
          <a:lstStyle>
            <a:lvl1pPr>
              <a:defRPr sz="4000" b="1">
                <a:solidFill>
                  <a:schemeClr val="tx1"/>
                </a:solidFill>
                <a:latin typeface="+mj-lt"/>
              </a:defRPr>
            </a:lvl1pPr>
          </a:lstStyle>
          <a:p>
            <a:r>
              <a:rPr lang="sv-SE"/>
              <a:t>Klicka här för att ändra mall för rubrikformat</a:t>
            </a:r>
            <a:endParaRPr lang="sv-SE" dirty="0"/>
          </a:p>
        </p:txBody>
      </p:sp>
      <p:sp>
        <p:nvSpPr>
          <p:cNvPr id="3" name="Platshållare för text 2">
            <a:extLst>
              <a:ext uri="{FF2B5EF4-FFF2-40B4-BE49-F238E27FC236}">
                <a16:creationId xmlns:a16="http://schemas.microsoft.com/office/drawing/2014/main" id="{8EE0C957-C07D-633A-2D93-17F207376C30}"/>
              </a:ext>
            </a:extLst>
          </p:cNvPr>
          <p:cNvSpPr>
            <a:spLocks noGrp="1"/>
          </p:cNvSpPr>
          <p:nvPr>
            <p:ph type="body" idx="1"/>
            <p:custDataLst>
              <p:tags r:id="rId2"/>
            </p:custDataLst>
          </p:nvPr>
        </p:nvSpPr>
        <p:spPr>
          <a:xfrm>
            <a:off x="1416050" y="3460777"/>
            <a:ext cx="8806426"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pic>
        <p:nvPicPr>
          <p:cNvPr id="4" name="Bildobjekt 3">
            <a:extLst>
              <a:ext uri="{FF2B5EF4-FFF2-40B4-BE49-F238E27FC236}">
                <a16:creationId xmlns:a16="http://schemas.microsoft.com/office/drawing/2014/main" id="{43140FF2-3E14-F4BA-BF48-661619FE22B2}"/>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11312767" y="261938"/>
            <a:ext cx="596900" cy="457200"/>
          </a:xfrm>
          <a:prstGeom prst="rect">
            <a:avLst/>
          </a:prstGeom>
        </p:spPr>
      </p:pic>
    </p:spTree>
    <p:extLst>
      <p:ext uri="{BB962C8B-B14F-4D97-AF65-F5344CB8AC3E}">
        <p14:creationId xmlns:p14="http://schemas.microsoft.com/office/powerpoint/2010/main" val="2944199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2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4" name="Rubrik 1">
            <a:extLst>
              <a:ext uri="{FF2B5EF4-FFF2-40B4-BE49-F238E27FC236}">
                <a16:creationId xmlns:a16="http://schemas.microsoft.com/office/drawing/2014/main" id="{4BFF3614-DF96-023A-53F4-CD0AB967FB74}"/>
              </a:ext>
            </a:extLst>
          </p:cNvPr>
          <p:cNvSpPr>
            <a:spLocks noGrp="1"/>
          </p:cNvSpPr>
          <p:nvPr>
            <p:ph type="title" hasCustomPrompt="1"/>
          </p:nvPr>
        </p:nvSpPr>
        <p:spPr>
          <a:xfrm>
            <a:off x="1678671" y="681038"/>
            <a:ext cx="8597864" cy="541926"/>
          </a:xfrm>
          <a:prstGeom prst="rect">
            <a:avLst/>
          </a:prstGeom>
        </p:spPr>
        <p:txBody>
          <a:bodyPr/>
          <a:lstStyle>
            <a:lvl1pPr>
              <a:defRPr sz="3200" b="1">
                <a:solidFill>
                  <a:schemeClr val="tx1"/>
                </a:solidFill>
              </a:defRPr>
            </a:lvl1pPr>
          </a:lstStyle>
          <a:p>
            <a:r>
              <a:rPr lang="sv-SE" dirty="0"/>
              <a:t>Klicka här för att ändra format</a:t>
            </a:r>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0443858" y="6047117"/>
            <a:ext cx="1328022" cy="464400"/>
          </a:xfrm>
          <a:prstGeom prst="rect">
            <a:avLst/>
          </a:prstGeom>
        </p:spPr>
      </p:pic>
      <p:sp>
        <p:nvSpPr>
          <p:cNvPr id="2" name="Platshållare för innehåll 2">
            <a:extLst>
              <a:ext uri="{FF2B5EF4-FFF2-40B4-BE49-F238E27FC236}">
                <a16:creationId xmlns:a16="http://schemas.microsoft.com/office/drawing/2014/main" id="{DF2D06B1-DCB1-241D-2255-566BA6BAFCB1}"/>
              </a:ext>
            </a:extLst>
          </p:cNvPr>
          <p:cNvSpPr>
            <a:spLocks noGrp="1"/>
          </p:cNvSpPr>
          <p:nvPr>
            <p:ph sz="half" idx="1" hasCustomPrompt="1"/>
            <p:custDataLst>
              <p:tags r:id="rId1"/>
            </p:custDataLst>
          </p:nvPr>
        </p:nvSpPr>
        <p:spPr>
          <a:xfrm>
            <a:off x="1674916" y="1467530"/>
            <a:ext cx="4196495"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innehåll 3">
            <a:extLst>
              <a:ext uri="{FF2B5EF4-FFF2-40B4-BE49-F238E27FC236}">
                <a16:creationId xmlns:a16="http://schemas.microsoft.com/office/drawing/2014/main" id="{4CC74606-9AC2-39F1-0619-9AC0BD35E30B}"/>
              </a:ext>
            </a:extLst>
          </p:cNvPr>
          <p:cNvSpPr>
            <a:spLocks noGrp="1"/>
          </p:cNvSpPr>
          <p:nvPr>
            <p:ph sz="half" idx="11"/>
            <p:custDataLst>
              <p:tags r:id="rId2"/>
            </p:custDataLst>
          </p:nvPr>
        </p:nvSpPr>
        <p:spPr>
          <a:xfrm>
            <a:off x="6080040" y="1467530"/>
            <a:ext cx="4196495"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9" name="Bildobjekt 8">
            <a:extLst>
              <a:ext uri="{FF2B5EF4-FFF2-40B4-BE49-F238E27FC236}">
                <a16:creationId xmlns:a16="http://schemas.microsoft.com/office/drawing/2014/main" id="{CF3339DB-A857-8747-DDF1-1CDA7D08445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11312767" y="261938"/>
            <a:ext cx="596900" cy="457200"/>
          </a:xfrm>
          <a:prstGeom prst="rect">
            <a:avLst/>
          </a:prstGeom>
        </p:spPr>
      </p:pic>
    </p:spTree>
    <p:extLst>
      <p:ext uri="{BB962C8B-B14F-4D97-AF65-F5344CB8AC3E}">
        <p14:creationId xmlns:p14="http://schemas.microsoft.com/office/powerpoint/2010/main" val="2577565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3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5" name="Rubrik 1">
            <a:extLst>
              <a:ext uri="{FF2B5EF4-FFF2-40B4-BE49-F238E27FC236}">
                <a16:creationId xmlns:a16="http://schemas.microsoft.com/office/drawing/2014/main" id="{EB09906A-9F81-C2DD-2E0C-1D4E7AC0E8D6}"/>
              </a:ext>
            </a:extLst>
          </p:cNvPr>
          <p:cNvSpPr>
            <a:spLocks noGrp="1"/>
          </p:cNvSpPr>
          <p:nvPr>
            <p:ph type="title" hasCustomPrompt="1"/>
          </p:nvPr>
        </p:nvSpPr>
        <p:spPr>
          <a:xfrm>
            <a:off x="1515041" y="844667"/>
            <a:ext cx="8543806" cy="541926"/>
          </a:xfrm>
          <a:prstGeom prst="rect">
            <a:avLst/>
          </a:prstGeom>
        </p:spPr>
        <p:txBody>
          <a:bodyPr/>
          <a:lstStyle>
            <a:lvl1pPr>
              <a:defRPr sz="3200" b="1">
                <a:solidFill>
                  <a:schemeClr val="tx1"/>
                </a:solidFill>
              </a:defRPr>
            </a:lvl1pPr>
          </a:lstStyle>
          <a:p>
            <a:r>
              <a:rPr lang="sv-SE" dirty="0"/>
              <a:t>Klicka här för att ändra format</a:t>
            </a:r>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4" name="Bildobjekt 3">
            <a:extLst>
              <a:ext uri="{FF2B5EF4-FFF2-40B4-BE49-F238E27FC236}">
                <a16:creationId xmlns:a16="http://schemas.microsoft.com/office/drawing/2014/main" id="{C6761BF5-013D-B833-5619-C7D07DB80356}"/>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312767" y="261938"/>
            <a:ext cx="596900" cy="457200"/>
          </a:xfrm>
          <a:prstGeom prst="rect">
            <a:avLst/>
          </a:prstGeom>
        </p:spPr>
      </p:pic>
    </p:spTree>
    <p:extLst>
      <p:ext uri="{BB962C8B-B14F-4D97-AF65-F5344CB8AC3E}">
        <p14:creationId xmlns:p14="http://schemas.microsoft.com/office/powerpoint/2010/main" val="1117893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4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4" name="Bildobjekt 3">
            <a:extLst>
              <a:ext uri="{FF2B5EF4-FFF2-40B4-BE49-F238E27FC236}">
                <a16:creationId xmlns:a16="http://schemas.microsoft.com/office/drawing/2014/main" id="{D255432C-2C9F-852C-0480-34745C393D49}"/>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312767" y="261938"/>
            <a:ext cx="596900" cy="457200"/>
          </a:xfrm>
          <a:prstGeom prst="rect">
            <a:avLst/>
          </a:prstGeom>
        </p:spPr>
      </p:pic>
    </p:spTree>
    <p:extLst>
      <p:ext uri="{BB962C8B-B14F-4D97-AF65-F5344CB8AC3E}">
        <p14:creationId xmlns:p14="http://schemas.microsoft.com/office/powerpoint/2010/main" val="3235969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Rubrikbild">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E2E320E9-AEA0-9796-D621-DBD2C38B1DDB}"/>
              </a:ext>
            </a:extLst>
          </p:cNvPr>
          <p:cNvSpPr/>
          <p:nvPr userDrawn="1"/>
        </p:nvSpPr>
        <p:spPr>
          <a:xfrm>
            <a:off x="0" y="0"/>
            <a:ext cx="12192000" cy="6858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8" name="Bildobjekt 7">
            <a:extLst>
              <a:ext uri="{FF2B5EF4-FFF2-40B4-BE49-F238E27FC236}">
                <a16:creationId xmlns:a16="http://schemas.microsoft.com/office/drawing/2014/main" id="{86088762-EEF3-EDB0-420B-A0A72515AA4B}"/>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1" cy="464400"/>
          </a:xfrm>
          <a:prstGeom prst="rect">
            <a:avLst/>
          </a:prstGeom>
        </p:spPr>
      </p:pic>
      <p:pic>
        <p:nvPicPr>
          <p:cNvPr id="9" name="Bildobjekt 8">
            <a:extLst>
              <a:ext uri="{FF2B5EF4-FFF2-40B4-BE49-F238E27FC236}">
                <a16:creationId xmlns:a16="http://schemas.microsoft.com/office/drawing/2014/main" id="{F95DE4A0-DEE8-5596-C612-16255648E1DE}"/>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353800" y="300038"/>
            <a:ext cx="508000" cy="381000"/>
          </a:xfrm>
          <a:prstGeom prst="rect">
            <a:avLst/>
          </a:prstGeom>
        </p:spPr>
      </p:pic>
      <p:sp>
        <p:nvSpPr>
          <p:cNvPr id="2" name="Rubrik 1">
            <a:extLst>
              <a:ext uri="{FF2B5EF4-FFF2-40B4-BE49-F238E27FC236}">
                <a16:creationId xmlns:a16="http://schemas.microsoft.com/office/drawing/2014/main" id="{FC23CA8D-7027-2FDA-1B04-E0AA9845AD60}"/>
              </a:ext>
            </a:extLst>
          </p:cNvPr>
          <p:cNvSpPr>
            <a:spLocks noGrp="1"/>
          </p:cNvSpPr>
          <p:nvPr>
            <p:ph type="ctrTitle" hasCustomPrompt="1"/>
          </p:nvPr>
        </p:nvSpPr>
        <p:spPr>
          <a:xfrm>
            <a:off x="1432560" y="3106759"/>
            <a:ext cx="9144000" cy="723245"/>
          </a:xfrm>
        </p:spPr>
        <p:txBody>
          <a:bodyPr anchor="b">
            <a:noAutofit/>
          </a:bodyPr>
          <a:lstStyle>
            <a:lvl1pPr algn="l">
              <a:defRPr sz="4000" b="1">
                <a:solidFill>
                  <a:schemeClr val="bg1"/>
                </a:solidFill>
              </a:defRPr>
            </a:lvl1pPr>
          </a:lstStyle>
          <a:p>
            <a:r>
              <a:rPr lang="sv-SE"/>
              <a:t>Klicka här för att ändra format</a:t>
            </a:r>
            <a:endParaRPr lang="en-US"/>
          </a:p>
        </p:txBody>
      </p:sp>
      <p:sp>
        <p:nvSpPr>
          <p:cNvPr id="3" name="Underrubrik 2">
            <a:extLst>
              <a:ext uri="{FF2B5EF4-FFF2-40B4-BE49-F238E27FC236}">
                <a16:creationId xmlns:a16="http://schemas.microsoft.com/office/drawing/2014/main" id="{5A3E1ABC-EA39-D489-EC88-A962717309DB}"/>
              </a:ext>
            </a:extLst>
          </p:cNvPr>
          <p:cNvSpPr>
            <a:spLocks noGrp="1"/>
          </p:cNvSpPr>
          <p:nvPr>
            <p:ph type="subTitle" idx="1" hasCustomPrompt="1"/>
          </p:nvPr>
        </p:nvSpPr>
        <p:spPr>
          <a:xfrm>
            <a:off x="1432560" y="2618935"/>
            <a:ext cx="9144000" cy="487824"/>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sv-SE"/>
              <a:t>Gemensamma grunder</a:t>
            </a:r>
            <a:endParaRPr lang="en-US"/>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a:p>
          <a:p>
            <a:endParaRPr lang="en-US"/>
          </a:p>
        </p:txBody>
      </p:sp>
    </p:spTree>
    <p:extLst>
      <p:ext uri="{BB962C8B-B14F-4D97-AF65-F5344CB8AC3E}">
        <p14:creationId xmlns:p14="http://schemas.microsoft.com/office/powerpoint/2010/main" val="2648656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om sida">
    <p:spTree>
      <p:nvGrpSpPr>
        <p:cNvPr id="1" name=""/>
        <p:cNvGrpSpPr/>
        <p:nvPr/>
      </p:nvGrpSpPr>
      <p:grpSpPr>
        <a:xfrm>
          <a:off x="0" y="0"/>
          <a:ext cx="0" cy="0"/>
          <a:chOff x="0" y="0"/>
          <a:chExt cx="0" cy="0"/>
        </a:xfrm>
      </p:grpSpPr>
      <p:pic>
        <p:nvPicPr>
          <p:cNvPr id="5" name="Bildobjekt 7">
            <a:extLst>
              <a:ext uri="{FF2B5EF4-FFF2-40B4-BE49-F238E27FC236}">
                <a16:creationId xmlns:a16="http://schemas.microsoft.com/office/drawing/2014/main" id="{88097413-362C-9CE4-F7F2-18D282DFF571}"/>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6" name="Bildobjekt 5">
            <a:extLst>
              <a:ext uri="{FF2B5EF4-FFF2-40B4-BE49-F238E27FC236}">
                <a16:creationId xmlns:a16="http://schemas.microsoft.com/office/drawing/2014/main" id="{C90E9EA2-0F19-FE50-5040-5F8EDB7C169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312767" y="261938"/>
            <a:ext cx="596900" cy="457200"/>
          </a:xfrm>
          <a:prstGeom prst="rect">
            <a:avLst/>
          </a:prstGeom>
        </p:spPr>
      </p:pic>
    </p:spTree>
    <p:extLst>
      <p:ext uri="{BB962C8B-B14F-4D97-AF65-F5344CB8AC3E}">
        <p14:creationId xmlns:p14="http://schemas.microsoft.com/office/powerpoint/2010/main" val="2147088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5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5" name="Rubrik 1">
            <a:extLst>
              <a:ext uri="{FF2B5EF4-FFF2-40B4-BE49-F238E27FC236}">
                <a16:creationId xmlns:a16="http://schemas.microsoft.com/office/drawing/2014/main" id="{BC346CE2-07CD-41E2-DA17-61A683C3EFAF}"/>
              </a:ext>
            </a:extLst>
          </p:cNvPr>
          <p:cNvSpPr>
            <a:spLocks noGrp="1"/>
          </p:cNvSpPr>
          <p:nvPr>
            <p:ph type="title" hasCustomPrompt="1"/>
          </p:nvPr>
        </p:nvSpPr>
        <p:spPr>
          <a:xfrm>
            <a:off x="1678670" y="844667"/>
            <a:ext cx="8543806" cy="541926"/>
          </a:xfrm>
          <a:prstGeom prst="rect">
            <a:avLst/>
          </a:prstGeom>
        </p:spPr>
        <p:txBody>
          <a:bodyPr>
            <a:noAutofit/>
          </a:bodyPr>
          <a:lstStyle>
            <a:lvl1pPr>
              <a:defRPr sz="3200" b="1">
                <a:solidFill>
                  <a:schemeClr val="tx1"/>
                </a:solidFill>
              </a:defRPr>
            </a:lvl1pPr>
          </a:lstStyle>
          <a:p>
            <a:r>
              <a:rPr lang="sv-SE" dirty="0"/>
              <a:t>Klicka här för att ändra format</a:t>
            </a:r>
          </a:p>
        </p:txBody>
      </p:sp>
      <p:sp>
        <p:nvSpPr>
          <p:cNvPr id="6" name="Platshållare för innehåll 2">
            <a:extLst>
              <a:ext uri="{FF2B5EF4-FFF2-40B4-BE49-F238E27FC236}">
                <a16:creationId xmlns:a16="http://schemas.microsoft.com/office/drawing/2014/main" id="{21995352-94D7-3C73-AA49-CF6ADD35EE95}"/>
              </a:ext>
            </a:extLst>
          </p:cNvPr>
          <p:cNvSpPr>
            <a:spLocks noGrp="1"/>
          </p:cNvSpPr>
          <p:nvPr>
            <p:ph idx="1"/>
          </p:nvPr>
        </p:nvSpPr>
        <p:spPr>
          <a:xfrm>
            <a:off x="1678669" y="1595206"/>
            <a:ext cx="8543807" cy="4351338"/>
          </a:xfrm>
          <a:prstGeom prst="rect">
            <a:avLst/>
          </a:prstGeom>
        </p:spPr>
        <p:txBody>
          <a:bodyPr>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2" name="Bildobjekt 1">
            <a:extLst>
              <a:ext uri="{FF2B5EF4-FFF2-40B4-BE49-F238E27FC236}">
                <a16:creationId xmlns:a16="http://schemas.microsoft.com/office/drawing/2014/main" id="{E4C87D46-C72D-B954-25E8-C60B02BF9610}"/>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3130905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0443858" y="6047117"/>
            <a:ext cx="1328022" cy="464400"/>
          </a:xfrm>
          <a:prstGeom prst="rect">
            <a:avLst/>
          </a:prstGeom>
        </p:spPr>
      </p:pic>
      <p:sp>
        <p:nvSpPr>
          <p:cNvPr id="2" name="Rubrik 1">
            <a:extLst>
              <a:ext uri="{FF2B5EF4-FFF2-40B4-BE49-F238E27FC236}">
                <a16:creationId xmlns:a16="http://schemas.microsoft.com/office/drawing/2014/main" id="{52F2BC73-4E35-E71E-D43D-18F1DFD5FF4F}"/>
              </a:ext>
            </a:extLst>
          </p:cNvPr>
          <p:cNvSpPr>
            <a:spLocks noGrp="1"/>
          </p:cNvSpPr>
          <p:nvPr>
            <p:ph type="title"/>
            <p:custDataLst>
              <p:tags r:id="rId1"/>
            </p:custDataLst>
          </p:nvPr>
        </p:nvSpPr>
        <p:spPr>
          <a:xfrm>
            <a:off x="1416050" y="2155032"/>
            <a:ext cx="8806426" cy="1273968"/>
          </a:xfrm>
          <a:prstGeom prst="rect">
            <a:avLst/>
          </a:prstGeom>
        </p:spPr>
        <p:txBody>
          <a:bodyPr anchor="b">
            <a:noAutofit/>
          </a:bodyPr>
          <a:lstStyle>
            <a:lvl1pPr>
              <a:defRPr sz="4000" b="1">
                <a:solidFill>
                  <a:schemeClr val="tx1"/>
                </a:solidFill>
                <a:latin typeface="+mj-lt"/>
              </a:defRPr>
            </a:lvl1pPr>
          </a:lstStyle>
          <a:p>
            <a:r>
              <a:rPr lang="sv-SE"/>
              <a:t>Klicka här för att ändra mall för rubrikformat</a:t>
            </a:r>
            <a:endParaRPr lang="sv-SE" dirty="0"/>
          </a:p>
        </p:txBody>
      </p:sp>
      <p:sp>
        <p:nvSpPr>
          <p:cNvPr id="3" name="Platshållare för text 2">
            <a:extLst>
              <a:ext uri="{FF2B5EF4-FFF2-40B4-BE49-F238E27FC236}">
                <a16:creationId xmlns:a16="http://schemas.microsoft.com/office/drawing/2014/main" id="{8EE0C957-C07D-633A-2D93-17F207376C30}"/>
              </a:ext>
            </a:extLst>
          </p:cNvPr>
          <p:cNvSpPr>
            <a:spLocks noGrp="1"/>
          </p:cNvSpPr>
          <p:nvPr>
            <p:ph type="body" idx="1"/>
            <p:custDataLst>
              <p:tags r:id="rId2"/>
            </p:custDataLst>
          </p:nvPr>
        </p:nvSpPr>
        <p:spPr>
          <a:xfrm>
            <a:off x="1416050" y="3460777"/>
            <a:ext cx="8806426" cy="633743"/>
          </a:xfrm>
          <a:prstGeom prst="rect">
            <a:avLst/>
          </a:prstGeom>
        </p:spPr>
        <p:txBody>
          <a:bodyPr>
            <a:noAutofit/>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pic>
        <p:nvPicPr>
          <p:cNvPr id="4" name="Bildobjekt 3">
            <a:extLst>
              <a:ext uri="{FF2B5EF4-FFF2-40B4-BE49-F238E27FC236}">
                <a16:creationId xmlns:a16="http://schemas.microsoft.com/office/drawing/2014/main" id="{BE97003F-6CBD-79AF-4D9D-0262468C8D49}"/>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2392346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7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4" name="Rubrik 1">
            <a:extLst>
              <a:ext uri="{FF2B5EF4-FFF2-40B4-BE49-F238E27FC236}">
                <a16:creationId xmlns:a16="http://schemas.microsoft.com/office/drawing/2014/main" id="{4BFF3614-DF96-023A-53F4-CD0AB967FB74}"/>
              </a:ext>
            </a:extLst>
          </p:cNvPr>
          <p:cNvSpPr>
            <a:spLocks noGrp="1"/>
          </p:cNvSpPr>
          <p:nvPr>
            <p:ph type="title" hasCustomPrompt="1"/>
          </p:nvPr>
        </p:nvSpPr>
        <p:spPr>
          <a:xfrm>
            <a:off x="1678671" y="681038"/>
            <a:ext cx="8597864" cy="541926"/>
          </a:xfrm>
          <a:prstGeom prst="rect">
            <a:avLst/>
          </a:prstGeom>
        </p:spPr>
        <p:txBody>
          <a:bodyPr>
            <a:noAutofit/>
          </a:bodyPr>
          <a:lstStyle>
            <a:lvl1pPr>
              <a:defRPr sz="3200" b="1">
                <a:solidFill>
                  <a:schemeClr val="tx1"/>
                </a:solidFill>
              </a:defRPr>
            </a:lvl1pPr>
          </a:lstStyle>
          <a:p>
            <a:r>
              <a:rPr lang="sv-SE" dirty="0"/>
              <a:t>Klicka här för att ändra format</a:t>
            </a:r>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0443858" y="6047117"/>
            <a:ext cx="1328022" cy="464400"/>
          </a:xfrm>
          <a:prstGeom prst="rect">
            <a:avLst/>
          </a:prstGeom>
        </p:spPr>
      </p:pic>
      <p:sp>
        <p:nvSpPr>
          <p:cNvPr id="2" name="Platshållare för innehåll 2">
            <a:extLst>
              <a:ext uri="{FF2B5EF4-FFF2-40B4-BE49-F238E27FC236}">
                <a16:creationId xmlns:a16="http://schemas.microsoft.com/office/drawing/2014/main" id="{DF2D06B1-DCB1-241D-2255-566BA6BAFCB1}"/>
              </a:ext>
            </a:extLst>
          </p:cNvPr>
          <p:cNvSpPr>
            <a:spLocks noGrp="1"/>
          </p:cNvSpPr>
          <p:nvPr>
            <p:ph sz="half" idx="1"/>
            <p:custDataLst>
              <p:tags r:id="rId1"/>
            </p:custDataLst>
          </p:nvPr>
        </p:nvSpPr>
        <p:spPr>
          <a:xfrm>
            <a:off x="1674916" y="1467530"/>
            <a:ext cx="4196495" cy="3574027"/>
          </a:xfrm>
          <a:prstGeom prst="rect">
            <a:avLst/>
          </a:prstGeom>
        </p:spPr>
        <p:txBody>
          <a:bodyPr>
            <a:noAutofit/>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innehåll 3">
            <a:extLst>
              <a:ext uri="{FF2B5EF4-FFF2-40B4-BE49-F238E27FC236}">
                <a16:creationId xmlns:a16="http://schemas.microsoft.com/office/drawing/2014/main" id="{4CC74606-9AC2-39F1-0619-9AC0BD35E30B}"/>
              </a:ext>
            </a:extLst>
          </p:cNvPr>
          <p:cNvSpPr>
            <a:spLocks noGrp="1"/>
          </p:cNvSpPr>
          <p:nvPr>
            <p:ph sz="half" idx="11"/>
            <p:custDataLst>
              <p:tags r:id="rId2"/>
            </p:custDataLst>
          </p:nvPr>
        </p:nvSpPr>
        <p:spPr>
          <a:xfrm>
            <a:off x="6080040" y="1467530"/>
            <a:ext cx="4196495" cy="3574027"/>
          </a:xfrm>
          <a:prstGeom prst="rect">
            <a:avLst/>
          </a:prstGeom>
        </p:spPr>
        <p:txBody>
          <a:bodyPr>
            <a:noAutofit/>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5" name="Bildobjekt 4">
            <a:extLst>
              <a:ext uri="{FF2B5EF4-FFF2-40B4-BE49-F238E27FC236}">
                <a16:creationId xmlns:a16="http://schemas.microsoft.com/office/drawing/2014/main" id="{B7121200-E252-0EC9-F14A-F1015BBFF1E9}"/>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1633605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8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5" name="Rubrik 1">
            <a:extLst>
              <a:ext uri="{FF2B5EF4-FFF2-40B4-BE49-F238E27FC236}">
                <a16:creationId xmlns:a16="http://schemas.microsoft.com/office/drawing/2014/main" id="{EB09906A-9F81-C2DD-2E0C-1D4E7AC0E8D6}"/>
              </a:ext>
            </a:extLst>
          </p:cNvPr>
          <p:cNvSpPr>
            <a:spLocks noGrp="1"/>
          </p:cNvSpPr>
          <p:nvPr>
            <p:ph type="title" hasCustomPrompt="1"/>
          </p:nvPr>
        </p:nvSpPr>
        <p:spPr>
          <a:xfrm>
            <a:off x="1515041" y="844667"/>
            <a:ext cx="8543806" cy="541926"/>
          </a:xfrm>
          <a:prstGeom prst="rect">
            <a:avLst/>
          </a:prstGeom>
        </p:spPr>
        <p:txBody>
          <a:bodyPr>
            <a:noAutofit/>
          </a:bodyPr>
          <a:lstStyle>
            <a:lvl1pPr>
              <a:defRPr sz="3200" b="1">
                <a:solidFill>
                  <a:schemeClr val="tx1"/>
                </a:solidFill>
              </a:defRPr>
            </a:lvl1pPr>
          </a:lstStyle>
          <a:p>
            <a:r>
              <a:rPr lang="sv-SE" dirty="0"/>
              <a:t>Klicka här för att ändra format</a:t>
            </a:r>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2" name="Bildobjekt 1">
            <a:extLst>
              <a:ext uri="{FF2B5EF4-FFF2-40B4-BE49-F238E27FC236}">
                <a16:creationId xmlns:a16="http://schemas.microsoft.com/office/drawing/2014/main" id="{9FDAD0B5-35CB-0F08-0DD3-2684170C292E}"/>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3828494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9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2" name="Bildobjekt 1">
            <a:extLst>
              <a:ext uri="{FF2B5EF4-FFF2-40B4-BE49-F238E27FC236}">
                <a16:creationId xmlns:a16="http://schemas.microsoft.com/office/drawing/2014/main" id="{8A730076-5F8A-ED50-711A-67827318423A}"/>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2731072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Rubrikbild">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31BB5980-32A0-0072-4812-34ED65233026}"/>
              </a:ext>
            </a:extLst>
          </p:cNvPr>
          <p:cNvSpPr/>
          <p:nvPr userDrawn="1"/>
        </p:nvSpPr>
        <p:spPr>
          <a:xfrm>
            <a:off x="0" y="0"/>
            <a:ext cx="12192000" cy="6858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8" name="Bildobjekt 7">
            <a:extLst>
              <a:ext uri="{FF2B5EF4-FFF2-40B4-BE49-F238E27FC236}">
                <a16:creationId xmlns:a16="http://schemas.microsoft.com/office/drawing/2014/main" id="{A9DEF988-80A4-649C-E324-F699DD0B4B2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9" name="Bildobjekt 8">
            <a:extLst>
              <a:ext uri="{FF2B5EF4-FFF2-40B4-BE49-F238E27FC236}">
                <a16:creationId xmlns:a16="http://schemas.microsoft.com/office/drawing/2014/main" id="{523C52C7-BF81-42A0-ED39-6D05C1610D5D}"/>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
        <p:nvSpPr>
          <p:cNvPr id="2" name="Rubrik 1">
            <a:extLst>
              <a:ext uri="{FF2B5EF4-FFF2-40B4-BE49-F238E27FC236}">
                <a16:creationId xmlns:a16="http://schemas.microsoft.com/office/drawing/2014/main" id="{FC23CA8D-7027-2FDA-1B04-E0AA9845AD60}"/>
              </a:ext>
            </a:extLst>
          </p:cNvPr>
          <p:cNvSpPr>
            <a:spLocks noGrp="1"/>
          </p:cNvSpPr>
          <p:nvPr>
            <p:ph type="ctrTitle" hasCustomPrompt="1"/>
          </p:nvPr>
        </p:nvSpPr>
        <p:spPr>
          <a:xfrm>
            <a:off x="1432560" y="3106759"/>
            <a:ext cx="9144000" cy="723245"/>
          </a:xfrm>
        </p:spPr>
        <p:txBody>
          <a:bodyPr anchor="b">
            <a:noAutofit/>
          </a:bodyPr>
          <a:lstStyle>
            <a:lvl1pPr algn="l">
              <a:defRPr sz="4000" b="1"/>
            </a:lvl1pPr>
          </a:lstStyle>
          <a:p>
            <a:r>
              <a:rPr lang="sv-SE"/>
              <a:t>Klicka här för att ändra format</a:t>
            </a:r>
            <a:endParaRPr lang="en-US"/>
          </a:p>
        </p:txBody>
      </p:sp>
      <p:sp>
        <p:nvSpPr>
          <p:cNvPr id="3" name="Underrubrik 2">
            <a:extLst>
              <a:ext uri="{FF2B5EF4-FFF2-40B4-BE49-F238E27FC236}">
                <a16:creationId xmlns:a16="http://schemas.microsoft.com/office/drawing/2014/main" id="{5A3E1ABC-EA39-D489-EC88-A962717309DB}"/>
              </a:ext>
            </a:extLst>
          </p:cNvPr>
          <p:cNvSpPr>
            <a:spLocks noGrp="1"/>
          </p:cNvSpPr>
          <p:nvPr>
            <p:ph type="subTitle" idx="1" hasCustomPrompt="1"/>
          </p:nvPr>
        </p:nvSpPr>
        <p:spPr>
          <a:xfrm>
            <a:off x="1432560" y="2618935"/>
            <a:ext cx="9144000" cy="487824"/>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sv-SE"/>
              <a:t>Arbetssätt</a:t>
            </a:r>
            <a:endParaRPr lang="en-US"/>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a:p>
          <a:p>
            <a:endParaRPr lang="en-US"/>
          </a:p>
        </p:txBody>
      </p:sp>
    </p:spTree>
    <p:extLst>
      <p:ext uri="{BB962C8B-B14F-4D97-AF65-F5344CB8AC3E}">
        <p14:creationId xmlns:p14="http://schemas.microsoft.com/office/powerpoint/2010/main" val="1999868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Rubrikbild">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B25F945B-3FAF-1C8D-CC7E-EBA5BCB2B8C9}"/>
              </a:ext>
            </a:extLst>
          </p:cNvPr>
          <p:cNvSpPr/>
          <p:nvPr userDrawn="1"/>
        </p:nvSpPr>
        <p:spPr>
          <a:xfrm>
            <a:off x="0" y="0"/>
            <a:ext cx="12192000" cy="6858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ubrik 1">
            <a:extLst>
              <a:ext uri="{FF2B5EF4-FFF2-40B4-BE49-F238E27FC236}">
                <a16:creationId xmlns:a16="http://schemas.microsoft.com/office/drawing/2014/main" id="{DD6A15B1-6BB1-6086-61BB-F14BE9B94DA7}"/>
              </a:ext>
            </a:extLst>
          </p:cNvPr>
          <p:cNvSpPr>
            <a:spLocks noGrp="1"/>
          </p:cNvSpPr>
          <p:nvPr>
            <p:ph type="ctrTitle" hasCustomPrompt="1"/>
          </p:nvPr>
        </p:nvSpPr>
        <p:spPr>
          <a:xfrm>
            <a:off x="1432560" y="3106759"/>
            <a:ext cx="9144000" cy="723245"/>
          </a:xfrm>
        </p:spPr>
        <p:txBody>
          <a:bodyPr anchor="b"/>
          <a:lstStyle>
            <a:lvl1pPr algn="l">
              <a:defRPr sz="4000" b="1">
                <a:solidFill>
                  <a:schemeClr val="bg1"/>
                </a:solidFill>
              </a:defRPr>
            </a:lvl1pPr>
          </a:lstStyle>
          <a:p>
            <a:r>
              <a:rPr lang="sv-SE"/>
              <a:t>Namn på presentation</a:t>
            </a:r>
            <a:endParaRPr lang="en-US"/>
          </a:p>
        </p:txBody>
      </p:sp>
      <p:sp>
        <p:nvSpPr>
          <p:cNvPr id="9" name="Underrubrik 2">
            <a:extLst>
              <a:ext uri="{FF2B5EF4-FFF2-40B4-BE49-F238E27FC236}">
                <a16:creationId xmlns:a16="http://schemas.microsoft.com/office/drawing/2014/main" id="{D7279FA8-E0F8-F508-0E4B-3550935BC024}"/>
              </a:ext>
            </a:extLst>
          </p:cNvPr>
          <p:cNvSpPr>
            <a:spLocks noGrp="1"/>
          </p:cNvSpPr>
          <p:nvPr>
            <p:ph type="subTitle" idx="1" hasCustomPrompt="1"/>
          </p:nvPr>
        </p:nvSpPr>
        <p:spPr>
          <a:xfrm>
            <a:off x="1432560" y="2618935"/>
            <a:ext cx="9144000" cy="487824"/>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Gemensamma grunder</a:t>
            </a:r>
            <a:endParaRPr lang="en-US"/>
          </a:p>
        </p:txBody>
      </p:sp>
      <p:pic>
        <p:nvPicPr>
          <p:cNvPr id="10" name="Bildobjekt 7">
            <a:extLst>
              <a:ext uri="{FF2B5EF4-FFF2-40B4-BE49-F238E27FC236}">
                <a16:creationId xmlns:a16="http://schemas.microsoft.com/office/drawing/2014/main" id="{40C1A17B-FFF8-E504-32AA-0206C84B5F2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1" cy="464400"/>
          </a:xfrm>
          <a:prstGeom prst="rect">
            <a:avLst/>
          </a:prstGeom>
        </p:spPr>
      </p:pic>
      <p:pic>
        <p:nvPicPr>
          <p:cNvPr id="12" name="Bildobjekt 11">
            <a:extLst>
              <a:ext uri="{FF2B5EF4-FFF2-40B4-BE49-F238E27FC236}">
                <a16:creationId xmlns:a16="http://schemas.microsoft.com/office/drawing/2014/main" id="{4DD5A107-1623-5CD9-2373-A331B3C40C18}"/>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312767" y="261938"/>
            <a:ext cx="596900" cy="457200"/>
          </a:xfrm>
          <a:prstGeom prst="rect">
            <a:avLst/>
          </a:prstGeom>
        </p:spPr>
      </p:pic>
    </p:spTree>
    <p:extLst>
      <p:ext uri="{BB962C8B-B14F-4D97-AF65-F5344CB8AC3E}">
        <p14:creationId xmlns:p14="http://schemas.microsoft.com/office/powerpoint/2010/main" val="3889389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0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pic>
        <p:nvPicPr>
          <p:cNvPr id="9" name="Bildobjekt 8" descr="En bild som visar Rektangel, Färggrann, skärmbild, kvadrat&#10;&#10;AI-genererat innehåll kan vara felaktigt.">
            <a:extLst>
              <a:ext uri="{FF2B5EF4-FFF2-40B4-BE49-F238E27FC236}">
                <a16:creationId xmlns:a16="http://schemas.microsoft.com/office/drawing/2014/main" id="{6C38D1AF-8116-CDAB-6A60-C80C4A685FD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12767" y="261938"/>
            <a:ext cx="596900" cy="457200"/>
          </a:xfrm>
          <a:prstGeom prst="rect">
            <a:avLst/>
          </a:prstGeom>
        </p:spPr>
      </p:pic>
      <p:sp>
        <p:nvSpPr>
          <p:cNvPr id="5" name="Rubrik 1">
            <a:extLst>
              <a:ext uri="{FF2B5EF4-FFF2-40B4-BE49-F238E27FC236}">
                <a16:creationId xmlns:a16="http://schemas.microsoft.com/office/drawing/2014/main" id="{BC346CE2-07CD-41E2-DA17-61A683C3EFAF}"/>
              </a:ext>
            </a:extLst>
          </p:cNvPr>
          <p:cNvSpPr>
            <a:spLocks noGrp="1"/>
          </p:cNvSpPr>
          <p:nvPr>
            <p:ph type="title" hasCustomPrompt="1"/>
          </p:nvPr>
        </p:nvSpPr>
        <p:spPr>
          <a:xfrm>
            <a:off x="1678670" y="844667"/>
            <a:ext cx="8543806"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6" name="Platshållare för innehåll 2">
            <a:extLst>
              <a:ext uri="{FF2B5EF4-FFF2-40B4-BE49-F238E27FC236}">
                <a16:creationId xmlns:a16="http://schemas.microsoft.com/office/drawing/2014/main" id="{21995352-94D7-3C73-AA49-CF6ADD35EE95}"/>
              </a:ext>
            </a:extLst>
          </p:cNvPr>
          <p:cNvSpPr>
            <a:spLocks noGrp="1"/>
          </p:cNvSpPr>
          <p:nvPr>
            <p:ph idx="1"/>
          </p:nvPr>
        </p:nvSpPr>
        <p:spPr>
          <a:xfrm>
            <a:off x="1678669" y="1595206"/>
            <a:ext cx="8543807"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10443858" y="6047117"/>
            <a:ext cx="1328022" cy="464400"/>
          </a:xfrm>
          <a:prstGeom prst="rect">
            <a:avLst/>
          </a:prstGeom>
        </p:spPr>
      </p:pic>
    </p:spTree>
    <p:extLst>
      <p:ext uri="{BB962C8B-B14F-4D97-AF65-F5344CB8AC3E}">
        <p14:creationId xmlns:p14="http://schemas.microsoft.com/office/powerpoint/2010/main" val="3240305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sv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image" Target="../media/image5.svg"/><Relationship Id="rId5" Type="http://schemas.openxmlformats.org/officeDocument/2006/relationships/slideLayout" Target="../slideLayouts/slideLayout12.xml"/><Relationship Id="rId10" Type="http://schemas.openxmlformats.org/officeDocument/2006/relationships/image" Target="../media/image4.png"/><Relationship Id="rId4" Type="http://schemas.openxmlformats.org/officeDocument/2006/relationships/slideLayout" Target="../slideLayouts/slideLayout11.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6D58737F-29B2-724C-F63E-005744C0CD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56C144E-B9A6-4089-617D-062DC0A7CE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C9F432A-840C-01D6-4595-AC770C8487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99F8789-9D8C-4E28-B1C7-E293747BD279}" type="datetimeFigureOut">
              <a:rPr lang="en-US" smtClean="0"/>
              <a:t>6/5/2026</a:t>
            </a:fld>
            <a:endParaRPr lang="en-US"/>
          </a:p>
        </p:txBody>
      </p:sp>
      <p:sp>
        <p:nvSpPr>
          <p:cNvPr id="5" name="Platshållare för sidfot 4">
            <a:extLst>
              <a:ext uri="{FF2B5EF4-FFF2-40B4-BE49-F238E27FC236}">
                <a16:creationId xmlns:a16="http://schemas.microsoft.com/office/drawing/2014/main" id="{9A94EA5F-C9E0-3BB4-EDF1-762FBB4806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Platshållare för bildnummer 5">
            <a:extLst>
              <a:ext uri="{FF2B5EF4-FFF2-40B4-BE49-F238E27FC236}">
                <a16:creationId xmlns:a16="http://schemas.microsoft.com/office/drawing/2014/main" id="{7B1C8C0F-C2A5-7D49-44B0-4DA132D61A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D1429BC-C856-6C4F-A820-B93AF200D281}" type="slidenum">
              <a:t>‹#›</a:t>
            </a:fld>
            <a:endParaRPr lang="sv-SE"/>
          </a:p>
        </p:txBody>
      </p:sp>
      <p:pic>
        <p:nvPicPr>
          <p:cNvPr id="7" name="Bildobjekt 7">
            <a:extLst>
              <a:ext uri="{FF2B5EF4-FFF2-40B4-BE49-F238E27FC236}">
                <a16:creationId xmlns:a16="http://schemas.microsoft.com/office/drawing/2014/main" id="{E00F4A84-4E29-12AC-F045-A6C4E27E54BD}"/>
              </a:ext>
              <a:ext uri="{C183D7F6-B498-43B3-948B-1728B52AA6E4}">
                <adec:decorative xmlns:adec="http://schemas.microsoft.com/office/drawing/2017/decorative" val="1"/>
              </a:ext>
            </a:extLst>
          </p:cNvPr>
          <p:cNvPicPr>
            <a:picLocks noChangeAspect="1"/>
          </p:cNvPicPr>
          <p:nvPr userDrawn="1"/>
        </p:nvPicPr>
        <p:blipFill>
          <a:blip r:embed="rId9">
            <a:extLst>
              <a:ext uri="{96DAC541-7B7A-43D3-8B79-37D633B846F1}">
                <asvg:svgBlip xmlns:asvg="http://schemas.microsoft.com/office/drawing/2016/SVG/main" r:embed="rId10"/>
              </a:ext>
            </a:extLst>
          </a:blip>
          <a:srcRect/>
          <a:stretch/>
        </p:blipFill>
        <p:spPr>
          <a:xfrm>
            <a:off x="10443858" y="6047117"/>
            <a:ext cx="1328022" cy="464400"/>
          </a:xfrm>
          <a:prstGeom prst="rect">
            <a:avLst/>
          </a:prstGeom>
        </p:spPr>
      </p:pic>
      <p:pic>
        <p:nvPicPr>
          <p:cNvPr id="8" name="Bildobjekt 7">
            <a:extLst>
              <a:ext uri="{FF2B5EF4-FFF2-40B4-BE49-F238E27FC236}">
                <a16:creationId xmlns:a16="http://schemas.microsoft.com/office/drawing/2014/main" id="{7CDA46B0-0C90-8CE9-E545-97052364CED8}"/>
              </a:ext>
            </a:extLst>
          </p:cNvPr>
          <p:cNvPicPr>
            <a:picLocks noChangeAspect="1"/>
          </p:cNvPicPr>
          <p:nvPr userDrawn="1"/>
        </p:nvPicPr>
        <p:blipFill>
          <a:blip r:embed="rId11">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4178684997"/>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58" r:id="rId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2D89C5AC-7718-EFC2-141E-0DA91EDEC9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0D369622-DF89-79D3-E404-74EB7C0EA7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6897239-4762-7DF8-D06F-F16EF99CFB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99F8789-9D8C-4E28-B1C7-E293747BD279}" type="datetimeFigureOut">
              <a:rPr lang="en-US" smtClean="0"/>
              <a:t>6/5/2026</a:t>
            </a:fld>
            <a:endParaRPr lang="en-US"/>
          </a:p>
        </p:txBody>
      </p:sp>
      <p:sp>
        <p:nvSpPr>
          <p:cNvPr id="5" name="Platshållare för sidfot 4">
            <a:extLst>
              <a:ext uri="{FF2B5EF4-FFF2-40B4-BE49-F238E27FC236}">
                <a16:creationId xmlns:a16="http://schemas.microsoft.com/office/drawing/2014/main" id="{5EF38241-8276-412B-3B01-0CA3FFD930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Platshållare för bildnummer 5">
            <a:extLst>
              <a:ext uri="{FF2B5EF4-FFF2-40B4-BE49-F238E27FC236}">
                <a16:creationId xmlns:a16="http://schemas.microsoft.com/office/drawing/2014/main" id="{6DF53D1D-BCD4-03B2-B0A9-B08382ED9C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2770896-4EC5-BA44-8F0F-4837A80E0A87}" type="slidenum">
              <a:t>‹#›</a:t>
            </a:fld>
            <a:endParaRPr lang="sv-SE"/>
          </a:p>
        </p:txBody>
      </p:sp>
      <p:pic>
        <p:nvPicPr>
          <p:cNvPr id="7" name="Bildobjekt 7">
            <a:extLst>
              <a:ext uri="{FF2B5EF4-FFF2-40B4-BE49-F238E27FC236}">
                <a16:creationId xmlns:a16="http://schemas.microsoft.com/office/drawing/2014/main" id="{43B948CE-C802-B585-469D-785A0115702C}"/>
              </a:ext>
              <a:ext uri="{C183D7F6-B498-43B3-948B-1728B52AA6E4}">
                <adec:decorative xmlns:adec="http://schemas.microsoft.com/office/drawing/2017/decorative" val="1"/>
              </a:ext>
            </a:extLst>
          </p:cNvPr>
          <p:cNvPicPr>
            <a:picLocks noChangeAspect="1"/>
          </p:cNvPicPr>
          <p:nvPr userDrawn="1"/>
        </p:nvPicPr>
        <p:blipFill>
          <a:blip r:embed="rId10">
            <a:extLst>
              <a:ext uri="{96DAC541-7B7A-43D3-8B79-37D633B846F1}">
                <asvg:svgBlip xmlns:asvg="http://schemas.microsoft.com/office/drawing/2016/SVG/main" r:embed="rId11"/>
              </a:ext>
            </a:extLst>
          </a:blip>
          <a:srcRect/>
          <a:stretch/>
        </p:blipFill>
        <p:spPr>
          <a:xfrm>
            <a:off x="10443858" y="6047117"/>
            <a:ext cx="1328021" cy="464400"/>
          </a:xfrm>
          <a:prstGeom prst="rect">
            <a:avLst/>
          </a:prstGeom>
        </p:spPr>
      </p:pic>
    </p:spTree>
    <p:extLst>
      <p:ext uri="{BB962C8B-B14F-4D97-AF65-F5344CB8AC3E}">
        <p14:creationId xmlns:p14="http://schemas.microsoft.com/office/powerpoint/2010/main" val="1925843994"/>
      </p:ext>
    </p:extLst>
  </p:cSld>
  <p:clrMap bg1="lt1" tx1="dk1" bg2="lt2" tx2="dk2" accent1="accent1" accent2="accent2" accent3="accent3" accent4="accent4" accent5="accent5" accent6="accent6" hlink="hlink" folHlink="folHlink"/>
  <p:sldLayoutIdLst>
    <p:sldLayoutId id="2147483727" r:id="rId1"/>
    <p:sldLayoutId id="2147483722" r:id="rId2"/>
    <p:sldLayoutId id="2147483723" r:id="rId3"/>
    <p:sldLayoutId id="2147483724" r:id="rId4"/>
    <p:sldLayoutId id="2147483725" r:id="rId5"/>
    <p:sldLayoutId id="2147483726" r:id="rId6"/>
    <p:sldLayoutId id="2147483757" r:id="rId7"/>
    <p:sldLayoutId id="2147483721" r:id="rId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hyperlink" Target="mcf.se/ledningsamverkan" TargetMode="Externa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0B96BD08-3FF5-5858-93E7-EBC6AD5D9AAF}"/>
              </a:ext>
            </a:extLst>
          </p:cNvPr>
          <p:cNvSpPr>
            <a:spLocks noGrp="1"/>
          </p:cNvSpPr>
          <p:nvPr>
            <p:ph type="subTitle" idx="1"/>
          </p:nvPr>
        </p:nvSpPr>
        <p:spPr>
          <a:xfrm>
            <a:off x="1432560" y="2618935"/>
            <a:ext cx="9144000" cy="487824"/>
          </a:xfrm>
        </p:spPr>
        <p:txBody>
          <a:bodyPr/>
          <a:lstStyle/>
          <a:p>
            <a:r>
              <a:rPr lang="sv-SE" dirty="0"/>
              <a:t>Arbetssätt</a:t>
            </a:r>
          </a:p>
        </p:txBody>
      </p:sp>
      <p:sp>
        <p:nvSpPr>
          <p:cNvPr id="2" name="Rubrik 1">
            <a:extLst>
              <a:ext uri="{FF2B5EF4-FFF2-40B4-BE49-F238E27FC236}">
                <a16:creationId xmlns:a16="http://schemas.microsoft.com/office/drawing/2014/main" id="{BD407DD4-F521-3BF2-2DE2-FC35D1EC7808}"/>
              </a:ext>
            </a:extLst>
          </p:cNvPr>
          <p:cNvSpPr>
            <a:spLocks noGrp="1"/>
          </p:cNvSpPr>
          <p:nvPr>
            <p:ph type="ctrTitle"/>
          </p:nvPr>
        </p:nvSpPr>
        <p:spPr>
          <a:xfrm>
            <a:off x="1432560" y="3106759"/>
            <a:ext cx="9144000" cy="723245"/>
          </a:xfrm>
        </p:spPr>
        <p:txBody>
          <a:bodyPr/>
          <a:lstStyle/>
          <a:p>
            <a:r>
              <a:rPr lang="sv-SE" dirty="0"/>
              <a:t>Exempel på rapportering – kommun </a:t>
            </a:r>
            <a:endParaRPr lang="en-SE" dirty="0"/>
          </a:p>
        </p:txBody>
      </p:sp>
      <p:sp>
        <p:nvSpPr>
          <p:cNvPr id="4" name="Underrubrik 2">
            <a:extLst>
              <a:ext uri="{FF2B5EF4-FFF2-40B4-BE49-F238E27FC236}">
                <a16:creationId xmlns:a16="http://schemas.microsoft.com/office/drawing/2014/main" id="{678533DA-0199-9BDF-1473-1FFF965A4B9D}"/>
              </a:ext>
            </a:extLst>
          </p:cNvPr>
          <p:cNvSpPr txBox="1">
            <a:spLocks/>
          </p:cNvSpPr>
          <p:nvPr/>
        </p:nvSpPr>
        <p:spPr>
          <a:xfrm>
            <a:off x="1432560" y="3901685"/>
            <a:ext cx="10343128" cy="48782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sv-SE" sz="2000" b="1" dirty="0"/>
              <a:t>Händelse med påverkan på en kommun – Höga flöden/översvämning</a:t>
            </a:r>
          </a:p>
        </p:txBody>
      </p:sp>
    </p:spTree>
    <p:extLst>
      <p:ext uri="{BB962C8B-B14F-4D97-AF65-F5344CB8AC3E}">
        <p14:creationId xmlns:p14="http://schemas.microsoft.com/office/powerpoint/2010/main" val="2703661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5D79F1-241E-920F-D45F-0970C1BCD5E5}"/>
              </a:ext>
            </a:extLst>
          </p:cNvPr>
          <p:cNvSpPr>
            <a:spLocks noGrp="1"/>
          </p:cNvSpPr>
          <p:nvPr>
            <p:ph type="title"/>
          </p:nvPr>
        </p:nvSpPr>
        <p:spPr/>
        <p:txBody>
          <a:bodyPr/>
          <a:lstStyle/>
          <a:p>
            <a:r>
              <a:rPr lang="sv-SE" dirty="0"/>
              <a:t>7. Andra aktörers roller​</a:t>
            </a:r>
            <a:endParaRPr lang="en-SE" dirty="0"/>
          </a:p>
        </p:txBody>
      </p:sp>
      <p:sp>
        <p:nvSpPr>
          <p:cNvPr id="4" name="Platshållare för innehåll 3">
            <a:extLst>
              <a:ext uri="{FF2B5EF4-FFF2-40B4-BE49-F238E27FC236}">
                <a16:creationId xmlns:a16="http://schemas.microsoft.com/office/drawing/2014/main" id="{72BBBDE1-5B56-0649-DAC7-83B8878DFE02}"/>
              </a:ext>
            </a:extLst>
          </p:cNvPr>
          <p:cNvSpPr>
            <a:spLocks noGrp="1"/>
          </p:cNvSpPr>
          <p:nvPr>
            <p:ph idx="1"/>
          </p:nvPr>
        </p:nvSpPr>
        <p:spPr>
          <a:xfrm>
            <a:off x="1678670" y="1595207"/>
            <a:ext cx="8670575" cy="1719493"/>
          </a:xfrm>
        </p:spPr>
        <p:txBody>
          <a:bodyPr/>
          <a:lstStyle/>
          <a:p>
            <a:pPr marL="0" indent="0">
              <a:buNone/>
            </a:pPr>
            <a:r>
              <a:rPr lang="sv-SE" sz="1500" dirty="0"/>
              <a:t>Räddningstjänsten skyddar egendom som blivit påverkade av händelsen samt har spärrat </a:t>
            </a:r>
            <a:br>
              <a:rPr lang="sv-SE" sz="1500" dirty="0"/>
            </a:br>
            <a:r>
              <a:rPr lang="sv-SE" sz="1500" dirty="0"/>
              <a:t>av områden för att inte utsätta allmänheten för risk. Räddningstjänsten prioriterar att skydda samhällsviktiga funktioner och de personer som inte själva kan sätta sig i säkerhet. Enskilda fastighetsägare och privatpersoner måste vara beredda på att själva skydda och ansvara </a:t>
            </a:r>
            <a:br>
              <a:rPr lang="sv-SE" sz="1500" dirty="0"/>
            </a:br>
            <a:r>
              <a:rPr lang="sv-SE" sz="1500" dirty="0"/>
              <a:t>för sin fastighet och egendom. </a:t>
            </a:r>
          </a:p>
          <a:p>
            <a:pPr marL="0" indent="0">
              <a:buNone/>
            </a:pPr>
            <a:r>
              <a:rPr lang="sv-SE" sz="1500" dirty="0"/>
              <a:t>Information från Trafikverket och SMHI tas med in i kommunens lägesbild och </a:t>
            </a:r>
            <a:r>
              <a:rPr lang="sv-SE" sz="1500" dirty="0" err="1"/>
              <a:t>omfallsplanering</a:t>
            </a:r>
            <a:r>
              <a:rPr lang="sv-SE" sz="1500" dirty="0"/>
              <a:t>. </a:t>
            </a:r>
            <a:br>
              <a:rPr lang="sv-SE" sz="1500" dirty="0"/>
            </a:br>
            <a:r>
              <a:rPr lang="sv-SE" sz="1500" dirty="0"/>
              <a:t>Kontakter och samverkan kan ske med SGI, Livsmedelsverket, med flera.</a:t>
            </a:r>
          </a:p>
        </p:txBody>
      </p:sp>
      <p:grpSp>
        <p:nvGrpSpPr>
          <p:cNvPr id="10" name="Grupp 9">
            <a:extLst>
              <a:ext uri="{FF2B5EF4-FFF2-40B4-BE49-F238E27FC236}">
                <a16:creationId xmlns:a16="http://schemas.microsoft.com/office/drawing/2014/main" id="{8A17AC7A-B6DE-EC2C-ED86-48CC3B0EB9CA}"/>
              </a:ext>
              <a:ext uri="{C183D7F6-B498-43B3-948B-1728B52AA6E4}">
                <adec:decorative xmlns:adec="http://schemas.microsoft.com/office/drawing/2017/decorative" val="1"/>
              </a:ext>
            </a:extLst>
          </p:cNvPr>
          <p:cNvGrpSpPr/>
          <p:nvPr/>
        </p:nvGrpSpPr>
        <p:grpSpPr>
          <a:xfrm>
            <a:off x="3642754" y="3462793"/>
            <a:ext cx="1800000" cy="1800000"/>
            <a:chOff x="7698167" y="1313760"/>
            <a:chExt cx="1800000" cy="1800000"/>
          </a:xfrm>
        </p:grpSpPr>
        <p:sp>
          <p:nvSpPr>
            <p:cNvPr id="11" name="Rektangel 10">
              <a:extLst>
                <a:ext uri="{FF2B5EF4-FFF2-40B4-BE49-F238E27FC236}">
                  <a16:creationId xmlns:a16="http://schemas.microsoft.com/office/drawing/2014/main" id="{153C0EAF-F8AA-BEE3-FD6E-CEB9B08F04DD}"/>
                </a:ext>
              </a:extLst>
            </p:cNvPr>
            <p:cNvSpPr/>
            <p:nvPr/>
          </p:nvSpPr>
          <p:spPr>
            <a:xfrm>
              <a:off x="7698167" y="1313760"/>
              <a:ext cx="1800000" cy="1800000"/>
            </a:xfrm>
            <a:prstGeom prst="rect">
              <a:avLst/>
            </a:prstGeom>
            <a:solidFill>
              <a:schemeClr val="accent6"/>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468000" rIns="72000" bIns="144000" rtlCol="0" anchor="t">
              <a:noAutofit/>
            </a:bodyPr>
            <a:lstStyle/>
            <a:p>
              <a:r>
                <a:rPr lang="sv-SE" sz="900" dirty="0">
                  <a:solidFill>
                    <a:schemeClr val="tx1"/>
                  </a:solidFill>
                </a:rPr>
                <a:t>Ansvarar för viss infrastruktur inom länet.​</a:t>
              </a:r>
            </a:p>
          </p:txBody>
        </p:sp>
        <p:sp>
          <p:nvSpPr>
            <p:cNvPr id="12" name="Rektangel 11">
              <a:extLst>
                <a:ext uri="{FF2B5EF4-FFF2-40B4-BE49-F238E27FC236}">
                  <a16:creationId xmlns:a16="http://schemas.microsoft.com/office/drawing/2014/main" id="{2D84C00A-FE64-9C2A-4B1D-EFA63869AFB0}"/>
                </a:ext>
              </a:extLst>
            </p:cNvPr>
            <p:cNvSpPr/>
            <p:nvPr/>
          </p:nvSpPr>
          <p:spPr>
            <a:xfrm>
              <a:off x="7788167" y="1401807"/>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Trafikverket</a:t>
              </a:r>
            </a:p>
          </p:txBody>
        </p:sp>
      </p:grpSp>
      <p:grpSp>
        <p:nvGrpSpPr>
          <p:cNvPr id="14" name="Grupp 13">
            <a:extLst>
              <a:ext uri="{FF2B5EF4-FFF2-40B4-BE49-F238E27FC236}">
                <a16:creationId xmlns:a16="http://schemas.microsoft.com/office/drawing/2014/main" id="{7A3CC099-FB8E-1939-AD84-B3EFD7F9BC8A}"/>
              </a:ext>
              <a:ext uri="{C183D7F6-B498-43B3-948B-1728B52AA6E4}">
                <adec:decorative xmlns:adec="http://schemas.microsoft.com/office/drawing/2017/decorative" val="1"/>
              </a:ext>
            </a:extLst>
          </p:cNvPr>
          <p:cNvGrpSpPr/>
          <p:nvPr/>
        </p:nvGrpSpPr>
        <p:grpSpPr>
          <a:xfrm>
            <a:off x="5500048" y="3462793"/>
            <a:ext cx="1800000" cy="1800000"/>
            <a:chOff x="9555461" y="1313760"/>
            <a:chExt cx="1800000" cy="1800000"/>
          </a:xfrm>
        </p:grpSpPr>
        <p:sp>
          <p:nvSpPr>
            <p:cNvPr id="15" name="Rektangel 14">
              <a:extLst>
                <a:ext uri="{FF2B5EF4-FFF2-40B4-BE49-F238E27FC236}">
                  <a16:creationId xmlns:a16="http://schemas.microsoft.com/office/drawing/2014/main" id="{36432765-5DDB-D290-7E9A-9CF598BDE1FF}"/>
                </a:ext>
              </a:extLst>
            </p:cNvPr>
            <p:cNvSpPr/>
            <p:nvPr/>
          </p:nvSpPr>
          <p:spPr>
            <a:xfrm>
              <a:off x="9555461" y="1313760"/>
              <a:ext cx="1800000" cy="1800000"/>
            </a:xfrm>
            <a:prstGeom prst="rect">
              <a:avLst/>
            </a:prstGeom>
            <a:solidFill>
              <a:schemeClr val="accent6"/>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468000" rIns="72000" bIns="144000" rtlCol="0" anchor="t">
              <a:noAutofit/>
            </a:bodyPr>
            <a:lstStyle/>
            <a:p>
              <a:r>
                <a:rPr lang="sv-SE" sz="900" dirty="0">
                  <a:solidFill>
                    <a:schemeClr val="tx1"/>
                  </a:solidFill>
                </a:rPr>
                <a:t>Expertorgan inom meteorologi och hydrologi.​</a:t>
              </a:r>
            </a:p>
          </p:txBody>
        </p:sp>
        <p:sp>
          <p:nvSpPr>
            <p:cNvPr id="16" name="Rektangel 15">
              <a:extLst>
                <a:ext uri="{FF2B5EF4-FFF2-40B4-BE49-F238E27FC236}">
                  <a16:creationId xmlns:a16="http://schemas.microsoft.com/office/drawing/2014/main" id="{D62F0011-5FE9-483B-74F8-02671EB6FD8F}"/>
                </a:ext>
              </a:extLst>
            </p:cNvPr>
            <p:cNvSpPr/>
            <p:nvPr/>
          </p:nvSpPr>
          <p:spPr>
            <a:xfrm>
              <a:off x="9645461" y="1401807"/>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SMHI</a:t>
              </a:r>
            </a:p>
          </p:txBody>
        </p:sp>
      </p:grpSp>
      <p:grpSp>
        <p:nvGrpSpPr>
          <p:cNvPr id="18" name="Grupp 17">
            <a:extLst>
              <a:ext uri="{FF2B5EF4-FFF2-40B4-BE49-F238E27FC236}">
                <a16:creationId xmlns:a16="http://schemas.microsoft.com/office/drawing/2014/main" id="{9A07D037-2D8D-EEDA-2E51-0449EEF7160A}"/>
              </a:ext>
              <a:ext uri="{C183D7F6-B498-43B3-948B-1728B52AA6E4}">
                <adec:decorative xmlns:adec="http://schemas.microsoft.com/office/drawing/2017/decorative" val="1"/>
              </a:ext>
            </a:extLst>
          </p:cNvPr>
          <p:cNvGrpSpPr/>
          <p:nvPr/>
        </p:nvGrpSpPr>
        <p:grpSpPr>
          <a:xfrm>
            <a:off x="1752754" y="3462793"/>
            <a:ext cx="1800000" cy="1800000"/>
            <a:chOff x="9555461" y="3745277"/>
            <a:chExt cx="1800000" cy="1800000"/>
          </a:xfrm>
        </p:grpSpPr>
        <p:sp>
          <p:nvSpPr>
            <p:cNvPr id="20" name="Rektangel 19">
              <a:extLst>
                <a:ext uri="{FF2B5EF4-FFF2-40B4-BE49-F238E27FC236}">
                  <a16:creationId xmlns:a16="http://schemas.microsoft.com/office/drawing/2014/main" id="{73E1F9C0-FCF7-4608-D4EB-3C09A744A66E}"/>
                </a:ext>
              </a:extLst>
            </p:cNvPr>
            <p:cNvSpPr/>
            <p:nvPr/>
          </p:nvSpPr>
          <p:spPr>
            <a:xfrm>
              <a:off x="9555461" y="3745277"/>
              <a:ext cx="1800000" cy="1800000"/>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468000" rIns="72000" bIns="144000" rtlCol="0" anchor="t">
              <a:noAutofit/>
            </a:bodyPr>
            <a:lstStyle/>
            <a:p>
              <a:r>
                <a:rPr lang="sv-SE" sz="900" dirty="0">
                  <a:solidFill>
                    <a:schemeClr val="bg1"/>
                  </a:solidFill>
                </a:rPr>
                <a:t>Utför räddningsarbete under händelsen. Är kommunalt ansvar, kan vara organiserad på olika sätt men ingår alltid i ett räddningsledningssystem.</a:t>
              </a:r>
            </a:p>
          </p:txBody>
        </p:sp>
        <p:sp>
          <p:nvSpPr>
            <p:cNvPr id="21" name="Rektangel 20">
              <a:extLst>
                <a:ext uri="{FF2B5EF4-FFF2-40B4-BE49-F238E27FC236}">
                  <a16:creationId xmlns:a16="http://schemas.microsoft.com/office/drawing/2014/main" id="{EB2BB425-E224-9D19-4D0A-3FDC1B57890B}"/>
                </a:ext>
              </a:extLst>
            </p:cNvPr>
            <p:cNvSpPr/>
            <p:nvPr/>
          </p:nvSpPr>
          <p:spPr>
            <a:xfrm>
              <a:off x="9645461" y="3833324"/>
              <a:ext cx="1620000" cy="288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Räddningstjänsten​</a:t>
              </a:r>
            </a:p>
          </p:txBody>
        </p:sp>
      </p:grpSp>
      <p:grpSp>
        <p:nvGrpSpPr>
          <p:cNvPr id="23" name="Grupp 22">
            <a:extLst>
              <a:ext uri="{FF2B5EF4-FFF2-40B4-BE49-F238E27FC236}">
                <a16:creationId xmlns:a16="http://schemas.microsoft.com/office/drawing/2014/main" id="{304462DB-84DC-4A42-0FD1-6866F9FF4D3C}"/>
              </a:ext>
              <a:ext uri="{C183D7F6-B498-43B3-948B-1728B52AA6E4}">
                <adec:decorative xmlns:adec="http://schemas.microsoft.com/office/drawing/2017/decorative" val="1"/>
              </a:ext>
            </a:extLst>
          </p:cNvPr>
          <p:cNvGrpSpPr/>
          <p:nvPr/>
        </p:nvGrpSpPr>
        <p:grpSpPr>
          <a:xfrm>
            <a:off x="7390048" y="3462793"/>
            <a:ext cx="1800000" cy="1800000"/>
            <a:chOff x="9555461" y="1313760"/>
            <a:chExt cx="1800000" cy="1800000"/>
          </a:xfrm>
        </p:grpSpPr>
        <p:sp>
          <p:nvSpPr>
            <p:cNvPr id="24" name="Rektangel 23">
              <a:extLst>
                <a:ext uri="{FF2B5EF4-FFF2-40B4-BE49-F238E27FC236}">
                  <a16:creationId xmlns:a16="http://schemas.microsoft.com/office/drawing/2014/main" id="{7B5E5A65-5116-A268-E3F9-1A97CF6417B6}"/>
                </a:ext>
              </a:extLst>
            </p:cNvPr>
            <p:cNvSpPr/>
            <p:nvPr/>
          </p:nvSpPr>
          <p:spPr>
            <a:xfrm>
              <a:off x="9555461" y="1313760"/>
              <a:ext cx="1800000" cy="1800000"/>
            </a:xfrm>
            <a:prstGeom prst="rect">
              <a:avLst/>
            </a:prstGeom>
            <a:solidFill>
              <a:schemeClr val="accent6"/>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468000" rIns="72000" bIns="144000" rtlCol="0" anchor="t">
              <a:noAutofit/>
            </a:bodyPr>
            <a:lstStyle/>
            <a:p>
              <a:r>
                <a:rPr lang="sv-SE" sz="900" dirty="0">
                  <a:solidFill>
                    <a:schemeClr val="tx1"/>
                  </a:solidFill>
                </a:rPr>
                <a:t>Kan vara särskild expert-myndighet, samverkande aktör, aktör med karteringstjänster, aktör </a:t>
              </a:r>
              <a:br>
                <a:rPr lang="sv-SE" sz="900" dirty="0">
                  <a:solidFill>
                    <a:schemeClr val="tx1"/>
                  </a:solidFill>
                </a:rPr>
              </a:br>
              <a:r>
                <a:rPr lang="sv-SE" sz="900" dirty="0">
                  <a:solidFill>
                    <a:schemeClr val="tx1"/>
                  </a:solidFill>
                </a:rPr>
                <a:t>med förstärkningsresurser </a:t>
              </a:r>
              <a:br>
                <a:rPr lang="sv-SE" sz="900" dirty="0">
                  <a:solidFill>
                    <a:schemeClr val="tx1"/>
                  </a:solidFill>
                </a:rPr>
              </a:br>
              <a:r>
                <a:rPr lang="sv-SE" sz="900" dirty="0">
                  <a:solidFill>
                    <a:schemeClr val="tx1"/>
                  </a:solidFill>
                </a:rPr>
                <a:t>med flera.</a:t>
              </a:r>
            </a:p>
          </p:txBody>
        </p:sp>
        <p:sp>
          <p:nvSpPr>
            <p:cNvPr id="25" name="Rektangel 24">
              <a:extLst>
                <a:ext uri="{FF2B5EF4-FFF2-40B4-BE49-F238E27FC236}">
                  <a16:creationId xmlns:a16="http://schemas.microsoft.com/office/drawing/2014/main" id="{568EB262-32F2-4D8D-FC33-24D8D135BF9A}"/>
                </a:ext>
              </a:extLst>
            </p:cNvPr>
            <p:cNvSpPr/>
            <p:nvPr/>
          </p:nvSpPr>
          <p:spPr>
            <a:xfrm>
              <a:off x="9645461" y="1401807"/>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Aktör</a:t>
              </a:r>
            </a:p>
          </p:txBody>
        </p:sp>
      </p:grpSp>
      <p:grpSp>
        <p:nvGrpSpPr>
          <p:cNvPr id="27" name="Grupp 26">
            <a:extLst>
              <a:ext uri="{FF2B5EF4-FFF2-40B4-BE49-F238E27FC236}">
                <a16:creationId xmlns:a16="http://schemas.microsoft.com/office/drawing/2014/main" id="{11BEB638-66F6-3814-2D6C-7E4CF0599189}"/>
              </a:ext>
              <a:ext uri="{C183D7F6-B498-43B3-948B-1728B52AA6E4}">
                <adec:decorative xmlns:adec="http://schemas.microsoft.com/office/drawing/2017/decorative" val="1"/>
              </a:ext>
            </a:extLst>
          </p:cNvPr>
          <p:cNvGrpSpPr/>
          <p:nvPr/>
        </p:nvGrpSpPr>
        <p:grpSpPr>
          <a:xfrm>
            <a:off x="1752754" y="5346680"/>
            <a:ext cx="1800000" cy="643999"/>
            <a:chOff x="1752754" y="3844181"/>
            <a:chExt cx="1800000" cy="643999"/>
          </a:xfrm>
        </p:grpSpPr>
        <p:sp>
          <p:nvSpPr>
            <p:cNvPr id="28" name="Rektangel 27">
              <a:extLst>
                <a:ext uri="{FF2B5EF4-FFF2-40B4-BE49-F238E27FC236}">
                  <a16:creationId xmlns:a16="http://schemas.microsoft.com/office/drawing/2014/main" id="{88E63079-48A3-60A3-6997-978A16F30314}"/>
                </a:ext>
              </a:extLst>
            </p:cNvPr>
            <p:cNvSpPr/>
            <p:nvPr/>
          </p:nvSpPr>
          <p:spPr>
            <a:xfrm>
              <a:off x="1752754" y="3844181"/>
              <a:ext cx="1800000" cy="643999"/>
            </a:xfrm>
            <a:prstGeom prst="rect">
              <a:avLst/>
            </a:prstGeom>
            <a:solidFill>
              <a:schemeClr val="bg1"/>
            </a:solidFill>
            <a:ln w="127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grpSp>
          <p:nvGrpSpPr>
            <p:cNvPr id="29" name="Grupp 28">
              <a:extLst>
                <a:ext uri="{FF2B5EF4-FFF2-40B4-BE49-F238E27FC236}">
                  <a16:creationId xmlns:a16="http://schemas.microsoft.com/office/drawing/2014/main" id="{A73F349A-DFE1-AD5F-D3D4-BAAC63263A08}"/>
                </a:ext>
              </a:extLst>
            </p:cNvPr>
            <p:cNvGrpSpPr/>
            <p:nvPr/>
          </p:nvGrpSpPr>
          <p:grpSpPr>
            <a:xfrm>
              <a:off x="1849328" y="3902104"/>
              <a:ext cx="1613426" cy="507831"/>
              <a:chOff x="1752754" y="3715827"/>
              <a:chExt cx="1613426" cy="507831"/>
            </a:xfrm>
          </p:grpSpPr>
          <p:sp>
            <p:nvSpPr>
              <p:cNvPr id="30" name="textruta 29">
                <a:extLst>
                  <a:ext uri="{FF2B5EF4-FFF2-40B4-BE49-F238E27FC236}">
                    <a16:creationId xmlns:a16="http://schemas.microsoft.com/office/drawing/2014/main" id="{8B4615F8-8CB5-07F1-8FFA-085747ABC286}"/>
                  </a:ext>
                </a:extLst>
              </p:cNvPr>
              <p:cNvSpPr txBox="1"/>
              <p:nvPr/>
            </p:nvSpPr>
            <p:spPr>
              <a:xfrm>
                <a:off x="1966334" y="3715827"/>
                <a:ext cx="1399846" cy="507831"/>
              </a:xfrm>
              <a:prstGeom prst="rect">
                <a:avLst/>
              </a:prstGeom>
              <a:noFill/>
            </p:spPr>
            <p:txBody>
              <a:bodyPr wrap="square" rtlCol="0">
                <a:spAutoFit/>
              </a:bodyPr>
              <a:lstStyle/>
              <a:p>
                <a:r>
                  <a:rPr lang="sv-SE" sz="900" dirty="0"/>
                  <a:t>Avger lägesrapport samt samverkansbehov till stab (rapporterar)​</a:t>
                </a:r>
              </a:p>
            </p:txBody>
          </p:sp>
          <p:sp>
            <p:nvSpPr>
              <p:cNvPr id="31" name="Ellips 30">
                <a:extLst>
                  <a:ext uri="{FF2B5EF4-FFF2-40B4-BE49-F238E27FC236}">
                    <a16:creationId xmlns:a16="http://schemas.microsoft.com/office/drawing/2014/main" id="{CCED835E-32DD-8CB3-F1B2-58EBC8013D74}"/>
                  </a:ext>
                </a:extLst>
              </p:cNvPr>
              <p:cNvSpPr/>
              <p:nvPr/>
            </p:nvSpPr>
            <p:spPr>
              <a:xfrm>
                <a:off x="1752754" y="3764560"/>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A</a:t>
                </a:r>
                <a:endParaRPr lang="en-SE" sz="800" b="1" dirty="0">
                  <a:solidFill>
                    <a:schemeClr val="bg1"/>
                  </a:solidFill>
                </a:endParaRPr>
              </a:p>
            </p:txBody>
          </p:sp>
        </p:grpSp>
      </p:grpSp>
      <p:grpSp>
        <p:nvGrpSpPr>
          <p:cNvPr id="32" name="Grupp 31">
            <a:extLst>
              <a:ext uri="{FF2B5EF4-FFF2-40B4-BE49-F238E27FC236}">
                <a16:creationId xmlns:a16="http://schemas.microsoft.com/office/drawing/2014/main" id="{5D105D52-378A-005D-9768-D6ECE1EFDF97}"/>
              </a:ext>
              <a:ext uri="{C183D7F6-B498-43B3-948B-1728B52AA6E4}">
                <adec:decorative xmlns:adec="http://schemas.microsoft.com/office/drawing/2017/decorative" val="1"/>
              </a:ext>
            </a:extLst>
          </p:cNvPr>
          <p:cNvGrpSpPr/>
          <p:nvPr/>
        </p:nvGrpSpPr>
        <p:grpSpPr>
          <a:xfrm>
            <a:off x="3642754" y="5346680"/>
            <a:ext cx="1800000" cy="643999"/>
            <a:chOff x="1752754" y="3844181"/>
            <a:chExt cx="1800000" cy="643999"/>
          </a:xfrm>
        </p:grpSpPr>
        <p:sp>
          <p:nvSpPr>
            <p:cNvPr id="33" name="Rektangel 32">
              <a:extLst>
                <a:ext uri="{FF2B5EF4-FFF2-40B4-BE49-F238E27FC236}">
                  <a16:creationId xmlns:a16="http://schemas.microsoft.com/office/drawing/2014/main" id="{3A953F2E-A164-B017-3E7E-09C8876D07C1}"/>
                </a:ext>
              </a:extLst>
            </p:cNvPr>
            <p:cNvSpPr/>
            <p:nvPr/>
          </p:nvSpPr>
          <p:spPr>
            <a:xfrm>
              <a:off x="1752754" y="3844181"/>
              <a:ext cx="1800000" cy="643999"/>
            </a:xfrm>
            <a:prstGeom prst="rect">
              <a:avLst/>
            </a:prstGeom>
            <a:solidFill>
              <a:schemeClr val="bg1"/>
            </a:solidFill>
            <a:ln w="127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grpSp>
          <p:nvGrpSpPr>
            <p:cNvPr id="34" name="Grupp 33">
              <a:extLst>
                <a:ext uri="{FF2B5EF4-FFF2-40B4-BE49-F238E27FC236}">
                  <a16:creationId xmlns:a16="http://schemas.microsoft.com/office/drawing/2014/main" id="{B93BE530-A416-DF64-8904-72236B3A0FF5}"/>
                </a:ext>
              </a:extLst>
            </p:cNvPr>
            <p:cNvGrpSpPr/>
            <p:nvPr/>
          </p:nvGrpSpPr>
          <p:grpSpPr>
            <a:xfrm>
              <a:off x="1849328" y="3902104"/>
              <a:ext cx="1613426" cy="507831"/>
              <a:chOff x="1752754" y="3715827"/>
              <a:chExt cx="1613426" cy="507831"/>
            </a:xfrm>
          </p:grpSpPr>
          <p:sp>
            <p:nvSpPr>
              <p:cNvPr id="35" name="textruta 34">
                <a:extLst>
                  <a:ext uri="{FF2B5EF4-FFF2-40B4-BE49-F238E27FC236}">
                    <a16:creationId xmlns:a16="http://schemas.microsoft.com/office/drawing/2014/main" id="{DD1A08AF-2797-154F-2535-CA73D47756AE}"/>
                  </a:ext>
                </a:extLst>
              </p:cNvPr>
              <p:cNvSpPr txBox="1"/>
              <p:nvPr/>
            </p:nvSpPr>
            <p:spPr>
              <a:xfrm>
                <a:off x="1966334" y="3715827"/>
                <a:ext cx="1399846" cy="507831"/>
              </a:xfrm>
              <a:prstGeom prst="rect">
                <a:avLst/>
              </a:prstGeom>
              <a:noFill/>
            </p:spPr>
            <p:txBody>
              <a:bodyPr wrap="square" rtlCol="0">
                <a:spAutoFit/>
              </a:bodyPr>
              <a:lstStyle/>
              <a:p>
                <a:r>
                  <a:rPr lang="sv-SE" sz="900" dirty="0"/>
                  <a:t>Bidrar med variabler till kommunens lägesbild (informationsdelning)​</a:t>
                </a:r>
                <a:endParaRPr lang="en-SE" sz="900" dirty="0"/>
              </a:p>
            </p:txBody>
          </p:sp>
          <p:sp>
            <p:nvSpPr>
              <p:cNvPr id="36" name="Ellips 35">
                <a:extLst>
                  <a:ext uri="{FF2B5EF4-FFF2-40B4-BE49-F238E27FC236}">
                    <a16:creationId xmlns:a16="http://schemas.microsoft.com/office/drawing/2014/main" id="{3ABCA341-9BC6-8B2C-7568-89068DA867AC}"/>
                  </a:ext>
                </a:extLst>
              </p:cNvPr>
              <p:cNvSpPr/>
              <p:nvPr/>
            </p:nvSpPr>
            <p:spPr>
              <a:xfrm>
                <a:off x="1752754" y="3764560"/>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B</a:t>
                </a:r>
                <a:endParaRPr lang="en-SE" sz="800" b="1" dirty="0">
                  <a:solidFill>
                    <a:schemeClr val="bg1"/>
                  </a:solidFill>
                </a:endParaRPr>
              </a:p>
            </p:txBody>
          </p:sp>
        </p:grpSp>
      </p:grpSp>
      <p:grpSp>
        <p:nvGrpSpPr>
          <p:cNvPr id="37" name="Grupp 36">
            <a:extLst>
              <a:ext uri="{FF2B5EF4-FFF2-40B4-BE49-F238E27FC236}">
                <a16:creationId xmlns:a16="http://schemas.microsoft.com/office/drawing/2014/main" id="{F83A3919-4B9F-0F76-3CAD-7F322A8EFD8F}"/>
              </a:ext>
              <a:ext uri="{C183D7F6-B498-43B3-948B-1728B52AA6E4}">
                <adec:decorative xmlns:adec="http://schemas.microsoft.com/office/drawing/2017/decorative" val="1"/>
              </a:ext>
            </a:extLst>
          </p:cNvPr>
          <p:cNvGrpSpPr/>
          <p:nvPr/>
        </p:nvGrpSpPr>
        <p:grpSpPr>
          <a:xfrm>
            <a:off x="5500048" y="5346680"/>
            <a:ext cx="1800000" cy="643999"/>
            <a:chOff x="1752754" y="3844181"/>
            <a:chExt cx="1800000" cy="643999"/>
          </a:xfrm>
        </p:grpSpPr>
        <p:sp>
          <p:nvSpPr>
            <p:cNvPr id="38" name="Rektangel 37">
              <a:extLst>
                <a:ext uri="{FF2B5EF4-FFF2-40B4-BE49-F238E27FC236}">
                  <a16:creationId xmlns:a16="http://schemas.microsoft.com/office/drawing/2014/main" id="{6233C64F-B270-5B06-893F-747ADE0296B1}"/>
                </a:ext>
              </a:extLst>
            </p:cNvPr>
            <p:cNvSpPr/>
            <p:nvPr/>
          </p:nvSpPr>
          <p:spPr>
            <a:xfrm>
              <a:off x="1752754" y="3844181"/>
              <a:ext cx="1800000" cy="643999"/>
            </a:xfrm>
            <a:prstGeom prst="rect">
              <a:avLst/>
            </a:prstGeom>
            <a:solidFill>
              <a:schemeClr val="bg1"/>
            </a:solidFill>
            <a:ln w="127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grpSp>
          <p:nvGrpSpPr>
            <p:cNvPr id="39" name="Grupp 38">
              <a:extLst>
                <a:ext uri="{FF2B5EF4-FFF2-40B4-BE49-F238E27FC236}">
                  <a16:creationId xmlns:a16="http://schemas.microsoft.com/office/drawing/2014/main" id="{4FB94AD7-F8AD-1822-5037-9F94766B87BC}"/>
                </a:ext>
              </a:extLst>
            </p:cNvPr>
            <p:cNvGrpSpPr/>
            <p:nvPr/>
          </p:nvGrpSpPr>
          <p:grpSpPr>
            <a:xfrm>
              <a:off x="1849328" y="3902104"/>
              <a:ext cx="1613426" cy="507831"/>
              <a:chOff x="1752754" y="3715827"/>
              <a:chExt cx="1613426" cy="507831"/>
            </a:xfrm>
          </p:grpSpPr>
          <p:sp>
            <p:nvSpPr>
              <p:cNvPr id="40" name="textruta 39">
                <a:extLst>
                  <a:ext uri="{FF2B5EF4-FFF2-40B4-BE49-F238E27FC236}">
                    <a16:creationId xmlns:a16="http://schemas.microsoft.com/office/drawing/2014/main" id="{DCAEAF74-4771-41AE-E994-5830B3D3E808}"/>
                  </a:ext>
                </a:extLst>
              </p:cNvPr>
              <p:cNvSpPr txBox="1"/>
              <p:nvPr/>
            </p:nvSpPr>
            <p:spPr>
              <a:xfrm>
                <a:off x="1966334" y="3715827"/>
                <a:ext cx="1399846" cy="507831"/>
              </a:xfrm>
              <a:prstGeom prst="rect">
                <a:avLst/>
              </a:prstGeom>
              <a:noFill/>
            </p:spPr>
            <p:txBody>
              <a:bodyPr wrap="square" rtlCol="0">
                <a:spAutoFit/>
              </a:bodyPr>
              <a:lstStyle/>
              <a:p>
                <a:r>
                  <a:rPr lang="sv-SE" sz="900" dirty="0"/>
                  <a:t>Bidrar med variabler till kommunens lägesbild (informationsdelning)​</a:t>
                </a:r>
                <a:endParaRPr lang="en-SE" sz="900" dirty="0"/>
              </a:p>
            </p:txBody>
          </p:sp>
          <p:sp>
            <p:nvSpPr>
              <p:cNvPr id="41" name="Ellips 40">
                <a:extLst>
                  <a:ext uri="{FF2B5EF4-FFF2-40B4-BE49-F238E27FC236}">
                    <a16:creationId xmlns:a16="http://schemas.microsoft.com/office/drawing/2014/main" id="{AB5C9147-4534-16C6-F08F-70F6405B2DB0}"/>
                  </a:ext>
                </a:extLst>
              </p:cNvPr>
              <p:cNvSpPr/>
              <p:nvPr/>
            </p:nvSpPr>
            <p:spPr>
              <a:xfrm>
                <a:off x="1752754" y="3764560"/>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B</a:t>
                </a:r>
                <a:endParaRPr lang="en-SE" sz="800" b="1" dirty="0">
                  <a:solidFill>
                    <a:schemeClr val="bg1"/>
                  </a:solidFill>
                </a:endParaRPr>
              </a:p>
            </p:txBody>
          </p:sp>
        </p:grpSp>
      </p:grpSp>
      <p:grpSp>
        <p:nvGrpSpPr>
          <p:cNvPr id="42" name="Grupp 41">
            <a:extLst>
              <a:ext uri="{FF2B5EF4-FFF2-40B4-BE49-F238E27FC236}">
                <a16:creationId xmlns:a16="http://schemas.microsoft.com/office/drawing/2014/main" id="{0484209C-BF65-8345-8C85-1C437CA11D98}"/>
              </a:ext>
              <a:ext uri="{C183D7F6-B498-43B3-948B-1728B52AA6E4}">
                <adec:decorative xmlns:adec="http://schemas.microsoft.com/office/drawing/2017/decorative" val="1"/>
              </a:ext>
            </a:extLst>
          </p:cNvPr>
          <p:cNvGrpSpPr/>
          <p:nvPr/>
        </p:nvGrpSpPr>
        <p:grpSpPr>
          <a:xfrm>
            <a:off x="7390048" y="5346680"/>
            <a:ext cx="1800000" cy="643999"/>
            <a:chOff x="1752754" y="3844181"/>
            <a:chExt cx="1800000" cy="643999"/>
          </a:xfrm>
        </p:grpSpPr>
        <p:sp>
          <p:nvSpPr>
            <p:cNvPr id="43" name="Rektangel 42">
              <a:extLst>
                <a:ext uri="{FF2B5EF4-FFF2-40B4-BE49-F238E27FC236}">
                  <a16:creationId xmlns:a16="http://schemas.microsoft.com/office/drawing/2014/main" id="{0500AD5B-80BA-2B1B-3BBD-72483223D33D}"/>
                </a:ext>
              </a:extLst>
            </p:cNvPr>
            <p:cNvSpPr/>
            <p:nvPr/>
          </p:nvSpPr>
          <p:spPr>
            <a:xfrm>
              <a:off x="1752754" y="3844181"/>
              <a:ext cx="1800000" cy="643999"/>
            </a:xfrm>
            <a:prstGeom prst="rect">
              <a:avLst/>
            </a:prstGeom>
            <a:solidFill>
              <a:schemeClr val="bg1"/>
            </a:solidFill>
            <a:ln w="127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grpSp>
          <p:nvGrpSpPr>
            <p:cNvPr id="44" name="Grupp 43">
              <a:extLst>
                <a:ext uri="{FF2B5EF4-FFF2-40B4-BE49-F238E27FC236}">
                  <a16:creationId xmlns:a16="http://schemas.microsoft.com/office/drawing/2014/main" id="{03DDAD13-CAD2-C9DD-5487-54EC7D8CF101}"/>
                </a:ext>
              </a:extLst>
            </p:cNvPr>
            <p:cNvGrpSpPr/>
            <p:nvPr/>
          </p:nvGrpSpPr>
          <p:grpSpPr>
            <a:xfrm>
              <a:off x="1849328" y="3902104"/>
              <a:ext cx="1613426" cy="507831"/>
              <a:chOff x="1752754" y="3715827"/>
              <a:chExt cx="1613426" cy="507831"/>
            </a:xfrm>
          </p:grpSpPr>
          <p:sp>
            <p:nvSpPr>
              <p:cNvPr id="45" name="textruta 44">
                <a:extLst>
                  <a:ext uri="{FF2B5EF4-FFF2-40B4-BE49-F238E27FC236}">
                    <a16:creationId xmlns:a16="http://schemas.microsoft.com/office/drawing/2014/main" id="{D963D7D6-BD91-0923-9D61-8B0F8CEE3C2B}"/>
                  </a:ext>
                </a:extLst>
              </p:cNvPr>
              <p:cNvSpPr txBox="1"/>
              <p:nvPr/>
            </p:nvSpPr>
            <p:spPr>
              <a:xfrm>
                <a:off x="1966334" y="3715827"/>
                <a:ext cx="1399846" cy="507831"/>
              </a:xfrm>
              <a:prstGeom prst="rect">
                <a:avLst/>
              </a:prstGeom>
              <a:noFill/>
            </p:spPr>
            <p:txBody>
              <a:bodyPr wrap="square" rtlCol="0">
                <a:spAutoFit/>
              </a:bodyPr>
              <a:lstStyle/>
              <a:p>
                <a:r>
                  <a:rPr lang="sv-SE" sz="900" dirty="0"/>
                  <a:t>Bidrar med variabler till kommunens lägesbild (informationsdelning)​</a:t>
                </a:r>
                <a:endParaRPr lang="en-SE" sz="900" dirty="0"/>
              </a:p>
            </p:txBody>
          </p:sp>
          <p:sp>
            <p:nvSpPr>
              <p:cNvPr id="46" name="Ellips 45">
                <a:extLst>
                  <a:ext uri="{FF2B5EF4-FFF2-40B4-BE49-F238E27FC236}">
                    <a16:creationId xmlns:a16="http://schemas.microsoft.com/office/drawing/2014/main" id="{C2EC0036-8758-B155-FC94-BBD443A56EF7}"/>
                  </a:ext>
                </a:extLst>
              </p:cNvPr>
              <p:cNvSpPr/>
              <p:nvPr/>
            </p:nvSpPr>
            <p:spPr>
              <a:xfrm>
                <a:off x="1752754" y="3764560"/>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B</a:t>
                </a:r>
                <a:endParaRPr lang="en-SE" sz="800" b="1" dirty="0">
                  <a:solidFill>
                    <a:schemeClr val="bg1"/>
                  </a:solidFill>
                </a:endParaRPr>
              </a:p>
            </p:txBody>
          </p:sp>
        </p:grpSp>
      </p:grpSp>
    </p:spTree>
    <p:extLst>
      <p:ext uri="{BB962C8B-B14F-4D97-AF65-F5344CB8AC3E}">
        <p14:creationId xmlns:p14="http://schemas.microsoft.com/office/powerpoint/2010/main" val="1266711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5D79F1-241E-920F-D45F-0970C1BCD5E5}"/>
              </a:ext>
            </a:extLst>
          </p:cNvPr>
          <p:cNvSpPr>
            <a:spLocks noGrp="1"/>
          </p:cNvSpPr>
          <p:nvPr>
            <p:ph type="title"/>
          </p:nvPr>
        </p:nvSpPr>
        <p:spPr/>
        <p:txBody>
          <a:bodyPr/>
          <a:lstStyle/>
          <a:p>
            <a:r>
              <a:rPr lang="sv-SE" dirty="0"/>
              <a:t>8. Kommunen och dess stab​</a:t>
            </a:r>
            <a:endParaRPr lang="en-SE" dirty="0"/>
          </a:p>
        </p:txBody>
      </p:sp>
      <p:sp>
        <p:nvSpPr>
          <p:cNvPr id="4" name="Platshållare för innehåll 3">
            <a:extLst>
              <a:ext uri="{FF2B5EF4-FFF2-40B4-BE49-F238E27FC236}">
                <a16:creationId xmlns:a16="http://schemas.microsoft.com/office/drawing/2014/main" id="{72BBBDE1-5B56-0649-DAC7-83B8878DFE02}"/>
              </a:ext>
            </a:extLst>
          </p:cNvPr>
          <p:cNvSpPr>
            <a:spLocks noGrp="1"/>
          </p:cNvSpPr>
          <p:nvPr>
            <p:ph idx="1"/>
          </p:nvPr>
        </p:nvSpPr>
        <p:spPr>
          <a:xfrm>
            <a:off x="3852580" y="1595206"/>
            <a:ext cx="6496665" cy="3920691"/>
          </a:xfrm>
        </p:spPr>
        <p:txBody>
          <a:bodyPr/>
          <a:lstStyle/>
          <a:p>
            <a:pPr marL="0" indent="0">
              <a:buNone/>
            </a:pPr>
            <a:r>
              <a:rPr lang="sv-SE" sz="1500" dirty="0"/>
              <a:t>Staben bearbetar och sammanställer en lägesbild över händelse, händelseutveckling, åtgärder, resurser, behov, prognoser med mera. Lägesbilden eller delar av den rapporteras till länsstyrelsen. Tillsammans med samverkan och kommunikation möjliggör det gemensam förståelse av skeende och aktiviteter samt förmågan att hantera samhällsstörningen. </a:t>
            </a:r>
          </a:p>
          <a:p>
            <a:pPr marL="0" indent="0">
              <a:buNone/>
            </a:pPr>
            <a:r>
              <a:rPr lang="sv-SE" sz="1500" dirty="0"/>
              <a:t>Staben säkerställer att kommunikationsfunktioner ger fortlöpande information till berörda och allmänheten utifrån kommunens geografiska områdesansvar. </a:t>
            </a:r>
          </a:p>
          <a:p>
            <a:pPr marL="0" indent="0">
              <a:buNone/>
            </a:pPr>
            <a:r>
              <a:rPr lang="sv-SE" sz="1500" dirty="0"/>
              <a:t>Staben gör löpande justeringar utifrån lägesbilder att rätt resurser gör rätt aktiviteter, på rätt plats och i rätt tid. Uppföljning sker av målbild och inriktning samt behov av justeringar.</a:t>
            </a:r>
          </a:p>
          <a:p>
            <a:pPr marL="0" indent="0">
              <a:buNone/>
            </a:pPr>
            <a:endParaRPr lang="sv-SE" sz="1500" dirty="0"/>
          </a:p>
        </p:txBody>
      </p:sp>
      <p:sp>
        <p:nvSpPr>
          <p:cNvPr id="23" name="Bild 28">
            <a:extLst>
              <a:ext uri="{FF2B5EF4-FFF2-40B4-BE49-F238E27FC236}">
                <a16:creationId xmlns:a16="http://schemas.microsoft.com/office/drawing/2014/main" id="{5377E93A-3A9C-3D1C-5DA0-A0D68AD546B9}"/>
              </a:ext>
              <a:ext uri="{C183D7F6-B498-43B3-948B-1728B52AA6E4}">
                <adec:decorative xmlns:adec="http://schemas.microsoft.com/office/drawing/2017/decorative" val="1"/>
              </a:ext>
            </a:extLst>
          </p:cNvPr>
          <p:cNvSpPr/>
          <p:nvPr/>
        </p:nvSpPr>
        <p:spPr>
          <a:xfrm rot="10800000">
            <a:off x="3552754" y="5443523"/>
            <a:ext cx="171216" cy="164000"/>
          </a:xfrm>
          <a:custGeom>
            <a:avLst/>
            <a:gdLst>
              <a:gd name="csX0" fmla="*/ 124301 w 124301"/>
              <a:gd name="csY0" fmla="*/ 47625 h 119062"/>
              <a:gd name="csX1" fmla="*/ 71438 w 124301"/>
              <a:gd name="csY1" fmla="*/ 47625 h 119062"/>
              <a:gd name="csX2" fmla="*/ 71438 w 124301"/>
              <a:gd name="csY2" fmla="*/ 0 h 119062"/>
              <a:gd name="csX3" fmla="*/ 0 w 124301"/>
              <a:gd name="csY3" fmla="*/ 59531 h 119062"/>
              <a:gd name="csX4" fmla="*/ 71438 w 124301"/>
              <a:gd name="csY4" fmla="*/ 119063 h 119062"/>
              <a:gd name="csX5" fmla="*/ 71438 w 124301"/>
              <a:gd name="csY5" fmla="*/ 71438 h 119062"/>
              <a:gd name="csX6" fmla="*/ 124301 w 124301"/>
              <a:gd name="csY6" fmla="*/ 71438 h 119062"/>
              <a:gd name="csX7" fmla="*/ 124301 w 124301"/>
              <a:gd name="csY7" fmla="*/ 47625 h 11906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124301" h="119062">
                <a:moveTo>
                  <a:pt x="124301" y="47625"/>
                </a:moveTo>
                <a:lnTo>
                  <a:pt x="71438" y="47625"/>
                </a:lnTo>
                <a:lnTo>
                  <a:pt x="71438" y="0"/>
                </a:lnTo>
                <a:lnTo>
                  <a:pt x="0" y="59531"/>
                </a:lnTo>
                <a:lnTo>
                  <a:pt x="71438" y="119063"/>
                </a:lnTo>
                <a:lnTo>
                  <a:pt x="71438" y="71438"/>
                </a:lnTo>
                <a:lnTo>
                  <a:pt x="124301" y="71438"/>
                </a:lnTo>
                <a:lnTo>
                  <a:pt x="124301" y="47625"/>
                </a:lnTo>
                <a:close/>
              </a:path>
            </a:pathLst>
          </a:custGeom>
          <a:solidFill>
            <a:schemeClr val="accent6"/>
          </a:solidFill>
          <a:ln w="12700" cap="flat">
            <a:solidFill>
              <a:schemeClr val="tx1"/>
            </a:solidFill>
            <a:prstDash val="solid"/>
            <a:round/>
          </a:ln>
        </p:spPr>
        <p:txBody>
          <a:bodyPr/>
          <a:lstStyle/>
          <a:p>
            <a:endParaRPr lang="en-SE"/>
          </a:p>
        </p:txBody>
      </p:sp>
      <p:cxnSp>
        <p:nvCxnSpPr>
          <p:cNvPr id="24" name="Rak pilkoppling 23">
            <a:extLst>
              <a:ext uri="{FF2B5EF4-FFF2-40B4-BE49-F238E27FC236}">
                <a16:creationId xmlns:a16="http://schemas.microsoft.com/office/drawing/2014/main" id="{71F3EE1A-3799-57DF-6626-FB4AF8719B91}"/>
              </a:ext>
              <a:ext uri="{C183D7F6-B498-43B3-948B-1728B52AA6E4}">
                <adec:decorative xmlns:adec="http://schemas.microsoft.com/office/drawing/2017/decorative" val="1"/>
              </a:ext>
            </a:extLst>
          </p:cNvPr>
          <p:cNvCxnSpPr>
            <a:cxnSpLocks/>
          </p:cNvCxnSpPr>
          <p:nvPr/>
        </p:nvCxnSpPr>
        <p:spPr>
          <a:xfrm>
            <a:off x="2652754" y="4749257"/>
            <a:ext cx="0" cy="144000"/>
          </a:xfrm>
          <a:prstGeom prst="straightConnector1">
            <a:avLst/>
          </a:prstGeom>
          <a:ln w="31750">
            <a:solidFill>
              <a:schemeClr val="tx1"/>
            </a:solidFill>
            <a:tailEnd type="triangle" w="lg" len="med"/>
          </a:ln>
        </p:spPr>
        <p:style>
          <a:lnRef idx="2">
            <a:schemeClr val="accent1"/>
          </a:lnRef>
          <a:fillRef idx="0">
            <a:schemeClr val="accent1"/>
          </a:fillRef>
          <a:effectRef idx="1">
            <a:schemeClr val="accent1"/>
          </a:effectRef>
          <a:fontRef idx="minor">
            <a:schemeClr val="tx1"/>
          </a:fontRef>
        </p:style>
      </p:cxnSp>
      <p:grpSp>
        <p:nvGrpSpPr>
          <p:cNvPr id="25" name="Grupp 24">
            <a:extLst>
              <a:ext uri="{FF2B5EF4-FFF2-40B4-BE49-F238E27FC236}">
                <a16:creationId xmlns:a16="http://schemas.microsoft.com/office/drawing/2014/main" id="{BB50E092-0FAF-B05C-5531-6F965155D935}"/>
              </a:ext>
              <a:ext uri="{C183D7F6-B498-43B3-948B-1728B52AA6E4}">
                <adec:decorative xmlns:adec="http://schemas.microsoft.com/office/drawing/2017/decorative" val="1"/>
              </a:ext>
            </a:extLst>
          </p:cNvPr>
          <p:cNvGrpSpPr/>
          <p:nvPr/>
        </p:nvGrpSpPr>
        <p:grpSpPr>
          <a:xfrm>
            <a:off x="1752754" y="1655400"/>
            <a:ext cx="1800000" cy="3100375"/>
            <a:chOff x="1742209" y="1313758"/>
            <a:chExt cx="1800000" cy="3100375"/>
          </a:xfrm>
        </p:grpSpPr>
        <p:sp>
          <p:nvSpPr>
            <p:cNvPr id="26" name="Rektangel 25">
              <a:extLst>
                <a:ext uri="{FF2B5EF4-FFF2-40B4-BE49-F238E27FC236}">
                  <a16:creationId xmlns:a16="http://schemas.microsoft.com/office/drawing/2014/main" id="{E34CEF95-D8C1-EADD-A38D-47E1F2C6962F}"/>
                </a:ext>
              </a:extLst>
            </p:cNvPr>
            <p:cNvSpPr/>
            <p:nvPr/>
          </p:nvSpPr>
          <p:spPr>
            <a:xfrm>
              <a:off x="1742209" y="1313758"/>
              <a:ext cx="1800000" cy="3100375"/>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828000" rIns="72000" bIns="144000" rtlCol="0" anchor="t">
              <a:noAutofit/>
            </a:bodyPr>
            <a:lstStyle/>
            <a:p>
              <a:pPr marL="99450" indent="-99450">
                <a:spcAft>
                  <a:spcPts val="300"/>
                </a:spcAft>
                <a:buFont typeface="Arial" panose="020B0604020202020204" pitchFamily="34" charset="0"/>
                <a:buChar char="•"/>
              </a:pPr>
              <a:r>
                <a:rPr lang="sv-SE" sz="900" dirty="0">
                  <a:solidFill>
                    <a:schemeClr val="bg1"/>
                  </a:solidFill>
                </a:rPr>
                <a:t>Samlar in information från påverkade verksamheter.</a:t>
              </a:r>
            </a:p>
            <a:p>
              <a:pPr marL="99450" indent="-99450">
                <a:spcAft>
                  <a:spcPts val="300"/>
                </a:spcAft>
                <a:buFont typeface="Arial" panose="020B0604020202020204" pitchFamily="34" charset="0"/>
                <a:buChar char="•"/>
              </a:pPr>
              <a:r>
                <a:rPr lang="sv-SE" sz="900" dirty="0">
                  <a:solidFill>
                    <a:schemeClr val="bg1"/>
                  </a:solidFill>
                </a:rPr>
                <a:t>Tar fram målbild och inriktning​.</a:t>
              </a:r>
            </a:p>
            <a:p>
              <a:pPr marL="99450" indent="-99450">
                <a:spcAft>
                  <a:spcPts val="300"/>
                </a:spcAft>
                <a:buFont typeface="Arial" panose="020B0604020202020204" pitchFamily="34" charset="0"/>
                <a:buChar char="•"/>
              </a:pPr>
              <a:r>
                <a:rPr lang="sv-SE" sz="900" dirty="0">
                  <a:solidFill>
                    <a:schemeClr val="bg1"/>
                  </a:solidFill>
                </a:rPr>
                <a:t>Bearbetar och sammanställer lägesbild.</a:t>
              </a:r>
            </a:p>
            <a:p>
              <a:pPr marL="99450" indent="-99450">
                <a:spcAft>
                  <a:spcPts val="300"/>
                </a:spcAft>
                <a:buFont typeface="Arial" panose="020B0604020202020204" pitchFamily="34" charset="0"/>
                <a:buChar char="•"/>
              </a:pPr>
              <a:r>
                <a:rPr lang="sv-SE" sz="900" dirty="0">
                  <a:solidFill>
                    <a:schemeClr val="bg1"/>
                  </a:solidFill>
                </a:rPr>
                <a:t>Lägesbild uppdateras var </a:t>
              </a:r>
              <a:br>
                <a:rPr lang="sv-SE" sz="900" dirty="0">
                  <a:solidFill>
                    <a:schemeClr val="bg1"/>
                  </a:solidFill>
                </a:rPr>
              </a:br>
              <a:r>
                <a:rPr lang="sv-SE" sz="900" dirty="0">
                  <a:solidFill>
                    <a:schemeClr val="bg1"/>
                  </a:solidFill>
                </a:rPr>
                <a:t>tredje timme​.</a:t>
              </a:r>
            </a:p>
            <a:p>
              <a:pPr marL="99450" indent="-99450">
                <a:spcAft>
                  <a:spcPts val="300"/>
                </a:spcAft>
                <a:buFont typeface="Arial" panose="020B0604020202020204" pitchFamily="34" charset="0"/>
                <a:buChar char="•"/>
              </a:pPr>
              <a:r>
                <a:rPr lang="sv-SE" sz="900" dirty="0">
                  <a:solidFill>
                    <a:schemeClr val="bg1"/>
                  </a:solidFill>
                </a:rPr>
                <a:t>Informerar allmänheten.</a:t>
              </a:r>
            </a:p>
            <a:p>
              <a:pPr marL="99450" indent="-99450">
                <a:spcAft>
                  <a:spcPts val="300"/>
                </a:spcAft>
                <a:buFont typeface="Arial" panose="020B0604020202020204" pitchFamily="34" charset="0"/>
                <a:buChar char="•"/>
              </a:pPr>
              <a:r>
                <a:rPr lang="sv-SE" sz="900" dirty="0">
                  <a:solidFill>
                    <a:schemeClr val="bg1"/>
                  </a:solidFill>
                </a:rPr>
                <a:t>Lämnar lägesrapport till länsstyrelsen.</a:t>
              </a:r>
            </a:p>
            <a:p>
              <a:pPr marL="99450" indent="-99450">
                <a:spcAft>
                  <a:spcPts val="300"/>
                </a:spcAft>
                <a:buFont typeface="Arial" panose="020B0604020202020204" pitchFamily="34" charset="0"/>
                <a:buChar char="•"/>
              </a:pPr>
              <a:r>
                <a:rPr lang="sv-SE" sz="900" dirty="0">
                  <a:solidFill>
                    <a:schemeClr val="bg1"/>
                  </a:solidFill>
                </a:rPr>
                <a:t>Säkerställer att rätt resurser gör rätt aktiviteter, på rätt plats och i rätt tid.</a:t>
              </a:r>
            </a:p>
          </p:txBody>
        </p:sp>
        <p:sp>
          <p:nvSpPr>
            <p:cNvPr id="27" name="Rektangel 26">
              <a:extLst>
                <a:ext uri="{FF2B5EF4-FFF2-40B4-BE49-F238E27FC236}">
                  <a16:creationId xmlns:a16="http://schemas.microsoft.com/office/drawing/2014/main" id="{139C7B1D-7E19-4474-687D-C9DEAE345C3B}"/>
                </a:ext>
              </a:extLst>
            </p:cNvPr>
            <p:cNvSpPr/>
            <p:nvPr/>
          </p:nvSpPr>
          <p:spPr>
            <a:xfrm>
              <a:off x="1832209" y="1401807"/>
              <a:ext cx="1620000" cy="288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144000" bIns="0" rtlCol="0" anchor="ctr"/>
            <a:lstStyle/>
            <a:p>
              <a:r>
                <a:rPr lang="sv-SE" sz="1000" b="1" dirty="0">
                  <a:solidFill>
                    <a:schemeClr val="tx1"/>
                  </a:solidFill>
                  <a:latin typeface="+mj-lt"/>
                </a:rPr>
                <a:t>Kommun</a:t>
              </a:r>
              <a:endParaRPr lang="en-SE" sz="1000" b="1" dirty="0">
                <a:solidFill>
                  <a:schemeClr val="tx1"/>
                </a:solidFill>
                <a:latin typeface="+mj-lt"/>
              </a:endParaRPr>
            </a:p>
          </p:txBody>
        </p:sp>
        <p:sp>
          <p:nvSpPr>
            <p:cNvPr id="28" name="Rektangel 27">
              <a:extLst>
                <a:ext uri="{FF2B5EF4-FFF2-40B4-BE49-F238E27FC236}">
                  <a16:creationId xmlns:a16="http://schemas.microsoft.com/office/drawing/2014/main" id="{43259D10-A9CE-85D6-B28E-B9286B5FF690}"/>
                </a:ext>
              </a:extLst>
            </p:cNvPr>
            <p:cNvSpPr/>
            <p:nvPr/>
          </p:nvSpPr>
          <p:spPr>
            <a:xfrm>
              <a:off x="1832209" y="1733648"/>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Stab</a:t>
              </a:r>
              <a:endParaRPr lang="en-SE" sz="1000" b="1" dirty="0">
                <a:solidFill>
                  <a:schemeClr val="tx1"/>
                </a:solidFill>
                <a:latin typeface="+mj-lt"/>
              </a:endParaRPr>
            </a:p>
          </p:txBody>
        </p:sp>
      </p:grpSp>
      <p:grpSp>
        <p:nvGrpSpPr>
          <p:cNvPr id="29" name="Grupp 28">
            <a:extLst>
              <a:ext uri="{FF2B5EF4-FFF2-40B4-BE49-F238E27FC236}">
                <a16:creationId xmlns:a16="http://schemas.microsoft.com/office/drawing/2014/main" id="{697F9528-6ECA-22C1-232F-4CF755034212}"/>
              </a:ext>
              <a:ext uri="{C183D7F6-B498-43B3-948B-1728B52AA6E4}">
                <adec:decorative xmlns:adec="http://schemas.microsoft.com/office/drawing/2017/decorative" val="1"/>
              </a:ext>
            </a:extLst>
          </p:cNvPr>
          <p:cNvGrpSpPr/>
          <p:nvPr/>
        </p:nvGrpSpPr>
        <p:grpSpPr>
          <a:xfrm>
            <a:off x="432382" y="4057129"/>
            <a:ext cx="1199365" cy="1351121"/>
            <a:chOff x="333475" y="3850215"/>
            <a:chExt cx="1199365" cy="1351121"/>
          </a:xfrm>
        </p:grpSpPr>
        <p:sp>
          <p:nvSpPr>
            <p:cNvPr id="30" name="Bild 399">
              <a:extLst>
                <a:ext uri="{FF2B5EF4-FFF2-40B4-BE49-F238E27FC236}">
                  <a16:creationId xmlns:a16="http://schemas.microsoft.com/office/drawing/2014/main" id="{05C6EFBF-9443-3550-8669-9A7B13EEFA22}"/>
                </a:ext>
              </a:extLst>
            </p:cNvPr>
            <p:cNvSpPr/>
            <p:nvPr/>
          </p:nvSpPr>
          <p:spPr>
            <a:xfrm>
              <a:off x="1314072" y="3850215"/>
              <a:ext cx="218768" cy="1351121"/>
            </a:xfrm>
            <a:custGeom>
              <a:avLst/>
              <a:gdLst>
                <a:gd name="csX0" fmla="*/ 251079 w 251079"/>
                <a:gd name="csY0" fmla="*/ 0 h 2286380"/>
                <a:gd name="csX1" fmla="*/ 125540 w 251079"/>
                <a:gd name="csY1" fmla="*/ 201740 h 2286380"/>
                <a:gd name="csX2" fmla="*/ 125540 w 251079"/>
                <a:gd name="csY2" fmla="*/ 939451 h 2286380"/>
                <a:gd name="csX3" fmla="*/ 0 w 251079"/>
                <a:gd name="csY3" fmla="*/ 1141190 h 2286380"/>
                <a:gd name="csX4" fmla="*/ 125540 w 251079"/>
                <a:gd name="csY4" fmla="*/ 1342930 h 2286380"/>
                <a:gd name="csX5" fmla="*/ 125540 w 251079"/>
                <a:gd name="csY5" fmla="*/ 2084642 h 2286380"/>
                <a:gd name="csX6" fmla="*/ 251079 w 251079"/>
                <a:gd name="csY6" fmla="*/ 2286381 h 2286380"/>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251079" h="2286380">
                  <a:moveTo>
                    <a:pt x="251079" y="0"/>
                  </a:moveTo>
                  <a:cubicBezTo>
                    <a:pt x="181737" y="0"/>
                    <a:pt x="125540" y="90297"/>
                    <a:pt x="125540" y="201740"/>
                  </a:cubicBezTo>
                  <a:lnTo>
                    <a:pt x="125540" y="939451"/>
                  </a:lnTo>
                  <a:cubicBezTo>
                    <a:pt x="125540" y="1050893"/>
                    <a:pt x="69342" y="1141190"/>
                    <a:pt x="0" y="1141190"/>
                  </a:cubicBezTo>
                  <a:cubicBezTo>
                    <a:pt x="69342" y="1141190"/>
                    <a:pt x="125540" y="1231487"/>
                    <a:pt x="125540" y="1342930"/>
                  </a:cubicBezTo>
                  <a:lnTo>
                    <a:pt x="125540" y="2084642"/>
                  </a:lnTo>
                  <a:cubicBezTo>
                    <a:pt x="125540" y="2196084"/>
                    <a:pt x="181737" y="2286381"/>
                    <a:pt x="251079" y="2286381"/>
                  </a:cubicBezTo>
                </a:path>
              </a:pathLst>
            </a:custGeom>
            <a:noFill/>
            <a:ln w="28575" cap="rnd">
              <a:solidFill>
                <a:srgbClr val="2C3C6A"/>
              </a:solidFill>
              <a:prstDash val="solid"/>
              <a:round/>
            </a:ln>
          </p:spPr>
          <p:txBody>
            <a:bodyPr/>
            <a:lstStyle/>
            <a:p>
              <a:endParaRPr lang="en-SE"/>
            </a:p>
          </p:txBody>
        </p:sp>
        <p:sp>
          <p:nvSpPr>
            <p:cNvPr id="31" name="textruta 30">
              <a:extLst>
                <a:ext uri="{FF2B5EF4-FFF2-40B4-BE49-F238E27FC236}">
                  <a16:creationId xmlns:a16="http://schemas.microsoft.com/office/drawing/2014/main" id="{B7A97F09-F2D2-CEF5-A79C-9A6511071F10}"/>
                </a:ext>
              </a:extLst>
            </p:cNvPr>
            <p:cNvSpPr txBox="1"/>
            <p:nvPr/>
          </p:nvSpPr>
          <p:spPr>
            <a:xfrm>
              <a:off x="333475" y="4291970"/>
              <a:ext cx="1109365" cy="467610"/>
            </a:xfrm>
            <a:prstGeom prst="rect">
              <a:avLst/>
            </a:prstGeom>
            <a:noFill/>
          </p:spPr>
          <p:txBody>
            <a:bodyPr wrap="square" rtlCol="0">
              <a:spAutoFit/>
            </a:bodyPr>
            <a:lstStyle/>
            <a:p>
              <a:r>
                <a:rPr lang="sv-SE" sz="1200" b="1" dirty="0"/>
                <a:t>Gemensam</a:t>
              </a:r>
            </a:p>
            <a:p>
              <a:r>
                <a:rPr lang="sv-SE" sz="1200" b="1" dirty="0"/>
                <a:t>förståelse</a:t>
              </a:r>
              <a:endParaRPr lang="en-SE" sz="1200" b="1" dirty="0"/>
            </a:p>
          </p:txBody>
        </p:sp>
      </p:grpSp>
      <p:grpSp>
        <p:nvGrpSpPr>
          <p:cNvPr id="32" name="Grupp 31">
            <a:extLst>
              <a:ext uri="{FF2B5EF4-FFF2-40B4-BE49-F238E27FC236}">
                <a16:creationId xmlns:a16="http://schemas.microsoft.com/office/drawing/2014/main" id="{09BD4B2A-4794-B58C-6228-72E90F876BB2}"/>
              </a:ext>
              <a:ext uri="{C183D7F6-B498-43B3-948B-1728B52AA6E4}">
                <adec:decorative xmlns:adec="http://schemas.microsoft.com/office/drawing/2017/decorative" val="1"/>
              </a:ext>
            </a:extLst>
          </p:cNvPr>
          <p:cNvGrpSpPr/>
          <p:nvPr/>
        </p:nvGrpSpPr>
        <p:grpSpPr>
          <a:xfrm>
            <a:off x="1752754" y="4931523"/>
            <a:ext cx="1800000" cy="1188000"/>
            <a:chOff x="1742209" y="4357276"/>
            <a:chExt cx="1800000" cy="1188000"/>
          </a:xfrm>
        </p:grpSpPr>
        <p:sp>
          <p:nvSpPr>
            <p:cNvPr id="33" name="Rektangel 32">
              <a:extLst>
                <a:ext uri="{FF2B5EF4-FFF2-40B4-BE49-F238E27FC236}">
                  <a16:creationId xmlns:a16="http://schemas.microsoft.com/office/drawing/2014/main" id="{42AA5314-96E4-1CBB-6522-4F4FDF5FEE9C}"/>
                </a:ext>
              </a:extLst>
            </p:cNvPr>
            <p:cNvSpPr/>
            <p:nvPr/>
          </p:nvSpPr>
          <p:spPr>
            <a:xfrm>
              <a:off x="1742209" y="4357276"/>
              <a:ext cx="1800000" cy="1188000"/>
            </a:xfrm>
            <a:prstGeom prst="rect">
              <a:avLst/>
            </a:prstGeom>
            <a:solidFill>
              <a:schemeClr val="accent6"/>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468000" rIns="72000" bIns="144000" rtlCol="0" anchor="t">
              <a:noAutofit/>
            </a:bodyPr>
            <a:lstStyle/>
            <a:p>
              <a:r>
                <a:rPr lang="sv-SE" sz="900" dirty="0">
                  <a:solidFill>
                    <a:schemeClr val="tx1"/>
                  </a:solidFill>
                </a:rPr>
                <a:t>Tar emot lägesrapporter från kommunen och vid behov rapporterar vidare till andra aktörer.</a:t>
              </a:r>
            </a:p>
          </p:txBody>
        </p:sp>
        <p:sp>
          <p:nvSpPr>
            <p:cNvPr id="34" name="Rektangel 33">
              <a:extLst>
                <a:ext uri="{FF2B5EF4-FFF2-40B4-BE49-F238E27FC236}">
                  <a16:creationId xmlns:a16="http://schemas.microsoft.com/office/drawing/2014/main" id="{791CDAF0-229A-2E4E-7600-6A7165D2DAB8}"/>
                </a:ext>
              </a:extLst>
            </p:cNvPr>
            <p:cNvSpPr/>
            <p:nvPr/>
          </p:nvSpPr>
          <p:spPr>
            <a:xfrm>
              <a:off x="1832209" y="4445324"/>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Länsstyrelsen</a:t>
              </a:r>
            </a:p>
          </p:txBody>
        </p:sp>
      </p:grpSp>
      <p:grpSp>
        <p:nvGrpSpPr>
          <p:cNvPr id="36" name="Grupp 35">
            <a:extLst>
              <a:ext uri="{FF2B5EF4-FFF2-40B4-BE49-F238E27FC236}">
                <a16:creationId xmlns:a16="http://schemas.microsoft.com/office/drawing/2014/main" id="{6B909906-5A07-B225-2704-151F891A2A8C}"/>
              </a:ext>
              <a:ext uri="{C183D7F6-B498-43B3-948B-1728B52AA6E4}">
                <adec:decorative xmlns:adec="http://schemas.microsoft.com/office/drawing/2017/decorative" val="1"/>
              </a:ext>
            </a:extLst>
          </p:cNvPr>
          <p:cNvGrpSpPr/>
          <p:nvPr/>
        </p:nvGrpSpPr>
        <p:grpSpPr>
          <a:xfrm>
            <a:off x="3804292" y="5203524"/>
            <a:ext cx="1896574" cy="643999"/>
            <a:chOff x="1752754" y="3844181"/>
            <a:chExt cx="1896574" cy="643999"/>
          </a:xfrm>
        </p:grpSpPr>
        <p:sp>
          <p:nvSpPr>
            <p:cNvPr id="37" name="Rektangel 36">
              <a:extLst>
                <a:ext uri="{FF2B5EF4-FFF2-40B4-BE49-F238E27FC236}">
                  <a16:creationId xmlns:a16="http://schemas.microsoft.com/office/drawing/2014/main" id="{8BEB75C9-C15E-7989-7C22-585ECB484A2A}"/>
                </a:ext>
              </a:extLst>
            </p:cNvPr>
            <p:cNvSpPr/>
            <p:nvPr/>
          </p:nvSpPr>
          <p:spPr>
            <a:xfrm>
              <a:off x="1752754" y="3844181"/>
              <a:ext cx="1896574" cy="643999"/>
            </a:xfrm>
            <a:prstGeom prst="rect">
              <a:avLst/>
            </a:prstGeom>
            <a:solidFill>
              <a:schemeClr val="bg1"/>
            </a:solidFill>
            <a:ln w="127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grpSp>
          <p:nvGrpSpPr>
            <p:cNvPr id="38" name="Grupp 37">
              <a:extLst>
                <a:ext uri="{FF2B5EF4-FFF2-40B4-BE49-F238E27FC236}">
                  <a16:creationId xmlns:a16="http://schemas.microsoft.com/office/drawing/2014/main" id="{010FFD8B-D748-E303-93E0-4FB69DDD1DF2}"/>
                </a:ext>
              </a:extLst>
            </p:cNvPr>
            <p:cNvGrpSpPr/>
            <p:nvPr/>
          </p:nvGrpSpPr>
          <p:grpSpPr>
            <a:xfrm>
              <a:off x="1849328" y="3902104"/>
              <a:ext cx="1800000" cy="507831"/>
              <a:chOff x="1752754" y="3715827"/>
              <a:chExt cx="1800000" cy="507831"/>
            </a:xfrm>
          </p:grpSpPr>
          <p:sp>
            <p:nvSpPr>
              <p:cNvPr id="39" name="textruta 38">
                <a:extLst>
                  <a:ext uri="{FF2B5EF4-FFF2-40B4-BE49-F238E27FC236}">
                    <a16:creationId xmlns:a16="http://schemas.microsoft.com/office/drawing/2014/main" id="{50B3F04A-987B-AD4B-046B-0D6849F3FDD6}"/>
                  </a:ext>
                </a:extLst>
              </p:cNvPr>
              <p:cNvSpPr txBox="1"/>
              <p:nvPr/>
            </p:nvSpPr>
            <p:spPr>
              <a:xfrm>
                <a:off x="1966334" y="3715827"/>
                <a:ext cx="1586420" cy="507831"/>
              </a:xfrm>
              <a:prstGeom prst="rect">
                <a:avLst/>
              </a:prstGeom>
              <a:noFill/>
            </p:spPr>
            <p:txBody>
              <a:bodyPr wrap="square" rtlCol="0">
                <a:spAutoFit/>
              </a:bodyPr>
              <a:lstStyle/>
              <a:p>
                <a:r>
                  <a:rPr lang="sv-SE" sz="900" dirty="0"/>
                  <a:t>Vid behov förmedlar vidare utifrån ansvarsområde (rapporterar)​</a:t>
                </a:r>
              </a:p>
            </p:txBody>
          </p:sp>
          <p:sp>
            <p:nvSpPr>
              <p:cNvPr id="40" name="Ellips 39">
                <a:extLst>
                  <a:ext uri="{FF2B5EF4-FFF2-40B4-BE49-F238E27FC236}">
                    <a16:creationId xmlns:a16="http://schemas.microsoft.com/office/drawing/2014/main" id="{FC0F8CEB-1E3A-E9E7-18D5-CD3E1517D4C1}"/>
                  </a:ext>
                </a:extLst>
              </p:cNvPr>
              <p:cNvSpPr/>
              <p:nvPr/>
            </p:nvSpPr>
            <p:spPr>
              <a:xfrm>
                <a:off x="1752754" y="3764560"/>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C</a:t>
                </a:r>
                <a:endParaRPr lang="en-SE" sz="800" b="1" dirty="0">
                  <a:solidFill>
                    <a:schemeClr val="bg1"/>
                  </a:solidFill>
                </a:endParaRPr>
              </a:p>
            </p:txBody>
          </p:sp>
        </p:grpSp>
      </p:grpSp>
    </p:spTree>
    <p:extLst>
      <p:ext uri="{BB962C8B-B14F-4D97-AF65-F5344CB8AC3E}">
        <p14:creationId xmlns:p14="http://schemas.microsoft.com/office/powerpoint/2010/main" val="2304610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5D79F1-241E-920F-D45F-0970C1BCD5E5}"/>
              </a:ext>
            </a:extLst>
          </p:cNvPr>
          <p:cNvSpPr>
            <a:spLocks noGrp="1"/>
          </p:cNvSpPr>
          <p:nvPr>
            <p:ph type="title"/>
          </p:nvPr>
        </p:nvSpPr>
        <p:spPr>
          <a:xfrm>
            <a:off x="858526" y="518339"/>
            <a:ext cx="8543925" cy="541338"/>
          </a:xfrm>
        </p:spPr>
        <p:txBody>
          <a:bodyPr/>
          <a:lstStyle/>
          <a:p>
            <a:r>
              <a:rPr lang="sv-SE" sz="2800" dirty="0"/>
              <a:t>Exempel för kommun – gör din egen bild​</a:t>
            </a:r>
            <a:endParaRPr lang="en-SE" sz="2800" dirty="0"/>
          </a:p>
        </p:txBody>
      </p:sp>
      <p:grpSp>
        <p:nvGrpSpPr>
          <p:cNvPr id="9" name="Grupp 8">
            <a:extLst>
              <a:ext uri="{FF2B5EF4-FFF2-40B4-BE49-F238E27FC236}">
                <a16:creationId xmlns:a16="http://schemas.microsoft.com/office/drawing/2014/main" id="{51B75DD3-7876-D80F-30D1-1CB3B2DEDBE2}"/>
              </a:ext>
              <a:ext uri="{C183D7F6-B498-43B3-948B-1728B52AA6E4}">
                <adec:decorative xmlns:adec="http://schemas.microsoft.com/office/drawing/2017/decorative" val="1"/>
              </a:ext>
            </a:extLst>
          </p:cNvPr>
          <p:cNvGrpSpPr/>
          <p:nvPr/>
        </p:nvGrpSpPr>
        <p:grpSpPr>
          <a:xfrm>
            <a:off x="2749414" y="1402846"/>
            <a:ext cx="1800000" cy="2052000"/>
            <a:chOff x="3983575" y="1313760"/>
            <a:chExt cx="1800000" cy="2052000"/>
          </a:xfrm>
        </p:grpSpPr>
        <p:sp>
          <p:nvSpPr>
            <p:cNvPr id="10" name="Rektangel 9">
              <a:extLst>
                <a:ext uri="{FF2B5EF4-FFF2-40B4-BE49-F238E27FC236}">
                  <a16:creationId xmlns:a16="http://schemas.microsoft.com/office/drawing/2014/main" id="{40AF17B0-858F-E492-1DCC-C123460117B0}"/>
                </a:ext>
              </a:extLst>
            </p:cNvPr>
            <p:cNvSpPr/>
            <p:nvPr/>
          </p:nvSpPr>
          <p:spPr>
            <a:xfrm>
              <a:off x="3983575" y="1313760"/>
              <a:ext cx="1800000" cy="2052000"/>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828000" rIns="72000" bIns="144000" rtlCol="0" anchor="t">
              <a:noAutofit/>
            </a:bodyPr>
            <a:lstStyle/>
            <a:p>
              <a:r>
                <a:rPr lang="sv-SE" sz="900" dirty="0">
                  <a:solidFill>
                    <a:schemeClr val="bg1"/>
                  </a:solidFill>
                </a:rPr>
                <a:t>Text</a:t>
              </a:r>
            </a:p>
          </p:txBody>
        </p:sp>
        <p:sp>
          <p:nvSpPr>
            <p:cNvPr id="11" name="Rektangel 10">
              <a:extLst>
                <a:ext uri="{FF2B5EF4-FFF2-40B4-BE49-F238E27FC236}">
                  <a16:creationId xmlns:a16="http://schemas.microsoft.com/office/drawing/2014/main" id="{813D3F3B-F991-5FF3-49B4-328921444DBE}"/>
                </a:ext>
              </a:extLst>
            </p:cNvPr>
            <p:cNvSpPr/>
            <p:nvPr/>
          </p:nvSpPr>
          <p:spPr>
            <a:xfrm>
              <a:off x="4073575" y="1401807"/>
              <a:ext cx="1620000" cy="288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144000" bIns="0" rtlCol="0" anchor="ctr"/>
            <a:lstStyle/>
            <a:p>
              <a:r>
                <a:rPr lang="sv-SE" sz="1000" b="1" dirty="0">
                  <a:solidFill>
                    <a:schemeClr val="tx1"/>
                  </a:solidFill>
                  <a:latin typeface="+mj-lt"/>
                </a:rPr>
                <a:t>Kommun</a:t>
              </a:r>
              <a:endParaRPr lang="en-SE" sz="1000" b="1" dirty="0">
                <a:solidFill>
                  <a:schemeClr val="tx1"/>
                </a:solidFill>
                <a:latin typeface="+mj-lt"/>
              </a:endParaRPr>
            </a:p>
          </p:txBody>
        </p:sp>
        <p:sp>
          <p:nvSpPr>
            <p:cNvPr id="12" name="Rektangel 11">
              <a:extLst>
                <a:ext uri="{FF2B5EF4-FFF2-40B4-BE49-F238E27FC236}">
                  <a16:creationId xmlns:a16="http://schemas.microsoft.com/office/drawing/2014/main" id="{611E6702-6BEC-FB06-2F60-11DB4D28B5B7}"/>
                </a:ext>
              </a:extLst>
            </p:cNvPr>
            <p:cNvSpPr/>
            <p:nvPr/>
          </p:nvSpPr>
          <p:spPr>
            <a:xfrm>
              <a:off x="4073575" y="1733648"/>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rPr>
                <a:t>Text</a:t>
              </a:r>
              <a:endParaRPr lang="sv-SE" sz="1000" b="1" dirty="0">
                <a:solidFill>
                  <a:schemeClr val="tx1"/>
                </a:solidFill>
                <a:latin typeface="+mj-lt"/>
              </a:endParaRPr>
            </a:p>
          </p:txBody>
        </p:sp>
        <p:sp>
          <p:nvSpPr>
            <p:cNvPr id="13" name="Ellips 12">
              <a:extLst>
                <a:ext uri="{FF2B5EF4-FFF2-40B4-BE49-F238E27FC236}">
                  <a16:creationId xmlns:a16="http://schemas.microsoft.com/office/drawing/2014/main" id="{E269325A-4DE4-099C-FD27-0B85C4EAC2D8}"/>
                </a:ext>
              </a:extLst>
            </p:cNvPr>
            <p:cNvSpPr/>
            <p:nvPr/>
          </p:nvSpPr>
          <p:spPr>
            <a:xfrm>
              <a:off x="4049941" y="3075914"/>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A</a:t>
              </a:r>
              <a:endParaRPr lang="en-SE" sz="800" b="1" dirty="0">
                <a:solidFill>
                  <a:schemeClr val="bg1"/>
                </a:solidFill>
              </a:endParaRPr>
            </a:p>
          </p:txBody>
        </p:sp>
      </p:grpSp>
      <p:grpSp>
        <p:nvGrpSpPr>
          <p:cNvPr id="14" name="Grupp 13">
            <a:extLst>
              <a:ext uri="{FF2B5EF4-FFF2-40B4-BE49-F238E27FC236}">
                <a16:creationId xmlns:a16="http://schemas.microsoft.com/office/drawing/2014/main" id="{C9C822B8-9F08-EDBB-CCB3-8E03BC218D60}"/>
              </a:ext>
              <a:ext uri="{C183D7F6-B498-43B3-948B-1728B52AA6E4}">
                <adec:decorative xmlns:adec="http://schemas.microsoft.com/office/drawing/2017/decorative" val="1"/>
              </a:ext>
            </a:extLst>
          </p:cNvPr>
          <p:cNvGrpSpPr/>
          <p:nvPr/>
        </p:nvGrpSpPr>
        <p:grpSpPr>
          <a:xfrm>
            <a:off x="4606710" y="1402846"/>
            <a:ext cx="1800000" cy="2052000"/>
            <a:chOff x="5840871" y="1313760"/>
            <a:chExt cx="1800000" cy="2052000"/>
          </a:xfrm>
        </p:grpSpPr>
        <p:sp>
          <p:nvSpPr>
            <p:cNvPr id="15" name="Rektangel 14">
              <a:extLst>
                <a:ext uri="{FF2B5EF4-FFF2-40B4-BE49-F238E27FC236}">
                  <a16:creationId xmlns:a16="http://schemas.microsoft.com/office/drawing/2014/main" id="{8D660C91-39A1-82A9-9725-D16FE4E7F58B}"/>
                </a:ext>
              </a:extLst>
            </p:cNvPr>
            <p:cNvSpPr/>
            <p:nvPr/>
          </p:nvSpPr>
          <p:spPr>
            <a:xfrm>
              <a:off x="5840871" y="1313760"/>
              <a:ext cx="1800000" cy="2052000"/>
            </a:xfrm>
            <a:prstGeom prst="rect">
              <a:avLst/>
            </a:prstGeom>
            <a:solidFill>
              <a:schemeClr val="accent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972000" rIns="72000" bIns="144000" rtlCol="0" anchor="t">
              <a:noAutofit/>
            </a:bodyPr>
            <a:lstStyle/>
            <a:p>
              <a:r>
                <a:rPr lang="sv-SE" sz="900" dirty="0">
                  <a:solidFill>
                    <a:schemeClr val="bg1"/>
                  </a:solidFill>
                </a:rPr>
                <a:t>Text</a:t>
              </a:r>
            </a:p>
          </p:txBody>
        </p:sp>
        <p:sp>
          <p:nvSpPr>
            <p:cNvPr id="16" name="Rektangel 15">
              <a:extLst>
                <a:ext uri="{FF2B5EF4-FFF2-40B4-BE49-F238E27FC236}">
                  <a16:creationId xmlns:a16="http://schemas.microsoft.com/office/drawing/2014/main" id="{6D72CD9F-44BB-59AA-8A59-385DA08D5A98}"/>
                </a:ext>
              </a:extLst>
            </p:cNvPr>
            <p:cNvSpPr/>
            <p:nvPr/>
          </p:nvSpPr>
          <p:spPr>
            <a:xfrm>
              <a:off x="5930870" y="1401807"/>
              <a:ext cx="1620000" cy="288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144000" bIns="0" rtlCol="0" anchor="ctr"/>
            <a:lstStyle/>
            <a:p>
              <a:r>
                <a:rPr lang="sv-SE" sz="1000" b="1" dirty="0">
                  <a:solidFill>
                    <a:schemeClr val="tx1"/>
                  </a:solidFill>
                  <a:latin typeface="+mj-lt"/>
                </a:rPr>
                <a:t>Kommun</a:t>
              </a:r>
              <a:endParaRPr lang="en-SE" sz="1000" b="1" dirty="0">
                <a:solidFill>
                  <a:schemeClr val="tx1"/>
                </a:solidFill>
                <a:latin typeface="+mj-lt"/>
              </a:endParaRPr>
            </a:p>
          </p:txBody>
        </p:sp>
        <p:sp>
          <p:nvSpPr>
            <p:cNvPr id="17" name="Rektangel 16">
              <a:extLst>
                <a:ext uri="{FF2B5EF4-FFF2-40B4-BE49-F238E27FC236}">
                  <a16:creationId xmlns:a16="http://schemas.microsoft.com/office/drawing/2014/main" id="{AECEF2CB-569A-2A91-FCE4-2F53B141800D}"/>
                </a:ext>
              </a:extLst>
            </p:cNvPr>
            <p:cNvSpPr/>
            <p:nvPr/>
          </p:nvSpPr>
          <p:spPr>
            <a:xfrm>
              <a:off x="5930870" y="1733648"/>
              <a:ext cx="1620000" cy="432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108000" bIns="0" rtlCol="0" anchor="ctr"/>
            <a:lstStyle/>
            <a:p>
              <a:r>
                <a:rPr lang="sv-SE" sz="1000" b="1" dirty="0">
                  <a:solidFill>
                    <a:schemeClr val="tx1"/>
                  </a:solidFill>
                </a:rPr>
                <a:t>Text på </a:t>
              </a:r>
              <a:br>
                <a:rPr lang="sv-SE" sz="1000" b="1" dirty="0">
                  <a:solidFill>
                    <a:schemeClr val="tx1"/>
                  </a:solidFill>
                </a:rPr>
              </a:br>
              <a:r>
                <a:rPr lang="sv-SE" sz="1000" b="1" dirty="0">
                  <a:solidFill>
                    <a:schemeClr val="tx1"/>
                  </a:solidFill>
                </a:rPr>
                <a:t>två rader</a:t>
              </a:r>
            </a:p>
          </p:txBody>
        </p:sp>
        <p:sp>
          <p:nvSpPr>
            <p:cNvPr id="18" name="Ellips 17">
              <a:extLst>
                <a:ext uri="{FF2B5EF4-FFF2-40B4-BE49-F238E27FC236}">
                  <a16:creationId xmlns:a16="http://schemas.microsoft.com/office/drawing/2014/main" id="{55E923D8-8D86-3734-432E-FA34477A9486}"/>
                </a:ext>
              </a:extLst>
            </p:cNvPr>
            <p:cNvSpPr/>
            <p:nvPr/>
          </p:nvSpPr>
          <p:spPr>
            <a:xfrm>
              <a:off x="5907237" y="3075914"/>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A</a:t>
              </a:r>
              <a:endParaRPr lang="en-SE" sz="800" b="1" dirty="0">
                <a:solidFill>
                  <a:schemeClr val="bg1"/>
                </a:solidFill>
              </a:endParaRPr>
            </a:p>
          </p:txBody>
        </p:sp>
      </p:grpSp>
      <p:grpSp>
        <p:nvGrpSpPr>
          <p:cNvPr id="19" name="Grupp 18">
            <a:extLst>
              <a:ext uri="{FF2B5EF4-FFF2-40B4-BE49-F238E27FC236}">
                <a16:creationId xmlns:a16="http://schemas.microsoft.com/office/drawing/2014/main" id="{3EA2C19C-2B4B-6F04-56C3-6F91D4C85840}"/>
              </a:ext>
              <a:ext uri="{C183D7F6-B498-43B3-948B-1728B52AA6E4}">
                <adec:decorative xmlns:adec="http://schemas.microsoft.com/office/drawing/2017/decorative" val="1"/>
              </a:ext>
            </a:extLst>
          </p:cNvPr>
          <p:cNvGrpSpPr/>
          <p:nvPr/>
        </p:nvGrpSpPr>
        <p:grpSpPr>
          <a:xfrm>
            <a:off x="858526" y="3564947"/>
            <a:ext cx="1800000" cy="2052000"/>
            <a:chOff x="7698167" y="1313760"/>
            <a:chExt cx="1800000" cy="2052000"/>
          </a:xfrm>
        </p:grpSpPr>
        <p:sp>
          <p:nvSpPr>
            <p:cNvPr id="20" name="Rektangel 19">
              <a:extLst>
                <a:ext uri="{FF2B5EF4-FFF2-40B4-BE49-F238E27FC236}">
                  <a16:creationId xmlns:a16="http://schemas.microsoft.com/office/drawing/2014/main" id="{A6592BDA-943F-5A50-58FE-A29F3A119AB5}"/>
                </a:ext>
              </a:extLst>
            </p:cNvPr>
            <p:cNvSpPr/>
            <p:nvPr/>
          </p:nvSpPr>
          <p:spPr>
            <a:xfrm>
              <a:off x="7698167" y="1313760"/>
              <a:ext cx="1800000" cy="2052000"/>
            </a:xfrm>
            <a:prstGeom prst="rect">
              <a:avLst/>
            </a:prstGeom>
            <a:solidFill>
              <a:schemeClr val="accent6"/>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468000" rIns="72000" bIns="144000" rtlCol="0" anchor="t">
              <a:noAutofit/>
            </a:bodyPr>
            <a:lstStyle/>
            <a:p>
              <a:r>
                <a:rPr lang="sv-SE" sz="900" dirty="0">
                  <a:solidFill>
                    <a:schemeClr val="tx1"/>
                  </a:solidFill>
                </a:rPr>
                <a:t>Text</a:t>
              </a:r>
            </a:p>
          </p:txBody>
        </p:sp>
        <p:sp>
          <p:nvSpPr>
            <p:cNvPr id="21" name="Rektangel 20">
              <a:extLst>
                <a:ext uri="{FF2B5EF4-FFF2-40B4-BE49-F238E27FC236}">
                  <a16:creationId xmlns:a16="http://schemas.microsoft.com/office/drawing/2014/main" id="{0D84225C-EB5C-4726-A2AF-88FA77B7599F}"/>
                </a:ext>
              </a:extLst>
            </p:cNvPr>
            <p:cNvSpPr/>
            <p:nvPr/>
          </p:nvSpPr>
          <p:spPr>
            <a:xfrm>
              <a:off x="7788167" y="1401807"/>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rPr>
                <a:t>Text</a:t>
              </a:r>
            </a:p>
          </p:txBody>
        </p:sp>
        <p:sp>
          <p:nvSpPr>
            <p:cNvPr id="22" name="Ellips 21">
              <a:extLst>
                <a:ext uri="{FF2B5EF4-FFF2-40B4-BE49-F238E27FC236}">
                  <a16:creationId xmlns:a16="http://schemas.microsoft.com/office/drawing/2014/main" id="{83864713-A958-3357-7A60-B54EA7259E64}"/>
                </a:ext>
              </a:extLst>
            </p:cNvPr>
            <p:cNvSpPr/>
            <p:nvPr/>
          </p:nvSpPr>
          <p:spPr>
            <a:xfrm>
              <a:off x="7764533" y="3075914"/>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B</a:t>
              </a:r>
              <a:endParaRPr lang="en-SE" sz="800" b="1" dirty="0">
                <a:solidFill>
                  <a:schemeClr val="bg1"/>
                </a:solidFill>
              </a:endParaRPr>
            </a:p>
          </p:txBody>
        </p:sp>
      </p:grpSp>
      <p:grpSp>
        <p:nvGrpSpPr>
          <p:cNvPr id="23" name="Grupp 22">
            <a:extLst>
              <a:ext uri="{FF2B5EF4-FFF2-40B4-BE49-F238E27FC236}">
                <a16:creationId xmlns:a16="http://schemas.microsoft.com/office/drawing/2014/main" id="{30275508-65D9-B525-46D7-9F74C40A9328}"/>
              </a:ext>
              <a:ext uri="{C183D7F6-B498-43B3-948B-1728B52AA6E4}">
                <adec:decorative xmlns:adec="http://schemas.microsoft.com/office/drawing/2017/decorative" val="1"/>
              </a:ext>
            </a:extLst>
          </p:cNvPr>
          <p:cNvGrpSpPr/>
          <p:nvPr/>
        </p:nvGrpSpPr>
        <p:grpSpPr>
          <a:xfrm>
            <a:off x="6496709" y="1402846"/>
            <a:ext cx="1800000" cy="2052000"/>
            <a:chOff x="9555461" y="3745277"/>
            <a:chExt cx="1800000" cy="2052000"/>
          </a:xfrm>
        </p:grpSpPr>
        <p:sp>
          <p:nvSpPr>
            <p:cNvPr id="24" name="Rektangel 23">
              <a:extLst>
                <a:ext uri="{FF2B5EF4-FFF2-40B4-BE49-F238E27FC236}">
                  <a16:creationId xmlns:a16="http://schemas.microsoft.com/office/drawing/2014/main" id="{B65942D5-F689-C057-4C3B-2E007625D496}"/>
                </a:ext>
              </a:extLst>
            </p:cNvPr>
            <p:cNvSpPr/>
            <p:nvPr/>
          </p:nvSpPr>
          <p:spPr>
            <a:xfrm>
              <a:off x="9555461" y="3745277"/>
              <a:ext cx="1800000" cy="2052000"/>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468000" rIns="72000" bIns="144000" rtlCol="0" anchor="t">
              <a:noAutofit/>
            </a:bodyPr>
            <a:lstStyle/>
            <a:p>
              <a:r>
                <a:rPr lang="sv-SE" sz="900" dirty="0">
                  <a:solidFill>
                    <a:schemeClr val="bg1"/>
                  </a:solidFill>
                </a:rPr>
                <a:t>Text</a:t>
              </a:r>
            </a:p>
          </p:txBody>
        </p:sp>
        <p:sp>
          <p:nvSpPr>
            <p:cNvPr id="25" name="Rektangel 24">
              <a:extLst>
                <a:ext uri="{FF2B5EF4-FFF2-40B4-BE49-F238E27FC236}">
                  <a16:creationId xmlns:a16="http://schemas.microsoft.com/office/drawing/2014/main" id="{044E961A-9F5E-D912-7ACF-D2D38C4C4D19}"/>
                </a:ext>
              </a:extLst>
            </p:cNvPr>
            <p:cNvSpPr/>
            <p:nvPr/>
          </p:nvSpPr>
          <p:spPr>
            <a:xfrm>
              <a:off x="9645461" y="3833324"/>
              <a:ext cx="1620000" cy="288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rPr>
                <a:t>Text</a:t>
              </a:r>
            </a:p>
          </p:txBody>
        </p:sp>
        <p:sp>
          <p:nvSpPr>
            <p:cNvPr id="26" name="Ellips 25">
              <a:extLst>
                <a:ext uri="{FF2B5EF4-FFF2-40B4-BE49-F238E27FC236}">
                  <a16:creationId xmlns:a16="http://schemas.microsoft.com/office/drawing/2014/main" id="{989439D1-D204-E168-7E1E-2A53F0284C14}"/>
                </a:ext>
              </a:extLst>
            </p:cNvPr>
            <p:cNvSpPr/>
            <p:nvPr/>
          </p:nvSpPr>
          <p:spPr>
            <a:xfrm>
              <a:off x="9621827" y="5507842"/>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A</a:t>
              </a:r>
              <a:endParaRPr lang="en-SE" sz="800" b="1" dirty="0">
                <a:solidFill>
                  <a:schemeClr val="bg1"/>
                </a:solidFill>
              </a:endParaRPr>
            </a:p>
          </p:txBody>
        </p:sp>
      </p:grpSp>
      <p:grpSp>
        <p:nvGrpSpPr>
          <p:cNvPr id="28" name="Grupp 27">
            <a:extLst>
              <a:ext uri="{FF2B5EF4-FFF2-40B4-BE49-F238E27FC236}">
                <a16:creationId xmlns:a16="http://schemas.microsoft.com/office/drawing/2014/main" id="{DD4E9ACD-5367-48A3-0BC0-B33A7E83A2DC}"/>
              </a:ext>
              <a:ext uri="{C183D7F6-B498-43B3-948B-1728B52AA6E4}">
                <adec:decorative xmlns:adec="http://schemas.microsoft.com/office/drawing/2017/decorative" val="1"/>
              </a:ext>
            </a:extLst>
          </p:cNvPr>
          <p:cNvGrpSpPr/>
          <p:nvPr/>
        </p:nvGrpSpPr>
        <p:grpSpPr>
          <a:xfrm>
            <a:off x="859413" y="1402846"/>
            <a:ext cx="1800000" cy="2052000"/>
            <a:chOff x="3473314" y="3813752"/>
            <a:chExt cx="1800000" cy="2052000"/>
          </a:xfrm>
        </p:grpSpPr>
        <p:sp>
          <p:nvSpPr>
            <p:cNvPr id="6" name="Rektangel 5">
              <a:extLst>
                <a:ext uri="{FF2B5EF4-FFF2-40B4-BE49-F238E27FC236}">
                  <a16:creationId xmlns:a16="http://schemas.microsoft.com/office/drawing/2014/main" id="{8C51DF72-98BB-4784-0DF3-69748EE404B8}"/>
                </a:ext>
              </a:extLst>
            </p:cNvPr>
            <p:cNvSpPr/>
            <p:nvPr/>
          </p:nvSpPr>
          <p:spPr>
            <a:xfrm>
              <a:off x="3473314" y="3813752"/>
              <a:ext cx="1800000" cy="2052000"/>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828000" rIns="72000" bIns="144000" rtlCol="0" anchor="t">
              <a:noAutofit/>
            </a:bodyPr>
            <a:lstStyle/>
            <a:p>
              <a:pPr marL="99450" indent="-99450">
                <a:spcAft>
                  <a:spcPts val="300"/>
                </a:spcAft>
                <a:buFont typeface="Arial" panose="020B0604020202020204" pitchFamily="34" charset="0"/>
                <a:buChar char="•"/>
              </a:pPr>
              <a:r>
                <a:rPr lang="sv-SE" sz="900" dirty="0">
                  <a:solidFill>
                    <a:schemeClr val="bg1"/>
                  </a:solidFill>
                </a:rPr>
                <a:t>Punktlista</a:t>
              </a:r>
            </a:p>
          </p:txBody>
        </p:sp>
        <p:sp>
          <p:nvSpPr>
            <p:cNvPr id="7" name="Rektangel 6">
              <a:extLst>
                <a:ext uri="{FF2B5EF4-FFF2-40B4-BE49-F238E27FC236}">
                  <a16:creationId xmlns:a16="http://schemas.microsoft.com/office/drawing/2014/main" id="{9CBAC01C-E016-C2B1-B15F-C112CB4EDCA3}"/>
                </a:ext>
              </a:extLst>
            </p:cNvPr>
            <p:cNvSpPr/>
            <p:nvPr/>
          </p:nvSpPr>
          <p:spPr>
            <a:xfrm>
              <a:off x="3563314" y="3901800"/>
              <a:ext cx="1620000" cy="288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144000" bIns="0" rtlCol="0" anchor="ctr"/>
            <a:lstStyle/>
            <a:p>
              <a:r>
                <a:rPr lang="sv-SE" sz="1000" b="1" dirty="0">
                  <a:solidFill>
                    <a:schemeClr val="tx1"/>
                  </a:solidFill>
                  <a:latin typeface="+mj-lt"/>
                </a:rPr>
                <a:t>Kommun</a:t>
              </a:r>
              <a:endParaRPr lang="en-SE" sz="1000" b="1" dirty="0">
                <a:solidFill>
                  <a:schemeClr val="tx1"/>
                </a:solidFill>
                <a:latin typeface="+mj-lt"/>
              </a:endParaRPr>
            </a:p>
          </p:txBody>
        </p:sp>
        <p:sp>
          <p:nvSpPr>
            <p:cNvPr id="8" name="Rektangel 7">
              <a:extLst>
                <a:ext uri="{FF2B5EF4-FFF2-40B4-BE49-F238E27FC236}">
                  <a16:creationId xmlns:a16="http://schemas.microsoft.com/office/drawing/2014/main" id="{11CD2B60-B693-EB36-3CEA-D6013A7E2610}"/>
                </a:ext>
              </a:extLst>
            </p:cNvPr>
            <p:cNvSpPr/>
            <p:nvPr/>
          </p:nvSpPr>
          <p:spPr>
            <a:xfrm>
              <a:off x="3563314" y="4233641"/>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Text</a:t>
              </a:r>
              <a:endParaRPr lang="en-SE" sz="1000" b="1" dirty="0">
                <a:solidFill>
                  <a:schemeClr val="tx1"/>
                </a:solidFill>
                <a:latin typeface="+mj-lt"/>
              </a:endParaRPr>
            </a:p>
          </p:txBody>
        </p:sp>
        <p:sp>
          <p:nvSpPr>
            <p:cNvPr id="27" name="Ellips 26">
              <a:extLst>
                <a:ext uri="{FF2B5EF4-FFF2-40B4-BE49-F238E27FC236}">
                  <a16:creationId xmlns:a16="http://schemas.microsoft.com/office/drawing/2014/main" id="{4BF2CDBF-5AAF-ABA3-7AE8-2DC23CA98214}"/>
                </a:ext>
              </a:extLst>
            </p:cNvPr>
            <p:cNvSpPr/>
            <p:nvPr/>
          </p:nvSpPr>
          <p:spPr>
            <a:xfrm>
              <a:off x="3539680" y="5575907"/>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A</a:t>
              </a:r>
              <a:endParaRPr lang="en-SE" sz="800" b="1" dirty="0">
                <a:solidFill>
                  <a:schemeClr val="bg1"/>
                </a:solidFill>
              </a:endParaRPr>
            </a:p>
          </p:txBody>
        </p:sp>
      </p:grpSp>
      <p:grpSp>
        <p:nvGrpSpPr>
          <p:cNvPr id="29" name="Grupp 28">
            <a:extLst>
              <a:ext uri="{FF2B5EF4-FFF2-40B4-BE49-F238E27FC236}">
                <a16:creationId xmlns:a16="http://schemas.microsoft.com/office/drawing/2014/main" id="{97622D29-CB4E-70C1-70ED-41BCF63CC022}"/>
              </a:ext>
              <a:ext uri="{C183D7F6-B498-43B3-948B-1728B52AA6E4}">
                <adec:decorative xmlns:adec="http://schemas.microsoft.com/office/drawing/2017/decorative" val="1"/>
              </a:ext>
            </a:extLst>
          </p:cNvPr>
          <p:cNvGrpSpPr/>
          <p:nvPr/>
        </p:nvGrpSpPr>
        <p:grpSpPr>
          <a:xfrm>
            <a:off x="285145" y="6092295"/>
            <a:ext cx="7176165" cy="522327"/>
            <a:chOff x="129704" y="6312813"/>
            <a:chExt cx="7176165" cy="522327"/>
          </a:xfrm>
        </p:grpSpPr>
        <p:sp>
          <p:nvSpPr>
            <p:cNvPr id="30" name="Rektangel 29">
              <a:extLst>
                <a:ext uri="{FF2B5EF4-FFF2-40B4-BE49-F238E27FC236}">
                  <a16:creationId xmlns:a16="http://schemas.microsoft.com/office/drawing/2014/main" id="{A1371101-2FCC-2E57-B160-E63D8FCF3934}"/>
                </a:ext>
              </a:extLst>
            </p:cNvPr>
            <p:cNvSpPr/>
            <p:nvPr/>
          </p:nvSpPr>
          <p:spPr>
            <a:xfrm>
              <a:off x="129704" y="6312813"/>
              <a:ext cx="7176165" cy="522327"/>
            </a:xfrm>
            <a:prstGeom prst="rect">
              <a:avLst/>
            </a:prstGeom>
            <a:solidFill>
              <a:schemeClr val="bg1"/>
            </a:solidFill>
            <a:ln w="127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grpSp>
          <p:nvGrpSpPr>
            <p:cNvPr id="31" name="Grupp 30">
              <a:extLst>
                <a:ext uri="{FF2B5EF4-FFF2-40B4-BE49-F238E27FC236}">
                  <a16:creationId xmlns:a16="http://schemas.microsoft.com/office/drawing/2014/main" id="{C53522FB-91D5-387D-7FD2-01A3D6990BA5}"/>
                </a:ext>
              </a:extLst>
            </p:cNvPr>
            <p:cNvGrpSpPr/>
            <p:nvPr/>
          </p:nvGrpSpPr>
          <p:grpSpPr>
            <a:xfrm>
              <a:off x="259974" y="6384912"/>
              <a:ext cx="6935983" cy="369332"/>
              <a:chOff x="320770" y="6269050"/>
              <a:chExt cx="6935983" cy="369332"/>
            </a:xfrm>
          </p:grpSpPr>
          <p:grpSp>
            <p:nvGrpSpPr>
              <p:cNvPr id="32" name="Grupp 31">
                <a:extLst>
                  <a:ext uri="{FF2B5EF4-FFF2-40B4-BE49-F238E27FC236}">
                    <a16:creationId xmlns:a16="http://schemas.microsoft.com/office/drawing/2014/main" id="{5225F58F-2C6E-4256-E9C2-0BA4C0ECD983}"/>
                  </a:ext>
                </a:extLst>
              </p:cNvPr>
              <p:cNvGrpSpPr/>
              <p:nvPr/>
            </p:nvGrpSpPr>
            <p:grpSpPr>
              <a:xfrm>
                <a:off x="320770" y="6269050"/>
                <a:ext cx="2536566" cy="369332"/>
                <a:chOff x="320770" y="6269050"/>
                <a:chExt cx="2536566" cy="369332"/>
              </a:xfrm>
            </p:grpSpPr>
            <p:sp>
              <p:nvSpPr>
                <p:cNvPr id="39" name="Ellips 38">
                  <a:extLst>
                    <a:ext uri="{FF2B5EF4-FFF2-40B4-BE49-F238E27FC236}">
                      <a16:creationId xmlns:a16="http://schemas.microsoft.com/office/drawing/2014/main" id="{5CF39A23-E4B0-BF89-FCF5-6A06D53499C2}"/>
                    </a:ext>
                  </a:extLst>
                </p:cNvPr>
                <p:cNvSpPr/>
                <p:nvPr/>
              </p:nvSpPr>
              <p:spPr>
                <a:xfrm>
                  <a:off x="320770" y="632763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A</a:t>
                  </a:r>
                  <a:endParaRPr lang="en-SE" sz="600" b="1" dirty="0">
                    <a:solidFill>
                      <a:schemeClr val="bg1"/>
                    </a:solidFill>
                  </a:endParaRPr>
                </a:p>
              </p:txBody>
            </p:sp>
            <p:sp>
              <p:nvSpPr>
                <p:cNvPr id="40" name="textruta 39">
                  <a:extLst>
                    <a:ext uri="{FF2B5EF4-FFF2-40B4-BE49-F238E27FC236}">
                      <a16:creationId xmlns:a16="http://schemas.microsoft.com/office/drawing/2014/main" id="{B0E843B3-407B-CCA9-9685-C7A48675E7D4}"/>
                    </a:ext>
                  </a:extLst>
                </p:cNvPr>
                <p:cNvSpPr txBox="1"/>
                <p:nvPr/>
              </p:nvSpPr>
              <p:spPr>
                <a:xfrm>
                  <a:off x="435563" y="6269050"/>
                  <a:ext cx="2421773" cy="369332"/>
                </a:xfrm>
                <a:prstGeom prst="rect">
                  <a:avLst/>
                </a:prstGeom>
                <a:noFill/>
              </p:spPr>
              <p:txBody>
                <a:bodyPr wrap="square" rtlCol="0">
                  <a:spAutoFit/>
                </a:bodyPr>
                <a:lstStyle/>
                <a:p>
                  <a:r>
                    <a:rPr lang="sv-SE" sz="900" dirty="0"/>
                    <a:t>Avger lägesrapport samt samverkansbehov till stab (rapporterar)​</a:t>
                  </a:r>
                  <a:endParaRPr lang="en-SE" sz="900" dirty="0"/>
                </a:p>
              </p:txBody>
            </p:sp>
          </p:grpSp>
          <p:grpSp>
            <p:nvGrpSpPr>
              <p:cNvPr id="33" name="Grupp 32">
                <a:extLst>
                  <a:ext uri="{FF2B5EF4-FFF2-40B4-BE49-F238E27FC236}">
                    <a16:creationId xmlns:a16="http://schemas.microsoft.com/office/drawing/2014/main" id="{B6828BA2-F937-291C-A746-47936DEA756F}"/>
                  </a:ext>
                </a:extLst>
              </p:cNvPr>
              <p:cNvGrpSpPr/>
              <p:nvPr/>
            </p:nvGrpSpPr>
            <p:grpSpPr>
              <a:xfrm>
                <a:off x="2957127" y="6269050"/>
                <a:ext cx="2278027" cy="369332"/>
                <a:chOff x="2911407" y="6269050"/>
                <a:chExt cx="2278027" cy="369332"/>
              </a:xfrm>
            </p:grpSpPr>
            <p:sp>
              <p:nvSpPr>
                <p:cNvPr id="37" name="Ellips 36">
                  <a:extLst>
                    <a:ext uri="{FF2B5EF4-FFF2-40B4-BE49-F238E27FC236}">
                      <a16:creationId xmlns:a16="http://schemas.microsoft.com/office/drawing/2014/main" id="{CF588455-46E0-F936-7F50-DB37F6413D21}"/>
                    </a:ext>
                  </a:extLst>
                </p:cNvPr>
                <p:cNvSpPr/>
                <p:nvPr/>
              </p:nvSpPr>
              <p:spPr>
                <a:xfrm>
                  <a:off x="2911407" y="632763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B</a:t>
                  </a:r>
                  <a:endParaRPr lang="en-SE" sz="600" b="1" dirty="0">
                    <a:solidFill>
                      <a:schemeClr val="bg1"/>
                    </a:solidFill>
                  </a:endParaRPr>
                </a:p>
              </p:txBody>
            </p:sp>
            <p:sp>
              <p:nvSpPr>
                <p:cNvPr id="38" name="textruta 37">
                  <a:extLst>
                    <a:ext uri="{FF2B5EF4-FFF2-40B4-BE49-F238E27FC236}">
                      <a16:creationId xmlns:a16="http://schemas.microsoft.com/office/drawing/2014/main" id="{37110B52-0B5E-3DC0-F51C-94D6836104E6}"/>
                    </a:ext>
                  </a:extLst>
                </p:cNvPr>
                <p:cNvSpPr txBox="1"/>
                <p:nvPr/>
              </p:nvSpPr>
              <p:spPr>
                <a:xfrm>
                  <a:off x="3026199" y="6269050"/>
                  <a:ext cx="2163235" cy="369332"/>
                </a:xfrm>
                <a:prstGeom prst="rect">
                  <a:avLst/>
                </a:prstGeom>
                <a:noFill/>
              </p:spPr>
              <p:txBody>
                <a:bodyPr wrap="square" rtlCol="0">
                  <a:spAutoFit/>
                </a:bodyPr>
                <a:lstStyle/>
                <a:p>
                  <a:r>
                    <a:rPr lang="sv-SE" sz="900" dirty="0"/>
                    <a:t>Bidrar med variabler till kommunens lägesbild (informationsdelning)​</a:t>
                  </a:r>
                  <a:endParaRPr lang="en-SE" sz="900" dirty="0"/>
                </a:p>
              </p:txBody>
            </p:sp>
          </p:grpSp>
          <p:grpSp>
            <p:nvGrpSpPr>
              <p:cNvPr id="34" name="Grupp 33">
                <a:extLst>
                  <a:ext uri="{FF2B5EF4-FFF2-40B4-BE49-F238E27FC236}">
                    <a16:creationId xmlns:a16="http://schemas.microsoft.com/office/drawing/2014/main" id="{42E5CC43-8881-8A44-7A55-28FB4CA11525}"/>
                  </a:ext>
                </a:extLst>
              </p:cNvPr>
              <p:cNvGrpSpPr/>
              <p:nvPr/>
            </p:nvGrpSpPr>
            <p:grpSpPr>
              <a:xfrm>
                <a:off x="5235154" y="6269050"/>
                <a:ext cx="2021599" cy="369332"/>
                <a:chOff x="5235154" y="6269050"/>
                <a:chExt cx="2021599" cy="369332"/>
              </a:xfrm>
            </p:grpSpPr>
            <p:sp>
              <p:nvSpPr>
                <p:cNvPr id="35" name="Ellips 34">
                  <a:extLst>
                    <a:ext uri="{FF2B5EF4-FFF2-40B4-BE49-F238E27FC236}">
                      <a16:creationId xmlns:a16="http://schemas.microsoft.com/office/drawing/2014/main" id="{A474A862-9C7F-E865-E069-77022CF58176}"/>
                    </a:ext>
                  </a:extLst>
                </p:cNvPr>
                <p:cNvSpPr/>
                <p:nvPr/>
              </p:nvSpPr>
              <p:spPr>
                <a:xfrm>
                  <a:off x="5235154" y="632763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C</a:t>
                  </a:r>
                  <a:endParaRPr lang="en-SE" sz="600" b="1" dirty="0">
                    <a:solidFill>
                      <a:schemeClr val="bg1"/>
                    </a:solidFill>
                  </a:endParaRPr>
                </a:p>
              </p:txBody>
            </p:sp>
            <p:sp>
              <p:nvSpPr>
                <p:cNvPr id="36" name="textruta 35">
                  <a:extLst>
                    <a:ext uri="{FF2B5EF4-FFF2-40B4-BE49-F238E27FC236}">
                      <a16:creationId xmlns:a16="http://schemas.microsoft.com/office/drawing/2014/main" id="{56894CF9-2732-EC08-8621-810EFDCA80F9}"/>
                    </a:ext>
                  </a:extLst>
                </p:cNvPr>
                <p:cNvSpPr txBox="1"/>
                <p:nvPr/>
              </p:nvSpPr>
              <p:spPr>
                <a:xfrm>
                  <a:off x="5349946" y="6269050"/>
                  <a:ext cx="1906807" cy="369332"/>
                </a:xfrm>
                <a:prstGeom prst="rect">
                  <a:avLst/>
                </a:prstGeom>
                <a:noFill/>
              </p:spPr>
              <p:txBody>
                <a:bodyPr wrap="square" rtlCol="0">
                  <a:spAutoFit/>
                </a:bodyPr>
                <a:lstStyle/>
                <a:p>
                  <a:r>
                    <a:rPr lang="sv-SE" sz="900" dirty="0"/>
                    <a:t>Vid behov förmedlar vidare utifrån ansvarsområde (rapporterar)​</a:t>
                  </a:r>
                  <a:endParaRPr lang="en-SE" sz="900" dirty="0"/>
                </a:p>
              </p:txBody>
            </p:sp>
          </p:grpSp>
        </p:grpSp>
      </p:grpSp>
      <p:grpSp>
        <p:nvGrpSpPr>
          <p:cNvPr id="41" name="Grupp 40">
            <a:extLst>
              <a:ext uri="{FF2B5EF4-FFF2-40B4-BE49-F238E27FC236}">
                <a16:creationId xmlns:a16="http://schemas.microsoft.com/office/drawing/2014/main" id="{D5D617C2-D613-633E-AB29-F13852DABE27}"/>
              </a:ext>
              <a:ext uri="{C183D7F6-B498-43B3-948B-1728B52AA6E4}">
                <adec:decorative xmlns:adec="http://schemas.microsoft.com/office/drawing/2017/decorative" val="1"/>
              </a:ext>
            </a:extLst>
          </p:cNvPr>
          <p:cNvGrpSpPr/>
          <p:nvPr/>
        </p:nvGrpSpPr>
        <p:grpSpPr>
          <a:xfrm>
            <a:off x="4906694" y="3732782"/>
            <a:ext cx="1199365" cy="1351121"/>
            <a:chOff x="333475" y="3850215"/>
            <a:chExt cx="1199365" cy="1351121"/>
          </a:xfrm>
        </p:grpSpPr>
        <p:sp>
          <p:nvSpPr>
            <p:cNvPr id="42" name="Bild 399">
              <a:extLst>
                <a:ext uri="{FF2B5EF4-FFF2-40B4-BE49-F238E27FC236}">
                  <a16:creationId xmlns:a16="http://schemas.microsoft.com/office/drawing/2014/main" id="{5A009853-BF0B-E829-AE9A-CC1B3563C1EA}"/>
                </a:ext>
              </a:extLst>
            </p:cNvPr>
            <p:cNvSpPr/>
            <p:nvPr/>
          </p:nvSpPr>
          <p:spPr>
            <a:xfrm>
              <a:off x="1314072" y="3850215"/>
              <a:ext cx="218768" cy="1351121"/>
            </a:xfrm>
            <a:custGeom>
              <a:avLst/>
              <a:gdLst>
                <a:gd name="csX0" fmla="*/ 251079 w 251079"/>
                <a:gd name="csY0" fmla="*/ 0 h 2286380"/>
                <a:gd name="csX1" fmla="*/ 125540 w 251079"/>
                <a:gd name="csY1" fmla="*/ 201740 h 2286380"/>
                <a:gd name="csX2" fmla="*/ 125540 w 251079"/>
                <a:gd name="csY2" fmla="*/ 939451 h 2286380"/>
                <a:gd name="csX3" fmla="*/ 0 w 251079"/>
                <a:gd name="csY3" fmla="*/ 1141190 h 2286380"/>
                <a:gd name="csX4" fmla="*/ 125540 w 251079"/>
                <a:gd name="csY4" fmla="*/ 1342930 h 2286380"/>
                <a:gd name="csX5" fmla="*/ 125540 w 251079"/>
                <a:gd name="csY5" fmla="*/ 2084642 h 2286380"/>
                <a:gd name="csX6" fmla="*/ 251079 w 251079"/>
                <a:gd name="csY6" fmla="*/ 2286381 h 2286380"/>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251079" h="2286380">
                  <a:moveTo>
                    <a:pt x="251079" y="0"/>
                  </a:moveTo>
                  <a:cubicBezTo>
                    <a:pt x="181737" y="0"/>
                    <a:pt x="125540" y="90297"/>
                    <a:pt x="125540" y="201740"/>
                  </a:cubicBezTo>
                  <a:lnTo>
                    <a:pt x="125540" y="939451"/>
                  </a:lnTo>
                  <a:cubicBezTo>
                    <a:pt x="125540" y="1050893"/>
                    <a:pt x="69342" y="1141190"/>
                    <a:pt x="0" y="1141190"/>
                  </a:cubicBezTo>
                  <a:cubicBezTo>
                    <a:pt x="69342" y="1141190"/>
                    <a:pt x="125540" y="1231487"/>
                    <a:pt x="125540" y="1342930"/>
                  </a:cubicBezTo>
                  <a:lnTo>
                    <a:pt x="125540" y="2084642"/>
                  </a:lnTo>
                  <a:cubicBezTo>
                    <a:pt x="125540" y="2196084"/>
                    <a:pt x="181737" y="2286381"/>
                    <a:pt x="251079" y="2286381"/>
                  </a:cubicBezTo>
                </a:path>
              </a:pathLst>
            </a:custGeom>
            <a:noFill/>
            <a:ln w="28575" cap="rnd">
              <a:solidFill>
                <a:srgbClr val="2C3C6A"/>
              </a:solidFill>
              <a:prstDash val="solid"/>
              <a:round/>
            </a:ln>
          </p:spPr>
          <p:txBody>
            <a:bodyPr/>
            <a:lstStyle/>
            <a:p>
              <a:endParaRPr lang="en-SE"/>
            </a:p>
          </p:txBody>
        </p:sp>
        <p:sp>
          <p:nvSpPr>
            <p:cNvPr id="43" name="textruta 42">
              <a:extLst>
                <a:ext uri="{FF2B5EF4-FFF2-40B4-BE49-F238E27FC236}">
                  <a16:creationId xmlns:a16="http://schemas.microsoft.com/office/drawing/2014/main" id="{AB82A4FB-90B9-6035-542E-9CBFF3785D83}"/>
                </a:ext>
              </a:extLst>
            </p:cNvPr>
            <p:cNvSpPr txBox="1"/>
            <p:nvPr/>
          </p:nvSpPr>
          <p:spPr>
            <a:xfrm>
              <a:off x="333475" y="4291970"/>
              <a:ext cx="1109365" cy="467610"/>
            </a:xfrm>
            <a:prstGeom prst="rect">
              <a:avLst/>
            </a:prstGeom>
            <a:noFill/>
          </p:spPr>
          <p:txBody>
            <a:bodyPr wrap="square" rtlCol="0">
              <a:spAutoFit/>
            </a:bodyPr>
            <a:lstStyle/>
            <a:p>
              <a:r>
                <a:rPr lang="sv-SE" sz="1200" b="1" dirty="0"/>
                <a:t>Gemensam</a:t>
              </a:r>
            </a:p>
            <a:p>
              <a:r>
                <a:rPr lang="sv-SE" sz="1200" b="1" dirty="0"/>
                <a:t>förståelse</a:t>
              </a:r>
              <a:endParaRPr lang="en-SE" sz="1200" b="1" dirty="0"/>
            </a:p>
          </p:txBody>
        </p:sp>
      </p:grpSp>
      <p:sp>
        <p:nvSpPr>
          <p:cNvPr id="44" name="Bild 28">
            <a:extLst>
              <a:ext uri="{FF2B5EF4-FFF2-40B4-BE49-F238E27FC236}">
                <a16:creationId xmlns:a16="http://schemas.microsoft.com/office/drawing/2014/main" id="{50326FD3-449F-A391-80A5-F46893928CED}"/>
              </a:ext>
              <a:ext uri="{C183D7F6-B498-43B3-948B-1728B52AA6E4}">
                <adec:decorative xmlns:adec="http://schemas.microsoft.com/office/drawing/2017/decorative" val="1"/>
              </a:ext>
            </a:extLst>
          </p:cNvPr>
          <p:cNvSpPr/>
          <p:nvPr/>
        </p:nvSpPr>
        <p:spPr>
          <a:xfrm rot="10800000">
            <a:off x="6776927" y="4567704"/>
            <a:ext cx="171216" cy="164000"/>
          </a:xfrm>
          <a:custGeom>
            <a:avLst/>
            <a:gdLst>
              <a:gd name="csX0" fmla="*/ 124301 w 124301"/>
              <a:gd name="csY0" fmla="*/ 47625 h 119062"/>
              <a:gd name="csX1" fmla="*/ 71438 w 124301"/>
              <a:gd name="csY1" fmla="*/ 47625 h 119062"/>
              <a:gd name="csX2" fmla="*/ 71438 w 124301"/>
              <a:gd name="csY2" fmla="*/ 0 h 119062"/>
              <a:gd name="csX3" fmla="*/ 0 w 124301"/>
              <a:gd name="csY3" fmla="*/ 59531 h 119062"/>
              <a:gd name="csX4" fmla="*/ 71438 w 124301"/>
              <a:gd name="csY4" fmla="*/ 119063 h 119062"/>
              <a:gd name="csX5" fmla="*/ 71438 w 124301"/>
              <a:gd name="csY5" fmla="*/ 71438 h 119062"/>
              <a:gd name="csX6" fmla="*/ 124301 w 124301"/>
              <a:gd name="csY6" fmla="*/ 71438 h 119062"/>
              <a:gd name="csX7" fmla="*/ 124301 w 124301"/>
              <a:gd name="csY7" fmla="*/ 47625 h 11906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124301" h="119062">
                <a:moveTo>
                  <a:pt x="124301" y="47625"/>
                </a:moveTo>
                <a:lnTo>
                  <a:pt x="71438" y="47625"/>
                </a:lnTo>
                <a:lnTo>
                  <a:pt x="71438" y="0"/>
                </a:lnTo>
                <a:lnTo>
                  <a:pt x="0" y="59531"/>
                </a:lnTo>
                <a:lnTo>
                  <a:pt x="71438" y="119063"/>
                </a:lnTo>
                <a:lnTo>
                  <a:pt x="71438" y="71438"/>
                </a:lnTo>
                <a:lnTo>
                  <a:pt x="124301" y="71438"/>
                </a:lnTo>
                <a:lnTo>
                  <a:pt x="124301" y="47625"/>
                </a:lnTo>
                <a:close/>
              </a:path>
            </a:pathLst>
          </a:custGeom>
          <a:solidFill>
            <a:schemeClr val="accent6"/>
          </a:solidFill>
          <a:ln w="12700" cap="flat">
            <a:solidFill>
              <a:schemeClr val="tx1"/>
            </a:solidFill>
            <a:prstDash val="solid"/>
            <a:round/>
          </a:ln>
        </p:spPr>
        <p:txBody>
          <a:bodyPr/>
          <a:lstStyle/>
          <a:p>
            <a:endParaRPr lang="en-SE"/>
          </a:p>
        </p:txBody>
      </p:sp>
      <p:cxnSp>
        <p:nvCxnSpPr>
          <p:cNvPr id="45" name="Rak pilkoppling 44">
            <a:extLst>
              <a:ext uri="{FF2B5EF4-FFF2-40B4-BE49-F238E27FC236}">
                <a16:creationId xmlns:a16="http://schemas.microsoft.com/office/drawing/2014/main" id="{1CF46F6B-388B-6DC3-C419-D092076E85EC}"/>
              </a:ext>
              <a:ext uri="{C183D7F6-B498-43B3-948B-1728B52AA6E4}">
                <adec:decorative xmlns:adec="http://schemas.microsoft.com/office/drawing/2017/decorative" val="1"/>
              </a:ext>
            </a:extLst>
          </p:cNvPr>
          <p:cNvCxnSpPr>
            <a:cxnSpLocks/>
          </p:cNvCxnSpPr>
          <p:nvPr/>
        </p:nvCxnSpPr>
        <p:spPr>
          <a:xfrm>
            <a:off x="7023294" y="4649704"/>
            <a:ext cx="209360" cy="0"/>
          </a:xfrm>
          <a:prstGeom prst="straightConnector1">
            <a:avLst/>
          </a:prstGeom>
          <a:ln w="31750">
            <a:solidFill>
              <a:schemeClr val="tx1"/>
            </a:solidFill>
            <a:tailEnd type="triangle" w="lg" len="med"/>
          </a:ln>
        </p:spPr>
        <p:style>
          <a:lnRef idx="2">
            <a:schemeClr val="accent1"/>
          </a:lnRef>
          <a:fillRef idx="0">
            <a:schemeClr val="accent1"/>
          </a:fillRef>
          <a:effectRef idx="1">
            <a:schemeClr val="accent1"/>
          </a:effectRef>
          <a:fontRef idx="minor">
            <a:schemeClr val="tx1"/>
          </a:fontRef>
        </p:style>
      </p:cxnSp>
      <p:grpSp>
        <p:nvGrpSpPr>
          <p:cNvPr id="46" name="Grupp 45">
            <a:extLst>
              <a:ext uri="{FF2B5EF4-FFF2-40B4-BE49-F238E27FC236}">
                <a16:creationId xmlns:a16="http://schemas.microsoft.com/office/drawing/2014/main" id="{C59D327E-DE85-EAAE-3D1F-C508E0729138}"/>
              </a:ext>
              <a:ext uri="{C183D7F6-B498-43B3-948B-1728B52AA6E4}">
                <adec:decorative xmlns:adec="http://schemas.microsoft.com/office/drawing/2017/decorative" val="1"/>
              </a:ext>
            </a:extLst>
          </p:cNvPr>
          <p:cNvGrpSpPr/>
          <p:nvPr/>
        </p:nvGrpSpPr>
        <p:grpSpPr>
          <a:xfrm>
            <a:off x="6776927" y="3807995"/>
            <a:ext cx="2725880" cy="276999"/>
            <a:chOff x="3931956" y="3421945"/>
            <a:chExt cx="2725880" cy="276999"/>
          </a:xfrm>
        </p:grpSpPr>
        <p:sp>
          <p:nvSpPr>
            <p:cNvPr id="47" name="textruta 46">
              <a:extLst>
                <a:ext uri="{FF2B5EF4-FFF2-40B4-BE49-F238E27FC236}">
                  <a16:creationId xmlns:a16="http://schemas.microsoft.com/office/drawing/2014/main" id="{4C4C30E8-DD3B-A27E-771A-FC26C310B1AD}"/>
                </a:ext>
              </a:extLst>
            </p:cNvPr>
            <p:cNvSpPr txBox="1"/>
            <p:nvPr/>
          </p:nvSpPr>
          <p:spPr>
            <a:xfrm>
              <a:off x="5151088" y="3421945"/>
              <a:ext cx="1506748" cy="276999"/>
            </a:xfrm>
            <a:prstGeom prst="rect">
              <a:avLst/>
            </a:prstGeom>
            <a:noFill/>
          </p:spPr>
          <p:txBody>
            <a:bodyPr wrap="square" rtlCol="0">
              <a:spAutoFit/>
            </a:bodyPr>
            <a:lstStyle/>
            <a:p>
              <a:r>
                <a:rPr lang="sv-SE" sz="1200" b="1" dirty="0"/>
                <a:t>Kommunicera</a:t>
              </a:r>
              <a:endParaRPr lang="en-SE" sz="1200" b="1" dirty="0"/>
            </a:p>
          </p:txBody>
        </p:sp>
        <p:cxnSp>
          <p:nvCxnSpPr>
            <p:cNvPr id="48" name="Rak pilkoppling 47">
              <a:extLst>
                <a:ext uri="{FF2B5EF4-FFF2-40B4-BE49-F238E27FC236}">
                  <a16:creationId xmlns:a16="http://schemas.microsoft.com/office/drawing/2014/main" id="{4980F730-26F6-2B0F-49CE-D9AAD0A6AD16}"/>
                </a:ext>
              </a:extLst>
            </p:cNvPr>
            <p:cNvCxnSpPr>
              <a:cxnSpLocks/>
            </p:cNvCxnSpPr>
            <p:nvPr/>
          </p:nvCxnSpPr>
          <p:spPr>
            <a:xfrm flipH="1">
              <a:off x="3931956" y="3560444"/>
              <a:ext cx="1207857" cy="0"/>
            </a:xfrm>
            <a:prstGeom prst="straightConnector1">
              <a:avLst/>
            </a:prstGeom>
            <a:ln w="31750">
              <a:solidFill>
                <a:schemeClr val="tx1"/>
              </a:solidFill>
              <a:tailEnd type="triangle" w="lg" len="med"/>
            </a:ln>
          </p:spPr>
          <p:style>
            <a:lnRef idx="2">
              <a:schemeClr val="accent1"/>
            </a:lnRef>
            <a:fillRef idx="0">
              <a:schemeClr val="accent1"/>
            </a:fillRef>
            <a:effectRef idx="1">
              <a:schemeClr val="accent1"/>
            </a:effectRef>
            <a:fontRef idx="minor">
              <a:schemeClr val="tx1"/>
            </a:fontRef>
          </p:style>
        </p:cxnSp>
      </p:grpSp>
      <p:grpSp>
        <p:nvGrpSpPr>
          <p:cNvPr id="49" name="Grupp 48">
            <a:extLst>
              <a:ext uri="{FF2B5EF4-FFF2-40B4-BE49-F238E27FC236}">
                <a16:creationId xmlns:a16="http://schemas.microsoft.com/office/drawing/2014/main" id="{05694D9C-F424-E443-BC76-64366229BEEC}"/>
              </a:ext>
              <a:ext uri="{C183D7F6-B498-43B3-948B-1728B52AA6E4}">
                <adec:decorative xmlns:adec="http://schemas.microsoft.com/office/drawing/2017/decorative" val="1"/>
              </a:ext>
            </a:extLst>
          </p:cNvPr>
          <p:cNvGrpSpPr/>
          <p:nvPr/>
        </p:nvGrpSpPr>
        <p:grpSpPr>
          <a:xfrm>
            <a:off x="6776927" y="4114113"/>
            <a:ext cx="2725879" cy="276999"/>
            <a:chOff x="7698166" y="3386229"/>
            <a:chExt cx="2725879" cy="276999"/>
          </a:xfrm>
        </p:grpSpPr>
        <p:sp>
          <p:nvSpPr>
            <p:cNvPr id="50" name="textruta 49">
              <a:extLst>
                <a:ext uri="{FF2B5EF4-FFF2-40B4-BE49-F238E27FC236}">
                  <a16:creationId xmlns:a16="http://schemas.microsoft.com/office/drawing/2014/main" id="{107BB805-BC0F-DE97-75FE-8214EB089D90}"/>
                </a:ext>
              </a:extLst>
            </p:cNvPr>
            <p:cNvSpPr txBox="1"/>
            <p:nvPr/>
          </p:nvSpPr>
          <p:spPr>
            <a:xfrm>
              <a:off x="8917297" y="3386229"/>
              <a:ext cx="1506748" cy="276999"/>
            </a:xfrm>
            <a:prstGeom prst="rect">
              <a:avLst/>
            </a:prstGeom>
            <a:noFill/>
          </p:spPr>
          <p:txBody>
            <a:bodyPr wrap="square" rtlCol="0">
              <a:spAutoFit/>
            </a:bodyPr>
            <a:lstStyle/>
            <a:p>
              <a:r>
                <a:rPr lang="sv-SE" sz="1200" b="1" dirty="0"/>
                <a:t>Kommunicera</a:t>
              </a:r>
              <a:endParaRPr lang="en-SE" sz="1200" b="1" dirty="0"/>
            </a:p>
          </p:txBody>
        </p:sp>
        <p:sp>
          <p:nvSpPr>
            <p:cNvPr id="51" name="Bild 24">
              <a:extLst>
                <a:ext uri="{FF2B5EF4-FFF2-40B4-BE49-F238E27FC236}">
                  <a16:creationId xmlns:a16="http://schemas.microsoft.com/office/drawing/2014/main" id="{4CE7A8B9-EFF7-F47F-6093-0C1BBD62E842}"/>
                </a:ext>
              </a:extLst>
            </p:cNvPr>
            <p:cNvSpPr/>
            <p:nvPr/>
          </p:nvSpPr>
          <p:spPr>
            <a:xfrm>
              <a:off x="7698166" y="3440314"/>
              <a:ext cx="1220543" cy="160412"/>
            </a:xfrm>
            <a:custGeom>
              <a:avLst/>
              <a:gdLst>
                <a:gd name="csX0" fmla="*/ 1220544 w 1220543"/>
                <a:gd name="csY0" fmla="*/ 64165 h 160412"/>
                <a:gd name="csX1" fmla="*/ 96247 w 1220543"/>
                <a:gd name="csY1" fmla="*/ 64165 h 160412"/>
                <a:gd name="csX2" fmla="*/ 96247 w 1220543"/>
                <a:gd name="csY2" fmla="*/ 0 h 160412"/>
                <a:gd name="csX3" fmla="*/ 0 w 1220543"/>
                <a:gd name="csY3" fmla="*/ 80206 h 160412"/>
                <a:gd name="csX4" fmla="*/ 96247 w 1220543"/>
                <a:gd name="csY4" fmla="*/ 160413 h 160412"/>
                <a:gd name="csX5" fmla="*/ 96247 w 1220543"/>
                <a:gd name="csY5" fmla="*/ 96248 h 160412"/>
                <a:gd name="csX6" fmla="*/ 1220544 w 1220543"/>
                <a:gd name="csY6" fmla="*/ 96248 h 160412"/>
                <a:gd name="csX7" fmla="*/ 1220544 w 1220543"/>
                <a:gd name="csY7" fmla="*/ 64165 h 16041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1220543" h="160412">
                  <a:moveTo>
                    <a:pt x="1220544" y="64165"/>
                  </a:moveTo>
                  <a:lnTo>
                    <a:pt x="96247" y="64165"/>
                  </a:lnTo>
                  <a:lnTo>
                    <a:pt x="96247" y="0"/>
                  </a:lnTo>
                  <a:lnTo>
                    <a:pt x="0" y="80206"/>
                  </a:lnTo>
                  <a:lnTo>
                    <a:pt x="96247" y="160413"/>
                  </a:lnTo>
                  <a:lnTo>
                    <a:pt x="96247" y="96248"/>
                  </a:lnTo>
                  <a:lnTo>
                    <a:pt x="1220544" y="96248"/>
                  </a:lnTo>
                  <a:lnTo>
                    <a:pt x="1220544" y="64165"/>
                  </a:lnTo>
                  <a:close/>
                </a:path>
              </a:pathLst>
            </a:custGeom>
            <a:solidFill>
              <a:schemeClr val="accent6"/>
            </a:solidFill>
            <a:ln w="12733" cap="flat">
              <a:solidFill>
                <a:schemeClr val="tx1"/>
              </a:solidFill>
              <a:prstDash val="solid"/>
              <a:round/>
            </a:ln>
          </p:spPr>
          <p:txBody>
            <a:bodyPr/>
            <a:lstStyle/>
            <a:p>
              <a:endParaRPr lang="en-SE"/>
            </a:p>
          </p:txBody>
        </p:sp>
      </p:grpSp>
      <p:grpSp>
        <p:nvGrpSpPr>
          <p:cNvPr id="68" name="Grupp 67">
            <a:extLst>
              <a:ext uri="{FF2B5EF4-FFF2-40B4-BE49-F238E27FC236}">
                <a16:creationId xmlns:a16="http://schemas.microsoft.com/office/drawing/2014/main" id="{9D775561-6DC6-7388-BE9C-67CF47ECAAB9}"/>
              </a:ext>
              <a:ext uri="{C183D7F6-B498-43B3-948B-1728B52AA6E4}">
                <adec:decorative xmlns:adec="http://schemas.microsoft.com/office/drawing/2017/decorative" val="1"/>
              </a:ext>
            </a:extLst>
          </p:cNvPr>
          <p:cNvGrpSpPr/>
          <p:nvPr/>
        </p:nvGrpSpPr>
        <p:grpSpPr>
          <a:xfrm>
            <a:off x="2748525" y="3564947"/>
            <a:ext cx="1800000" cy="2052000"/>
            <a:chOff x="7698167" y="1313760"/>
            <a:chExt cx="1800000" cy="2052000"/>
          </a:xfrm>
        </p:grpSpPr>
        <p:sp>
          <p:nvSpPr>
            <p:cNvPr id="69" name="Rektangel 68">
              <a:extLst>
                <a:ext uri="{FF2B5EF4-FFF2-40B4-BE49-F238E27FC236}">
                  <a16:creationId xmlns:a16="http://schemas.microsoft.com/office/drawing/2014/main" id="{42D2D3DE-BCB0-4A89-B327-CDDC73F3A8A4}"/>
                </a:ext>
              </a:extLst>
            </p:cNvPr>
            <p:cNvSpPr/>
            <p:nvPr/>
          </p:nvSpPr>
          <p:spPr>
            <a:xfrm>
              <a:off x="7698167" y="1313760"/>
              <a:ext cx="1800000" cy="2052000"/>
            </a:xfrm>
            <a:prstGeom prst="rect">
              <a:avLst/>
            </a:prstGeom>
            <a:solidFill>
              <a:schemeClr val="accent6"/>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612000" rIns="72000" bIns="144000" rtlCol="0" anchor="t">
              <a:noAutofit/>
            </a:bodyPr>
            <a:lstStyle/>
            <a:p>
              <a:r>
                <a:rPr lang="sv-SE" sz="900" dirty="0">
                  <a:solidFill>
                    <a:schemeClr val="tx1"/>
                  </a:solidFill>
                </a:rPr>
                <a:t>Text</a:t>
              </a:r>
            </a:p>
          </p:txBody>
        </p:sp>
        <p:sp>
          <p:nvSpPr>
            <p:cNvPr id="70" name="Rektangel 69">
              <a:extLst>
                <a:ext uri="{FF2B5EF4-FFF2-40B4-BE49-F238E27FC236}">
                  <a16:creationId xmlns:a16="http://schemas.microsoft.com/office/drawing/2014/main" id="{60B5CD76-FAC6-B5EE-C145-A1107782C1CC}"/>
                </a:ext>
              </a:extLst>
            </p:cNvPr>
            <p:cNvSpPr/>
            <p:nvPr/>
          </p:nvSpPr>
          <p:spPr>
            <a:xfrm>
              <a:off x="7788167" y="1401807"/>
              <a:ext cx="1620000" cy="432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rPr>
                <a:t>Text på </a:t>
              </a:r>
              <a:br>
                <a:rPr lang="sv-SE" sz="1000" b="1" dirty="0">
                  <a:solidFill>
                    <a:schemeClr val="tx1"/>
                  </a:solidFill>
                </a:rPr>
              </a:br>
              <a:r>
                <a:rPr lang="sv-SE" sz="1000" b="1" dirty="0">
                  <a:solidFill>
                    <a:schemeClr val="tx1"/>
                  </a:solidFill>
                </a:rPr>
                <a:t>två rader</a:t>
              </a:r>
            </a:p>
          </p:txBody>
        </p:sp>
        <p:sp>
          <p:nvSpPr>
            <p:cNvPr id="71" name="Ellips 70">
              <a:extLst>
                <a:ext uri="{FF2B5EF4-FFF2-40B4-BE49-F238E27FC236}">
                  <a16:creationId xmlns:a16="http://schemas.microsoft.com/office/drawing/2014/main" id="{D6022DA3-3BF9-CF41-74AD-9592724859E8}"/>
                </a:ext>
              </a:extLst>
            </p:cNvPr>
            <p:cNvSpPr/>
            <p:nvPr/>
          </p:nvSpPr>
          <p:spPr>
            <a:xfrm>
              <a:off x="7764533" y="3075914"/>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B</a:t>
              </a:r>
              <a:endParaRPr lang="en-SE" sz="800" b="1" dirty="0">
                <a:solidFill>
                  <a:schemeClr val="bg1"/>
                </a:solidFill>
              </a:endParaRPr>
            </a:p>
          </p:txBody>
        </p:sp>
      </p:grpSp>
      <p:grpSp>
        <p:nvGrpSpPr>
          <p:cNvPr id="72" name="Grupp 71">
            <a:extLst>
              <a:ext uri="{FF2B5EF4-FFF2-40B4-BE49-F238E27FC236}">
                <a16:creationId xmlns:a16="http://schemas.microsoft.com/office/drawing/2014/main" id="{27D2DD57-3CC6-D806-5371-CA7E0065397B}"/>
              </a:ext>
              <a:ext uri="{C183D7F6-B498-43B3-948B-1728B52AA6E4}">
                <adec:decorative xmlns:adec="http://schemas.microsoft.com/office/drawing/2017/decorative" val="1"/>
              </a:ext>
            </a:extLst>
          </p:cNvPr>
          <p:cNvGrpSpPr/>
          <p:nvPr/>
        </p:nvGrpSpPr>
        <p:grpSpPr>
          <a:xfrm>
            <a:off x="8386708" y="1402846"/>
            <a:ext cx="1800000" cy="2052000"/>
            <a:chOff x="9555461" y="3745277"/>
            <a:chExt cx="1800000" cy="2052000"/>
          </a:xfrm>
        </p:grpSpPr>
        <p:sp>
          <p:nvSpPr>
            <p:cNvPr id="73" name="Rektangel 72">
              <a:extLst>
                <a:ext uri="{FF2B5EF4-FFF2-40B4-BE49-F238E27FC236}">
                  <a16:creationId xmlns:a16="http://schemas.microsoft.com/office/drawing/2014/main" id="{308DD80B-CA56-DDB0-199D-2C9A75CBDCF3}"/>
                </a:ext>
              </a:extLst>
            </p:cNvPr>
            <p:cNvSpPr/>
            <p:nvPr/>
          </p:nvSpPr>
          <p:spPr>
            <a:xfrm>
              <a:off x="9555461" y="3745277"/>
              <a:ext cx="1800000" cy="2052000"/>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612000" rIns="72000" bIns="144000" rtlCol="0" anchor="t">
              <a:noAutofit/>
            </a:bodyPr>
            <a:lstStyle/>
            <a:p>
              <a:r>
                <a:rPr lang="sv-SE" sz="900" dirty="0">
                  <a:solidFill>
                    <a:schemeClr val="bg1"/>
                  </a:solidFill>
                </a:rPr>
                <a:t>Text</a:t>
              </a:r>
            </a:p>
          </p:txBody>
        </p:sp>
        <p:sp>
          <p:nvSpPr>
            <p:cNvPr id="74" name="Rektangel 73">
              <a:extLst>
                <a:ext uri="{FF2B5EF4-FFF2-40B4-BE49-F238E27FC236}">
                  <a16:creationId xmlns:a16="http://schemas.microsoft.com/office/drawing/2014/main" id="{259DF02B-496C-F78E-0316-C4DBBDB70092}"/>
                </a:ext>
              </a:extLst>
            </p:cNvPr>
            <p:cNvSpPr/>
            <p:nvPr/>
          </p:nvSpPr>
          <p:spPr>
            <a:xfrm>
              <a:off x="9645461" y="3833324"/>
              <a:ext cx="1620000" cy="432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a:solidFill>
                    <a:schemeClr val="tx1"/>
                  </a:solidFill>
                </a:rPr>
                <a:t>Text på </a:t>
              </a:r>
              <a:br>
                <a:rPr lang="sv-SE" sz="1000" b="1">
                  <a:solidFill>
                    <a:schemeClr val="tx1"/>
                  </a:solidFill>
                </a:rPr>
              </a:br>
              <a:r>
                <a:rPr lang="sv-SE" sz="1000" b="1">
                  <a:solidFill>
                    <a:schemeClr val="tx1"/>
                  </a:solidFill>
                </a:rPr>
                <a:t>två rader</a:t>
              </a:r>
            </a:p>
          </p:txBody>
        </p:sp>
        <p:sp>
          <p:nvSpPr>
            <p:cNvPr id="75" name="Ellips 74">
              <a:extLst>
                <a:ext uri="{FF2B5EF4-FFF2-40B4-BE49-F238E27FC236}">
                  <a16:creationId xmlns:a16="http://schemas.microsoft.com/office/drawing/2014/main" id="{1A5F42B6-025F-EE5E-3D97-41C164CA75CD}"/>
                </a:ext>
              </a:extLst>
            </p:cNvPr>
            <p:cNvSpPr/>
            <p:nvPr/>
          </p:nvSpPr>
          <p:spPr>
            <a:xfrm>
              <a:off x="9621827" y="5507842"/>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A</a:t>
              </a:r>
              <a:endParaRPr lang="en-SE" sz="800" b="1" dirty="0">
                <a:solidFill>
                  <a:schemeClr val="bg1"/>
                </a:solidFill>
              </a:endParaRPr>
            </a:p>
          </p:txBody>
        </p:sp>
      </p:grpSp>
    </p:spTree>
    <p:extLst>
      <p:ext uri="{BB962C8B-B14F-4D97-AF65-F5344CB8AC3E}">
        <p14:creationId xmlns:p14="http://schemas.microsoft.com/office/powerpoint/2010/main" val="2359707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B7A79D3-5C7E-E005-98F4-323F92A9DE30}"/>
              </a:ext>
            </a:extLst>
          </p:cNvPr>
          <p:cNvSpPr>
            <a:spLocks noGrp="1"/>
          </p:cNvSpPr>
          <p:nvPr>
            <p:ph type="title"/>
          </p:nvPr>
        </p:nvSpPr>
        <p:spPr>
          <a:xfrm>
            <a:off x="1416050" y="2155825"/>
            <a:ext cx="4483305" cy="1273175"/>
          </a:xfrm>
        </p:spPr>
        <p:txBody>
          <a:bodyPr/>
          <a:lstStyle/>
          <a:p>
            <a:r>
              <a:rPr lang="sv-SE" dirty="0"/>
              <a:t>Vill du veta mer?</a:t>
            </a:r>
            <a:endParaRPr lang="en-SE" dirty="0"/>
          </a:p>
        </p:txBody>
      </p:sp>
      <p:sp>
        <p:nvSpPr>
          <p:cNvPr id="5" name="Rektangel 64">
            <a:extLst>
              <a:ext uri="{FF2B5EF4-FFF2-40B4-BE49-F238E27FC236}">
                <a16:creationId xmlns:a16="http://schemas.microsoft.com/office/drawing/2014/main" id="{A773EE0A-DBB6-5B70-6978-9FC0F540AAB8}"/>
              </a:ext>
              <a:ext uri="{C183D7F6-B498-43B3-948B-1728B52AA6E4}">
                <adec:decorative xmlns:adec="http://schemas.microsoft.com/office/drawing/2017/decorative" val="1"/>
              </a:ext>
            </a:extLst>
          </p:cNvPr>
          <p:cNvSpPr>
            <a:spLocks noChangeAspect="1"/>
          </p:cNvSpPr>
          <p:nvPr/>
        </p:nvSpPr>
        <p:spPr>
          <a:xfrm rot="118634">
            <a:off x="7079154" y="1556650"/>
            <a:ext cx="3460037" cy="3544225"/>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600" b="0" i="0" u="none" strike="noStrike" kern="1200" cap="none" spc="0" normalizeH="0" baseline="0" noProof="0" dirty="0">
              <a:ln>
                <a:noFill/>
              </a:ln>
              <a:solidFill>
                <a:prstClr val="black"/>
              </a:solidFill>
              <a:effectLst/>
              <a:uLnTx/>
              <a:uFillTx/>
              <a:latin typeface="Century Gothic"/>
              <a:ea typeface="+mn-ea"/>
              <a:cs typeface="+mn-cs"/>
            </a:endParaRPr>
          </a:p>
        </p:txBody>
      </p:sp>
      <p:sp>
        <p:nvSpPr>
          <p:cNvPr id="6" name="Rektangel 5">
            <a:extLst>
              <a:ext uri="{FF2B5EF4-FFF2-40B4-BE49-F238E27FC236}">
                <a16:creationId xmlns:a16="http://schemas.microsoft.com/office/drawing/2014/main" id="{5E854872-58E3-381E-8AA7-516EE3101E1E}"/>
              </a:ext>
            </a:extLst>
          </p:cNvPr>
          <p:cNvSpPr>
            <a:spLocks noChangeAspect="1"/>
          </p:cNvSpPr>
          <p:nvPr/>
        </p:nvSpPr>
        <p:spPr>
          <a:xfrm rot="144251">
            <a:off x="6835327" y="1439707"/>
            <a:ext cx="3460030" cy="35442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360000" rtlCol="0" anchor="ctr"/>
          <a:lstStyle/>
          <a:p>
            <a:pPr algn="ctr">
              <a:spcAft>
                <a:spcPts val="600"/>
              </a:spcAft>
            </a:pPr>
            <a:r>
              <a:rPr lang="sv-SE" dirty="0">
                <a:latin typeface="+mj-lt"/>
              </a:rPr>
              <a:t>Läs mer på </a:t>
            </a:r>
          </a:p>
          <a:p>
            <a:pPr algn="ctr">
              <a:spcAft>
                <a:spcPts val="1200"/>
              </a:spcAft>
            </a:pPr>
            <a:r>
              <a:rPr lang="sv-SE" b="1" dirty="0">
                <a:solidFill>
                  <a:schemeClr val="bg1"/>
                </a:solidFill>
                <a:latin typeface="+mj-lt"/>
                <a:hlinkClick r:id="rId2" action="ppaction://hlinkfile"/>
              </a:rPr>
              <a:t>mcf.se/</a:t>
            </a:r>
            <a:r>
              <a:rPr lang="sv-SE" b="1" dirty="0" err="1">
                <a:solidFill>
                  <a:schemeClr val="bg1"/>
                </a:solidFill>
                <a:latin typeface="+mj-lt"/>
                <a:hlinkClick r:id="rId2" action="ppaction://hlinkfile"/>
              </a:rPr>
              <a:t>ledningsamverkan</a:t>
            </a:r>
            <a:endParaRPr lang="sv-SE" b="1" dirty="0">
              <a:solidFill>
                <a:schemeClr val="bg1"/>
              </a:solidFill>
              <a:latin typeface="+mj-lt"/>
            </a:endParaRPr>
          </a:p>
          <a:p>
            <a:pPr algn="ctr">
              <a:lnSpc>
                <a:spcPts val="2500"/>
              </a:lnSpc>
            </a:pPr>
            <a:r>
              <a:rPr lang="sv-SE" dirty="0">
                <a:latin typeface="+mj-lt"/>
              </a:rPr>
              <a:t>under nivån arbetssätt </a:t>
            </a:r>
            <a:br>
              <a:rPr lang="sv-SE" dirty="0">
                <a:latin typeface="+mj-lt"/>
              </a:rPr>
            </a:br>
            <a:r>
              <a:rPr lang="sv-SE" dirty="0">
                <a:latin typeface="+mj-lt"/>
              </a:rPr>
              <a:t>i ”</a:t>
            </a:r>
            <a:r>
              <a:rPr lang="sv-SE" i="1" dirty="0">
                <a:latin typeface="+mj-lt"/>
              </a:rPr>
              <a:t>Gemensamma grunder </a:t>
            </a:r>
            <a:br>
              <a:rPr lang="sv-SE" i="1" dirty="0">
                <a:latin typeface="+mj-lt"/>
              </a:rPr>
            </a:br>
            <a:r>
              <a:rPr lang="sv-SE" i="1" dirty="0">
                <a:latin typeface="+mj-lt"/>
              </a:rPr>
              <a:t>– Ramverk för ledning </a:t>
            </a:r>
            <a:br>
              <a:rPr lang="sv-SE" i="1" dirty="0">
                <a:latin typeface="+mj-lt"/>
              </a:rPr>
            </a:br>
            <a:r>
              <a:rPr lang="sv-SE" i="1" dirty="0">
                <a:latin typeface="+mj-lt"/>
              </a:rPr>
              <a:t>och samverkan</a:t>
            </a:r>
            <a:r>
              <a:rPr lang="sv-SE" dirty="0">
                <a:latin typeface="+mj-lt"/>
              </a:rPr>
              <a:t>”</a:t>
            </a:r>
          </a:p>
        </p:txBody>
      </p:sp>
    </p:spTree>
    <p:extLst>
      <p:ext uri="{BB962C8B-B14F-4D97-AF65-F5344CB8AC3E}">
        <p14:creationId xmlns:p14="http://schemas.microsoft.com/office/powerpoint/2010/main" val="3927465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34BF8DE-F733-3F00-B74B-228A7409EE3C}"/>
              </a:ext>
            </a:extLst>
          </p:cNvPr>
          <p:cNvSpPr>
            <a:spLocks noGrp="1"/>
          </p:cNvSpPr>
          <p:nvPr>
            <p:ph type="title"/>
          </p:nvPr>
        </p:nvSpPr>
        <p:spPr>
          <a:xfrm>
            <a:off x="1678670" y="844667"/>
            <a:ext cx="8543806" cy="541926"/>
          </a:xfrm>
        </p:spPr>
        <p:txBody>
          <a:bodyPr/>
          <a:lstStyle/>
          <a:p>
            <a:r>
              <a:rPr lang="sv-SE" dirty="0"/>
              <a:t>Om detta exempel</a:t>
            </a:r>
            <a:endParaRPr lang="en-SE" dirty="0"/>
          </a:p>
        </p:txBody>
      </p:sp>
      <p:sp>
        <p:nvSpPr>
          <p:cNvPr id="3" name="Platshållare för innehåll 2">
            <a:extLst>
              <a:ext uri="{FF2B5EF4-FFF2-40B4-BE49-F238E27FC236}">
                <a16:creationId xmlns:a16="http://schemas.microsoft.com/office/drawing/2014/main" id="{3441831C-F81D-D3E8-6952-70331FB78423}"/>
              </a:ext>
            </a:extLst>
          </p:cNvPr>
          <p:cNvSpPr>
            <a:spLocks noGrp="1"/>
          </p:cNvSpPr>
          <p:nvPr>
            <p:ph idx="1"/>
          </p:nvPr>
        </p:nvSpPr>
        <p:spPr>
          <a:xfrm>
            <a:off x="1677988" y="1477451"/>
            <a:ext cx="8778618" cy="4535999"/>
          </a:xfrm>
        </p:spPr>
        <p:txBody>
          <a:bodyPr/>
          <a:lstStyle/>
          <a:p>
            <a:pPr marL="0" indent="0">
              <a:buNone/>
            </a:pPr>
            <a:r>
              <a:rPr lang="sv-SE" sz="1300" dirty="0"/>
              <a:t>Syftet med detta exempel är att visa hur rapportering schematiskt kan se ut i praktiken under en samhällsstörning. Tanken är att det ska underlätta förståelsen för hur det kan gå till vid en händelse med stor påverkan i en kommun.</a:t>
            </a:r>
          </a:p>
          <a:p>
            <a:pPr marL="0" indent="0">
              <a:buNone/>
            </a:pPr>
            <a:r>
              <a:rPr lang="sv-SE" sz="1300" dirty="0"/>
              <a:t>Det är inte heltäckande i att det kan appliceras på varje händelse i varje kommun då förutsättningarna ser olika ut </a:t>
            </a:r>
            <a:br>
              <a:rPr lang="sv-SE" sz="1300" dirty="0"/>
            </a:br>
            <a:r>
              <a:rPr lang="sv-SE" sz="1300" dirty="0"/>
              <a:t>på olika håll. Beskrivningarna avgränsar sig just till rapportering och insamling av information och täcker således inte in förberedande arbete, planering, eller övrig styrning som kan ske inom en kommun. En grundläggande förutsättning för rapporteringen är att det i grunden sker kommunikation mellan involverade aktörer och funktioner, här visat </a:t>
            </a:r>
            <a:br>
              <a:rPr lang="sv-SE" sz="1300" dirty="0"/>
            </a:br>
            <a:r>
              <a:rPr lang="sv-SE" sz="1300" dirty="0"/>
              <a:t>via Kommunicera.</a:t>
            </a:r>
          </a:p>
          <a:p>
            <a:pPr marL="0" indent="0">
              <a:buNone/>
            </a:pPr>
            <a:r>
              <a:rPr lang="sv-SE" sz="1300" dirty="0"/>
              <a:t>De organisatoriska indelningar som denna kommun har är exempel, som att denna har en stab. </a:t>
            </a:r>
            <a:br>
              <a:rPr lang="sv-SE" sz="1300" dirty="0"/>
            </a:br>
            <a:r>
              <a:rPr lang="sv-SE" sz="1300" dirty="0"/>
              <a:t>Det är inte tänkt att visa hur en kommun är uppbyggd av kommunstyrelse, fullmäktige, nämnder, övriga styrelser, utskott och förvaltningar, utan för att visa samspel av rapporteringsinslag inom kommunens områdesansvar samt </a:t>
            </a:r>
            <a:br>
              <a:rPr lang="sv-SE" sz="1300" dirty="0"/>
            </a:br>
            <a:r>
              <a:rPr lang="sv-SE" sz="1300" dirty="0"/>
              <a:t>i samspel med myndigheter och andra aktörer.</a:t>
            </a:r>
          </a:p>
          <a:p>
            <a:pPr marL="0" indent="0">
              <a:buNone/>
            </a:pPr>
            <a:r>
              <a:rPr lang="sv-SE" sz="1300" dirty="0"/>
              <a:t>Exempel relaterar till övriga publikationer om rapportering inom Gemensamma grunder – ramverket för ledning </a:t>
            </a:r>
            <a:br>
              <a:rPr lang="sv-SE" sz="1300" dirty="0"/>
            </a:br>
            <a:r>
              <a:rPr lang="sv-SE" sz="1300" dirty="0"/>
              <a:t>och samverkan:</a:t>
            </a:r>
          </a:p>
          <a:p>
            <a:r>
              <a:rPr lang="sv-SE" sz="1300" dirty="0"/>
              <a:t>Exempel på rapportering – sektor. </a:t>
            </a:r>
          </a:p>
          <a:p>
            <a:r>
              <a:rPr lang="sv-SE" sz="1300" dirty="0"/>
              <a:t>Om rapportering – vad innebär det för aktörerna?</a:t>
            </a:r>
          </a:p>
          <a:p>
            <a:r>
              <a:rPr lang="sv-SE" sz="1300" dirty="0"/>
              <a:t>Rapporteringsprocessen – beskrivning steg för steg.</a:t>
            </a:r>
          </a:p>
          <a:p>
            <a:r>
              <a:rPr lang="sv-SE" sz="1300" dirty="0"/>
              <a:t>Interaktiv visualisering av rapporteringsprocessen. </a:t>
            </a:r>
          </a:p>
          <a:p>
            <a:r>
              <a:rPr lang="sv-SE" sz="1300" dirty="0"/>
              <a:t>Illustrationer över författningsstyrda rapporteringsvägar.</a:t>
            </a:r>
          </a:p>
          <a:p>
            <a:endParaRPr lang="sv-SE" sz="1300" dirty="0"/>
          </a:p>
          <a:p>
            <a:endParaRPr lang="en-SE" sz="1300" dirty="0"/>
          </a:p>
        </p:txBody>
      </p:sp>
    </p:spTree>
    <p:extLst>
      <p:ext uri="{BB962C8B-B14F-4D97-AF65-F5344CB8AC3E}">
        <p14:creationId xmlns:p14="http://schemas.microsoft.com/office/powerpoint/2010/main" val="832799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Bild 28">
            <a:extLst>
              <a:ext uri="{FF2B5EF4-FFF2-40B4-BE49-F238E27FC236}">
                <a16:creationId xmlns:a16="http://schemas.microsoft.com/office/drawing/2014/main" id="{DEBE4518-9F65-791B-A13A-3EB640AE309E}"/>
              </a:ext>
              <a:ext uri="{C183D7F6-B498-43B3-948B-1728B52AA6E4}">
                <adec:decorative xmlns:adec="http://schemas.microsoft.com/office/drawing/2017/decorative" val="1"/>
              </a:ext>
            </a:extLst>
          </p:cNvPr>
          <p:cNvSpPr/>
          <p:nvPr/>
        </p:nvSpPr>
        <p:spPr>
          <a:xfrm>
            <a:off x="1650576" y="5216819"/>
            <a:ext cx="171216" cy="164000"/>
          </a:xfrm>
          <a:custGeom>
            <a:avLst/>
            <a:gdLst>
              <a:gd name="csX0" fmla="*/ 124301 w 124301"/>
              <a:gd name="csY0" fmla="*/ 47625 h 119062"/>
              <a:gd name="csX1" fmla="*/ 71438 w 124301"/>
              <a:gd name="csY1" fmla="*/ 47625 h 119062"/>
              <a:gd name="csX2" fmla="*/ 71438 w 124301"/>
              <a:gd name="csY2" fmla="*/ 0 h 119062"/>
              <a:gd name="csX3" fmla="*/ 0 w 124301"/>
              <a:gd name="csY3" fmla="*/ 59531 h 119062"/>
              <a:gd name="csX4" fmla="*/ 71438 w 124301"/>
              <a:gd name="csY4" fmla="*/ 119063 h 119062"/>
              <a:gd name="csX5" fmla="*/ 71438 w 124301"/>
              <a:gd name="csY5" fmla="*/ 71438 h 119062"/>
              <a:gd name="csX6" fmla="*/ 124301 w 124301"/>
              <a:gd name="csY6" fmla="*/ 71438 h 119062"/>
              <a:gd name="csX7" fmla="*/ 124301 w 124301"/>
              <a:gd name="csY7" fmla="*/ 47625 h 11906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124301" h="119062">
                <a:moveTo>
                  <a:pt x="124301" y="47625"/>
                </a:moveTo>
                <a:lnTo>
                  <a:pt x="71438" y="47625"/>
                </a:lnTo>
                <a:lnTo>
                  <a:pt x="71438" y="0"/>
                </a:lnTo>
                <a:lnTo>
                  <a:pt x="0" y="59531"/>
                </a:lnTo>
                <a:lnTo>
                  <a:pt x="71438" y="119063"/>
                </a:lnTo>
                <a:lnTo>
                  <a:pt x="71438" y="71438"/>
                </a:lnTo>
                <a:lnTo>
                  <a:pt x="124301" y="71438"/>
                </a:lnTo>
                <a:lnTo>
                  <a:pt x="124301" y="47625"/>
                </a:lnTo>
                <a:close/>
              </a:path>
            </a:pathLst>
          </a:custGeom>
          <a:solidFill>
            <a:schemeClr val="accent6"/>
          </a:solidFill>
          <a:ln w="12700" cap="flat">
            <a:solidFill>
              <a:schemeClr val="tx1"/>
            </a:solidFill>
            <a:prstDash val="solid"/>
            <a:round/>
          </a:ln>
        </p:spPr>
        <p:txBody>
          <a:bodyPr/>
          <a:lstStyle/>
          <a:p>
            <a:endParaRPr lang="en-SE"/>
          </a:p>
        </p:txBody>
      </p:sp>
      <p:grpSp>
        <p:nvGrpSpPr>
          <p:cNvPr id="57" name="Grupp 56">
            <a:extLst>
              <a:ext uri="{FF2B5EF4-FFF2-40B4-BE49-F238E27FC236}">
                <a16:creationId xmlns:a16="http://schemas.microsoft.com/office/drawing/2014/main" id="{4D7DC5CC-42A8-1891-70CF-9293B9F5876A}"/>
              </a:ext>
              <a:ext uri="{C183D7F6-B498-43B3-948B-1728B52AA6E4}">
                <adec:decorative xmlns:adec="http://schemas.microsoft.com/office/drawing/2017/decorative" val="1"/>
              </a:ext>
            </a:extLst>
          </p:cNvPr>
          <p:cNvGrpSpPr/>
          <p:nvPr/>
        </p:nvGrpSpPr>
        <p:grpSpPr>
          <a:xfrm>
            <a:off x="285145" y="6092295"/>
            <a:ext cx="7176165" cy="522327"/>
            <a:chOff x="129704" y="6312813"/>
            <a:chExt cx="7176165" cy="522327"/>
          </a:xfrm>
        </p:grpSpPr>
        <p:sp>
          <p:nvSpPr>
            <p:cNvPr id="55" name="Rektangel 54">
              <a:extLst>
                <a:ext uri="{FF2B5EF4-FFF2-40B4-BE49-F238E27FC236}">
                  <a16:creationId xmlns:a16="http://schemas.microsoft.com/office/drawing/2014/main" id="{BFAE2004-23C1-4628-1B1A-D3AF9ECA9F23}"/>
                </a:ext>
                <a:ext uri="{C183D7F6-B498-43B3-948B-1728B52AA6E4}">
                  <adec:decorative xmlns:adec="http://schemas.microsoft.com/office/drawing/2017/decorative" val="0"/>
                </a:ext>
              </a:extLst>
            </p:cNvPr>
            <p:cNvSpPr/>
            <p:nvPr/>
          </p:nvSpPr>
          <p:spPr>
            <a:xfrm>
              <a:off x="129704" y="6312813"/>
              <a:ext cx="7176165" cy="522327"/>
            </a:xfrm>
            <a:prstGeom prst="rect">
              <a:avLst/>
            </a:prstGeom>
            <a:solidFill>
              <a:schemeClr val="bg1"/>
            </a:solidFill>
            <a:ln w="127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grpSp>
          <p:nvGrpSpPr>
            <p:cNvPr id="53" name="Grupp 52">
              <a:extLst>
                <a:ext uri="{FF2B5EF4-FFF2-40B4-BE49-F238E27FC236}">
                  <a16:creationId xmlns:a16="http://schemas.microsoft.com/office/drawing/2014/main" id="{AFEE5AEC-ACA4-45B9-ADDA-5ED780A3F628}"/>
                </a:ext>
              </a:extLst>
            </p:cNvPr>
            <p:cNvGrpSpPr/>
            <p:nvPr/>
          </p:nvGrpSpPr>
          <p:grpSpPr>
            <a:xfrm>
              <a:off x="259974" y="6384912"/>
              <a:ext cx="6935983" cy="369332"/>
              <a:chOff x="320770" y="6269050"/>
              <a:chExt cx="6935983" cy="369332"/>
            </a:xfrm>
          </p:grpSpPr>
          <p:grpSp>
            <p:nvGrpSpPr>
              <p:cNvPr id="50" name="Grupp 49">
                <a:extLst>
                  <a:ext uri="{FF2B5EF4-FFF2-40B4-BE49-F238E27FC236}">
                    <a16:creationId xmlns:a16="http://schemas.microsoft.com/office/drawing/2014/main" id="{4343B278-0CA4-B20C-2B0D-423FA7D83F5E}"/>
                  </a:ext>
                </a:extLst>
              </p:cNvPr>
              <p:cNvGrpSpPr/>
              <p:nvPr/>
            </p:nvGrpSpPr>
            <p:grpSpPr>
              <a:xfrm>
                <a:off x="320770" y="6269050"/>
                <a:ext cx="2536566" cy="369332"/>
                <a:chOff x="320770" y="6269050"/>
                <a:chExt cx="2536566" cy="369332"/>
              </a:xfrm>
            </p:grpSpPr>
            <p:sp>
              <p:nvSpPr>
                <p:cNvPr id="413" name="Ellips 412">
                  <a:extLst>
                    <a:ext uri="{FF2B5EF4-FFF2-40B4-BE49-F238E27FC236}">
                      <a16:creationId xmlns:a16="http://schemas.microsoft.com/office/drawing/2014/main" id="{92173D2D-D84C-CE83-7715-D0C99246177F}"/>
                    </a:ext>
                  </a:extLst>
                </p:cNvPr>
                <p:cNvSpPr/>
                <p:nvPr/>
              </p:nvSpPr>
              <p:spPr>
                <a:xfrm>
                  <a:off x="320770" y="632763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A</a:t>
                  </a:r>
                  <a:endParaRPr lang="en-SE" sz="600" b="1" dirty="0">
                    <a:solidFill>
                      <a:schemeClr val="bg1"/>
                    </a:solidFill>
                  </a:endParaRPr>
                </a:p>
              </p:txBody>
            </p:sp>
            <p:sp>
              <p:nvSpPr>
                <p:cNvPr id="414" name="textruta 413">
                  <a:extLst>
                    <a:ext uri="{FF2B5EF4-FFF2-40B4-BE49-F238E27FC236}">
                      <a16:creationId xmlns:a16="http://schemas.microsoft.com/office/drawing/2014/main" id="{BA5D689B-6C88-3564-5E89-4C0254803633}"/>
                    </a:ext>
                  </a:extLst>
                </p:cNvPr>
                <p:cNvSpPr txBox="1"/>
                <p:nvPr/>
              </p:nvSpPr>
              <p:spPr>
                <a:xfrm>
                  <a:off x="435563" y="6269050"/>
                  <a:ext cx="2421773" cy="369332"/>
                </a:xfrm>
                <a:prstGeom prst="rect">
                  <a:avLst/>
                </a:prstGeom>
                <a:noFill/>
              </p:spPr>
              <p:txBody>
                <a:bodyPr wrap="square" rtlCol="0">
                  <a:spAutoFit/>
                </a:bodyPr>
                <a:lstStyle/>
                <a:p>
                  <a:r>
                    <a:rPr lang="sv-SE" sz="900" dirty="0"/>
                    <a:t>Avger lägesrapport samt samverkansbehov till stab (rapporterar)​</a:t>
                  </a:r>
                  <a:endParaRPr lang="en-SE" sz="900" dirty="0"/>
                </a:p>
              </p:txBody>
            </p:sp>
          </p:grpSp>
          <p:grpSp>
            <p:nvGrpSpPr>
              <p:cNvPr id="51" name="Grupp 50">
                <a:extLst>
                  <a:ext uri="{FF2B5EF4-FFF2-40B4-BE49-F238E27FC236}">
                    <a16:creationId xmlns:a16="http://schemas.microsoft.com/office/drawing/2014/main" id="{E227E71A-8AB4-BFD2-D271-3A5E7749117C}"/>
                  </a:ext>
                </a:extLst>
              </p:cNvPr>
              <p:cNvGrpSpPr/>
              <p:nvPr/>
            </p:nvGrpSpPr>
            <p:grpSpPr>
              <a:xfrm>
                <a:off x="2957127" y="6269050"/>
                <a:ext cx="2278027" cy="369332"/>
                <a:chOff x="2911407" y="6269050"/>
                <a:chExt cx="2278027" cy="369332"/>
              </a:xfrm>
            </p:grpSpPr>
            <p:sp>
              <p:nvSpPr>
                <p:cNvPr id="420" name="Ellips 419">
                  <a:extLst>
                    <a:ext uri="{FF2B5EF4-FFF2-40B4-BE49-F238E27FC236}">
                      <a16:creationId xmlns:a16="http://schemas.microsoft.com/office/drawing/2014/main" id="{19E419BE-2756-20B0-C163-F6D18C090929}"/>
                    </a:ext>
                  </a:extLst>
                </p:cNvPr>
                <p:cNvSpPr/>
                <p:nvPr/>
              </p:nvSpPr>
              <p:spPr>
                <a:xfrm>
                  <a:off x="2911407" y="632763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B</a:t>
                  </a:r>
                  <a:endParaRPr lang="en-SE" sz="600" b="1" dirty="0">
                    <a:solidFill>
                      <a:schemeClr val="bg1"/>
                    </a:solidFill>
                  </a:endParaRPr>
                </a:p>
              </p:txBody>
            </p:sp>
            <p:sp>
              <p:nvSpPr>
                <p:cNvPr id="421" name="textruta 420">
                  <a:extLst>
                    <a:ext uri="{FF2B5EF4-FFF2-40B4-BE49-F238E27FC236}">
                      <a16:creationId xmlns:a16="http://schemas.microsoft.com/office/drawing/2014/main" id="{F9B5B236-46ED-1457-6A7E-CBE3E532CBC9}"/>
                    </a:ext>
                  </a:extLst>
                </p:cNvPr>
                <p:cNvSpPr txBox="1"/>
                <p:nvPr/>
              </p:nvSpPr>
              <p:spPr>
                <a:xfrm>
                  <a:off x="3026199" y="6269050"/>
                  <a:ext cx="2163235" cy="369332"/>
                </a:xfrm>
                <a:prstGeom prst="rect">
                  <a:avLst/>
                </a:prstGeom>
                <a:noFill/>
              </p:spPr>
              <p:txBody>
                <a:bodyPr wrap="square" rtlCol="0">
                  <a:spAutoFit/>
                </a:bodyPr>
                <a:lstStyle/>
                <a:p>
                  <a:r>
                    <a:rPr lang="sv-SE" sz="900" dirty="0"/>
                    <a:t>Bidrar med variabler till kommunens lägesbild (informationsdelning)​</a:t>
                  </a:r>
                  <a:endParaRPr lang="en-SE" sz="900" dirty="0"/>
                </a:p>
              </p:txBody>
            </p:sp>
          </p:grpSp>
          <p:grpSp>
            <p:nvGrpSpPr>
              <p:cNvPr id="52" name="Grupp 51">
                <a:extLst>
                  <a:ext uri="{FF2B5EF4-FFF2-40B4-BE49-F238E27FC236}">
                    <a16:creationId xmlns:a16="http://schemas.microsoft.com/office/drawing/2014/main" id="{2E6AE8A3-6FF6-831C-D5F4-55B0504A3128}"/>
                  </a:ext>
                </a:extLst>
              </p:cNvPr>
              <p:cNvGrpSpPr/>
              <p:nvPr/>
            </p:nvGrpSpPr>
            <p:grpSpPr>
              <a:xfrm>
                <a:off x="5235154" y="6269050"/>
                <a:ext cx="2021599" cy="369332"/>
                <a:chOff x="5235154" y="6269050"/>
                <a:chExt cx="2021599" cy="369332"/>
              </a:xfrm>
            </p:grpSpPr>
            <p:sp>
              <p:nvSpPr>
                <p:cNvPr id="423" name="Ellips 422">
                  <a:extLst>
                    <a:ext uri="{FF2B5EF4-FFF2-40B4-BE49-F238E27FC236}">
                      <a16:creationId xmlns:a16="http://schemas.microsoft.com/office/drawing/2014/main" id="{1C2F79DA-CFB3-98F6-7C43-81922CA633C9}"/>
                    </a:ext>
                  </a:extLst>
                </p:cNvPr>
                <p:cNvSpPr/>
                <p:nvPr/>
              </p:nvSpPr>
              <p:spPr>
                <a:xfrm>
                  <a:off x="5235154" y="632763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C</a:t>
                  </a:r>
                  <a:endParaRPr lang="en-SE" sz="600" b="1" dirty="0">
                    <a:solidFill>
                      <a:schemeClr val="bg1"/>
                    </a:solidFill>
                  </a:endParaRPr>
                </a:p>
              </p:txBody>
            </p:sp>
            <p:sp>
              <p:nvSpPr>
                <p:cNvPr id="424" name="textruta 423">
                  <a:extLst>
                    <a:ext uri="{FF2B5EF4-FFF2-40B4-BE49-F238E27FC236}">
                      <a16:creationId xmlns:a16="http://schemas.microsoft.com/office/drawing/2014/main" id="{9336C088-5891-2362-2680-00B4EE1C1053}"/>
                    </a:ext>
                  </a:extLst>
                </p:cNvPr>
                <p:cNvSpPr txBox="1"/>
                <p:nvPr/>
              </p:nvSpPr>
              <p:spPr>
                <a:xfrm>
                  <a:off x="5349946" y="6269050"/>
                  <a:ext cx="1906807" cy="369332"/>
                </a:xfrm>
                <a:prstGeom prst="rect">
                  <a:avLst/>
                </a:prstGeom>
                <a:noFill/>
              </p:spPr>
              <p:txBody>
                <a:bodyPr wrap="square" rtlCol="0">
                  <a:spAutoFit/>
                </a:bodyPr>
                <a:lstStyle/>
                <a:p>
                  <a:r>
                    <a:rPr lang="sv-SE" sz="900" dirty="0"/>
                    <a:t>Vid behov förmedlar vidare utifrån ansvarsområde (rapporterar)​</a:t>
                  </a:r>
                  <a:endParaRPr lang="en-SE" sz="900" dirty="0"/>
                </a:p>
              </p:txBody>
            </p:sp>
          </p:grpSp>
        </p:grpSp>
      </p:grpSp>
      <p:sp>
        <p:nvSpPr>
          <p:cNvPr id="2" name="Rubrik 1">
            <a:extLst>
              <a:ext uri="{FF2B5EF4-FFF2-40B4-BE49-F238E27FC236}">
                <a16:creationId xmlns:a16="http://schemas.microsoft.com/office/drawing/2014/main" id="{D9B1DA4E-33B8-CA8A-983E-7919D78621A2}"/>
              </a:ext>
            </a:extLst>
          </p:cNvPr>
          <p:cNvSpPr>
            <a:spLocks noGrp="1"/>
          </p:cNvSpPr>
          <p:nvPr>
            <p:ph type="title"/>
          </p:nvPr>
        </p:nvSpPr>
        <p:spPr>
          <a:xfrm>
            <a:off x="487415" y="332949"/>
            <a:ext cx="11062991" cy="563399"/>
          </a:xfrm>
        </p:spPr>
        <p:txBody>
          <a:bodyPr/>
          <a:lstStyle/>
          <a:p>
            <a:r>
              <a:rPr lang="sv-SE" sz="1900" dirty="0"/>
              <a:t>Exempel på aktörer och roller för rapportering i en kommun – höga flöden/översvämning</a:t>
            </a:r>
            <a:endParaRPr lang="en-SE" sz="1900" dirty="0"/>
          </a:p>
        </p:txBody>
      </p:sp>
      <p:cxnSp>
        <p:nvCxnSpPr>
          <p:cNvPr id="396" name="Rak pilkoppling 395">
            <a:extLst>
              <a:ext uri="{FF2B5EF4-FFF2-40B4-BE49-F238E27FC236}">
                <a16:creationId xmlns:a16="http://schemas.microsoft.com/office/drawing/2014/main" id="{B31187DA-FA64-80BA-626A-31192FB8F6C4}"/>
              </a:ext>
              <a:ext uri="{C183D7F6-B498-43B3-948B-1728B52AA6E4}">
                <adec:decorative xmlns:adec="http://schemas.microsoft.com/office/drawing/2017/decorative" val="1"/>
              </a:ext>
            </a:extLst>
          </p:cNvPr>
          <p:cNvCxnSpPr>
            <a:cxnSpLocks/>
          </p:cNvCxnSpPr>
          <p:nvPr/>
        </p:nvCxnSpPr>
        <p:spPr>
          <a:xfrm>
            <a:off x="2721758" y="4213146"/>
            <a:ext cx="0" cy="144000"/>
          </a:xfrm>
          <a:prstGeom prst="straightConnector1">
            <a:avLst/>
          </a:prstGeom>
          <a:ln w="31750">
            <a:solidFill>
              <a:schemeClr val="tx1"/>
            </a:solidFill>
            <a:tailEnd type="triangle" w="lg" len="med"/>
          </a:ln>
        </p:spPr>
        <p:style>
          <a:lnRef idx="2">
            <a:schemeClr val="accent1"/>
          </a:lnRef>
          <a:fillRef idx="0">
            <a:schemeClr val="accent1"/>
          </a:fillRef>
          <a:effectRef idx="1">
            <a:schemeClr val="accent1"/>
          </a:effectRef>
          <a:fontRef idx="minor">
            <a:schemeClr val="tx1"/>
          </a:fontRef>
        </p:style>
      </p:cxnSp>
      <p:grpSp>
        <p:nvGrpSpPr>
          <p:cNvPr id="32" name="Grupp 31">
            <a:extLst>
              <a:ext uri="{FF2B5EF4-FFF2-40B4-BE49-F238E27FC236}">
                <a16:creationId xmlns:a16="http://schemas.microsoft.com/office/drawing/2014/main" id="{2EFCF370-E4DE-733C-2A2C-E554A54F43F0}"/>
              </a:ext>
              <a:ext uri="{C183D7F6-B498-43B3-948B-1728B52AA6E4}">
                <adec:decorative xmlns:adec="http://schemas.microsoft.com/office/drawing/2017/decorative" val="1"/>
              </a:ext>
            </a:extLst>
          </p:cNvPr>
          <p:cNvGrpSpPr/>
          <p:nvPr/>
        </p:nvGrpSpPr>
        <p:grpSpPr>
          <a:xfrm>
            <a:off x="1821758" y="1119289"/>
            <a:ext cx="1800000" cy="3100375"/>
            <a:chOff x="1742209" y="1313758"/>
            <a:chExt cx="1800000" cy="3100375"/>
          </a:xfrm>
        </p:grpSpPr>
        <p:sp>
          <p:nvSpPr>
            <p:cNvPr id="353" name="Rektangel 352">
              <a:extLst>
                <a:ext uri="{FF2B5EF4-FFF2-40B4-BE49-F238E27FC236}">
                  <a16:creationId xmlns:a16="http://schemas.microsoft.com/office/drawing/2014/main" id="{E7EA86B9-1272-E454-DABD-996986361951}"/>
                </a:ext>
              </a:extLst>
            </p:cNvPr>
            <p:cNvSpPr/>
            <p:nvPr/>
          </p:nvSpPr>
          <p:spPr>
            <a:xfrm>
              <a:off x="1742209" y="1313758"/>
              <a:ext cx="1800000" cy="3100375"/>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828000" rIns="72000" bIns="144000" rtlCol="0" anchor="t">
              <a:noAutofit/>
            </a:bodyPr>
            <a:lstStyle/>
            <a:p>
              <a:pPr marL="99450" indent="-99450">
                <a:spcAft>
                  <a:spcPts val="300"/>
                </a:spcAft>
                <a:buFont typeface="Arial" panose="020B0604020202020204" pitchFamily="34" charset="0"/>
                <a:buChar char="•"/>
              </a:pPr>
              <a:r>
                <a:rPr lang="sv-SE" sz="900" dirty="0">
                  <a:solidFill>
                    <a:schemeClr val="bg1"/>
                  </a:solidFill>
                </a:rPr>
                <a:t>Samlar in information från påverkade verksamheter.</a:t>
              </a:r>
            </a:p>
            <a:p>
              <a:pPr marL="99450" indent="-99450">
                <a:spcAft>
                  <a:spcPts val="300"/>
                </a:spcAft>
                <a:buFont typeface="Arial" panose="020B0604020202020204" pitchFamily="34" charset="0"/>
                <a:buChar char="•"/>
              </a:pPr>
              <a:r>
                <a:rPr lang="sv-SE" sz="900" dirty="0">
                  <a:solidFill>
                    <a:schemeClr val="bg1"/>
                  </a:solidFill>
                </a:rPr>
                <a:t>Tar fram målbild och inriktning​.</a:t>
              </a:r>
            </a:p>
            <a:p>
              <a:pPr marL="99450" indent="-99450">
                <a:spcAft>
                  <a:spcPts val="300"/>
                </a:spcAft>
                <a:buFont typeface="Arial" panose="020B0604020202020204" pitchFamily="34" charset="0"/>
                <a:buChar char="•"/>
              </a:pPr>
              <a:r>
                <a:rPr lang="sv-SE" sz="900" dirty="0">
                  <a:solidFill>
                    <a:schemeClr val="bg1"/>
                  </a:solidFill>
                </a:rPr>
                <a:t>Bearbetar och sammanställer lägesbild.</a:t>
              </a:r>
            </a:p>
            <a:p>
              <a:pPr marL="99450" indent="-99450">
                <a:spcAft>
                  <a:spcPts val="300"/>
                </a:spcAft>
                <a:buFont typeface="Arial" panose="020B0604020202020204" pitchFamily="34" charset="0"/>
                <a:buChar char="•"/>
              </a:pPr>
              <a:r>
                <a:rPr lang="sv-SE" sz="900" dirty="0">
                  <a:solidFill>
                    <a:schemeClr val="bg1"/>
                  </a:solidFill>
                </a:rPr>
                <a:t>Lägesbild uppdateras var </a:t>
              </a:r>
              <a:br>
                <a:rPr lang="sv-SE" sz="900" dirty="0">
                  <a:solidFill>
                    <a:schemeClr val="bg1"/>
                  </a:solidFill>
                </a:rPr>
              </a:br>
              <a:r>
                <a:rPr lang="sv-SE" sz="900" dirty="0">
                  <a:solidFill>
                    <a:schemeClr val="bg1"/>
                  </a:solidFill>
                </a:rPr>
                <a:t>tredje timme​.</a:t>
              </a:r>
            </a:p>
            <a:p>
              <a:pPr marL="99450" indent="-99450">
                <a:spcAft>
                  <a:spcPts val="300"/>
                </a:spcAft>
                <a:buFont typeface="Arial" panose="020B0604020202020204" pitchFamily="34" charset="0"/>
                <a:buChar char="•"/>
              </a:pPr>
              <a:r>
                <a:rPr lang="sv-SE" sz="900" dirty="0">
                  <a:solidFill>
                    <a:schemeClr val="bg1"/>
                  </a:solidFill>
                </a:rPr>
                <a:t>Informerar allmänheten.</a:t>
              </a:r>
            </a:p>
            <a:p>
              <a:pPr marL="99450" indent="-99450">
                <a:spcAft>
                  <a:spcPts val="300"/>
                </a:spcAft>
                <a:buFont typeface="Arial" panose="020B0604020202020204" pitchFamily="34" charset="0"/>
                <a:buChar char="•"/>
              </a:pPr>
              <a:r>
                <a:rPr lang="sv-SE" sz="900" dirty="0">
                  <a:solidFill>
                    <a:schemeClr val="bg1"/>
                  </a:solidFill>
                </a:rPr>
                <a:t>Lämnar lägesrapport till länsstyrelsen.</a:t>
              </a:r>
            </a:p>
            <a:p>
              <a:pPr marL="99450" indent="-99450">
                <a:spcAft>
                  <a:spcPts val="300"/>
                </a:spcAft>
                <a:buFont typeface="Arial" panose="020B0604020202020204" pitchFamily="34" charset="0"/>
                <a:buChar char="•"/>
              </a:pPr>
              <a:r>
                <a:rPr lang="sv-SE" sz="900" dirty="0">
                  <a:solidFill>
                    <a:schemeClr val="bg1"/>
                  </a:solidFill>
                </a:rPr>
                <a:t>Säkerställer att rätt resurser gör rätt aktiviteter, på rätt plats och i rätt tid.</a:t>
              </a:r>
            </a:p>
          </p:txBody>
        </p:sp>
        <p:sp>
          <p:nvSpPr>
            <p:cNvPr id="354" name="Rektangel 353">
              <a:extLst>
                <a:ext uri="{FF2B5EF4-FFF2-40B4-BE49-F238E27FC236}">
                  <a16:creationId xmlns:a16="http://schemas.microsoft.com/office/drawing/2014/main" id="{6548FD07-E18B-F87C-87B8-E68D953797F2}"/>
                </a:ext>
              </a:extLst>
            </p:cNvPr>
            <p:cNvSpPr/>
            <p:nvPr/>
          </p:nvSpPr>
          <p:spPr>
            <a:xfrm>
              <a:off x="1832209" y="1401807"/>
              <a:ext cx="1620000" cy="288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144000" bIns="0" rtlCol="0" anchor="ctr"/>
            <a:lstStyle/>
            <a:p>
              <a:r>
                <a:rPr lang="sv-SE" sz="1000" b="1" dirty="0">
                  <a:solidFill>
                    <a:schemeClr val="tx1"/>
                  </a:solidFill>
                  <a:latin typeface="+mj-lt"/>
                </a:rPr>
                <a:t>Kommun</a:t>
              </a:r>
              <a:endParaRPr lang="en-SE" sz="1000" b="1" dirty="0">
                <a:solidFill>
                  <a:schemeClr val="tx1"/>
                </a:solidFill>
                <a:latin typeface="+mj-lt"/>
              </a:endParaRPr>
            </a:p>
          </p:txBody>
        </p:sp>
        <p:sp>
          <p:nvSpPr>
            <p:cNvPr id="355" name="Rektangel 354">
              <a:extLst>
                <a:ext uri="{FF2B5EF4-FFF2-40B4-BE49-F238E27FC236}">
                  <a16:creationId xmlns:a16="http://schemas.microsoft.com/office/drawing/2014/main" id="{D1770089-42B5-D5D6-03C1-0FC154BC819E}"/>
                </a:ext>
              </a:extLst>
            </p:cNvPr>
            <p:cNvSpPr/>
            <p:nvPr/>
          </p:nvSpPr>
          <p:spPr>
            <a:xfrm>
              <a:off x="1832209" y="1733648"/>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Stab</a:t>
              </a:r>
              <a:endParaRPr lang="en-SE" sz="1000" b="1" dirty="0">
                <a:solidFill>
                  <a:schemeClr val="tx1"/>
                </a:solidFill>
                <a:latin typeface="+mj-lt"/>
              </a:endParaRPr>
            </a:p>
          </p:txBody>
        </p:sp>
      </p:grpSp>
      <p:grpSp>
        <p:nvGrpSpPr>
          <p:cNvPr id="33" name="Grupp 32">
            <a:extLst>
              <a:ext uri="{FF2B5EF4-FFF2-40B4-BE49-F238E27FC236}">
                <a16:creationId xmlns:a16="http://schemas.microsoft.com/office/drawing/2014/main" id="{6FA78436-60DC-664E-9902-F8985C2D4FC9}"/>
              </a:ext>
              <a:ext uri="{C183D7F6-B498-43B3-948B-1728B52AA6E4}">
                <adec:decorative xmlns:adec="http://schemas.microsoft.com/office/drawing/2017/decorative" val="1"/>
              </a:ext>
            </a:extLst>
          </p:cNvPr>
          <p:cNvGrpSpPr/>
          <p:nvPr/>
        </p:nvGrpSpPr>
        <p:grpSpPr>
          <a:xfrm>
            <a:off x="3679054" y="1119291"/>
            <a:ext cx="1800000" cy="2052000"/>
            <a:chOff x="3983575" y="1313760"/>
            <a:chExt cx="1800000" cy="2052000"/>
          </a:xfrm>
        </p:grpSpPr>
        <p:sp>
          <p:nvSpPr>
            <p:cNvPr id="356" name="Rektangel 355">
              <a:extLst>
                <a:ext uri="{FF2B5EF4-FFF2-40B4-BE49-F238E27FC236}">
                  <a16:creationId xmlns:a16="http://schemas.microsoft.com/office/drawing/2014/main" id="{51DA96E9-D046-EBC5-AA43-3C81E67C4AF0}"/>
                </a:ext>
              </a:extLst>
            </p:cNvPr>
            <p:cNvSpPr/>
            <p:nvPr/>
          </p:nvSpPr>
          <p:spPr>
            <a:xfrm>
              <a:off x="3983575" y="1313760"/>
              <a:ext cx="1800000" cy="2052000"/>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828000" rIns="72000" bIns="144000" rtlCol="0" anchor="t">
              <a:noAutofit/>
            </a:bodyPr>
            <a:lstStyle/>
            <a:p>
              <a:r>
                <a:rPr lang="sv-SE" sz="900" dirty="0">
                  <a:solidFill>
                    <a:schemeClr val="bg1"/>
                  </a:solidFill>
                </a:rPr>
                <a:t>Ansvarar över </a:t>
              </a:r>
              <a:br>
                <a:rPr lang="sv-SE" sz="900" dirty="0">
                  <a:solidFill>
                    <a:schemeClr val="bg1"/>
                  </a:solidFill>
                </a:rPr>
              </a:br>
              <a:r>
                <a:rPr lang="sv-SE" sz="900" dirty="0">
                  <a:solidFill>
                    <a:schemeClr val="bg1"/>
                  </a:solidFill>
                </a:rPr>
                <a:t>kommunens fastigheter.​</a:t>
              </a:r>
            </a:p>
          </p:txBody>
        </p:sp>
        <p:sp>
          <p:nvSpPr>
            <p:cNvPr id="357" name="Rektangel 356">
              <a:extLst>
                <a:ext uri="{FF2B5EF4-FFF2-40B4-BE49-F238E27FC236}">
                  <a16:creationId xmlns:a16="http://schemas.microsoft.com/office/drawing/2014/main" id="{221F4A1C-1C59-93ED-2F7B-1C9F4E211B78}"/>
                </a:ext>
              </a:extLst>
            </p:cNvPr>
            <p:cNvSpPr/>
            <p:nvPr/>
          </p:nvSpPr>
          <p:spPr>
            <a:xfrm>
              <a:off x="4073575" y="1401807"/>
              <a:ext cx="1620000" cy="288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144000" bIns="0" rtlCol="0" anchor="ctr"/>
            <a:lstStyle/>
            <a:p>
              <a:r>
                <a:rPr lang="sv-SE" sz="1000" b="1" dirty="0">
                  <a:solidFill>
                    <a:schemeClr val="tx1"/>
                  </a:solidFill>
                  <a:latin typeface="+mj-lt"/>
                </a:rPr>
                <a:t>Kommun</a:t>
              </a:r>
              <a:endParaRPr lang="en-SE" sz="1000" b="1" dirty="0">
                <a:solidFill>
                  <a:schemeClr val="tx1"/>
                </a:solidFill>
                <a:latin typeface="+mj-lt"/>
              </a:endParaRPr>
            </a:p>
          </p:txBody>
        </p:sp>
        <p:sp>
          <p:nvSpPr>
            <p:cNvPr id="358" name="Rektangel 357">
              <a:extLst>
                <a:ext uri="{FF2B5EF4-FFF2-40B4-BE49-F238E27FC236}">
                  <a16:creationId xmlns:a16="http://schemas.microsoft.com/office/drawing/2014/main" id="{9EDE869E-B896-A6E5-24D3-1A49E1312F6F}"/>
                </a:ext>
              </a:extLst>
            </p:cNvPr>
            <p:cNvSpPr/>
            <p:nvPr/>
          </p:nvSpPr>
          <p:spPr>
            <a:xfrm>
              <a:off x="4073575" y="1733648"/>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Fastighetskontoret</a:t>
              </a:r>
            </a:p>
          </p:txBody>
        </p:sp>
        <p:sp>
          <p:nvSpPr>
            <p:cNvPr id="392" name="Ellips 391">
              <a:extLst>
                <a:ext uri="{FF2B5EF4-FFF2-40B4-BE49-F238E27FC236}">
                  <a16:creationId xmlns:a16="http://schemas.microsoft.com/office/drawing/2014/main" id="{31DEFB45-5642-8E5D-A051-1A7CBBD08CC7}"/>
                </a:ext>
              </a:extLst>
            </p:cNvPr>
            <p:cNvSpPr/>
            <p:nvPr/>
          </p:nvSpPr>
          <p:spPr>
            <a:xfrm>
              <a:off x="4049941" y="3075914"/>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A</a:t>
              </a:r>
              <a:endParaRPr lang="en-SE" sz="800" b="1" dirty="0">
                <a:solidFill>
                  <a:schemeClr val="bg1"/>
                </a:solidFill>
              </a:endParaRPr>
            </a:p>
          </p:txBody>
        </p:sp>
      </p:grpSp>
      <p:grpSp>
        <p:nvGrpSpPr>
          <p:cNvPr id="21" name="Grupp 20">
            <a:extLst>
              <a:ext uri="{FF2B5EF4-FFF2-40B4-BE49-F238E27FC236}">
                <a16:creationId xmlns:a16="http://schemas.microsoft.com/office/drawing/2014/main" id="{96880431-AFB8-CB34-5AE7-A7911F5BA516}"/>
              </a:ext>
              <a:ext uri="{C183D7F6-B498-43B3-948B-1728B52AA6E4}">
                <adec:decorative xmlns:adec="http://schemas.microsoft.com/office/drawing/2017/decorative" val="1"/>
              </a:ext>
            </a:extLst>
          </p:cNvPr>
          <p:cNvGrpSpPr/>
          <p:nvPr/>
        </p:nvGrpSpPr>
        <p:grpSpPr>
          <a:xfrm>
            <a:off x="501386" y="3521018"/>
            <a:ext cx="1199365" cy="1351121"/>
            <a:chOff x="333475" y="3850215"/>
            <a:chExt cx="1199365" cy="1351121"/>
          </a:xfrm>
        </p:grpSpPr>
        <p:sp>
          <p:nvSpPr>
            <p:cNvPr id="401" name="Bild 399">
              <a:extLst>
                <a:ext uri="{FF2B5EF4-FFF2-40B4-BE49-F238E27FC236}">
                  <a16:creationId xmlns:a16="http://schemas.microsoft.com/office/drawing/2014/main" id="{19983122-FC52-667C-2C6A-4C8FBB2A190A}"/>
                </a:ext>
                <a:ext uri="{C183D7F6-B498-43B3-948B-1728B52AA6E4}">
                  <adec:decorative xmlns:adec="http://schemas.microsoft.com/office/drawing/2017/decorative" val="0"/>
                </a:ext>
              </a:extLst>
            </p:cNvPr>
            <p:cNvSpPr/>
            <p:nvPr/>
          </p:nvSpPr>
          <p:spPr>
            <a:xfrm>
              <a:off x="1314072" y="3850215"/>
              <a:ext cx="218768" cy="1351121"/>
            </a:xfrm>
            <a:custGeom>
              <a:avLst/>
              <a:gdLst>
                <a:gd name="csX0" fmla="*/ 251079 w 251079"/>
                <a:gd name="csY0" fmla="*/ 0 h 2286380"/>
                <a:gd name="csX1" fmla="*/ 125540 w 251079"/>
                <a:gd name="csY1" fmla="*/ 201740 h 2286380"/>
                <a:gd name="csX2" fmla="*/ 125540 w 251079"/>
                <a:gd name="csY2" fmla="*/ 939451 h 2286380"/>
                <a:gd name="csX3" fmla="*/ 0 w 251079"/>
                <a:gd name="csY3" fmla="*/ 1141190 h 2286380"/>
                <a:gd name="csX4" fmla="*/ 125540 w 251079"/>
                <a:gd name="csY4" fmla="*/ 1342930 h 2286380"/>
                <a:gd name="csX5" fmla="*/ 125540 w 251079"/>
                <a:gd name="csY5" fmla="*/ 2084642 h 2286380"/>
                <a:gd name="csX6" fmla="*/ 251079 w 251079"/>
                <a:gd name="csY6" fmla="*/ 2286381 h 2286380"/>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251079" h="2286380">
                  <a:moveTo>
                    <a:pt x="251079" y="0"/>
                  </a:moveTo>
                  <a:cubicBezTo>
                    <a:pt x="181737" y="0"/>
                    <a:pt x="125540" y="90297"/>
                    <a:pt x="125540" y="201740"/>
                  </a:cubicBezTo>
                  <a:lnTo>
                    <a:pt x="125540" y="939451"/>
                  </a:lnTo>
                  <a:cubicBezTo>
                    <a:pt x="125540" y="1050893"/>
                    <a:pt x="69342" y="1141190"/>
                    <a:pt x="0" y="1141190"/>
                  </a:cubicBezTo>
                  <a:cubicBezTo>
                    <a:pt x="69342" y="1141190"/>
                    <a:pt x="125540" y="1231487"/>
                    <a:pt x="125540" y="1342930"/>
                  </a:cubicBezTo>
                  <a:lnTo>
                    <a:pt x="125540" y="2084642"/>
                  </a:lnTo>
                  <a:cubicBezTo>
                    <a:pt x="125540" y="2196084"/>
                    <a:pt x="181737" y="2286381"/>
                    <a:pt x="251079" y="2286381"/>
                  </a:cubicBezTo>
                </a:path>
              </a:pathLst>
            </a:custGeom>
            <a:noFill/>
            <a:ln w="28575" cap="rnd">
              <a:solidFill>
                <a:srgbClr val="2C3C6A"/>
              </a:solidFill>
              <a:prstDash val="solid"/>
              <a:round/>
            </a:ln>
          </p:spPr>
          <p:txBody>
            <a:bodyPr/>
            <a:lstStyle/>
            <a:p>
              <a:endParaRPr lang="en-SE"/>
            </a:p>
          </p:txBody>
        </p:sp>
        <p:sp>
          <p:nvSpPr>
            <p:cNvPr id="402" name="textruta 401">
              <a:extLst>
                <a:ext uri="{FF2B5EF4-FFF2-40B4-BE49-F238E27FC236}">
                  <a16:creationId xmlns:a16="http://schemas.microsoft.com/office/drawing/2014/main" id="{87F4306B-46BB-AF28-0D56-B99EE1EAC983}"/>
                </a:ext>
              </a:extLst>
            </p:cNvPr>
            <p:cNvSpPr txBox="1"/>
            <p:nvPr/>
          </p:nvSpPr>
          <p:spPr>
            <a:xfrm>
              <a:off x="333475" y="4291970"/>
              <a:ext cx="1109365" cy="467610"/>
            </a:xfrm>
            <a:prstGeom prst="rect">
              <a:avLst/>
            </a:prstGeom>
            <a:noFill/>
          </p:spPr>
          <p:txBody>
            <a:bodyPr wrap="square" rtlCol="0">
              <a:spAutoFit/>
            </a:bodyPr>
            <a:lstStyle/>
            <a:p>
              <a:r>
                <a:rPr lang="sv-SE" sz="1200" b="1" dirty="0"/>
                <a:t>Gemensam</a:t>
              </a:r>
            </a:p>
            <a:p>
              <a:r>
                <a:rPr lang="sv-SE" sz="1200" b="1" dirty="0"/>
                <a:t>förståelse</a:t>
              </a:r>
              <a:endParaRPr lang="en-SE" sz="1200" b="1" dirty="0"/>
            </a:p>
          </p:txBody>
        </p:sp>
      </p:grpSp>
      <p:grpSp>
        <p:nvGrpSpPr>
          <p:cNvPr id="19" name="Grupp 18">
            <a:extLst>
              <a:ext uri="{FF2B5EF4-FFF2-40B4-BE49-F238E27FC236}">
                <a16:creationId xmlns:a16="http://schemas.microsoft.com/office/drawing/2014/main" id="{C1404ABF-EDF4-A030-3706-4DA801CADBB5}"/>
              </a:ext>
              <a:ext uri="{C183D7F6-B498-43B3-948B-1728B52AA6E4}">
                <adec:decorative xmlns:adec="http://schemas.microsoft.com/office/drawing/2017/decorative" val="1"/>
              </a:ext>
            </a:extLst>
          </p:cNvPr>
          <p:cNvGrpSpPr/>
          <p:nvPr/>
        </p:nvGrpSpPr>
        <p:grpSpPr>
          <a:xfrm>
            <a:off x="3679054" y="3303432"/>
            <a:ext cx="2725880" cy="276999"/>
            <a:chOff x="3931956" y="3421945"/>
            <a:chExt cx="2725880" cy="276999"/>
          </a:xfrm>
        </p:grpSpPr>
        <p:sp>
          <p:nvSpPr>
            <p:cNvPr id="403" name="textruta 402">
              <a:extLst>
                <a:ext uri="{FF2B5EF4-FFF2-40B4-BE49-F238E27FC236}">
                  <a16:creationId xmlns:a16="http://schemas.microsoft.com/office/drawing/2014/main" id="{892FB525-2BA1-ED06-8F6A-DE2CAACBCD38}"/>
                </a:ext>
              </a:extLst>
            </p:cNvPr>
            <p:cNvSpPr txBox="1"/>
            <p:nvPr/>
          </p:nvSpPr>
          <p:spPr>
            <a:xfrm>
              <a:off x="5151088" y="3421945"/>
              <a:ext cx="1506748" cy="276999"/>
            </a:xfrm>
            <a:prstGeom prst="rect">
              <a:avLst/>
            </a:prstGeom>
            <a:noFill/>
          </p:spPr>
          <p:txBody>
            <a:bodyPr wrap="square" rtlCol="0">
              <a:spAutoFit/>
            </a:bodyPr>
            <a:lstStyle/>
            <a:p>
              <a:r>
                <a:rPr lang="sv-SE" sz="1200" b="1" dirty="0"/>
                <a:t>Kommunicera</a:t>
              </a:r>
              <a:endParaRPr lang="en-SE" sz="1200" b="1" dirty="0"/>
            </a:p>
          </p:txBody>
        </p:sp>
        <p:cxnSp>
          <p:nvCxnSpPr>
            <p:cNvPr id="404" name="Rak pilkoppling 403">
              <a:extLst>
                <a:ext uri="{FF2B5EF4-FFF2-40B4-BE49-F238E27FC236}">
                  <a16:creationId xmlns:a16="http://schemas.microsoft.com/office/drawing/2014/main" id="{8D0CD39F-6ED8-DBDF-0FC0-F02A4E05B112}"/>
                </a:ext>
                <a:ext uri="{C183D7F6-B498-43B3-948B-1728B52AA6E4}">
                  <adec:decorative xmlns:adec="http://schemas.microsoft.com/office/drawing/2017/decorative" val="0"/>
                </a:ext>
              </a:extLst>
            </p:cNvPr>
            <p:cNvCxnSpPr>
              <a:cxnSpLocks/>
            </p:cNvCxnSpPr>
            <p:nvPr/>
          </p:nvCxnSpPr>
          <p:spPr>
            <a:xfrm flipH="1">
              <a:off x="3931956" y="3560444"/>
              <a:ext cx="1207857" cy="0"/>
            </a:xfrm>
            <a:prstGeom prst="straightConnector1">
              <a:avLst/>
            </a:prstGeom>
            <a:ln w="31750">
              <a:solidFill>
                <a:schemeClr val="tx1"/>
              </a:solidFill>
              <a:tailEnd type="triangle" w="lg" len="med"/>
            </a:ln>
          </p:spPr>
          <p:style>
            <a:lnRef idx="2">
              <a:schemeClr val="accent1"/>
            </a:lnRef>
            <a:fillRef idx="0">
              <a:schemeClr val="accent1"/>
            </a:fillRef>
            <a:effectRef idx="1">
              <a:schemeClr val="accent1"/>
            </a:effectRef>
            <a:fontRef idx="minor">
              <a:schemeClr val="tx1"/>
            </a:fontRef>
          </p:style>
        </p:cxnSp>
      </p:grpSp>
      <p:grpSp>
        <p:nvGrpSpPr>
          <p:cNvPr id="34" name="Grupp 33">
            <a:extLst>
              <a:ext uri="{FF2B5EF4-FFF2-40B4-BE49-F238E27FC236}">
                <a16:creationId xmlns:a16="http://schemas.microsoft.com/office/drawing/2014/main" id="{BD90A1BA-69A4-62AE-A258-301C87411272}"/>
              </a:ext>
              <a:ext uri="{C183D7F6-B498-43B3-948B-1728B52AA6E4}">
                <adec:decorative xmlns:adec="http://schemas.microsoft.com/office/drawing/2017/decorative" val="1"/>
              </a:ext>
            </a:extLst>
          </p:cNvPr>
          <p:cNvGrpSpPr/>
          <p:nvPr/>
        </p:nvGrpSpPr>
        <p:grpSpPr>
          <a:xfrm>
            <a:off x="5536350" y="1119291"/>
            <a:ext cx="1800000" cy="2052000"/>
            <a:chOff x="5840871" y="1313760"/>
            <a:chExt cx="1800000" cy="2052000"/>
          </a:xfrm>
        </p:grpSpPr>
        <p:sp>
          <p:nvSpPr>
            <p:cNvPr id="359" name="Rektangel 358">
              <a:extLst>
                <a:ext uri="{FF2B5EF4-FFF2-40B4-BE49-F238E27FC236}">
                  <a16:creationId xmlns:a16="http://schemas.microsoft.com/office/drawing/2014/main" id="{775E1CA5-F568-52D0-E9B4-974D6A38A24A}"/>
                </a:ext>
              </a:extLst>
            </p:cNvPr>
            <p:cNvSpPr/>
            <p:nvPr/>
          </p:nvSpPr>
          <p:spPr>
            <a:xfrm>
              <a:off x="5840871" y="1313760"/>
              <a:ext cx="1800000" cy="2052000"/>
            </a:xfrm>
            <a:prstGeom prst="rect">
              <a:avLst/>
            </a:prstGeom>
            <a:solidFill>
              <a:schemeClr val="accent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972000" rIns="72000" bIns="144000" rtlCol="0" anchor="t">
              <a:noAutofit/>
            </a:bodyPr>
            <a:lstStyle/>
            <a:p>
              <a:r>
                <a:rPr lang="sv-SE" sz="900" dirty="0">
                  <a:solidFill>
                    <a:schemeClr val="bg1"/>
                  </a:solidFill>
                </a:rPr>
                <a:t>Ansvarar över fritidsbåtshamnen.​</a:t>
              </a:r>
            </a:p>
          </p:txBody>
        </p:sp>
        <p:sp>
          <p:nvSpPr>
            <p:cNvPr id="360" name="Rektangel 359">
              <a:extLst>
                <a:ext uri="{FF2B5EF4-FFF2-40B4-BE49-F238E27FC236}">
                  <a16:creationId xmlns:a16="http://schemas.microsoft.com/office/drawing/2014/main" id="{6CC61019-67D2-800F-4E3C-C0D7845D6B86}"/>
                </a:ext>
              </a:extLst>
            </p:cNvPr>
            <p:cNvSpPr/>
            <p:nvPr/>
          </p:nvSpPr>
          <p:spPr>
            <a:xfrm>
              <a:off x="5930870" y="1401807"/>
              <a:ext cx="1620000" cy="288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144000" bIns="0" rtlCol="0" anchor="ctr"/>
            <a:lstStyle/>
            <a:p>
              <a:r>
                <a:rPr lang="sv-SE" sz="1000" b="1" dirty="0">
                  <a:solidFill>
                    <a:schemeClr val="tx1"/>
                  </a:solidFill>
                  <a:latin typeface="+mj-lt"/>
                </a:rPr>
                <a:t>Kommun</a:t>
              </a:r>
              <a:endParaRPr lang="en-SE" sz="1000" b="1" dirty="0">
                <a:solidFill>
                  <a:schemeClr val="tx1"/>
                </a:solidFill>
                <a:latin typeface="+mj-lt"/>
              </a:endParaRPr>
            </a:p>
          </p:txBody>
        </p:sp>
        <p:sp>
          <p:nvSpPr>
            <p:cNvPr id="361" name="Rektangel 360">
              <a:extLst>
                <a:ext uri="{FF2B5EF4-FFF2-40B4-BE49-F238E27FC236}">
                  <a16:creationId xmlns:a16="http://schemas.microsoft.com/office/drawing/2014/main" id="{DECD6355-2B62-6850-CAE3-93A4CCD2C654}"/>
                </a:ext>
              </a:extLst>
            </p:cNvPr>
            <p:cNvSpPr/>
            <p:nvPr/>
          </p:nvSpPr>
          <p:spPr>
            <a:xfrm>
              <a:off x="5930870" y="1733648"/>
              <a:ext cx="1620000" cy="432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108000" bIns="0" rtlCol="0" anchor="ctr"/>
            <a:lstStyle/>
            <a:p>
              <a:r>
                <a:rPr lang="sv-SE" sz="1000" b="1" dirty="0">
                  <a:solidFill>
                    <a:schemeClr val="tx1"/>
                  </a:solidFill>
                  <a:latin typeface="+mj-lt"/>
                </a:rPr>
                <a:t>Kultur, idrott och fritidsförvaltningen​</a:t>
              </a:r>
            </a:p>
          </p:txBody>
        </p:sp>
        <p:sp>
          <p:nvSpPr>
            <p:cNvPr id="431" name="Ellips 430">
              <a:extLst>
                <a:ext uri="{FF2B5EF4-FFF2-40B4-BE49-F238E27FC236}">
                  <a16:creationId xmlns:a16="http://schemas.microsoft.com/office/drawing/2014/main" id="{DED42D4B-4CE0-DFE3-FACB-7EE6621AAD0A}"/>
                </a:ext>
              </a:extLst>
            </p:cNvPr>
            <p:cNvSpPr/>
            <p:nvPr/>
          </p:nvSpPr>
          <p:spPr>
            <a:xfrm>
              <a:off x="5907237" y="3075914"/>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A</a:t>
              </a:r>
              <a:endParaRPr lang="en-SE" sz="800" b="1" dirty="0">
                <a:solidFill>
                  <a:schemeClr val="bg1"/>
                </a:solidFill>
              </a:endParaRPr>
            </a:p>
          </p:txBody>
        </p:sp>
      </p:grpSp>
      <p:grpSp>
        <p:nvGrpSpPr>
          <p:cNvPr id="35" name="Grupp 34">
            <a:extLst>
              <a:ext uri="{FF2B5EF4-FFF2-40B4-BE49-F238E27FC236}">
                <a16:creationId xmlns:a16="http://schemas.microsoft.com/office/drawing/2014/main" id="{10521A89-2981-60CC-DC38-4241E97AB462}"/>
              </a:ext>
              <a:ext uri="{C183D7F6-B498-43B3-948B-1728B52AA6E4}">
                <adec:decorative xmlns:adec="http://schemas.microsoft.com/office/drawing/2017/decorative" val="1"/>
              </a:ext>
            </a:extLst>
          </p:cNvPr>
          <p:cNvGrpSpPr/>
          <p:nvPr/>
        </p:nvGrpSpPr>
        <p:grpSpPr>
          <a:xfrm>
            <a:off x="7393646" y="1119291"/>
            <a:ext cx="1800000" cy="2052000"/>
            <a:chOff x="7698167" y="1313760"/>
            <a:chExt cx="1800000" cy="2052000"/>
          </a:xfrm>
        </p:grpSpPr>
        <p:sp>
          <p:nvSpPr>
            <p:cNvPr id="363" name="Rektangel 362">
              <a:extLst>
                <a:ext uri="{FF2B5EF4-FFF2-40B4-BE49-F238E27FC236}">
                  <a16:creationId xmlns:a16="http://schemas.microsoft.com/office/drawing/2014/main" id="{0C169AC0-4BC6-EBED-D4F3-E29FEB5BA006}"/>
                </a:ext>
              </a:extLst>
            </p:cNvPr>
            <p:cNvSpPr/>
            <p:nvPr/>
          </p:nvSpPr>
          <p:spPr>
            <a:xfrm>
              <a:off x="7698167" y="1313760"/>
              <a:ext cx="1800000" cy="2052000"/>
            </a:xfrm>
            <a:prstGeom prst="rect">
              <a:avLst/>
            </a:prstGeom>
            <a:solidFill>
              <a:schemeClr val="accent6"/>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468000" rIns="72000" bIns="144000" rtlCol="0" anchor="t">
              <a:noAutofit/>
            </a:bodyPr>
            <a:lstStyle/>
            <a:p>
              <a:r>
                <a:rPr lang="sv-SE" sz="900" dirty="0">
                  <a:solidFill>
                    <a:schemeClr val="tx1"/>
                  </a:solidFill>
                </a:rPr>
                <a:t>Ansvarar för viss infrastruktur inom länet.​</a:t>
              </a:r>
            </a:p>
          </p:txBody>
        </p:sp>
        <p:sp>
          <p:nvSpPr>
            <p:cNvPr id="365" name="Rektangel 364">
              <a:extLst>
                <a:ext uri="{FF2B5EF4-FFF2-40B4-BE49-F238E27FC236}">
                  <a16:creationId xmlns:a16="http://schemas.microsoft.com/office/drawing/2014/main" id="{D7898768-1E0D-62F5-1836-121DF705FFD6}"/>
                </a:ext>
              </a:extLst>
            </p:cNvPr>
            <p:cNvSpPr/>
            <p:nvPr/>
          </p:nvSpPr>
          <p:spPr>
            <a:xfrm>
              <a:off x="7788167" y="1401807"/>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Trafikverket</a:t>
              </a:r>
            </a:p>
          </p:txBody>
        </p:sp>
        <p:sp>
          <p:nvSpPr>
            <p:cNvPr id="432" name="Ellips 431">
              <a:extLst>
                <a:ext uri="{FF2B5EF4-FFF2-40B4-BE49-F238E27FC236}">
                  <a16:creationId xmlns:a16="http://schemas.microsoft.com/office/drawing/2014/main" id="{A9B48FF8-A077-D644-4916-926652B2F863}"/>
                </a:ext>
              </a:extLst>
            </p:cNvPr>
            <p:cNvSpPr/>
            <p:nvPr/>
          </p:nvSpPr>
          <p:spPr>
            <a:xfrm>
              <a:off x="7764533" y="3075914"/>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B</a:t>
              </a:r>
              <a:endParaRPr lang="en-SE" sz="800" b="1" dirty="0">
                <a:solidFill>
                  <a:schemeClr val="bg1"/>
                </a:solidFill>
              </a:endParaRPr>
            </a:p>
          </p:txBody>
        </p:sp>
      </p:grpSp>
      <p:grpSp>
        <p:nvGrpSpPr>
          <p:cNvPr id="36" name="Grupp 35">
            <a:extLst>
              <a:ext uri="{FF2B5EF4-FFF2-40B4-BE49-F238E27FC236}">
                <a16:creationId xmlns:a16="http://schemas.microsoft.com/office/drawing/2014/main" id="{DCE83F11-8A88-AAA1-43BB-80C6AF65E3D9}"/>
              </a:ext>
              <a:ext uri="{C183D7F6-B498-43B3-948B-1728B52AA6E4}">
                <adec:decorative xmlns:adec="http://schemas.microsoft.com/office/drawing/2017/decorative" val="1"/>
              </a:ext>
            </a:extLst>
          </p:cNvPr>
          <p:cNvGrpSpPr/>
          <p:nvPr/>
        </p:nvGrpSpPr>
        <p:grpSpPr>
          <a:xfrm>
            <a:off x="9250940" y="1119291"/>
            <a:ext cx="1800000" cy="2052000"/>
            <a:chOff x="9555461" y="1313760"/>
            <a:chExt cx="1800000" cy="2052000"/>
          </a:xfrm>
        </p:grpSpPr>
        <p:sp>
          <p:nvSpPr>
            <p:cNvPr id="366" name="Rektangel 365">
              <a:extLst>
                <a:ext uri="{FF2B5EF4-FFF2-40B4-BE49-F238E27FC236}">
                  <a16:creationId xmlns:a16="http://schemas.microsoft.com/office/drawing/2014/main" id="{D551DB4C-CAEF-3945-FCCA-4A9C5D52E980}"/>
                </a:ext>
              </a:extLst>
            </p:cNvPr>
            <p:cNvSpPr/>
            <p:nvPr/>
          </p:nvSpPr>
          <p:spPr>
            <a:xfrm>
              <a:off x="9555461" y="1313760"/>
              <a:ext cx="1800000" cy="2052000"/>
            </a:xfrm>
            <a:prstGeom prst="rect">
              <a:avLst/>
            </a:prstGeom>
            <a:solidFill>
              <a:schemeClr val="accent6"/>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468000" rIns="72000" bIns="144000" rtlCol="0" anchor="t">
              <a:noAutofit/>
            </a:bodyPr>
            <a:lstStyle/>
            <a:p>
              <a:r>
                <a:rPr lang="sv-SE" sz="900" dirty="0">
                  <a:solidFill>
                    <a:schemeClr val="tx1"/>
                  </a:solidFill>
                </a:rPr>
                <a:t>Expertorgan inom meteorologi och hydrologi.​</a:t>
              </a:r>
            </a:p>
          </p:txBody>
        </p:sp>
        <p:sp>
          <p:nvSpPr>
            <p:cNvPr id="367" name="Rektangel 366">
              <a:extLst>
                <a:ext uri="{FF2B5EF4-FFF2-40B4-BE49-F238E27FC236}">
                  <a16:creationId xmlns:a16="http://schemas.microsoft.com/office/drawing/2014/main" id="{80326FC8-AD77-072B-65EB-F9B677C36577}"/>
                </a:ext>
              </a:extLst>
            </p:cNvPr>
            <p:cNvSpPr/>
            <p:nvPr/>
          </p:nvSpPr>
          <p:spPr>
            <a:xfrm>
              <a:off x="9645461" y="1401807"/>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SMHI</a:t>
              </a:r>
            </a:p>
          </p:txBody>
        </p:sp>
        <p:sp>
          <p:nvSpPr>
            <p:cNvPr id="433" name="Ellips 432">
              <a:extLst>
                <a:ext uri="{FF2B5EF4-FFF2-40B4-BE49-F238E27FC236}">
                  <a16:creationId xmlns:a16="http://schemas.microsoft.com/office/drawing/2014/main" id="{5C9950C6-B0D4-F606-50C6-68C452C14D55}"/>
                </a:ext>
              </a:extLst>
            </p:cNvPr>
            <p:cNvSpPr/>
            <p:nvPr/>
          </p:nvSpPr>
          <p:spPr>
            <a:xfrm>
              <a:off x="9621827" y="3075914"/>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B</a:t>
              </a:r>
              <a:endParaRPr lang="en-SE" sz="800" b="1" dirty="0">
                <a:solidFill>
                  <a:schemeClr val="bg1"/>
                </a:solidFill>
              </a:endParaRPr>
            </a:p>
          </p:txBody>
        </p:sp>
      </p:grpSp>
      <p:grpSp>
        <p:nvGrpSpPr>
          <p:cNvPr id="38" name="Grupp 37">
            <a:extLst>
              <a:ext uri="{FF2B5EF4-FFF2-40B4-BE49-F238E27FC236}">
                <a16:creationId xmlns:a16="http://schemas.microsoft.com/office/drawing/2014/main" id="{5097ABF8-EC0C-4C9A-5EB7-46FD42A57877}"/>
              </a:ext>
              <a:ext uri="{C183D7F6-B498-43B3-948B-1728B52AA6E4}">
                <adec:decorative xmlns:adec="http://schemas.microsoft.com/office/drawing/2017/decorative" val="1"/>
              </a:ext>
            </a:extLst>
          </p:cNvPr>
          <p:cNvGrpSpPr/>
          <p:nvPr/>
        </p:nvGrpSpPr>
        <p:grpSpPr>
          <a:xfrm>
            <a:off x="3679054" y="3711413"/>
            <a:ext cx="1800000" cy="2052000"/>
            <a:chOff x="3983575" y="3745277"/>
            <a:chExt cx="1800000" cy="2052000"/>
          </a:xfrm>
        </p:grpSpPr>
        <p:sp>
          <p:nvSpPr>
            <p:cNvPr id="374" name="Rektangel 373">
              <a:extLst>
                <a:ext uri="{FF2B5EF4-FFF2-40B4-BE49-F238E27FC236}">
                  <a16:creationId xmlns:a16="http://schemas.microsoft.com/office/drawing/2014/main" id="{69F865F0-DF7E-A1F5-CC1E-75E9952BC534}"/>
                </a:ext>
              </a:extLst>
            </p:cNvPr>
            <p:cNvSpPr/>
            <p:nvPr/>
          </p:nvSpPr>
          <p:spPr>
            <a:xfrm>
              <a:off x="3983575" y="3745277"/>
              <a:ext cx="1800000" cy="2052000"/>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828000" rIns="72000" bIns="144000" rtlCol="0" anchor="t">
              <a:noAutofit/>
            </a:bodyPr>
            <a:lstStyle/>
            <a:p>
              <a:r>
                <a:rPr lang="sv-SE" sz="900" dirty="0">
                  <a:solidFill>
                    <a:schemeClr val="bg1"/>
                  </a:solidFill>
                </a:rPr>
                <a:t>Ansvarar över underhållet av kommunens gator och parker​.</a:t>
              </a:r>
            </a:p>
          </p:txBody>
        </p:sp>
        <p:sp>
          <p:nvSpPr>
            <p:cNvPr id="375" name="Rektangel 374">
              <a:extLst>
                <a:ext uri="{FF2B5EF4-FFF2-40B4-BE49-F238E27FC236}">
                  <a16:creationId xmlns:a16="http://schemas.microsoft.com/office/drawing/2014/main" id="{F76658D7-84D2-3CF8-1951-6FD746163B7E}"/>
                </a:ext>
              </a:extLst>
            </p:cNvPr>
            <p:cNvSpPr/>
            <p:nvPr/>
          </p:nvSpPr>
          <p:spPr>
            <a:xfrm>
              <a:off x="4073575" y="3833324"/>
              <a:ext cx="1620000" cy="288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144000" bIns="0" rtlCol="0" anchor="ctr"/>
            <a:lstStyle/>
            <a:p>
              <a:r>
                <a:rPr lang="sv-SE" sz="1000" b="1" dirty="0">
                  <a:solidFill>
                    <a:schemeClr val="tx1"/>
                  </a:solidFill>
                  <a:latin typeface="+mj-lt"/>
                </a:rPr>
                <a:t>Kommun</a:t>
              </a:r>
              <a:endParaRPr lang="en-SE" sz="1000" b="1" dirty="0">
                <a:solidFill>
                  <a:schemeClr val="tx1"/>
                </a:solidFill>
                <a:latin typeface="+mj-lt"/>
              </a:endParaRPr>
            </a:p>
          </p:txBody>
        </p:sp>
        <p:sp>
          <p:nvSpPr>
            <p:cNvPr id="376" name="Rektangel 375">
              <a:extLst>
                <a:ext uri="{FF2B5EF4-FFF2-40B4-BE49-F238E27FC236}">
                  <a16:creationId xmlns:a16="http://schemas.microsoft.com/office/drawing/2014/main" id="{4B60D7E6-3834-D802-468B-A5F7DE485C86}"/>
                </a:ext>
              </a:extLst>
            </p:cNvPr>
            <p:cNvSpPr/>
            <p:nvPr/>
          </p:nvSpPr>
          <p:spPr>
            <a:xfrm>
              <a:off x="4073575" y="4165165"/>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Gata och park</a:t>
              </a:r>
            </a:p>
          </p:txBody>
        </p:sp>
        <p:sp>
          <p:nvSpPr>
            <p:cNvPr id="434" name="Ellips 433">
              <a:extLst>
                <a:ext uri="{FF2B5EF4-FFF2-40B4-BE49-F238E27FC236}">
                  <a16:creationId xmlns:a16="http://schemas.microsoft.com/office/drawing/2014/main" id="{6871A785-7580-8CE6-F5E1-F76E54C03B2D}"/>
                </a:ext>
              </a:extLst>
            </p:cNvPr>
            <p:cNvSpPr/>
            <p:nvPr/>
          </p:nvSpPr>
          <p:spPr>
            <a:xfrm>
              <a:off x="4049941" y="5507842"/>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A</a:t>
              </a:r>
              <a:endParaRPr lang="en-SE" sz="800" b="1" dirty="0">
                <a:solidFill>
                  <a:schemeClr val="bg1"/>
                </a:solidFill>
              </a:endParaRPr>
            </a:p>
          </p:txBody>
        </p:sp>
      </p:grpSp>
      <p:grpSp>
        <p:nvGrpSpPr>
          <p:cNvPr id="39" name="Grupp 38">
            <a:extLst>
              <a:ext uri="{FF2B5EF4-FFF2-40B4-BE49-F238E27FC236}">
                <a16:creationId xmlns:a16="http://schemas.microsoft.com/office/drawing/2014/main" id="{FF6A6F5C-50A0-6209-8288-0A200A219A40}"/>
              </a:ext>
              <a:ext uri="{C183D7F6-B498-43B3-948B-1728B52AA6E4}">
                <adec:decorative xmlns:adec="http://schemas.microsoft.com/office/drawing/2017/decorative" val="1"/>
              </a:ext>
            </a:extLst>
          </p:cNvPr>
          <p:cNvGrpSpPr/>
          <p:nvPr/>
        </p:nvGrpSpPr>
        <p:grpSpPr>
          <a:xfrm>
            <a:off x="5536349" y="3711413"/>
            <a:ext cx="1800000" cy="2052000"/>
            <a:chOff x="5840870" y="3745277"/>
            <a:chExt cx="1800000" cy="2052000"/>
          </a:xfrm>
        </p:grpSpPr>
        <p:sp>
          <p:nvSpPr>
            <p:cNvPr id="378" name="Rektangel 377">
              <a:extLst>
                <a:ext uri="{FF2B5EF4-FFF2-40B4-BE49-F238E27FC236}">
                  <a16:creationId xmlns:a16="http://schemas.microsoft.com/office/drawing/2014/main" id="{008522DE-8A7B-CB83-C77B-BDF121CD6E96}"/>
                </a:ext>
              </a:extLst>
            </p:cNvPr>
            <p:cNvSpPr/>
            <p:nvPr/>
          </p:nvSpPr>
          <p:spPr>
            <a:xfrm>
              <a:off x="5840870" y="3745277"/>
              <a:ext cx="1800000" cy="2052000"/>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828000" rIns="72000" bIns="144000" rtlCol="0" anchor="t">
              <a:noAutofit/>
            </a:bodyPr>
            <a:lstStyle/>
            <a:p>
              <a:r>
                <a:rPr lang="sv-SE" sz="900" dirty="0">
                  <a:solidFill>
                    <a:schemeClr val="bg1"/>
                  </a:solidFill>
                </a:rPr>
                <a:t>Ansvarar över </a:t>
              </a:r>
              <a:br>
                <a:rPr lang="sv-SE" sz="900" dirty="0">
                  <a:solidFill>
                    <a:schemeClr val="bg1"/>
                  </a:solidFill>
                </a:rPr>
              </a:br>
              <a:r>
                <a:rPr lang="sv-SE" sz="900" dirty="0">
                  <a:solidFill>
                    <a:schemeClr val="bg1"/>
                  </a:solidFill>
                </a:rPr>
                <a:t>kommunens mark.​</a:t>
              </a:r>
            </a:p>
          </p:txBody>
        </p:sp>
        <p:sp>
          <p:nvSpPr>
            <p:cNvPr id="379" name="Rektangel 378">
              <a:extLst>
                <a:ext uri="{FF2B5EF4-FFF2-40B4-BE49-F238E27FC236}">
                  <a16:creationId xmlns:a16="http://schemas.microsoft.com/office/drawing/2014/main" id="{072361CF-534C-CC4E-70E3-E3FA35F27481}"/>
                </a:ext>
              </a:extLst>
            </p:cNvPr>
            <p:cNvSpPr/>
            <p:nvPr/>
          </p:nvSpPr>
          <p:spPr>
            <a:xfrm>
              <a:off x="5930870" y="3833324"/>
              <a:ext cx="1620000" cy="288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144000" bIns="0" rtlCol="0" anchor="ctr"/>
            <a:lstStyle/>
            <a:p>
              <a:r>
                <a:rPr lang="sv-SE" sz="1000" b="1" dirty="0">
                  <a:solidFill>
                    <a:schemeClr val="tx1"/>
                  </a:solidFill>
                  <a:latin typeface="+mj-lt"/>
                </a:rPr>
                <a:t>Kommun</a:t>
              </a:r>
              <a:endParaRPr lang="en-SE" sz="1000" b="1" dirty="0">
                <a:solidFill>
                  <a:schemeClr val="tx1"/>
                </a:solidFill>
                <a:latin typeface="+mj-lt"/>
              </a:endParaRPr>
            </a:p>
          </p:txBody>
        </p:sp>
        <p:sp>
          <p:nvSpPr>
            <p:cNvPr id="380" name="Rektangel 379">
              <a:extLst>
                <a:ext uri="{FF2B5EF4-FFF2-40B4-BE49-F238E27FC236}">
                  <a16:creationId xmlns:a16="http://schemas.microsoft.com/office/drawing/2014/main" id="{9F7B59AE-0524-E0DB-9874-C15D3C60785C}"/>
                </a:ext>
              </a:extLst>
            </p:cNvPr>
            <p:cNvSpPr/>
            <p:nvPr/>
          </p:nvSpPr>
          <p:spPr>
            <a:xfrm>
              <a:off x="5930870" y="4165165"/>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Mark och exploatering​</a:t>
              </a:r>
            </a:p>
          </p:txBody>
        </p:sp>
        <p:sp>
          <p:nvSpPr>
            <p:cNvPr id="435" name="Ellips 434">
              <a:extLst>
                <a:ext uri="{FF2B5EF4-FFF2-40B4-BE49-F238E27FC236}">
                  <a16:creationId xmlns:a16="http://schemas.microsoft.com/office/drawing/2014/main" id="{6F0F397D-CCF9-0324-5E8A-FEDFA38E4B4B}"/>
                </a:ext>
              </a:extLst>
            </p:cNvPr>
            <p:cNvSpPr/>
            <p:nvPr/>
          </p:nvSpPr>
          <p:spPr>
            <a:xfrm>
              <a:off x="5907237" y="5507842"/>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A</a:t>
              </a:r>
              <a:endParaRPr lang="en-SE" sz="800" b="1" dirty="0">
                <a:solidFill>
                  <a:schemeClr val="bg1"/>
                </a:solidFill>
              </a:endParaRPr>
            </a:p>
          </p:txBody>
        </p:sp>
      </p:grpSp>
      <p:grpSp>
        <p:nvGrpSpPr>
          <p:cNvPr id="40" name="Grupp 39">
            <a:extLst>
              <a:ext uri="{FF2B5EF4-FFF2-40B4-BE49-F238E27FC236}">
                <a16:creationId xmlns:a16="http://schemas.microsoft.com/office/drawing/2014/main" id="{C759C166-BE7A-80F9-F2C2-83E3D6941F77}"/>
              </a:ext>
              <a:ext uri="{C183D7F6-B498-43B3-948B-1728B52AA6E4}">
                <adec:decorative xmlns:adec="http://schemas.microsoft.com/office/drawing/2017/decorative" val="1"/>
              </a:ext>
            </a:extLst>
          </p:cNvPr>
          <p:cNvGrpSpPr/>
          <p:nvPr/>
        </p:nvGrpSpPr>
        <p:grpSpPr>
          <a:xfrm>
            <a:off x="7393644" y="3711413"/>
            <a:ext cx="1800000" cy="2052000"/>
            <a:chOff x="7698165" y="3745277"/>
            <a:chExt cx="1800000" cy="2052000"/>
          </a:xfrm>
        </p:grpSpPr>
        <p:sp>
          <p:nvSpPr>
            <p:cNvPr id="382" name="Rektangel 381">
              <a:extLst>
                <a:ext uri="{FF2B5EF4-FFF2-40B4-BE49-F238E27FC236}">
                  <a16:creationId xmlns:a16="http://schemas.microsoft.com/office/drawing/2014/main" id="{A4BB73BD-E42D-6A89-7E41-5A2745A95112}"/>
                </a:ext>
              </a:extLst>
            </p:cNvPr>
            <p:cNvSpPr/>
            <p:nvPr/>
          </p:nvSpPr>
          <p:spPr>
            <a:xfrm>
              <a:off x="7698165" y="3745277"/>
              <a:ext cx="1800000" cy="2052000"/>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828000" rIns="72000" bIns="144000" rtlCol="0" anchor="t">
              <a:noAutofit/>
            </a:bodyPr>
            <a:lstStyle/>
            <a:p>
              <a:r>
                <a:rPr lang="sv-SE" sz="900" dirty="0">
                  <a:solidFill>
                    <a:schemeClr val="bg1"/>
                  </a:solidFill>
                </a:rPr>
                <a:t>Mäter vattennivåer, påverkan på el- och vattenförsörjningen.</a:t>
              </a:r>
            </a:p>
          </p:txBody>
        </p:sp>
        <p:sp>
          <p:nvSpPr>
            <p:cNvPr id="383" name="Rektangel 382">
              <a:extLst>
                <a:ext uri="{FF2B5EF4-FFF2-40B4-BE49-F238E27FC236}">
                  <a16:creationId xmlns:a16="http://schemas.microsoft.com/office/drawing/2014/main" id="{E9B61CDA-464E-210B-8A38-AC2F462CDC41}"/>
                </a:ext>
              </a:extLst>
            </p:cNvPr>
            <p:cNvSpPr/>
            <p:nvPr/>
          </p:nvSpPr>
          <p:spPr>
            <a:xfrm>
              <a:off x="7788167" y="3833324"/>
              <a:ext cx="1620000" cy="288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144000" bIns="0" rtlCol="0" anchor="ctr"/>
            <a:lstStyle/>
            <a:p>
              <a:r>
                <a:rPr lang="sv-SE" sz="1000" b="1" dirty="0">
                  <a:solidFill>
                    <a:schemeClr val="tx1"/>
                  </a:solidFill>
                  <a:latin typeface="+mj-lt"/>
                </a:rPr>
                <a:t>Kommunalt bolag</a:t>
              </a:r>
            </a:p>
          </p:txBody>
        </p:sp>
        <p:sp>
          <p:nvSpPr>
            <p:cNvPr id="384" name="Rektangel 383">
              <a:extLst>
                <a:ext uri="{FF2B5EF4-FFF2-40B4-BE49-F238E27FC236}">
                  <a16:creationId xmlns:a16="http://schemas.microsoft.com/office/drawing/2014/main" id="{19E8E120-D9E8-3ECE-611F-E8F919583FE5}"/>
                </a:ext>
              </a:extLst>
            </p:cNvPr>
            <p:cNvSpPr/>
            <p:nvPr/>
          </p:nvSpPr>
          <p:spPr>
            <a:xfrm>
              <a:off x="7788167" y="4165165"/>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Energibolag​</a:t>
              </a:r>
            </a:p>
          </p:txBody>
        </p:sp>
        <p:sp>
          <p:nvSpPr>
            <p:cNvPr id="436" name="Ellips 435">
              <a:extLst>
                <a:ext uri="{FF2B5EF4-FFF2-40B4-BE49-F238E27FC236}">
                  <a16:creationId xmlns:a16="http://schemas.microsoft.com/office/drawing/2014/main" id="{1486F917-48D7-D45E-9088-1E6E09960BA8}"/>
                </a:ext>
              </a:extLst>
            </p:cNvPr>
            <p:cNvSpPr/>
            <p:nvPr/>
          </p:nvSpPr>
          <p:spPr>
            <a:xfrm>
              <a:off x="7764533" y="5507842"/>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A</a:t>
              </a:r>
              <a:endParaRPr lang="en-SE" sz="800" b="1" dirty="0">
                <a:solidFill>
                  <a:schemeClr val="bg1"/>
                </a:solidFill>
              </a:endParaRPr>
            </a:p>
          </p:txBody>
        </p:sp>
      </p:grpSp>
      <p:grpSp>
        <p:nvGrpSpPr>
          <p:cNvPr id="41" name="Grupp 40">
            <a:extLst>
              <a:ext uri="{FF2B5EF4-FFF2-40B4-BE49-F238E27FC236}">
                <a16:creationId xmlns:a16="http://schemas.microsoft.com/office/drawing/2014/main" id="{FE504A42-30DA-07CE-18A4-D1722C8379F0}"/>
              </a:ext>
              <a:ext uri="{C183D7F6-B498-43B3-948B-1728B52AA6E4}">
                <adec:decorative xmlns:adec="http://schemas.microsoft.com/office/drawing/2017/decorative" val="1"/>
              </a:ext>
            </a:extLst>
          </p:cNvPr>
          <p:cNvGrpSpPr/>
          <p:nvPr/>
        </p:nvGrpSpPr>
        <p:grpSpPr>
          <a:xfrm>
            <a:off x="9250940" y="3711413"/>
            <a:ext cx="1800000" cy="2052000"/>
            <a:chOff x="9555461" y="3745277"/>
            <a:chExt cx="1800000" cy="2052000"/>
          </a:xfrm>
        </p:grpSpPr>
        <p:sp>
          <p:nvSpPr>
            <p:cNvPr id="386" name="Rektangel 385">
              <a:extLst>
                <a:ext uri="{FF2B5EF4-FFF2-40B4-BE49-F238E27FC236}">
                  <a16:creationId xmlns:a16="http://schemas.microsoft.com/office/drawing/2014/main" id="{60077D4D-8F48-2540-5F4C-4858851E07CE}"/>
                </a:ext>
              </a:extLst>
            </p:cNvPr>
            <p:cNvSpPr/>
            <p:nvPr/>
          </p:nvSpPr>
          <p:spPr>
            <a:xfrm>
              <a:off x="9555461" y="3745277"/>
              <a:ext cx="1800000" cy="2052000"/>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468000" rIns="72000" bIns="144000" rtlCol="0" anchor="t">
              <a:noAutofit/>
            </a:bodyPr>
            <a:lstStyle/>
            <a:p>
              <a:r>
                <a:rPr lang="sv-SE" sz="900" dirty="0">
                  <a:solidFill>
                    <a:schemeClr val="bg1"/>
                  </a:solidFill>
                </a:rPr>
                <a:t>Utför räddningsarbete under händelsen. Skyddar samhällsviktiga funktioner.</a:t>
              </a:r>
            </a:p>
          </p:txBody>
        </p:sp>
        <p:sp>
          <p:nvSpPr>
            <p:cNvPr id="387" name="Rektangel 386">
              <a:extLst>
                <a:ext uri="{FF2B5EF4-FFF2-40B4-BE49-F238E27FC236}">
                  <a16:creationId xmlns:a16="http://schemas.microsoft.com/office/drawing/2014/main" id="{4C256AFE-3E93-5766-F3D1-1CCD581044C2}"/>
                </a:ext>
              </a:extLst>
            </p:cNvPr>
            <p:cNvSpPr/>
            <p:nvPr/>
          </p:nvSpPr>
          <p:spPr>
            <a:xfrm>
              <a:off x="9645461" y="3833324"/>
              <a:ext cx="1620000" cy="288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Räddningstjänsten​</a:t>
              </a:r>
            </a:p>
          </p:txBody>
        </p:sp>
        <p:sp>
          <p:nvSpPr>
            <p:cNvPr id="437" name="Ellips 436">
              <a:extLst>
                <a:ext uri="{FF2B5EF4-FFF2-40B4-BE49-F238E27FC236}">
                  <a16:creationId xmlns:a16="http://schemas.microsoft.com/office/drawing/2014/main" id="{8380EA39-C6CE-EB4E-F0C3-338C1F003E9F}"/>
                </a:ext>
              </a:extLst>
            </p:cNvPr>
            <p:cNvSpPr/>
            <p:nvPr/>
          </p:nvSpPr>
          <p:spPr>
            <a:xfrm>
              <a:off x="9621827" y="5507842"/>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A</a:t>
              </a:r>
              <a:endParaRPr lang="en-SE" sz="800" b="1" dirty="0">
                <a:solidFill>
                  <a:schemeClr val="bg1"/>
                </a:solidFill>
              </a:endParaRPr>
            </a:p>
          </p:txBody>
        </p:sp>
      </p:grpSp>
      <p:grpSp>
        <p:nvGrpSpPr>
          <p:cNvPr id="37" name="Grupp 36">
            <a:extLst>
              <a:ext uri="{FF2B5EF4-FFF2-40B4-BE49-F238E27FC236}">
                <a16:creationId xmlns:a16="http://schemas.microsoft.com/office/drawing/2014/main" id="{843A7E82-CED5-435B-45D1-F55EF09D1E6A}"/>
              </a:ext>
              <a:ext uri="{C183D7F6-B498-43B3-948B-1728B52AA6E4}">
                <adec:decorative xmlns:adec="http://schemas.microsoft.com/office/drawing/2017/decorative" val="1"/>
              </a:ext>
            </a:extLst>
          </p:cNvPr>
          <p:cNvGrpSpPr/>
          <p:nvPr/>
        </p:nvGrpSpPr>
        <p:grpSpPr>
          <a:xfrm>
            <a:off x="1821758" y="4395413"/>
            <a:ext cx="1800000" cy="1368000"/>
            <a:chOff x="1742209" y="4357277"/>
            <a:chExt cx="1800000" cy="1368000"/>
          </a:xfrm>
        </p:grpSpPr>
        <p:sp>
          <p:nvSpPr>
            <p:cNvPr id="390" name="Rektangel 389">
              <a:extLst>
                <a:ext uri="{FF2B5EF4-FFF2-40B4-BE49-F238E27FC236}">
                  <a16:creationId xmlns:a16="http://schemas.microsoft.com/office/drawing/2014/main" id="{7D05576C-32D0-34DE-8717-47503FDE60FA}"/>
                </a:ext>
              </a:extLst>
            </p:cNvPr>
            <p:cNvSpPr/>
            <p:nvPr/>
          </p:nvSpPr>
          <p:spPr>
            <a:xfrm>
              <a:off x="1742209" y="4357277"/>
              <a:ext cx="1800000" cy="1368000"/>
            </a:xfrm>
            <a:prstGeom prst="rect">
              <a:avLst/>
            </a:prstGeom>
            <a:solidFill>
              <a:schemeClr val="accent6"/>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468000" rIns="72000" bIns="144000" rtlCol="0" anchor="t">
              <a:noAutofit/>
            </a:bodyPr>
            <a:lstStyle/>
            <a:p>
              <a:r>
                <a:rPr lang="sv-SE" sz="900" dirty="0">
                  <a:solidFill>
                    <a:schemeClr val="tx1"/>
                  </a:solidFill>
                </a:rPr>
                <a:t>Tar emot lägesrapporter från kommunen och vid behov rapporterar vidare till andra aktörer.</a:t>
              </a:r>
            </a:p>
          </p:txBody>
        </p:sp>
        <p:sp>
          <p:nvSpPr>
            <p:cNvPr id="391" name="Rektangel 390">
              <a:extLst>
                <a:ext uri="{FF2B5EF4-FFF2-40B4-BE49-F238E27FC236}">
                  <a16:creationId xmlns:a16="http://schemas.microsoft.com/office/drawing/2014/main" id="{9B4933F5-98C5-A57C-D4E5-9781E85FC0A7}"/>
                </a:ext>
              </a:extLst>
            </p:cNvPr>
            <p:cNvSpPr/>
            <p:nvPr/>
          </p:nvSpPr>
          <p:spPr>
            <a:xfrm>
              <a:off x="1832209" y="4445324"/>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Länsstyrelsen</a:t>
              </a:r>
            </a:p>
          </p:txBody>
        </p:sp>
        <p:sp>
          <p:nvSpPr>
            <p:cNvPr id="438" name="Ellips 437">
              <a:extLst>
                <a:ext uri="{FF2B5EF4-FFF2-40B4-BE49-F238E27FC236}">
                  <a16:creationId xmlns:a16="http://schemas.microsoft.com/office/drawing/2014/main" id="{40E56349-A4BE-7357-4349-40D6113E7493}"/>
                </a:ext>
              </a:extLst>
            </p:cNvPr>
            <p:cNvSpPr/>
            <p:nvPr/>
          </p:nvSpPr>
          <p:spPr>
            <a:xfrm>
              <a:off x="1808574" y="5435842"/>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C</a:t>
              </a:r>
              <a:endParaRPr lang="en-SE" sz="800" b="1" dirty="0">
                <a:solidFill>
                  <a:schemeClr val="bg1"/>
                </a:solidFill>
              </a:endParaRPr>
            </a:p>
          </p:txBody>
        </p:sp>
      </p:grpSp>
      <p:grpSp>
        <p:nvGrpSpPr>
          <p:cNvPr id="26" name="Grupp 25">
            <a:extLst>
              <a:ext uri="{FF2B5EF4-FFF2-40B4-BE49-F238E27FC236}">
                <a16:creationId xmlns:a16="http://schemas.microsoft.com/office/drawing/2014/main" id="{6CA71FB0-36A3-7FB4-40FF-7C2F9719C82D}"/>
              </a:ext>
              <a:ext uri="{C183D7F6-B498-43B3-948B-1728B52AA6E4}">
                <adec:decorative xmlns:adec="http://schemas.microsoft.com/office/drawing/2017/decorative" val="1"/>
              </a:ext>
            </a:extLst>
          </p:cNvPr>
          <p:cNvGrpSpPr/>
          <p:nvPr/>
        </p:nvGrpSpPr>
        <p:grpSpPr>
          <a:xfrm>
            <a:off x="7393645" y="3303432"/>
            <a:ext cx="2725879" cy="276999"/>
            <a:chOff x="7698166" y="3386229"/>
            <a:chExt cx="2725879" cy="276999"/>
          </a:xfrm>
        </p:grpSpPr>
        <p:sp>
          <p:nvSpPr>
            <p:cNvPr id="410" name="textruta 409">
              <a:extLst>
                <a:ext uri="{FF2B5EF4-FFF2-40B4-BE49-F238E27FC236}">
                  <a16:creationId xmlns:a16="http://schemas.microsoft.com/office/drawing/2014/main" id="{45D09305-F41F-4F70-DDBB-48B354662F03}"/>
                </a:ext>
              </a:extLst>
            </p:cNvPr>
            <p:cNvSpPr txBox="1"/>
            <p:nvPr/>
          </p:nvSpPr>
          <p:spPr>
            <a:xfrm>
              <a:off x="8917297" y="3386229"/>
              <a:ext cx="1506748" cy="276999"/>
            </a:xfrm>
            <a:prstGeom prst="rect">
              <a:avLst/>
            </a:prstGeom>
            <a:noFill/>
          </p:spPr>
          <p:txBody>
            <a:bodyPr wrap="square" rtlCol="0">
              <a:spAutoFit/>
            </a:bodyPr>
            <a:lstStyle/>
            <a:p>
              <a:r>
                <a:rPr lang="sv-SE" sz="1200" b="1" dirty="0"/>
                <a:t>Kommunicera</a:t>
              </a:r>
              <a:endParaRPr lang="en-SE" sz="1200" b="1" dirty="0"/>
            </a:p>
          </p:txBody>
        </p:sp>
        <p:sp>
          <p:nvSpPr>
            <p:cNvPr id="31" name="Bild 24">
              <a:extLst>
                <a:ext uri="{FF2B5EF4-FFF2-40B4-BE49-F238E27FC236}">
                  <a16:creationId xmlns:a16="http://schemas.microsoft.com/office/drawing/2014/main" id="{45DEDB1D-31A0-095E-D90B-2B6BA97375EA}"/>
                </a:ext>
                <a:ext uri="{C183D7F6-B498-43B3-948B-1728B52AA6E4}">
                  <adec:decorative xmlns:adec="http://schemas.microsoft.com/office/drawing/2017/decorative" val="0"/>
                </a:ext>
              </a:extLst>
            </p:cNvPr>
            <p:cNvSpPr/>
            <p:nvPr/>
          </p:nvSpPr>
          <p:spPr>
            <a:xfrm>
              <a:off x="7698166" y="3440314"/>
              <a:ext cx="1220543" cy="160412"/>
            </a:xfrm>
            <a:custGeom>
              <a:avLst/>
              <a:gdLst>
                <a:gd name="csX0" fmla="*/ 1220544 w 1220543"/>
                <a:gd name="csY0" fmla="*/ 64165 h 160412"/>
                <a:gd name="csX1" fmla="*/ 96247 w 1220543"/>
                <a:gd name="csY1" fmla="*/ 64165 h 160412"/>
                <a:gd name="csX2" fmla="*/ 96247 w 1220543"/>
                <a:gd name="csY2" fmla="*/ 0 h 160412"/>
                <a:gd name="csX3" fmla="*/ 0 w 1220543"/>
                <a:gd name="csY3" fmla="*/ 80206 h 160412"/>
                <a:gd name="csX4" fmla="*/ 96247 w 1220543"/>
                <a:gd name="csY4" fmla="*/ 160413 h 160412"/>
                <a:gd name="csX5" fmla="*/ 96247 w 1220543"/>
                <a:gd name="csY5" fmla="*/ 96248 h 160412"/>
                <a:gd name="csX6" fmla="*/ 1220544 w 1220543"/>
                <a:gd name="csY6" fmla="*/ 96248 h 160412"/>
                <a:gd name="csX7" fmla="*/ 1220544 w 1220543"/>
                <a:gd name="csY7" fmla="*/ 64165 h 16041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1220543" h="160412">
                  <a:moveTo>
                    <a:pt x="1220544" y="64165"/>
                  </a:moveTo>
                  <a:lnTo>
                    <a:pt x="96247" y="64165"/>
                  </a:lnTo>
                  <a:lnTo>
                    <a:pt x="96247" y="0"/>
                  </a:lnTo>
                  <a:lnTo>
                    <a:pt x="0" y="80206"/>
                  </a:lnTo>
                  <a:lnTo>
                    <a:pt x="96247" y="160413"/>
                  </a:lnTo>
                  <a:lnTo>
                    <a:pt x="96247" y="96248"/>
                  </a:lnTo>
                  <a:lnTo>
                    <a:pt x="1220544" y="96248"/>
                  </a:lnTo>
                  <a:lnTo>
                    <a:pt x="1220544" y="64165"/>
                  </a:lnTo>
                  <a:close/>
                </a:path>
              </a:pathLst>
            </a:custGeom>
            <a:solidFill>
              <a:schemeClr val="accent6"/>
            </a:solidFill>
            <a:ln w="12733" cap="flat">
              <a:solidFill>
                <a:schemeClr val="tx1"/>
              </a:solidFill>
              <a:prstDash val="solid"/>
              <a:round/>
            </a:ln>
          </p:spPr>
          <p:txBody>
            <a:bodyPr/>
            <a:lstStyle/>
            <a:p>
              <a:endParaRPr lang="en-SE"/>
            </a:p>
          </p:txBody>
        </p:sp>
      </p:grpSp>
    </p:spTree>
    <p:extLst>
      <p:ext uri="{BB962C8B-B14F-4D97-AF65-F5344CB8AC3E}">
        <p14:creationId xmlns:p14="http://schemas.microsoft.com/office/powerpoint/2010/main" val="2175020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fade">
                                      <p:cBhvr>
                                        <p:cTn id="7" dur="500"/>
                                        <p:tgtEl>
                                          <p:spTgt spid="40"/>
                                        </p:tgtEl>
                                      </p:cBhvr>
                                    </p:animEffect>
                                  </p:childTnLst>
                                </p:cTn>
                              </p:par>
                              <p:par>
                                <p:cTn id="8" presetID="10" presetClass="entr" presetSubtype="0" fill="hold" nodeType="withEffect">
                                  <p:stCondLst>
                                    <p:cond delay="0"/>
                                  </p:stCondLst>
                                  <p:childTnLst>
                                    <p:set>
                                      <p:cBhvr>
                                        <p:cTn id="9" dur="1" fill="hold">
                                          <p:stCondLst>
                                            <p:cond delay="0"/>
                                          </p:stCondLst>
                                        </p:cTn>
                                        <p:tgtEl>
                                          <p:spTgt spid="41"/>
                                        </p:tgtEl>
                                        <p:attrNameLst>
                                          <p:attrName>style.visibility</p:attrName>
                                        </p:attrNameLst>
                                      </p:cBhvr>
                                      <p:to>
                                        <p:strVal val="visible"/>
                                      </p:to>
                                    </p:set>
                                    <p:animEffect transition="in" filter="fade">
                                      <p:cBhvr>
                                        <p:cTn id="10" dur="500"/>
                                        <p:tgtEl>
                                          <p:spTgt spid="4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fade">
                                      <p:cBhvr>
                                        <p:cTn id="15" dur="500"/>
                                        <p:tgtEl>
                                          <p:spTgt spid="33"/>
                                        </p:tgtEl>
                                      </p:cBhvr>
                                    </p:animEffect>
                                  </p:childTnLst>
                                </p:cTn>
                              </p:par>
                              <p:par>
                                <p:cTn id="16" presetID="10" presetClass="entr" presetSubtype="0" fill="hold" nodeType="withEffect">
                                  <p:stCondLst>
                                    <p:cond delay="0"/>
                                  </p:stCondLst>
                                  <p:childTnLst>
                                    <p:set>
                                      <p:cBhvr>
                                        <p:cTn id="17" dur="1" fill="hold">
                                          <p:stCondLst>
                                            <p:cond delay="0"/>
                                          </p:stCondLst>
                                        </p:cTn>
                                        <p:tgtEl>
                                          <p:spTgt spid="34"/>
                                        </p:tgtEl>
                                        <p:attrNameLst>
                                          <p:attrName>style.visibility</p:attrName>
                                        </p:attrNameLst>
                                      </p:cBhvr>
                                      <p:to>
                                        <p:strVal val="visible"/>
                                      </p:to>
                                    </p:set>
                                    <p:animEffect transition="in" filter="fade">
                                      <p:cBhvr>
                                        <p:cTn id="18" dur="500"/>
                                        <p:tgtEl>
                                          <p:spTgt spid="34"/>
                                        </p:tgtEl>
                                      </p:cBhvr>
                                    </p:animEffect>
                                  </p:childTnLst>
                                </p:cTn>
                              </p:par>
                              <p:par>
                                <p:cTn id="19" presetID="10" presetClass="entr" presetSubtype="0" fill="hold" nodeType="withEffect">
                                  <p:stCondLst>
                                    <p:cond delay="0"/>
                                  </p:stCondLst>
                                  <p:childTnLst>
                                    <p:set>
                                      <p:cBhvr>
                                        <p:cTn id="20" dur="1" fill="hold">
                                          <p:stCondLst>
                                            <p:cond delay="0"/>
                                          </p:stCondLst>
                                        </p:cTn>
                                        <p:tgtEl>
                                          <p:spTgt spid="39"/>
                                        </p:tgtEl>
                                        <p:attrNameLst>
                                          <p:attrName>style.visibility</p:attrName>
                                        </p:attrNameLst>
                                      </p:cBhvr>
                                      <p:to>
                                        <p:strVal val="visible"/>
                                      </p:to>
                                    </p:set>
                                    <p:animEffect transition="in" filter="fade">
                                      <p:cBhvr>
                                        <p:cTn id="21" dur="500"/>
                                        <p:tgtEl>
                                          <p:spTgt spid="39"/>
                                        </p:tgtEl>
                                      </p:cBhvr>
                                    </p:animEffect>
                                  </p:childTnLst>
                                </p:cTn>
                              </p:par>
                              <p:par>
                                <p:cTn id="22" presetID="10" presetClass="entr" presetSubtype="0" fill="hold" nodeType="withEffect">
                                  <p:stCondLst>
                                    <p:cond delay="0"/>
                                  </p:stCondLst>
                                  <p:childTnLst>
                                    <p:set>
                                      <p:cBhvr>
                                        <p:cTn id="23" dur="1" fill="hold">
                                          <p:stCondLst>
                                            <p:cond delay="0"/>
                                          </p:stCondLst>
                                        </p:cTn>
                                        <p:tgtEl>
                                          <p:spTgt spid="38"/>
                                        </p:tgtEl>
                                        <p:attrNameLst>
                                          <p:attrName>style.visibility</p:attrName>
                                        </p:attrNameLst>
                                      </p:cBhvr>
                                      <p:to>
                                        <p:strVal val="visible"/>
                                      </p:to>
                                    </p:set>
                                    <p:animEffect transition="in" filter="fade">
                                      <p:cBhvr>
                                        <p:cTn id="24" dur="500"/>
                                        <p:tgtEl>
                                          <p:spTgt spid="38"/>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5"/>
                                        </p:tgtEl>
                                        <p:attrNameLst>
                                          <p:attrName>style.visibility</p:attrName>
                                        </p:attrNameLst>
                                      </p:cBhvr>
                                      <p:to>
                                        <p:strVal val="visible"/>
                                      </p:to>
                                    </p:set>
                                    <p:animEffect transition="in" filter="fade">
                                      <p:cBhvr>
                                        <p:cTn id="29" dur="500"/>
                                        <p:tgtEl>
                                          <p:spTgt spid="35"/>
                                        </p:tgtEl>
                                      </p:cBhvr>
                                    </p:animEffect>
                                  </p:childTnLst>
                                </p:cTn>
                              </p:par>
                              <p:par>
                                <p:cTn id="30" presetID="10" presetClass="entr" presetSubtype="0" fill="hold" nodeType="withEffect">
                                  <p:stCondLst>
                                    <p:cond delay="0"/>
                                  </p:stCondLst>
                                  <p:childTnLst>
                                    <p:set>
                                      <p:cBhvr>
                                        <p:cTn id="31" dur="1" fill="hold">
                                          <p:stCondLst>
                                            <p:cond delay="0"/>
                                          </p:stCondLst>
                                        </p:cTn>
                                        <p:tgtEl>
                                          <p:spTgt spid="36"/>
                                        </p:tgtEl>
                                        <p:attrNameLst>
                                          <p:attrName>style.visibility</p:attrName>
                                        </p:attrNameLst>
                                      </p:cBhvr>
                                      <p:to>
                                        <p:strVal val="visible"/>
                                      </p:to>
                                    </p:set>
                                    <p:animEffect transition="in" filter="fade">
                                      <p:cBhvr>
                                        <p:cTn id="32" dur="500"/>
                                        <p:tgtEl>
                                          <p:spTgt spid="36"/>
                                        </p:tgtEl>
                                      </p:cBhvr>
                                    </p:animEffect>
                                  </p:childTnLst>
                                </p:cTn>
                              </p:par>
                              <p:par>
                                <p:cTn id="33" presetID="22" presetClass="entr" presetSubtype="2" fill="hold" nodeType="with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wipe(right)">
                                      <p:cBhvr>
                                        <p:cTn id="35" dur="500"/>
                                        <p:tgtEl>
                                          <p:spTgt spid="19"/>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2" fill="hold" nodeType="clickEffect">
                                  <p:stCondLst>
                                    <p:cond delay="0"/>
                                  </p:stCondLst>
                                  <p:childTnLst>
                                    <p:set>
                                      <p:cBhvr>
                                        <p:cTn id="39" dur="1" fill="hold">
                                          <p:stCondLst>
                                            <p:cond delay="0"/>
                                          </p:stCondLst>
                                        </p:cTn>
                                        <p:tgtEl>
                                          <p:spTgt spid="26"/>
                                        </p:tgtEl>
                                        <p:attrNameLst>
                                          <p:attrName>style.visibility</p:attrName>
                                        </p:attrNameLst>
                                      </p:cBhvr>
                                      <p:to>
                                        <p:strVal val="visible"/>
                                      </p:to>
                                    </p:set>
                                    <p:animEffect transition="in" filter="wipe(right)">
                                      <p:cBhvr>
                                        <p:cTn id="40" dur="500"/>
                                        <p:tgtEl>
                                          <p:spTgt spid="26"/>
                                        </p:tgtEl>
                                      </p:cBhvr>
                                    </p:animEffect>
                                  </p:childTnLst>
                                </p:cTn>
                              </p:par>
                              <p:par>
                                <p:cTn id="41" presetID="10" presetClass="entr" presetSubtype="0" fill="hold" nodeType="withEffect">
                                  <p:stCondLst>
                                    <p:cond delay="0"/>
                                  </p:stCondLst>
                                  <p:childTnLst>
                                    <p:set>
                                      <p:cBhvr>
                                        <p:cTn id="42" dur="1" fill="hold">
                                          <p:stCondLst>
                                            <p:cond delay="0"/>
                                          </p:stCondLst>
                                        </p:cTn>
                                        <p:tgtEl>
                                          <p:spTgt spid="396"/>
                                        </p:tgtEl>
                                        <p:attrNameLst>
                                          <p:attrName>style.visibility</p:attrName>
                                        </p:attrNameLst>
                                      </p:cBhvr>
                                      <p:to>
                                        <p:strVal val="visible"/>
                                      </p:to>
                                    </p:set>
                                    <p:animEffect transition="in" filter="fade">
                                      <p:cBhvr>
                                        <p:cTn id="43" dur="500"/>
                                        <p:tgtEl>
                                          <p:spTgt spid="396"/>
                                        </p:tgtEl>
                                      </p:cBhvr>
                                    </p:animEffect>
                                  </p:childTnLst>
                                </p:cTn>
                              </p:par>
                              <p:par>
                                <p:cTn id="44" presetID="10" presetClass="entr" presetSubtype="0" fill="hold" nodeType="withEffect">
                                  <p:stCondLst>
                                    <p:cond delay="0"/>
                                  </p:stCondLst>
                                  <p:childTnLst>
                                    <p:set>
                                      <p:cBhvr>
                                        <p:cTn id="45" dur="1" fill="hold">
                                          <p:stCondLst>
                                            <p:cond delay="0"/>
                                          </p:stCondLst>
                                        </p:cTn>
                                        <p:tgtEl>
                                          <p:spTgt spid="37"/>
                                        </p:tgtEl>
                                        <p:attrNameLst>
                                          <p:attrName>style.visibility</p:attrName>
                                        </p:attrNameLst>
                                      </p:cBhvr>
                                      <p:to>
                                        <p:strVal val="visible"/>
                                      </p:to>
                                    </p:set>
                                    <p:animEffect transition="in" filter="fade">
                                      <p:cBhvr>
                                        <p:cTn id="46" dur="500"/>
                                        <p:tgtEl>
                                          <p:spTgt spid="37"/>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30"/>
                                        </p:tgtEl>
                                        <p:attrNameLst>
                                          <p:attrName>style.visibility</p:attrName>
                                        </p:attrNameLst>
                                      </p:cBhvr>
                                      <p:to>
                                        <p:strVal val="visible"/>
                                      </p:to>
                                    </p:set>
                                    <p:animEffect transition="in" filter="fade">
                                      <p:cBhvr>
                                        <p:cTn id="49" dur="500"/>
                                        <p:tgtEl>
                                          <p:spTgt spid="30"/>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8" fill="hold" nodeType="clickEffect">
                                  <p:stCondLst>
                                    <p:cond delay="0"/>
                                  </p:stCondLst>
                                  <p:childTnLst>
                                    <p:set>
                                      <p:cBhvr>
                                        <p:cTn id="53" dur="1" fill="hold">
                                          <p:stCondLst>
                                            <p:cond delay="0"/>
                                          </p:stCondLst>
                                        </p:cTn>
                                        <p:tgtEl>
                                          <p:spTgt spid="21"/>
                                        </p:tgtEl>
                                        <p:attrNameLst>
                                          <p:attrName>style.visibility</p:attrName>
                                        </p:attrNameLst>
                                      </p:cBhvr>
                                      <p:to>
                                        <p:strVal val="visible"/>
                                      </p:to>
                                    </p:set>
                                    <p:animEffect transition="in" filter="wipe(left)">
                                      <p:cBhvr>
                                        <p:cTn id="54"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5D79F1-241E-920F-D45F-0970C1BCD5E5}"/>
              </a:ext>
            </a:extLst>
          </p:cNvPr>
          <p:cNvSpPr>
            <a:spLocks noGrp="1"/>
          </p:cNvSpPr>
          <p:nvPr>
            <p:ph type="title"/>
          </p:nvPr>
        </p:nvSpPr>
        <p:spPr/>
        <p:txBody>
          <a:bodyPr/>
          <a:lstStyle/>
          <a:p>
            <a:r>
              <a:rPr lang="sv-SE" dirty="0"/>
              <a:t>1. Kommunen och dess stab​</a:t>
            </a:r>
            <a:endParaRPr lang="en-SE" dirty="0"/>
          </a:p>
        </p:txBody>
      </p:sp>
      <p:sp>
        <p:nvSpPr>
          <p:cNvPr id="4" name="Platshållare för innehåll 3">
            <a:extLst>
              <a:ext uri="{FF2B5EF4-FFF2-40B4-BE49-F238E27FC236}">
                <a16:creationId xmlns:a16="http://schemas.microsoft.com/office/drawing/2014/main" id="{72BBBDE1-5B56-0649-DAC7-83B8878DFE02}"/>
              </a:ext>
            </a:extLst>
          </p:cNvPr>
          <p:cNvSpPr>
            <a:spLocks noGrp="1"/>
          </p:cNvSpPr>
          <p:nvPr>
            <p:ph idx="1"/>
          </p:nvPr>
        </p:nvSpPr>
        <p:spPr>
          <a:xfrm>
            <a:off x="3852581" y="1595206"/>
            <a:ext cx="6496665" cy="3920691"/>
          </a:xfrm>
        </p:spPr>
        <p:txBody>
          <a:bodyPr/>
          <a:lstStyle/>
          <a:p>
            <a:pPr marL="0" indent="0">
              <a:buNone/>
            </a:pPr>
            <a:r>
              <a:rPr lang="sv-SE" sz="1500" dirty="0" err="1"/>
              <a:t>Festerås</a:t>
            </a:r>
            <a:r>
              <a:rPr lang="sv-SE" sz="1500" dirty="0"/>
              <a:t> är en medelstor kommun som har haft en längre tids regn och skyfall i området. Vattendragen samt närliggande sjösystem inom kommunen har mycket höga vattenflöden och nivåer och kommunens tjänsteperson i beredskap (</a:t>
            </a:r>
            <a:r>
              <a:rPr lang="sv-SE" sz="1500" dirty="0" err="1"/>
              <a:t>TiB</a:t>
            </a:r>
            <a:r>
              <a:rPr lang="sv-SE" sz="1500" dirty="0"/>
              <a:t>) kallar in staben för att vidta åtgärder. Åtgärder tar utgångspunkt i den plan för hantering av skyfall och höga flöden som finns upprättad sedan tidigare. </a:t>
            </a:r>
          </a:p>
          <a:p>
            <a:pPr marL="0" indent="0">
              <a:buNone/>
            </a:pPr>
            <a:r>
              <a:rPr lang="sv-SE" sz="1500" dirty="0"/>
              <a:t>Staben upprättar kontakt med de ansvariga samt påverkade verksamheterna enligt ansvarsprincipen. </a:t>
            </a:r>
          </a:p>
          <a:p>
            <a:pPr marL="0" indent="0">
              <a:buNone/>
            </a:pPr>
            <a:r>
              <a:rPr lang="sv-SE" sz="1500" dirty="0"/>
              <a:t>Staben väljer metod och tillvägagångssätt för rapportering och begär sedan in lägesrapporter från de påverkade verksamheterna samt tar </a:t>
            </a:r>
            <a:br>
              <a:rPr lang="sv-SE" sz="1500" dirty="0"/>
            </a:br>
            <a:r>
              <a:rPr lang="sv-SE" sz="1500" dirty="0"/>
              <a:t>in information från andra aktörer för att förstå situationen. Fokus på konsekvenser för vatten och avlopp, vägar, viadukter, skador på fastigheter och byggnader, trafik, jordbruksmark, djurhållning, dricksvattentäkter med mera. </a:t>
            </a:r>
          </a:p>
          <a:p>
            <a:pPr marL="0" indent="0">
              <a:buNone/>
            </a:pPr>
            <a:r>
              <a:rPr lang="sv-SE" sz="1500" dirty="0"/>
              <a:t>Uppmärksamhet på ökad risk för ras, skred och erosion. Vid behov ska vatten kunna avledas från de identifierade riskområden. </a:t>
            </a:r>
          </a:p>
        </p:txBody>
      </p:sp>
      <p:grpSp>
        <p:nvGrpSpPr>
          <p:cNvPr id="3" name="Grupp 2">
            <a:extLst>
              <a:ext uri="{FF2B5EF4-FFF2-40B4-BE49-F238E27FC236}">
                <a16:creationId xmlns:a16="http://schemas.microsoft.com/office/drawing/2014/main" id="{B199512F-210A-58ED-6556-EA6D1BB876FD}"/>
              </a:ext>
              <a:ext uri="{C183D7F6-B498-43B3-948B-1728B52AA6E4}">
                <adec:decorative xmlns:adec="http://schemas.microsoft.com/office/drawing/2017/decorative" val="1"/>
              </a:ext>
            </a:extLst>
          </p:cNvPr>
          <p:cNvGrpSpPr/>
          <p:nvPr/>
        </p:nvGrpSpPr>
        <p:grpSpPr>
          <a:xfrm>
            <a:off x="1752754" y="1655400"/>
            <a:ext cx="1800000" cy="2052000"/>
            <a:chOff x="1742209" y="1313761"/>
            <a:chExt cx="1800000" cy="2052000"/>
          </a:xfrm>
        </p:grpSpPr>
        <p:sp>
          <p:nvSpPr>
            <p:cNvPr id="5" name="Rektangel 4">
              <a:extLst>
                <a:ext uri="{FF2B5EF4-FFF2-40B4-BE49-F238E27FC236}">
                  <a16:creationId xmlns:a16="http://schemas.microsoft.com/office/drawing/2014/main" id="{24654D53-CC92-E822-ED31-C64D4CDCC48B}"/>
                </a:ext>
              </a:extLst>
            </p:cNvPr>
            <p:cNvSpPr/>
            <p:nvPr/>
          </p:nvSpPr>
          <p:spPr>
            <a:xfrm>
              <a:off x="1742209" y="1313761"/>
              <a:ext cx="1800000" cy="2052000"/>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828000" rIns="72000" bIns="144000" rtlCol="0" anchor="t">
              <a:noAutofit/>
            </a:bodyPr>
            <a:lstStyle/>
            <a:p>
              <a:pPr marL="99450" indent="-99450">
                <a:spcAft>
                  <a:spcPts val="300"/>
                </a:spcAft>
                <a:buFont typeface="Arial" panose="020B0604020202020204" pitchFamily="34" charset="0"/>
                <a:buChar char="•"/>
              </a:pPr>
              <a:r>
                <a:rPr lang="sv-SE" sz="900" dirty="0">
                  <a:solidFill>
                    <a:schemeClr val="bg1"/>
                  </a:solidFill>
                </a:rPr>
                <a:t>Påbörjar insamling av information och rapportering från påverkade verksamheter för att förstå situationen. </a:t>
              </a:r>
            </a:p>
            <a:p>
              <a:pPr marL="99450" indent="-99450">
                <a:spcAft>
                  <a:spcPts val="300"/>
                </a:spcAft>
                <a:buFont typeface="Arial" panose="020B0604020202020204" pitchFamily="34" charset="0"/>
                <a:buChar char="•"/>
              </a:pPr>
              <a:r>
                <a:rPr lang="sv-SE" sz="900" dirty="0">
                  <a:solidFill>
                    <a:schemeClr val="bg1"/>
                  </a:solidFill>
                </a:rPr>
                <a:t>Tar fram målbild och inriktning.</a:t>
              </a:r>
            </a:p>
          </p:txBody>
        </p:sp>
        <p:sp>
          <p:nvSpPr>
            <p:cNvPr id="6" name="Rektangel 5">
              <a:extLst>
                <a:ext uri="{FF2B5EF4-FFF2-40B4-BE49-F238E27FC236}">
                  <a16:creationId xmlns:a16="http://schemas.microsoft.com/office/drawing/2014/main" id="{F4B4215D-5F6A-7E8C-A310-FDB4EE54FF49}"/>
                </a:ext>
              </a:extLst>
            </p:cNvPr>
            <p:cNvSpPr/>
            <p:nvPr/>
          </p:nvSpPr>
          <p:spPr>
            <a:xfrm>
              <a:off x="1832209" y="1401807"/>
              <a:ext cx="1620000" cy="288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144000" bIns="0" rtlCol="0" anchor="ctr"/>
            <a:lstStyle/>
            <a:p>
              <a:r>
                <a:rPr lang="sv-SE" sz="1000" b="1" dirty="0">
                  <a:solidFill>
                    <a:schemeClr val="tx1"/>
                  </a:solidFill>
                  <a:latin typeface="+mj-lt"/>
                </a:rPr>
                <a:t>Kommun</a:t>
              </a:r>
              <a:endParaRPr lang="en-SE" sz="1000" b="1" dirty="0">
                <a:solidFill>
                  <a:schemeClr val="tx1"/>
                </a:solidFill>
                <a:latin typeface="+mj-lt"/>
              </a:endParaRPr>
            </a:p>
          </p:txBody>
        </p:sp>
        <p:sp>
          <p:nvSpPr>
            <p:cNvPr id="7" name="Rektangel 6">
              <a:extLst>
                <a:ext uri="{FF2B5EF4-FFF2-40B4-BE49-F238E27FC236}">
                  <a16:creationId xmlns:a16="http://schemas.microsoft.com/office/drawing/2014/main" id="{5942DA6C-0F32-E30D-0E97-F2C6F8FDCF3B}"/>
                </a:ext>
              </a:extLst>
            </p:cNvPr>
            <p:cNvSpPr/>
            <p:nvPr/>
          </p:nvSpPr>
          <p:spPr>
            <a:xfrm>
              <a:off x="1832209" y="1733648"/>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Stab</a:t>
              </a:r>
              <a:endParaRPr lang="en-SE" sz="1000" b="1" dirty="0">
                <a:solidFill>
                  <a:schemeClr val="tx1"/>
                </a:solidFill>
                <a:latin typeface="+mj-lt"/>
              </a:endParaRPr>
            </a:p>
          </p:txBody>
        </p:sp>
      </p:grpSp>
    </p:spTree>
    <p:extLst>
      <p:ext uri="{BB962C8B-B14F-4D97-AF65-F5344CB8AC3E}">
        <p14:creationId xmlns:p14="http://schemas.microsoft.com/office/powerpoint/2010/main" val="2924806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5D79F1-241E-920F-D45F-0970C1BCD5E5}"/>
              </a:ext>
            </a:extLst>
          </p:cNvPr>
          <p:cNvSpPr>
            <a:spLocks noGrp="1"/>
          </p:cNvSpPr>
          <p:nvPr>
            <p:ph type="title"/>
          </p:nvPr>
        </p:nvSpPr>
        <p:spPr/>
        <p:txBody>
          <a:bodyPr/>
          <a:lstStyle/>
          <a:p>
            <a:r>
              <a:rPr lang="sv-SE" dirty="0"/>
              <a:t>2. Kommunens fastighetskontor​</a:t>
            </a:r>
            <a:endParaRPr lang="en-SE" dirty="0"/>
          </a:p>
        </p:txBody>
      </p:sp>
      <p:sp>
        <p:nvSpPr>
          <p:cNvPr id="4" name="Platshållare för innehåll 3">
            <a:extLst>
              <a:ext uri="{FF2B5EF4-FFF2-40B4-BE49-F238E27FC236}">
                <a16:creationId xmlns:a16="http://schemas.microsoft.com/office/drawing/2014/main" id="{72BBBDE1-5B56-0649-DAC7-83B8878DFE02}"/>
              </a:ext>
            </a:extLst>
          </p:cNvPr>
          <p:cNvSpPr>
            <a:spLocks noGrp="1"/>
          </p:cNvSpPr>
          <p:nvPr>
            <p:ph idx="1"/>
          </p:nvPr>
        </p:nvSpPr>
        <p:spPr>
          <a:xfrm>
            <a:off x="3852581" y="1595206"/>
            <a:ext cx="6496664" cy="3920691"/>
          </a:xfrm>
        </p:spPr>
        <p:txBody>
          <a:bodyPr/>
          <a:lstStyle/>
          <a:p>
            <a:pPr marL="0" indent="0">
              <a:buNone/>
            </a:pPr>
            <a:r>
              <a:rPr lang="sv-SE" sz="1500" dirty="0"/>
              <a:t>Fastighetskontoret ansvarar till vardags för skötsel av fastigheter.</a:t>
            </a:r>
          </a:p>
          <a:p>
            <a:pPr marL="0" indent="0">
              <a:buNone/>
            </a:pPr>
            <a:r>
              <a:rPr lang="sv-SE" sz="1500" dirty="0"/>
              <a:t>Har under pågående händelse fått påverkan genom vattenintrång i vissa av sitt fastighetsbestånd. Även konsekvenser av försvårad avrinning </a:t>
            </a:r>
            <a:br>
              <a:rPr lang="sv-SE" sz="1500" dirty="0"/>
            </a:br>
            <a:r>
              <a:rPr lang="sv-SE" sz="1500" dirty="0"/>
              <a:t>av dagvatten. </a:t>
            </a:r>
          </a:p>
          <a:p>
            <a:pPr marL="0" indent="0">
              <a:buNone/>
            </a:pPr>
            <a:r>
              <a:rPr lang="sv-SE" sz="1500" dirty="0"/>
              <a:t>Fler förebyggande åtgärder vidtas och förberedelser sker för att aktivera särskilda översvämningsskydd. </a:t>
            </a:r>
          </a:p>
          <a:p>
            <a:pPr marL="0" indent="0">
              <a:buNone/>
            </a:pPr>
            <a:r>
              <a:rPr lang="sv-SE" sz="1500" dirty="0"/>
              <a:t>Behov av barriärer av brunnar och pumpar för att leda bort vatten från källarnivåer. Även behov av information om stuprör, brunnar och dräneringsledningar är separerade från avloppsledningar vid vissa fastighetsbestånd.</a:t>
            </a:r>
          </a:p>
        </p:txBody>
      </p:sp>
      <p:grpSp>
        <p:nvGrpSpPr>
          <p:cNvPr id="13" name="Grupp 12">
            <a:extLst>
              <a:ext uri="{FF2B5EF4-FFF2-40B4-BE49-F238E27FC236}">
                <a16:creationId xmlns:a16="http://schemas.microsoft.com/office/drawing/2014/main" id="{450F3688-787F-8E59-18B0-CD58992098DA}"/>
              </a:ext>
              <a:ext uri="{C183D7F6-B498-43B3-948B-1728B52AA6E4}">
                <adec:decorative xmlns:adec="http://schemas.microsoft.com/office/drawing/2017/decorative" val="1"/>
              </a:ext>
            </a:extLst>
          </p:cNvPr>
          <p:cNvGrpSpPr/>
          <p:nvPr/>
        </p:nvGrpSpPr>
        <p:grpSpPr>
          <a:xfrm>
            <a:off x="1752754" y="1655400"/>
            <a:ext cx="1800000" cy="2052000"/>
            <a:chOff x="3983575" y="1313760"/>
            <a:chExt cx="1800000" cy="2052000"/>
          </a:xfrm>
        </p:grpSpPr>
        <p:sp>
          <p:nvSpPr>
            <p:cNvPr id="14" name="Rektangel 13">
              <a:extLst>
                <a:ext uri="{FF2B5EF4-FFF2-40B4-BE49-F238E27FC236}">
                  <a16:creationId xmlns:a16="http://schemas.microsoft.com/office/drawing/2014/main" id="{5EDF4B0A-AA53-3647-9A14-5E011EF6CA43}"/>
                </a:ext>
              </a:extLst>
            </p:cNvPr>
            <p:cNvSpPr/>
            <p:nvPr/>
          </p:nvSpPr>
          <p:spPr>
            <a:xfrm>
              <a:off x="3983575" y="1313760"/>
              <a:ext cx="1800000" cy="2052000"/>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828000" rIns="72000" bIns="144000" rtlCol="0" anchor="t">
              <a:noAutofit/>
            </a:bodyPr>
            <a:lstStyle/>
            <a:p>
              <a:r>
                <a:rPr lang="sv-SE" sz="900" dirty="0">
                  <a:solidFill>
                    <a:schemeClr val="bg1"/>
                  </a:solidFill>
                </a:rPr>
                <a:t>Ansvarar över </a:t>
              </a:r>
              <a:br>
                <a:rPr lang="sv-SE" sz="900" dirty="0">
                  <a:solidFill>
                    <a:schemeClr val="bg1"/>
                  </a:solidFill>
                </a:rPr>
              </a:br>
              <a:r>
                <a:rPr lang="sv-SE" sz="900" dirty="0">
                  <a:solidFill>
                    <a:schemeClr val="bg1"/>
                  </a:solidFill>
                </a:rPr>
                <a:t>kommunens fastigheter.​</a:t>
              </a:r>
            </a:p>
          </p:txBody>
        </p:sp>
        <p:sp>
          <p:nvSpPr>
            <p:cNvPr id="15" name="Rektangel 14">
              <a:extLst>
                <a:ext uri="{FF2B5EF4-FFF2-40B4-BE49-F238E27FC236}">
                  <a16:creationId xmlns:a16="http://schemas.microsoft.com/office/drawing/2014/main" id="{04938EF3-4A06-C330-60A9-350A867481A0}"/>
                </a:ext>
              </a:extLst>
            </p:cNvPr>
            <p:cNvSpPr/>
            <p:nvPr/>
          </p:nvSpPr>
          <p:spPr>
            <a:xfrm>
              <a:off x="4073575" y="1401807"/>
              <a:ext cx="1620000" cy="288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144000" bIns="0" rtlCol="0" anchor="ctr"/>
            <a:lstStyle/>
            <a:p>
              <a:r>
                <a:rPr lang="sv-SE" sz="1000" b="1" dirty="0">
                  <a:solidFill>
                    <a:schemeClr val="tx1"/>
                  </a:solidFill>
                  <a:latin typeface="+mj-lt"/>
                </a:rPr>
                <a:t>Kommun</a:t>
              </a:r>
              <a:endParaRPr lang="en-SE" sz="1000" b="1" dirty="0">
                <a:solidFill>
                  <a:schemeClr val="tx1"/>
                </a:solidFill>
                <a:latin typeface="+mj-lt"/>
              </a:endParaRPr>
            </a:p>
          </p:txBody>
        </p:sp>
        <p:sp>
          <p:nvSpPr>
            <p:cNvPr id="16" name="Rektangel 15">
              <a:extLst>
                <a:ext uri="{FF2B5EF4-FFF2-40B4-BE49-F238E27FC236}">
                  <a16:creationId xmlns:a16="http://schemas.microsoft.com/office/drawing/2014/main" id="{B8DAA6A8-5AA8-90B3-93C0-BAB7F6D9FE99}"/>
                </a:ext>
              </a:extLst>
            </p:cNvPr>
            <p:cNvSpPr/>
            <p:nvPr/>
          </p:nvSpPr>
          <p:spPr>
            <a:xfrm>
              <a:off x="4073575" y="1733648"/>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Fastighetskontoret</a:t>
              </a:r>
            </a:p>
          </p:txBody>
        </p:sp>
      </p:grpSp>
      <p:grpSp>
        <p:nvGrpSpPr>
          <p:cNvPr id="37" name="Grupp 36">
            <a:extLst>
              <a:ext uri="{FF2B5EF4-FFF2-40B4-BE49-F238E27FC236}">
                <a16:creationId xmlns:a16="http://schemas.microsoft.com/office/drawing/2014/main" id="{8B4BD4B1-3AC2-5DD0-6F44-6AFF11242F20}"/>
              </a:ext>
              <a:ext uri="{C183D7F6-B498-43B3-948B-1728B52AA6E4}">
                <adec:decorative xmlns:adec="http://schemas.microsoft.com/office/drawing/2017/decorative" val="1"/>
              </a:ext>
            </a:extLst>
          </p:cNvPr>
          <p:cNvGrpSpPr/>
          <p:nvPr/>
        </p:nvGrpSpPr>
        <p:grpSpPr>
          <a:xfrm>
            <a:off x="1752754" y="3780586"/>
            <a:ext cx="1800000" cy="643999"/>
            <a:chOff x="1752754" y="3844181"/>
            <a:chExt cx="1800000" cy="643999"/>
          </a:xfrm>
        </p:grpSpPr>
        <p:sp>
          <p:nvSpPr>
            <p:cNvPr id="38" name="Rektangel 37">
              <a:extLst>
                <a:ext uri="{FF2B5EF4-FFF2-40B4-BE49-F238E27FC236}">
                  <a16:creationId xmlns:a16="http://schemas.microsoft.com/office/drawing/2014/main" id="{CB0F4204-1CB8-19E0-9BB3-9BEB5CF2292A}"/>
                </a:ext>
              </a:extLst>
            </p:cNvPr>
            <p:cNvSpPr/>
            <p:nvPr/>
          </p:nvSpPr>
          <p:spPr>
            <a:xfrm>
              <a:off x="1752754" y="3844181"/>
              <a:ext cx="1800000" cy="643999"/>
            </a:xfrm>
            <a:prstGeom prst="rect">
              <a:avLst/>
            </a:prstGeom>
            <a:solidFill>
              <a:schemeClr val="bg1"/>
            </a:solidFill>
            <a:ln w="127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grpSp>
          <p:nvGrpSpPr>
            <p:cNvPr id="39" name="Grupp 38">
              <a:extLst>
                <a:ext uri="{FF2B5EF4-FFF2-40B4-BE49-F238E27FC236}">
                  <a16:creationId xmlns:a16="http://schemas.microsoft.com/office/drawing/2014/main" id="{805ABAF3-AD5D-F9C1-F081-34B375261898}"/>
                </a:ext>
              </a:extLst>
            </p:cNvPr>
            <p:cNvGrpSpPr/>
            <p:nvPr/>
          </p:nvGrpSpPr>
          <p:grpSpPr>
            <a:xfrm>
              <a:off x="1849328" y="3902104"/>
              <a:ext cx="1613426" cy="507831"/>
              <a:chOff x="1752754" y="3715827"/>
              <a:chExt cx="1613426" cy="507831"/>
            </a:xfrm>
          </p:grpSpPr>
          <p:sp>
            <p:nvSpPr>
              <p:cNvPr id="40" name="textruta 39">
                <a:extLst>
                  <a:ext uri="{FF2B5EF4-FFF2-40B4-BE49-F238E27FC236}">
                    <a16:creationId xmlns:a16="http://schemas.microsoft.com/office/drawing/2014/main" id="{5C2B977E-A56C-DFF8-EB8D-ED089F760222}"/>
                  </a:ext>
                </a:extLst>
              </p:cNvPr>
              <p:cNvSpPr txBox="1"/>
              <p:nvPr/>
            </p:nvSpPr>
            <p:spPr>
              <a:xfrm>
                <a:off x="1966334" y="3715827"/>
                <a:ext cx="1399846" cy="507831"/>
              </a:xfrm>
              <a:prstGeom prst="rect">
                <a:avLst/>
              </a:prstGeom>
              <a:noFill/>
            </p:spPr>
            <p:txBody>
              <a:bodyPr wrap="square" rtlCol="0">
                <a:spAutoFit/>
              </a:bodyPr>
              <a:lstStyle/>
              <a:p>
                <a:r>
                  <a:rPr lang="sv-SE" sz="900" dirty="0"/>
                  <a:t>Avger lägesrapport samt samverkansbehov till stab (rapporterar)​</a:t>
                </a:r>
              </a:p>
            </p:txBody>
          </p:sp>
          <p:sp>
            <p:nvSpPr>
              <p:cNvPr id="41" name="Ellips 40">
                <a:extLst>
                  <a:ext uri="{FF2B5EF4-FFF2-40B4-BE49-F238E27FC236}">
                    <a16:creationId xmlns:a16="http://schemas.microsoft.com/office/drawing/2014/main" id="{F8245984-DD0A-F206-B2AF-C047E8BFD359}"/>
                  </a:ext>
                </a:extLst>
              </p:cNvPr>
              <p:cNvSpPr/>
              <p:nvPr/>
            </p:nvSpPr>
            <p:spPr>
              <a:xfrm>
                <a:off x="1752754" y="3764560"/>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A</a:t>
                </a:r>
                <a:endParaRPr lang="en-SE" sz="800" b="1" dirty="0">
                  <a:solidFill>
                    <a:schemeClr val="bg1"/>
                  </a:solidFill>
                </a:endParaRPr>
              </a:p>
            </p:txBody>
          </p:sp>
        </p:grpSp>
      </p:grpSp>
    </p:spTree>
    <p:extLst>
      <p:ext uri="{BB962C8B-B14F-4D97-AF65-F5344CB8AC3E}">
        <p14:creationId xmlns:p14="http://schemas.microsoft.com/office/powerpoint/2010/main" val="1573855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upp 29">
            <a:extLst>
              <a:ext uri="{FF2B5EF4-FFF2-40B4-BE49-F238E27FC236}">
                <a16:creationId xmlns:a16="http://schemas.microsoft.com/office/drawing/2014/main" id="{8BE4028C-BA22-0C08-CF89-40A24E53C6BC}"/>
              </a:ext>
              <a:ext uri="{C183D7F6-B498-43B3-948B-1728B52AA6E4}">
                <adec:decorative xmlns:adec="http://schemas.microsoft.com/office/drawing/2017/decorative" val="1"/>
              </a:ext>
            </a:extLst>
          </p:cNvPr>
          <p:cNvGrpSpPr/>
          <p:nvPr/>
        </p:nvGrpSpPr>
        <p:grpSpPr>
          <a:xfrm>
            <a:off x="1752754" y="3780586"/>
            <a:ext cx="1800000" cy="643999"/>
            <a:chOff x="1752754" y="3844181"/>
            <a:chExt cx="1800000" cy="643999"/>
          </a:xfrm>
        </p:grpSpPr>
        <p:sp>
          <p:nvSpPr>
            <p:cNvPr id="31" name="Rektangel 30">
              <a:extLst>
                <a:ext uri="{FF2B5EF4-FFF2-40B4-BE49-F238E27FC236}">
                  <a16:creationId xmlns:a16="http://schemas.microsoft.com/office/drawing/2014/main" id="{FCAEDD53-FD9D-1C93-9D95-66A1C013D2B2}"/>
                </a:ext>
              </a:extLst>
            </p:cNvPr>
            <p:cNvSpPr/>
            <p:nvPr/>
          </p:nvSpPr>
          <p:spPr>
            <a:xfrm>
              <a:off x="1752754" y="3844181"/>
              <a:ext cx="1800000" cy="643999"/>
            </a:xfrm>
            <a:prstGeom prst="rect">
              <a:avLst/>
            </a:prstGeom>
            <a:solidFill>
              <a:schemeClr val="bg1"/>
            </a:solidFill>
            <a:ln w="127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grpSp>
          <p:nvGrpSpPr>
            <p:cNvPr id="32" name="Grupp 31">
              <a:extLst>
                <a:ext uri="{FF2B5EF4-FFF2-40B4-BE49-F238E27FC236}">
                  <a16:creationId xmlns:a16="http://schemas.microsoft.com/office/drawing/2014/main" id="{0A3AD081-1BBF-444A-4F81-FEB7057A98CA}"/>
                </a:ext>
              </a:extLst>
            </p:cNvPr>
            <p:cNvGrpSpPr/>
            <p:nvPr/>
          </p:nvGrpSpPr>
          <p:grpSpPr>
            <a:xfrm>
              <a:off x="1849328" y="3902104"/>
              <a:ext cx="1613426" cy="507831"/>
              <a:chOff x="1752754" y="3715827"/>
              <a:chExt cx="1613426" cy="507831"/>
            </a:xfrm>
          </p:grpSpPr>
          <p:sp>
            <p:nvSpPr>
              <p:cNvPr id="33" name="textruta 32">
                <a:extLst>
                  <a:ext uri="{FF2B5EF4-FFF2-40B4-BE49-F238E27FC236}">
                    <a16:creationId xmlns:a16="http://schemas.microsoft.com/office/drawing/2014/main" id="{FFB80A1D-C28A-CB13-3C32-C6C1AE095DBF}"/>
                  </a:ext>
                </a:extLst>
              </p:cNvPr>
              <p:cNvSpPr txBox="1"/>
              <p:nvPr/>
            </p:nvSpPr>
            <p:spPr>
              <a:xfrm>
                <a:off x="1966334" y="3715827"/>
                <a:ext cx="1399846" cy="507831"/>
              </a:xfrm>
              <a:prstGeom prst="rect">
                <a:avLst/>
              </a:prstGeom>
              <a:noFill/>
            </p:spPr>
            <p:txBody>
              <a:bodyPr wrap="square" rtlCol="0">
                <a:spAutoFit/>
              </a:bodyPr>
              <a:lstStyle/>
              <a:p>
                <a:r>
                  <a:rPr lang="sv-SE" sz="900" dirty="0"/>
                  <a:t>Avger lägesrapport samt samverkansbehov till stab (rapporterar)​</a:t>
                </a:r>
              </a:p>
            </p:txBody>
          </p:sp>
          <p:sp>
            <p:nvSpPr>
              <p:cNvPr id="34" name="Ellips 33">
                <a:extLst>
                  <a:ext uri="{FF2B5EF4-FFF2-40B4-BE49-F238E27FC236}">
                    <a16:creationId xmlns:a16="http://schemas.microsoft.com/office/drawing/2014/main" id="{1F685025-6F67-B282-D97C-52DB7FF2EE78}"/>
                  </a:ext>
                </a:extLst>
              </p:cNvPr>
              <p:cNvSpPr/>
              <p:nvPr/>
            </p:nvSpPr>
            <p:spPr>
              <a:xfrm>
                <a:off x="1752754" y="3764560"/>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A</a:t>
                </a:r>
                <a:endParaRPr lang="en-SE" sz="800" b="1" dirty="0">
                  <a:solidFill>
                    <a:schemeClr val="bg1"/>
                  </a:solidFill>
                </a:endParaRPr>
              </a:p>
            </p:txBody>
          </p:sp>
        </p:grpSp>
      </p:grpSp>
      <p:sp>
        <p:nvSpPr>
          <p:cNvPr id="2" name="Rubrik 1">
            <a:extLst>
              <a:ext uri="{FF2B5EF4-FFF2-40B4-BE49-F238E27FC236}">
                <a16:creationId xmlns:a16="http://schemas.microsoft.com/office/drawing/2014/main" id="{A45D79F1-241E-920F-D45F-0970C1BCD5E5}"/>
              </a:ext>
            </a:extLst>
          </p:cNvPr>
          <p:cNvSpPr>
            <a:spLocks noGrp="1"/>
          </p:cNvSpPr>
          <p:nvPr>
            <p:ph type="title"/>
          </p:nvPr>
        </p:nvSpPr>
        <p:spPr/>
        <p:txBody>
          <a:bodyPr/>
          <a:lstStyle/>
          <a:p>
            <a:r>
              <a:rPr lang="sv-SE" dirty="0"/>
              <a:t>3. Kultur, idrott och fritidsförvaltning​</a:t>
            </a:r>
            <a:endParaRPr lang="en-SE" dirty="0"/>
          </a:p>
        </p:txBody>
      </p:sp>
      <p:sp>
        <p:nvSpPr>
          <p:cNvPr id="4" name="Platshållare för innehåll 3">
            <a:extLst>
              <a:ext uri="{FF2B5EF4-FFF2-40B4-BE49-F238E27FC236}">
                <a16:creationId xmlns:a16="http://schemas.microsoft.com/office/drawing/2014/main" id="{72BBBDE1-5B56-0649-DAC7-83B8878DFE02}"/>
              </a:ext>
            </a:extLst>
          </p:cNvPr>
          <p:cNvSpPr>
            <a:spLocks noGrp="1"/>
          </p:cNvSpPr>
          <p:nvPr>
            <p:ph idx="1"/>
          </p:nvPr>
        </p:nvSpPr>
        <p:spPr>
          <a:xfrm>
            <a:off x="3852581" y="1595206"/>
            <a:ext cx="6496664" cy="3920691"/>
          </a:xfrm>
        </p:spPr>
        <p:txBody>
          <a:bodyPr/>
          <a:lstStyle/>
          <a:p>
            <a:pPr marL="0" indent="0">
              <a:buNone/>
            </a:pPr>
            <a:r>
              <a:rPr lang="sv-SE" sz="1500" dirty="0"/>
              <a:t>Kultur-, idrott- och fritidsförvaltningen ansvarar för stadens fritidsgårdar, idrottsplatser, bibliotek, fritidsbåtshamnar samt kommunens friluftsanordningar.</a:t>
            </a:r>
          </a:p>
          <a:p>
            <a:pPr marL="0" indent="0">
              <a:buNone/>
            </a:pPr>
            <a:r>
              <a:rPr lang="sv-SE" sz="1500" dirty="0"/>
              <a:t>Kommunen administrerar cirka 3 000 fritidsbåtsplatser, fördelat på </a:t>
            </a:r>
            <a:br>
              <a:rPr lang="sv-SE" sz="1500" dirty="0"/>
            </a:br>
            <a:r>
              <a:rPr lang="sv-SE" sz="1500" dirty="0"/>
              <a:t>åtta hamnar.</a:t>
            </a:r>
          </a:p>
          <a:p>
            <a:pPr marL="0" indent="0">
              <a:buNone/>
            </a:pPr>
            <a:r>
              <a:rPr lang="sv-SE" sz="1500" dirty="0"/>
              <a:t>Det höga flödet har dragit med sig bråten som påverkar fritidsbåtshamnen som ligger vid åmynningen x.</a:t>
            </a:r>
          </a:p>
          <a:p>
            <a:pPr marL="0" indent="0">
              <a:buNone/>
            </a:pPr>
            <a:r>
              <a:rPr lang="sv-SE" sz="1500" dirty="0"/>
              <a:t>I förebyggande syfte i och med ökad risk för stranderosion invid påverkande vattendrag stängs åtkomsten till några av kommunens bryggor.</a:t>
            </a:r>
          </a:p>
        </p:txBody>
      </p:sp>
      <p:grpSp>
        <p:nvGrpSpPr>
          <p:cNvPr id="11" name="Grupp 10">
            <a:extLst>
              <a:ext uri="{FF2B5EF4-FFF2-40B4-BE49-F238E27FC236}">
                <a16:creationId xmlns:a16="http://schemas.microsoft.com/office/drawing/2014/main" id="{61A76E05-ADF9-2266-AF01-9500188AA9EA}"/>
              </a:ext>
              <a:ext uri="{C183D7F6-B498-43B3-948B-1728B52AA6E4}">
                <adec:decorative xmlns:adec="http://schemas.microsoft.com/office/drawing/2017/decorative" val="1"/>
              </a:ext>
            </a:extLst>
          </p:cNvPr>
          <p:cNvGrpSpPr/>
          <p:nvPr/>
        </p:nvGrpSpPr>
        <p:grpSpPr>
          <a:xfrm>
            <a:off x="1752754" y="1655400"/>
            <a:ext cx="1800000" cy="2052000"/>
            <a:chOff x="5840871" y="1313760"/>
            <a:chExt cx="1800000" cy="2052000"/>
          </a:xfrm>
        </p:grpSpPr>
        <p:sp>
          <p:nvSpPr>
            <p:cNvPr id="12" name="Rektangel 11">
              <a:extLst>
                <a:ext uri="{FF2B5EF4-FFF2-40B4-BE49-F238E27FC236}">
                  <a16:creationId xmlns:a16="http://schemas.microsoft.com/office/drawing/2014/main" id="{DC069238-8185-9EB5-07D9-65ED734DC7E7}"/>
                </a:ext>
              </a:extLst>
            </p:cNvPr>
            <p:cNvSpPr/>
            <p:nvPr/>
          </p:nvSpPr>
          <p:spPr>
            <a:xfrm>
              <a:off x="5840871" y="1313760"/>
              <a:ext cx="1800000" cy="2052000"/>
            </a:xfrm>
            <a:prstGeom prst="rect">
              <a:avLst/>
            </a:prstGeom>
            <a:solidFill>
              <a:schemeClr val="accent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972000" rIns="72000" bIns="144000" rtlCol="0" anchor="t">
              <a:noAutofit/>
            </a:bodyPr>
            <a:lstStyle/>
            <a:p>
              <a:r>
                <a:rPr lang="sv-SE" sz="900" dirty="0">
                  <a:solidFill>
                    <a:schemeClr val="bg1"/>
                  </a:solidFill>
                </a:rPr>
                <a:t>Ansvarar över fritidsbåtshamnen.​</a:t>
              </a:r>
            </a:p>
          </p:txBody>
        </p:sp>
        <p:sp>
          <p:nvSpPr>
            <p:cNvPr id="20" name="Rektangel 19">
              <a:extLst>
                <a:ext uri="{FF2B5EF4-FFF2-40B4-BE49-F238E27FC236}">
                  <a16:creationId xmlns:a16="http://schemas.microsoft.com/office/drawing/2014/main" id="{1D794600-027B-EBBB-9EA2-CAF85FAB4478}"/>
                </a:ext>
              </a:extLst>
            </p:cNvPr>
            <p:cNvSpPr/>
            <p:nvPr/>
          </p:nvSpPr>
          <p:spPr>
            <a:xfrm>
              <a:off x="5930870" y="1401807"/>
              <a:ext cx="1620000" cy="288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144000" bIns="0" rtlCol="0" anchor="ctr"/>
            <a:lstStyle/>
            <a:p>
              <a:r>
                <a:rPr lang="sv-SE" sz="1000" b="1" dirty="0">
                  <a:solidFill>
                    <a:schemeClr val="tx1"/>
                  </a:solidFill>
                  <a:latin typeface="+mj-lt"/>
                </a:rPr>
                <a:t>Kommun</a:t>
              </a:r>
              <a:endParaRPr lang="en-SE" sz="1000" b="1" dirty="0">
                <a:solidFill>
                  <a:schemeClr val="tx1"/>
                </a:solidFill>
                <a:latin typeface="+mj-lt"/>
              </a:endParaRPr>
            </a:p>
          </p:txBody>
        </p:sp>
        <p:sp>
          <p:nvSpPr>
            <p:cNvPr id="21" name="Rektangel 20">
              <a:extLst>
                <a:ext uri="{FF2B5EF4-FFF2-40B4-BE49-F238E27FC236}">
                  <a16:creationId xmlns:a16="http://schemas.microsoft.com/office/drawing/2014/main" id="{A816F328-5AC3-F9F3-492F-F19C29E8527E}"/>
                </a:ext>
              </a:extLst>
            </p:cNvPr>
            <p:cNvSpPr/>
            <p:nvPr/>
          </p:nvSpPr>
          <p:spPr>
            <a:xfrm>
              <a:off x="5930870" y="1733648"/>
              <a:ext cx="1620000" cy="432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108000" bIns="0" rtlCol="0" anchor="ctr"/>
            <a:lstStyle/>
            <a:p>
              <a:r>
                <a:rPr lang="sv-SE" sz="1000" b="1" dirty="0">
                  <a:solidFill>
                    <a:schemeClr val="tx1"/>
                  </a:solidFill>
                  <a:latin typeface="+mj-lt"/>
                </a:rPr>
                <a:t>Kultur, idrott och fritidsförvaltningen​</a:t>
              </a:r>
            </a:p>
          </p:txBody>
        </p:sp>
      </p:grpSp>
    </p:spTree>
    <p:extLst>
      <p:ext uri="{BB962C8B-B14F-4D97-AF65-F5344CB8AC3E}">
        <p14:creationId xmlns:p14="http://schemas.microsoft.com/office/powerpoint/2010/main" val="533626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5D79F1-241E-920F-D45F-0970C1BCD5E5}"/>
              </a:ext>
            </a:extLst>
          </p:cNvPr>
          <p:cNvSpPr>
            <a:spLocks noGrp="1"/>
          </p:cNvSpPr>
          <p:nvPr>
            <p:ph type="title"/>
          </p:nvPr>
        </p:nvSpPr>
        <p:spPr/>
        <p:txBody>
          <a:bodyPr/>
          <a:lstStyle/>
          <a:p>
            <a:r>
              <a:rPr lang="sv-SE" dirty="0"/>
              <a:t>4. Kommunens gata och park​</a:t>
            </a:r>
            <a:endParaRPr lang="en-SE" dirty="0"/>
          </a:p>
        </p:txBody>
      </p:sp>
      <p:sp>
        <p:nvSpPr>
          <p:cNvPr id="4" name="Platshållare för innehåll 3">
            <a:extLst>
              <a:ext uri="{FF2B5EF4-FFF2-40B4-BE49-F238E27FC236}">
                <a16:creationId xmlns:a16="http://schemas.microsoft.com/office/drawing/2014/main" id="{72BBBDE1-5B56-0649-DAC7-83B8878DFE02}"/>
              </a:ext>
            </a:extLst>
          </p:cNvPr>
          <p:cNvSpPr>
            <a:spLocks noGrp="1"/>
          </p:cNvSpPr>
          <p:nvPr>
            <p:ph idx="1"/>
          </p:nvPr>
        </p:nvSpPr>
        <p:spPr>
          <a:xfrm>
            <a:off x="3852580" y="1595206"/>
            <a:ext cx="6496665" cy="3920691"/>
          </a:xfrm>
        </p:spPr>
        <p:txBody>
          <a:bodyPr/>
          <a:lstStyle/>
          <a:p>
            <a:pPr marL="0" indent="0">
              <a:buNone/>
            </a:pPr>
            <a:r>
              <a:rPr lang="sv-SE" sz="1500" dirty="0"/>
              <a:t>Gata och park förvaltar och ombesörjer kommunens gator och parker. ​</a:t>
            </a:r>
          </a:p>
          <a:p>
            <a:pPr marL="0" indent="0">
              <a:buNone/>
            </a:pPr>
            <a:r>
              <a:rPr lang="sv-SE" sz="1500" dirty="0"/>
              <a:t>Det höga vattenflödet har översvämmat vissa av de gator och öppna ytor som ligger i anslutning till de påverkade områdena. </a:t>
            </a:r>
          </a:p>
          <a:p>
            <a:pPr marL="0" indent="0">
              <a:buNone/>
            </a:pPr>
            <a:r>
              <a:rPr lang="sv-SE" sz="1500" dirty="0"/>
              <a:t>Konsekvenser för närliggande vägar och trafikleder med stora vattensamlingar i viadukter. Uppkomna skador på vatten- </a:t>
            </a:r>
            <a:br>
              <a:rPr lang="sv-SE" sz="1500" dirty="0"/>
            </a:br>
            <a:r>
              <a:rPr lang="sv-SE" sz="1500" dirty="0"/>
              <a:t>och avloppsledningar.</a:t>
            </a:r>
          </a:p>
          <a:p>
            <a:pPr marL="0" indent="0">
              <a:buNone/>
            </a:pPr>
            <a:endParaRPr lang="sv-SE" sz="1500" dirty="0"/>
          </a:p>
        </p:txBody>
      </p:sp>
      <p:grpSp>
        <p:nvGrpSpPr>
          <p:cNvPr id="3" name="Grupp 2">
            <a:extLst>
              <a:ext uri="{FF2B5EF4-FFF2-40B4-BE49-F238E27FC236}">
                <a16:creationId xmlns:a16="http://schemas.microsoft.com/office/drawing/2014/main" id="{E952E99E-DD2E-AF6D-8A4A-F0B8842195B0}"/>
              </a:ext>
              <a:ext uri="{C183D7F6-B498-43B3-948B-1728B52AA6E4}">
                <adec:decorative xmlns:adec="http://schemas.microsoft.com/office/drawing/2017/decorative" val="1"/>
              </a:ext>
            </a:extLst>
          </p:cNvPr>
          <p:cNvGrpSpPr/>
          <p:nvPr/>
        </p:nvGrpSpPr>
        <p:grpSpPr>
          <a:xfrm>
            <a:off x="1752754" y="1655400"/>
            <a:ext cx="1800000" cy="2052000"/>
            <a:chOff x="3983575" y="3745277"/>
            <a:chExt cx="1800000" cy="2052000"/>
          </a:xfrm>
        </p:grpSpPr>
        <p:sp>
          <p:nvSpPr>
            <p:cNvPr id="5" name="Rektangel 4">
              <a:extLst>
                <a:ext uri="{FF2B5EF4-FFF2-40B4-BE49-F238E27FC236}">
                  <a16:creationId xmlns:a16="http://schemas.microsoft.com/office/drawing/2014/main" id="{2D956203-7BC1-6FFB-CD3B-584F50C71C07}"/>
                </a:ext>
              </a:extLst>
            </p:cNvPr>
            <p:cNvSpPr/>
            <p:nvPr/>
          </p:nvSpPr>
          <p:spPr>
            <a:xfrm>
              <a:off x="3983575" y="3745277"/>
              <a:ext cx="1800000" cy="2052000"/>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828000" rIns="72000" bIns="144000" rtlCol="0" anchor="t">
              <a:noAutofit/>
            </a:bodyPr>
            <a:lstStyle/>
            <a:p>
              <a:r>
                <a:rPr lang="sv-SE" sz="900" dirty="0">
                  <a:solidFill>
                    <a:schemeClr val="bg1"/>
                  </a:solidFill>
                </a:rPr>
                <a:t>Ansvarar över underhållet av kommunens gator och parker​.</a:t>
              </a:r>
            </a:p>
          </p:txBody>
        </p:sp>
        <p:sp>
          <p:nvSpPr>
            <p:cNvPr id="7" name="Rektangel 6">
              <a:extLst>
                <a:ext uri="{FF2B5EF4-FFF2-40B4-BE49-F238E27FC236}">
                  <a16:creationId xmlns:a16="http://schemas.microsoft.com/office/drawing/2014/main" id="{CDD73298-BA3C-0692-F663-E9C1B5BDA833}"/>
                </a:ext>
              </a:extLst>
            </p:cNvPr>
            <p:cNvSpPr/>
            <p:nvPr/>
          </p:nvSpPr>
          <p:spPr>
            <a:xfrm>
              <a:off x="4073575" y="3833324"/>
              <a:ext cx="1620000" cy="288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144000" bIns="0" rtlCol="0" anchor="ctr"/>
            <a:lstStyle/>
            <a:p>
              <a:r>
                <a:rPr lang="sv-SE" sz="1000" b="1" dirty="0">
                  <a:solidFill>
                    <a:schemeClr val="tx1"/>
                  </a:solidFill>
                  <a:latin typeface="+mj-lt"/>
                </a:rPr>
                <a:t>Kommun</a:t>
              </a:r>
              <a:endParaRPr lang="en-SE" sz="1000" b="1" dirty="0">
                <a:solidFill>
                  <a:schemeClr val="tx1"/>
                </a:solidFill>
                <a:latin typeface="+mj-lt"/>
              </a:endParaRPr>
            </a:p>
          </p:txBody>
        </p:sp>
        <p:sp>
          <p:nvSpPr>
            <p:cNvPr id="8" name="Rektangel 7">
              <a:extLst>
                <a:ext uri="{FF2B5EF4-FFF2-40B4-BE49-F238E27FC236}">
                  <a16:creationId xmlns:a16="http://schemas.microsoft.com/office/drawing/2014/main" id="{823F5483-DEC3-8ADE-CE03-7ED340AABF6E}"/>
                </a:ext>
              </a:extLst>
            </p:cNvPr>
            <p:cNvSpPr/>
            <p:nvPr/>
          </p:nvSpPr>
          <p:spPr>
            <a:xfrm>
              <a:off x="4073575" y="4165165"/>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Gata och park</a:t>
              </a:r>
            </a:p>
          </p:txBody>
        </p:sp>
      </p:grpSp>
      <p:grpSp>
        <p:nvGrpSpPr>
          <p:cNvPr id="26" name="Grupp 25">
            <a:extLst>
              <a:ext uri="{FF2B5EF4-FFF2-40B4-BE49-F238E27FC236}">
                <a16:creationId xmlns:a16="http://schemas.microsoft.com/office/drawing/2014/main" id="{11C0D5C0-A531-9102-C573-176A6E4ADF96}"/>
              </a:ext>
              <a:ext uri="{C183D7F6-B498-43B3-948B-1728B52AA6E4}">
                <adec:decorative xmlns:adec="http://schemas.microsoft.com/office/drawing/2017/decorative" val="1"/>
              </a:ext>
            </a:extLst>
          </p:cNvPr>
          <p:cNvGrpSpPr/>
          <p:nvPr/>
        </p:nvGrpSpPr>
        <p:grpSpPr>
          <a:xfrm>
            <a:off x="1752754" y="3780586"/>
            <a:ext cx="1800000" cy="643999"/>
            <a:chOff x="1752754" y="3844181"/>
            <a:chExt cx="1800000" cy="643999"/>
          </a:xfrm>
        </p:grpSpPr>
        <p:sp>
          <p:nvSpPr>
            <p:cNvPr id="27" name="Rektangel 26">
              <a:extLst>
                <a:ext uri="{FF2B5EF4-FFF2-40B4-BE49-F238E27FC236}">
                  <a16:creationId xmlns:a16="http://schemas.microsoft.com/office/drawing/2014/main" id="{964265EF-81B8-1285-0414-37FEB69D0117}"/>
                </a:ext>
              </a:extLst>
            </p:cNvPr>
            <p:cNvSpPr/>
            <p:nvPr/>
          </p:nvSpPr>
          <p:spPr>
            <a:xfrm>
              <a:off x="1752754" y="3844181"/>
              <a:ext cx="1800000" cy="643999"/>
            </a:xfrm>
            <a:prstGeom prst="rect">
              <a:avLst/>
            </a:prstGeom>
            <a:solidFill>
              <a:schemeClr val="bg1"/>
            </a:solidFill>
            <a:ln w="127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grpSp>
          <p:nvGrpSpPr>
            <p:cNvPr id="28" name="Grupp 27">
              <a:extLst>
                <a:ext uri="{FF2B5EF4-FFF2-40B4-BE49-F238E27FC236}">
                  <a16:creationId xmlns:a16="http://schemas.microsoft.com/office/drawing/2014/main" id="{98151145-20A6-8075-FC8E-38A2D6A746B8}"/>
                </a:ext>
              </a:extLst>
            </p:cNvPr>
            <p:cNvGrpSpPr/>
            <p:nvPr/>
          </p:nvGrpSpPr>
          <p:grpSpPr>
            <a:xfrm>
              <a:off x="1849328" y="3902104"/>
              <a:ext cx="1613426" cy="507831"/>
              <a:chOff x="1752754" y="3715827"/>
              <a:chExt cx="1613426" cy="507831"/>
            </a:xfrm>
          </p:grpSpPr>
          <p:sp>
            <p:nvSpPr>
              <p:cNvPr id="29" name="textruta 28">
                <a:extLst>
                  <a:ext uri="{FF2B5EF4-FFF2-40B4-BE49-F238E27FC236}">
                    <a16:creationId xmlns:a16="http://schemas.microsoft.com/office/drawing/2014/main" id="{4985CC10-A167-D696-773B-6B8B2FCD92AA}"/>
                  </a:ext>
                </a:extLst>
              </p:cNvPr>
              <p:cNvSpPr txBox="1"/>
              <p:nvPr/>
            </p:nvSpPr>
            <p:spPr>
              <a:xfrm>
                <a:off x="1966334" y="3715827"/>
                <a:ext cx="1399846" cy="507831"/>
              </a:xfrm>
              <a:prstGeom prst="rect">
                <a:avLst/>
              </a:prstGeom>
              <a:noFill/>
            </p:spPr>
            <p:txBody>
              <a:bodyPr wrap="square" rtlCol="0">
                <a:spAutoFit/>
              </a:bodyPr>
              <a:lstStyle/>
              <a:p>
                <a:r>
                  <a:rPr lang="sv-SE" sz="900" dirty="0"/>
                  <a:t>Avger lägesrapport samt samverkansbehov till stab (rapporterar)​</a:t>
                </a:r>
              </a:p>
            </p:txBody>
          </p:sp>
          <p:sp>
            <p:nvSpPr>
              <p:cNvPr id="30" name="Ellips 29">
                <a:extLst>
                  <a:ext uri="{FF2B5EF4-FFF2-40B4-BE49-F238E27FC236}">
                    <a16:creationId xmlns:a16="http://schemas.microsoft.com/office/drawing/2014/main" id="{5E3C4F06-0727-11C5-FBD3-5E7BAA5B680A}"/>
                  </a:ext>
                </a:extLst>
              </p:cNvPr>
              <p:cNvSpPr/>
              <p:nvPr/>
            </p:nvSpPr>
            <p:spPr>
              <a:xfrm>
                <a:off x="1752754" y="3764560"/>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A</a:t>
                </a:r>
                <a:endParaRPr lang="en-SE" sz="800" b="1" dirty="0">
                  <a:solidFill>
                    <a:schemeClr val="bg1"/>
                  </a:solidFill>
                </a:endParaRPr>
              </a:p>
            </p:txBody>
          </p:sp>
        </p:grpSp>
      </p:grpSp>
    </p:spTree>
    <p:extLst>
      <p:ext uri="{BB962C8B-B14F-4D97-AF65-F5344CB8AC3E}">
        <p14:creationId xmlns:p14="http://schemas.microsoft.com/office/powerpoint/2010/main" val="3888830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5D79F1-241E-920F-D45F-0970C1BCD5E5}"/>
              </a:ext>
            </a:extLst>
          </p:cNvPr>
          <p:cNvSpPr>
            <a:spLocks noGrp="1"/>
          </p:cNvSpPr>
          <p:nvPr>
            <p:ph type="title"/>
          </p:nvPr>
        </p:nvSpPr>
        <p:spPr/>
        <p:txBody>
          <a:bodyPr/>
          <a:lstStyle/>
          <a:p>
            <a:r>
              <a:rPr lang="sv-SE" dirty="0"/>
              <a:t>5. Kommunens mark och exploatering​</a:t>
            </a:r>
            <a:endParaRPr lang="en-SE" dirty="0"/>
          </a:p>
        </p:txBody>
      </p:sp>
      <p:sp>
        <p:nvSpPr>
          <p:cNvPr id="4" name="Platshållare för innehåll 3">
            <a:extLst>
              <a:ext uri="{FF2B5EF4-FFF2-40B4-BE49-F238E27FC236}">
                <a16:creationId xmlns:a16="http://schemas.microsoft.com/office/drawing/2014/main" id="{72BBBDE1-5B56-0649-DAC7-83B8878DFE02}"/>
              </a:ext>
            </a:extLst>
          </p:cNvPr>
          <p:cNvSpPr>
            <a:spLocks noGrp="1"/>
          </p:cNvSpPr>
          <p:nvPr>
            <p:ph idx="1"/>
          </p:nvPr>
        </p:nvSpPr>
        <p:spPr>
          <a:xfrm>
            <a:off x="3852580" y="1595206"/>
            <a:ext cx="6496665" cy="3920691"/>
          </a:xfrm>
        </p:spPr>
        <p:txBody>
          <a:bodyPr/>
          <a:lstStyle/>
          <a:p>
            <a:pPr marL="0" indent="0">
              <a:buNone/>
            </a:pPr>
            <a:r>
              <a:rPr lang="sv-SE" sz="1500" dirty="0"/>
              <a:t>Mark och exploatering är förvaltare och utvecklare av kommunens mark. ​</a:t>
            </a:r>
          </a:p>
          <a:p>
            <a:pPr marL="0" indent="0">
              <a:buNone/>
            </a:pPr>
            <a:r>
              <a:rPr lang="sv-SE" sz="1500" dirty="0"/>
              <a:t>De har specifik kompetens gällande ras- och skredrisker och har särskild uppmärksamhet på riskområden och konsekvenser vid ras, skred, erosion och översvämning. </a:t>
            </a:r>
          </a:p>
          <a:p>
            <a:pPr marL="0" indent="0">
              <a:buNone/>
            </a:pPr>
            <a:r>
              <a:rPr lang="sv-SE" sz="1500" dirty="0"/>
              <a:t>Slamströmmar kan orsaka stora skador på mark och byggnader inom det drabbade området, men även påverka intilliggande områden genom skador på teknisk infrastruktur. </a:t>
            </a:r>
          </a:p>
          <a:p>
            <a:pPr marL="0" indent="0">
              <a:buNone/>
            </a:pPr>
            <a:r>
              <a:rPr lang="sv-SE" sz="1500" dirty="0"/>
              <a:t>Ser behov av geotekniskt sakkunniga där exempelvis SGI kan bistå med expertkunskap på plats för att bland annat bedöma om och hur räddningstjänsten kan gå in i påverkade områden vid räddningsinsatser.</a:t>
            </a:r>
          </a:p>
        </p:txBody>
      </p:sp>
      <p:grpSp>
        <p:nvGrpSpPr>
          <p:cNvPr id="10" name="Grupp 9">
            <a:extLst>
              <a:ext uri="{FF2B5EF4-FFF2-40B4-BE49-F238E27FC236}">
                <a16:creationId xmlns:a16="http://schemas.microsoft.com/office/drawing/2014/main" id="{B4AA76DB-25C2-117A-719A-19F70379368A}"/>
              </a:ext>
              <a:ext uri="{C183D7F6-B498-43B3-948B-1728B52AA6E4}">
                <adec:decorative xmlns:adec="http://schemas.microsoft.com/office/drawing/2017/decorative" val="1"/>
              </a:ext>
            </a:extLst>
          </p:cNvPr>
          <p:cNvGrpSpPr/>
          <p:nvPr/>
        </p:nvGrpSpPr>
        <p:grpSpPr>
          <a:xfrm>
            <a:off x="1752754" y="1655400"/>
            <a:ext cx="1800000" cy="2052000"/>
            <a:chOff x="5840870" y="3745277"/>
            <a:chExt cx="1800000" cy="2052000"/>
          </a:xfrm>
        </p:grpSpPr>
        <p:sp>
          <p:nvSpPr>
            <p:cNvPr id="11" name="Rektangel 10">
              <a:extLst>
                <a:ext uri="{FF2B5EF4-FFF2-40B4-BE49-F238E27FC236}">
                  <a16:creationId xmlns:a16="http://schemas.microsoft.com/office/drawing/2014/main" id="{37A52AD0-8BDF-CB7D-EFE5-BC43694953C6}"/>
                </a:ext>
              </a:extLst>
            </p:cNvPr>
            <p:cNvSpPr/>
            <p:nvPr/>
          </p:nvSpPr>
          <p:spPr>
            <a:xfrm>
              <a:off x="5840870" y="3745277"/>
              <a:ext cx="1800000" cy="2052000"/>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828000" rIns="72000" bIns="144000" rtlCol="0" anchor="t">
              <a:noAutofit/>
            </a:bodyPr>
            <a:lstStyle/>
            <a:p>
              <a:r>
                <a:rPr lang="sv-SE" sz="900" dirty="0">
                  <a:solidFill>
                    <a:schemeClr val="bg1"/>
                  </a:solidFill>
                </a:rPr>
                <a:t>Ansvarar över </a:t>
              </a:r>
              <a:br>
                <a:rPr lang="sv-SE" sz="900" dirty="0">
                  <a:solidFill>
                    <a:schemeClr val="bg1"/>
                  </a:solidFill>
                </a:rPr>
              </a:br>
              <a:r>
                <a:rPr lang="sv-SE" sz="900" dirty="0">
                  <a:solidFill>
                    <a:schemeClr val="bg1"/>
                  </a:solidFill>
                </a:rPr>
                <a:t>kommunens mark.​</a:t>
              </a:r>
            </a:p>
          </p:txBody>
        </p:sp>
        <p:sp>
          <p:nvSpPr>
            <p:cNvPr id="12" name="Rektangel 11">
              <a:extLst>
                <a:ext uri="{FF2B5EF4-FFF2-40B4-BE49-F238E27FC236}">
                  <a16:creationId xmlns:a16="http://schemas.microsoft.com/office/drawing/2014/main" id="{5711B1C9-B657-506A-710F-C1A2F42448D9}"/>
                </a:ext>
              </a:extLst>
            </p:cNvPr>
            <p:cNvSpPr/>
            <p:nvPr/>
          </p:nvSpPr>
          <p:spPr>
            <a:xfrm>
              <a:off x="5930870" y="3833324"/>
              <a:ext cx="1620000" cy="288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144000" bIns="0" rtlCol="0" anchor="ctr"/>
            <a:lstStyle/>
            <a:p>
              <a:r>
                <a:rPr lang="sv-SE" sz="1000" b="1" dirty="0">
                  <a:solidFill>
                    <a:schemeClr val="tx1"/>
                  </a:solidFill>
                  <a:latin typeface="+mj-lt"/>
                </a:rPr>
                <a:t>Kommun</a:t>
              </a:r>
              <a:endParaRPr lang="en-SE" sz="1000" b="1" dirty="0">
                <a:solidFill>
                  <a:schemeClr val="tx1"/>
                </a:solidFill>
                <a:latin typeface="+mj-lt"/>
              </a:endParaRPr>
            </a:p>
          </p:txBody>
        </p:sp>
        <p:sp>
          <p:nvSpPr>
            <p:cNvPr id="13" name="Rektangel 12">
              <a:extLst>
                <a:ext uri="{FF2B5EF4-FFF2-40B4-BE49-F238E27FC236}">
                  <a16:creationId xmlns:a16="http://schemas.microsoft.com/office/drawing/2014/main" id="{D6991B90-3EA9-297D-6EC5-F27A86585524}"/>
                </a:ext>
              </a:extLst>
            </p:cNvPr>
            <p:cNvSpPr/>
            <p:nvPr/>
          </p:nvSpPr>
          <p:spPr>
            <a:xfrm>
              <a:off x="5930870" y="4165165"/>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Mark och exploatering​</a:t>
              </a:r>
            </a:p>
          </p:txBody>
        </p:sp>
      </p:grpSp>
      <p:grpSp>
        <p:nvGrpSpPr>
          <p:cNvPr id="26" name="Grupp 25">
            <a:extLst>
              <a:ext uri="{FF2B5EF4-FFF2-40B4-BE49-F238E27FC236}">
                <a16:creationId xmlns:a16="http://schemas.microsoft.com/office/drawing/2014/main" id="{077817E7-4A59-63AA-471B-6338C59EC49D}"/>
              </a:ext>
              <a:ext uri="{C183D7F6-B498-43B3-948B-1728B52AA6E4}">
                <adec:decorative xmlns:adec="http://schemas.microsoft.com/office/drawing/2017/decorative" val="1"/>
              </a:ext>
            </a:extLst>
          </p:cNvPr>
          <p:cNvGrpSpPr/>
          <p:nvPr/>
        </p:nvGrpSpPr>
        <p:grpSpPr>
          <a:xfrm>
            <a:off x="1752754" y="3780586"/>
            <a:ext cx="1800000" cy="643999"/>
            <a:chOff x="1752754" y="3844181"/>
            <a:chExt cx="1800000" cy="643999"/>
          </a:xfrm>
        </p:grpSpPr>
        <p:sp>
          <p:nvSpPr>
            <p:cNvPr id="27" name="Rektangel 26">
              <a:extLst>
                <a:ext uri="{FF2B5EF4-FFF2-40B4-BE49-F238E27FC236}">
                  <a16:creationId xmlns:a16="http://schemas.microsoft.com/office/drawing/2014/main" id="{2C2B15D0-1DE4-D625-821D-DFE895D3BF9F}"/>
                </a:ext>
              </a:extLst>
            </p:cNvPr>
            <p:cNvSpPr/>
            <p:nvPr/>
          </p:nvSpPr>
          <p:spPr>
            <a:xfrm>
              <a:off x="1752754" y="3844181"/>
              <a:ext cx="1800000" cy="643999"/>
            </a:xfrm>
            <a:prstGeom prst="rect">
              <a:avLst/>
            </a:prstGeom>
            <a:solidFill>
              <a:schemeClr val="bg1"/>
            </a:solidFill>
            <a:ln w="127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grpSp>
          <p:nvGrpSpPr>
            <p:cNvPr id="28" name="Grupp 27">
              <a:extLst>
                <a:ext uri="{FF2B5EF4-FFF2-40B4-BE49-F238E27FC236}">
                  <a16:creationId xmlns:a16="http://schemas.microsoft.com/office/drawing/2014/main" id="{7F4E84D9-782A-1FE4-2690-B59FBA24F4FA}"/>
                </a:ext>
              </a:extLst>
            </p:cNvPr>
            <p:cNvGrpSpPr/>
            <p:nvPr/>
          </p:nvGrpSpPr>
          <p:grpSpPr>
            <a:xfrm>
              <a:off x="1849328" y="3902104"/>
              <a:ext cx="1613426" cy="507831"/>
              <a:chOff x="1752754" y="3715827"/>
              <a:chExt cx="1613426" cy="507831"/>
            </a:xfrm>
          </p:grpSpPr>
          <p:sp>
            <p:nvSpPr>
              <p:cNvPr id="29" name="textruta 28">
                <a:extLst>
                  <a:ext uri="{FF2B5EF4-FFF2-40B4-BE49-F238E27FC236}">
                    <a16:creationId xmlns:a16="http://schemas.microsoft.com/office/drawing/2014/main" id="{5A8F7299-CB39-5B2C-DC42-47E76F7B8977}"/>
                  </a:ext>
                </a:extLst>
              </p:cNvPr>
              <p:cNvSpPr txBox="1"/>
              <p:nvPr/>
            </p:nvSpPr>
            <p:spPr>
              <a:xfrm>
                <a:off x="1966334" y="3715827"/>
                <a:ext cx="1399846" cy="507831"/>
              </a:xfrm>
              <a:prstGeom prst="rect">
                <a:avLst/>
              </a:prstGeom>
              <a:noFill/>
            </p:spPr>
            <p:txBody>
              <a:bodyPr wrap="square" rtlCol="0">
                <a:spAutoFit/>
              </a:bodyPr>
              <a:lstStyle/>
              <a:p>
                <a:r>
                  <a:rPr lang="sv-SE" sz="900" dirty="0"/>
                  <a:t>Avger lägesrapport samt samverkansbehov till stab (rapporterar)​</a:t>
                </a:r>
              </a:p>
            </p:txBody>
          </p:sp>
          <p:sp>
            <p:nvSpPr>
              <p:cNvPr id="30" name="Ellips 29">
                <a:extLst>
                  <a:ext uri="{FF2B5EF4-FFF2-40B4-BE49-F238E27FC236}">
                    <a16:creationId xmlns:a16="http://schemas.microsoft.com/office/drawing/2014/main" id="{191C530A-6589-0776-79C0-8191BC8ABEAC}"/>
                  </a:ext>
                </a:extLst>
              </p:cNvPr>
              <p:cNvSpPr/>
              <p:nvPr/>
            </p:nvSpPr>
            <p:spPr>
              <a:xfrm>
                <a:off x="1752754" y="3764560"/>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A</a:t>
                </a:r>
                <a:endParaRPr lang="en-SE" sz="800" b="1" dirty="0">
                  <a:solidFill>
                    <a:schemeClr val="bg1"/>
                  </a:solidFill>
                </a:endParaRPr>
              </a:p>
            </p:txBody>
          </p:sp>
        </p:grpSp>
      </p:grpSp>
    </p:spTree>
    <p:extLst>
      <p:ext uri="{BB962C8B-B14F-4D97-AF65-F5344CB8AC3E}">
        <p14:creationId xmlns:p14="http://schemas.microsoft.com/office/powerpoint/2010/main" val="1088514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5D79F1-241E-920F-D45F-0970C1BCD5E5}"/>
              </a:ext>
            </a:extLst>
          </p:cNvPr>
          <p:cNvSpPr>
            <a:spLocks noGrp="1"/>
          </p:cNvSpPr>
          <p:nvPr>
            <p:ph type="title"/>
          </p:nvPr>
        </p:nvSpPr>
        <p:spPr/>
        <p:txBody>
          <a:bodyPr/>
          <a:lstStyle/>
          <a:p>
            <a:r>
              <a:rPr lang="sv-SE" dirty="0"/>
              <a:t>6. Kommunala energibolaget​</a:t>
            </a:r>
            <a:endParaRPr lang="en-SE" dirty="0"/>
          </a:p>
        </p:txBody>
      </p:sp>
      <p:sp>
        <p:nvSpPr>
          <p:cNvPr id="4" name="Platshållare för innehåll 3">
            <a:extLst>
              <a:ext uri="{FF2B5EF4-FFF2-40B4-BE49-F238E27FC236}">
                <a16:creationId xmlns:a16="http://schemas.microsoft.com/office/drawing/2014/main" id="{72BBBDE1-5B56-0649-DAC7-83B8878DFE02}"/>
              </a:ext>
            </a:extLst>
          </p:cNvPr>
          <p:cNvSpPr>
            <a:spLocks noGrp="1"/>
          </p:cNvSpPr>
          <p:nvPr>
            <p:ph idx="1"/>
          </p:nvPr>
        </p:nvSpPr>
        <p:spPr>
          <a:xfrm>
            <a:off x="3852580" y="1595206"/>
            <a:ext cx="6496665" cy="3920691"/>
          </a:xfrm>
        </p:spPr>
        <p:txBody>
          <a:bodyPr/>
          <a:lstStyle/>
          <a:p>
            <a:pPr marL="0" indent="0">
              <a:buNone/>
            </a:pPr>
            <a:r>
              <a:rPr lang="sv-SE" sz="1500" dirty="0"/>
              <a:t>Det kommunala energibolaget förser kommunen med el, fjärrvärme, fjärrkyla och fiber. De ansvarar även för det kommunala vatten- </a:t>
            </a:r>
            <a:br>
              <a:rPr lang="sv-SE" sz="1500" dirty="0"/>
            </a:br>
            <a:r>
              <a:rPr lang="sv-SE" sz="1500" dirty="0"/>
              <a:t>och avloppssystemet. </a:t>
            </a:r>
          </a:p>
          <a:p>
            <a:pPr marL="0" indent="0">
              <a:buNone/>
            </a:pPr>
            <a:r>
              <a:rPr lang="sv-SE" sz="1500" dirty="0"/>
              <a:t>Det kommunala energibolaget har vattenkraftstationer i de påverkade vattendragen och har ett bevakningssystem som mäter och gör prognoser av vattenflöden och nivåer. </a:t>
            </a:r>
          </a:p>
          <a:p>
            <a:pPr marL="0" indent="0">
              <a:buNone/>
            </a:pPr>
            <a:r>
              <a:rPr lang="sv-SE" sz="1500" dirty="0"/>
              <a:t>De håller kommunens stab uppdaterad av aktuella flödesnivåer och </a:t>
            </a:r>
            <a:br>
              <a:rPr lang="sv-SE" sz="1500" dirty="0"/>
            </a:br>
            <a:r>
              <a:rPr lang="sv-SE" sz="1500" dirty="0"/>
              <a:t>kan kalibrera vattennivåerna något med hjälp av flödesluckor.</a:t>
            </a:r>
          </a:p>
          <a:p>
            <a:pPr marL="0" indent="0">
              <a:buNone/>
            </a:pPr>
            <a:r>
              <a:rPr lang="sv-SE" sz="1500" dirty="0"/>
              <a:t>Områden som är drabbade har medfört konsekvenser på vissa vattentäkter och vattenledningsnät.</a:t>
            </a:r>
          </a:p>
          <a:p>
            <a:pPr marL="0" indent="0">
              <a:buNone/>
            </a:pPr>
            <a:r>
              <a:rPr lang="sv-SE" sz="1500" dirty="0"/>
              <a:t>Större enskilda dricksvattenanläggningar och privatpersoner med egen brunn uppmanas att kontrollera dricksvattenkvaliteten.</a:t>
            </a:r>
          </a:p>
          <a:p>
            <a:pPr marL="0" indent="0">
              <a:buNone/>
            </a:pPr>
            <a:r>
              <a:rPr lang="sv-SE" sz="1500" dirty="0"/>
              <a:t>Lantbruk eller djurhållande gårdar med påverkan på vattenförsörjningen kan vara i behov av vatten från vattentankstationer.</a:t>
            </a:r>
          </a:p>
        </p:txBody>
      </p:sp>
      <p:grpSp>
        <p:nvGrpSpPr>
          <p:cNvPr id="6" name="Grupp 5">
            <a:extLst>
              <a:ext uri="{FF2B5EF4-FFF2-40B4-BE49-F238E27FC236}">
                <a16:creationId xmlns:a16="http://schemas.microsoft.com/office/drawing/2014/main" id="{17617E96-F759-FFCB-3723-5CEE6E7630DC}"/>
              </a:ext>
              <a:ext uri="{C183D7F6-B498-43B3-948B-1728B52AA6E4}">
                <adec:decorative xmlns:adec="http://schemas.microsoft.com/office/drawing/2017/decorative" val="1"/>
              </a:ext>
            </a:extLst>
          </p:cNvPr>
          <p:cNvGrpSpPr/>
          <p:nvPr/>
        </p:nvGrpSpPr>
        <p:grpSpPr>
          <a:xfrm>
            <a:off x="1752754" y="1655400"/>
            <a:ext cx="1800000" cy="2052000"/>
            <a:chOff x="7698165" y="3745277"/>
            <a:chExt cx="1800000" cy="2052000"/>
          </a:xfrm>
        </p:grpSpPr>
        <p:sp>
          <p:nvSpPr>
            <p:cNvPr id="7" name="Rektangel 6">
              <a:extLst>
                <a:ext uri="{FF2B5EF4-FFF2-40B4-BE49-F238E27FC236}">
                  <a16:creationId xmlns:a16="http://schemas.microsoft.com/office/drawing/2014/main" id="{C1DE83D6-47FA-537B-6F7A-E37A3BC8EAD5}"/>
                </a:ext>
              </a:extLst>
            </p:cNvPr>
            <p:cNvSpPr/>
            <p:nvPr/>
          </p:nvSpPr>
          <p:spPr>
            <a:xfrm>
              <a:off x="7698165" y="3745277"/>
              <a:ext cx="1800000" cy="2052000"/>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828000" rIns="72000" bIns="144000" rtlCol="0" anchor="t">
              <a:noAutofit/>
            </a:bodyPr>
            <a:lstStyle/>
            <a:p>
              <a:r>
                <a:rPr lang="sv-SE" sz="900" dirty="0">
                  <a:solidFill>
                    <a:schemeClr val="bg1"/>
                  </a:solidFill>
                </a:rPr>
                <a:t>Energibolaget mäter vattennivåer och ser över om det finns någon påverkan på el- och dricksvatten-</a:t>
              </a:r>
              <a:br>
                <a:rPr lang="sv-SE" sz="900" dirty="0">
                  <a:solidFill>
                    <a:schemeClr val="bg1"/>
                  </a:solidFill>
                </a:rPr>
              </a:br>
              <a:r>
                <a:rPr lang="sv-SE" sz="900" dirty="0">
                  <a:solidFill>
                    <a:schemeClr val="bg1"/>
                  </a:solidFill>
                </a:rPr>
                <a:t>försörjningen.</a:t>
              </a:r>
            </a:p>
          </p:txBody>
        </p:sp>
        <p:sp>
          <p:nvSpPr>
            <p:cNvPr id="9" name="Rektangel 8">
              <a:extLst>
                <a:ext uri="{FF2B5EF4-FFF2-40B4-BE49-F238E27FC236}">
                  <a16:creationId xmlns:a16="http://schemas.microsoft.com/office/drawing/2014/main" id="{C68D9237-CAA4-5596-4D44-F87F33D33A2C}"/>
                </a:ext>
              </a:extLst>
            </p:cNvPr>
            <p:cNvSpPr/>
            <p:nvPr/>
          </p:nvSpPr>
          <p:spPr>
            <a:xfrm>
              <a:off x="7788167" y="3833324"/>
              <a:ext cx="1620000" cy="288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144000" bIns="0" rtlCol="0" anchor="ctr"/>
            <a:lstStyle/>
            <a:p>
              <a:r>
                <a:rPr lang="sv-SE" sz="1000" b="1" dirty="0">
                  <a:solidFill>
                    <a:schemeClr val="tx1"/>
                  </a:solidFill>
                  <a:latin typeface="+mj-lt"/>
                </a:rPr>
                <a:t>Kommunalt bolag</a:t>
              </a:r>
            </a:p>
          </p:txBody>
        </p:sp>
        <p:sp>
          <p:nvSpPr>
            <p:cNvPr id="10" name="Rektangel 9">
              <a:extLst>
                <a:ext uri="{FF2B5EF4-FFF2-40B4-BE49-F238E27FC236}">
                  <a16:creationId xmlns:a16="http://schemas.microsoft.com/office/drawing/2014/main" id="{1D7FBD53-2AB3-E7A6-C822-B784835844ED}"/>
                </a:ext>
              </a:extLst>
            </p:cNvPr>
            <p:cNvSpPr/>
            <p:nvPr/>
          </p:nvSpPr>
          <p:spPr>
            <a:xfrm>
              <a:off x="7788167" y="4165165"/>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Energibolag​</a:t>
              </a:r>
            </a:p>
          </p:txBody>
        </p:sp>
      </p:grpSp>
      <p:grpSp>
        <p:nvGrpSpPr>
          <p:cNvPr id="23" name="Grupp 22">
            <a:extLst>
              <a:ext uri="{FF2B5EF4-FFF2-40B4-BE49-F238E27FC236}">
                <a16:creationId xmlns:a16="http://schemas.microsoft.com/office/drawing/2014/main" id="{7D2B5B18-2500-B5E7-0960-7948A537523D}"/>
              </a:ext>
              <a:ext uri="{C183D7F6-B498-43B3-948B-1728B52AA6E4}">
                <adec:decorative xmlns:adec="http://schemas.microsoft.com/office/drawing/2017/decorative" val="1"/>
              </a:ext>
            </a:extLst>
          </p:cNvPr>
          <p:cNvGrpSpPr/>
          <p:nvPr/>
        </p:nvGrpSpPr>
        <p:grpSpPr>
          <a:xfrm>
            <a:off x="1752754" y="3780586"/>
            <a:ext cx="1800000" cy="643999"/>
            <a:chOff x="1752754" y="3844181"/>
            <a:chExt cx="1800000" cy="643999"/>
          </a:xfrm>
        </p:grpSpPr>
        <p:sp>
          <p:nvSpPr>
            <p:cNvPr id="24" name="Rektangel 23">
              <a:extLst>
                <a:ext uri="{FF2B5EF4-FFF2-40B4-BE49-F238E27FC236}">
                  <a16:creationId xmlns:a16="http://schemas.microsoft.com/office/drawing/2014/main" id="{B6ACDB7A-D9B0-9749-3095-1C994ED0CCA1}"/>
                </a:ext>
              </a:extLst>
            </p:cNvPr>
            <p:cNvSpPr/>
            <p:nvPr/>
          </p:nvSpPr>
          <p:spPr>
            <a:xfrm>
              <a:off x="1752754" y="3844181"/>
              <a:ext cx="1800000" cy="643999"/>
            </a:xfrm>
            <a:prstGeom prst="rect">
              <a:avLst/>
            </a:prstGeom>
            <a:solidFill>
              <a:schemeClr val="bg1"/>
            </a:solidFill>
            <a:ln w="127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grpSp>
          <p:nvGrpSpPr>
            <p:cNvPr id="25" name="Grupp 24">
              <a:extLst>
                <a:ext uri="{FF2B5EF4-FFF2-40B4-BE49-F238E27FC236}">
                  <a16:creationId xmlns:a16="http://schemas.microsoft.com/office/drawing/2014/main" id="{A05DD7F8-92C5-A1DA-97D6-2197BF32A272}"/>
                </a:ext>
              </a:extLst>
            </p:cNvPr>
            <p:cNvGrpSpPr/>
            <p:nvPr/>
          </p:nvGrpSpPr>
          <p:grpSpPr>
            <a:xfrm>
              <a:off x="1849328" y="3902104"/>
              <a:ext cx="1613426" cy="507831"/>
              <a:chOff x="1752754" y="3715827"/>
              <a:chExt cx="1613426" cy="507831"/>
            </a:xfrm>
          </p:grpSpPr>
          <p:sp>
            <p:nvSpPr>
              <p:cNvPr id="26" name="textruta 25">
                <a:extLst>
                  <a:ext uri="{FF2B5EF4-FFF2-40B4-BE49-F238E27FC236}">
                    <a16:creationId xmlns:a16="http://schemas.microsoft.com/office/drawing/2014/main" id="{CD5F9FEC-55CE-92BF-9529-CABB862C6D72}"/>
                  </a:ext>
                </a:extLst>
              </p:cNvPr>
              <p:cNvSpPr txBox="1"/>
              <p:nvPr/>
            </p:nvSpPr>
            <p:spPr>
              <a:xfrm>
                <a:off x="1966334" y="3715827"/>
                <a:ext cx="1399846" cy="507831"/>
              </a:xfrm>
              <a:prstGeom prst="rect">
                <a:avLst/>
              </a:prstGeom>
              <a:noFill/>
            </p:spPr>
            <p:txBody>
              <a:bodyPr wrap="square" rtlCol="0">
                <a:spAutoFit/>
              </a:bodyPr>
              <a:lstStyle/>
              <a:p>
                <a:r>
                  <a:rPr lang="sv-SE" sz="900" dirty="0"/>
                  <a:t>Avger lägesrapport samt samverkansbehov till stab (rapporterar)​</a:t>
                </a:r>
              </a:p>
            </p:txBody>
          </p:sp>
          <p:sp>
            <p:nvSpPr>
              <p:cNvPr id="27" name="Ellips 26">
                <a:extLst>
                  <a:ext uri="{FF2B5EF4-FFF2-40B4-BE49-F238E27FC236}">
                    <a16:creationId xmlns:a16="http://schemas.microsoft.com/office/drawing/2014/main" id="{18F7DFB4-0F83-F0BA-BDA8-5DDC0F83B0E8}"/>
                  </a:ext>
                </a:extLst>
              </p:cNvPr>
              <p:cNvSpPr/>
              <p:nvPr/>
            </p:nvSpPr>
            <p:spPr>
              <a:xfrm>
                <a:off x="1752754" y="3764560"/>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A</a:t>
                </a:r>
                <a:endParaRPr lang="en-SE" sz="800" b="1" dirty="0">
                  <a:solidFill>
                    <a:schemeClr val="bg1"/>
                  </a:solidFill>
                </a:endParaRPr>
              </a:p>
            </p:txBody>
          </p:sp>
        </p:grpSp>
      </p:grpSp>
    </p:spTree>
    <p:extLst>
      <p:ext uri="{BB962C8B-B14F-4D97-AF65-F5344CB8AC3E}">
        <p14:creationId xmlns:p14="http://schemas.microsoft.com/office/powerpoint/2010/main" val="3159903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EXTCOLOR" val="0"/>
</p:tagLst>
</file>

<file path=ppt/tags/tag2.xml><?xml version="1.0" encoding="utf-8"?>
<p:tagLst xmlns:a="http://schemas.openxmlformats.org/drawingml/2006/main" xmlns:r="http://schemas.openxmlformats.org/officeDocument/2006/relationships" xmlns:p="http://schemas.openxmlformats.org/presentationml/2006/main">
  <p:tag name="TEXTCOLOR" val="0"/>
</p:tagLst>
</file>

<file path=ppt/tags/tag3.xml><?xml version="1.0" encoding="utf-8"?>
<p:tagLst xmlns:a="http://schemas.openxmlformats.org/drawingml/2006/main" xmlns:r="http://schemas.openxmlformats.org/officeDocument/2006/relationships" xmlns:p="http://schemas.openxmlformats.org/presentationml/2006/main">
  <p:tag name="TEXTCOLOR" val="0"/>
</p:tagLst>
</file>

<file path=ppt/tags/tag4.xml><?xml version="1.0" encoding="utf-8"?>
<p:tagLst xmlns:a="http://schemas.openxmlformats.org/drawingml/2006/main" xmlns:r="http://schemas.openxmlformats.org/officeDocument/2006/relationships" xmlns:p="http://schemas.openxmlformats.org/presentationml/2006/main">
  <p:tag name="TEXTCOLOR" val="0"/>
</p:tagLst>
</file>

<file path=ppt/tags/tag5.xml><?xml version="1.0" encoding="utf-8"?>
<p:tagLst xmlns:a="http://schemas.openxmlformats.org/drawingml/2006/main" xmlns:r="http://schemas.openxmlformats.org/officeDocument/2006/relationships" xmlns:p="http://schemas.openxmlformats.org/presentationml/2006/main">
  <p:tag name="TEXTCOLOR" val="0"/>
</p:tagLst>
</file>

<file path=ppt/tags/tag6.xml><?xml version="1.0" encoding="utf-8"?>
<p:tagLst xmlns:a="http://schemas.openxmlformats.org/drawingml/2006/main" xmlns:r="http://schemas.openxmlformats.org/officeDocument/2006/relationships" xmlns:p="http://schemas.openxmlformats.org/presentationml/2006/main">
  <p:tag name="TEXTCOLOR" val="0"/>
</p:tagLst>
</file>

<file path=ppt/tags/tag7.xml><?xml version="1.0" encoding="utf-8"?>
<p:tagLst xmlns:a="http://schemas.openxmlformats.org/drawingml/2006/main" xmlns:r="http://schemas.openxmlformats.org/officeDocument/2006/relationships" xmlns:p="http://schemas.openxmlformats.org/presentationml/2006/main">
  <p:tag name="TEXTCOLOR" val="0"/>
</p:tagLst>
</file>

<file path=ppt/tags/tag8.xml><?xml version="1.0" encoding="utf-8"?>
<p:tagLst xmlns:a="http://schemas.openxmlformats.org/drawingml/2006/main" xmlns:r="http://schemas.openxmlformats.org/officeDocument/2006/relationships" xmlns:p="http://schemas.openxmlformats.org/presentationml/2006/main">
  <p:tag name="TEXTCOLOR" val="0"/>
</p:tagLst>
</file>

<file path=ppt/theme/theme1.xml><?xml version="1.0" encoding="utf-8"?>
<a:theme xmlns:a="http://schemas.openxmlformats.org/drawingml/2006/main" name="Arbetssätt">
  <a:themeElements>
    <a:clrScheme name="Ramverket">
      <a:dk1>
        <a:srgbClr val="142239"/>
      </a:dk1>
      <a:lt1>
        <a:sysClr val="window" lastClr="FFFFFF"/>
      </a:lt1>
      <a:dk2>
        <a:srgbClr val="142239"/>
      </a:dk2>
      <a:lt2>
        <a:srgbClr val="F6EFE9"/>
      </a:lt2>
      <a:accent1>
        <a:srgbClr val="142239"/>
      </a:accent1>
      <a:accent2>
        <a:srgbClr val="EBA5BC"/>
      </a:accent2>
      <a:accent3>
        <a:srgbClr val="F07F39"/>
      </a:accent3>
      <a:accent4>
        <a:srgbClr val="92C1AA"/>
      </a:accent4>
      <a:accent5>
        <a:srgbClr val="FFE25F"/>
      </a:accent5>
      <a:accent6>
        <a:srgbClr val="C6DEED"/>
      </a:accent6>
      <a:hlink>
        <a:srgbClr val="F07F39"/>
      </a:hlink>
      <a:folHlink>
        <a:srgbClr val="142239"/>
      </a:folHlink>
    </a:clrScheme>
    <a:fontScheme name="ramverk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0" id="{657EB892-3643-C745-937D-12CB85729B9A}" vid="{50C5FE5E-6213-814D-8201-6B4E1DBE2DF7}"/>
    </a:ext>
  </a:extLst>
</a:theme>
</file>

<file path=ppt/theme/theme2.xml><?xml version="1.0" encoding="utf-8"?>
<a:theme xmlns:a="http://schemas.openxmlformats.org/drawingml/2006/main" name="Gemensamma grunder">
  <a:themeElements>
    <a:clrScheme name="Ramverket">
      <a:dk1>
        <a:srgbClr val="142239"/>
      </a:dk1>
      <a:lt1>
        <a:sysClr val="window" lastClr="FFFFFF"/>
      </a:lt1>
      <a:dk2>
        <a:srgbClr val="142239"/>
      </a:dk2>
      <a:lt2>
        <a:srgbClr val="F6EFE9"/>
      </a:lt2>
      <a:accent1>
        <a:srgbClr val="142239"/>
      </a:accent1>
      <a:accent2>
        <a:srgbClr val="EBA5BC"/>
      </a:accent2>
      <a:accent3>
        <a:srgbClr val="F07F39"/>
      </a:accent3>
      <a:accent4>
        <a:srgbClr val="92C1AA"/>
      </a:accent4>
      <a:accent5>
        <a:srgbClr val="FFE25F"/>
      </a:accent5>
      <a:accent6>
        <a:srgbClr val="C6DEED"/>
      </a:accent6>
      <a:hlink>
        <a:srgbClr val="F07F39"/>
      </a:hlink>
      <a:folHlink>
        <a:srgbClr val="142239"/>
      </a:folHlink>
    </a:clrScheme>
    <a:fontScheme name="ramverk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0" id="{657EB892-3643-C745-937D-12CB85729B9A}" vid="{A8C7BF52-3F13-D542-B5F6-4CBEAEAD0BD9}"/>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1A90DCF60F35F8429B3402DEBC9C675B" ma:contentTypeVersion="2" ma:contentTypeDescription="Skapa ett nytt dokument." ma:contentTypeScope="" ma:versionID="6910626259125c8ef5cabb603370feb3">
  <xsd:schema xmlns:xsd="http://www.w3.org/2001/XMLSchema" xmlns:xs="http://www.w3.org/2001/XMLSchema" xmlns:p="http://schemas.microsoft.com/office/2006/metadata/properties" xmlns:ns2="03895b0a-d61f-4293-917f-0cd761b2cdea" targetNamespace="http://schemas.microsoft.com/office/2006/metadata/properties" ma:root="true" ma:fieldsID="b6587eb7b3a163c94f6c16e0eece507b" ns2:_="">
    <xsd:import namespace="03895b0a-d61f-4293-917f-0cd761b2cdea"/>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895b0a-d61f-4293-917f-0cd761b2cdea" elementFormDefault="qualified">
    <xsd:import namespace="http://schemas.microsoft.com/office/2006/documentManagement/types"/>
    <xsd:import namespace="http://schemas.microsoft.com/office/infopath/2007/PartnerControls"/>
    <xsd:element name="SharedWithUsers" ma:index="8"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4A5782F-955A-49ED-B1B9-13A25341B1A0}">
  <ds:schemaRefs>
    <ds:schemaRef ds:uri="http://schemas.microsoft.com/sharepoint/v3/contenttype/forms"/>
  </ds:schemaRefs>
</ds:datastoreItem>
</file>

<file path=customXml/itemProps2.xml><?xml version="1.0" encoding="utf-8"?>
<ds:datastoreItem xmlns:ds="http://schemas.openxmlformats.org/officeDocument/2006/customXml" ds:itemID="{8A2C5F6E-697D-41E5-BF1F-D7878164C3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895b0a-d61f-4293-917f-0cd761b2cd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3248D45-495C-493A-BB1A-60BD4FB580A4}">
  <ds:schemaRefs>
    <ds:schemaRef ds:uri="http://schemas.microsoft.com/office/2006/documentManagement/types"/>
    <ds:schemaRef ds:uri="http://purl.org/dc/terms/"/>
    <ds:schemaRef ds:uri="http://www.w3.org/XML/1998/namespace"/>
    <ds:schemaRef ds:uri="http://purl.org/dc/elements/1.1/"/>
    <ds:schemaRef ds:uri="http://schemas.microsoft.com/office/2006/metadata/properties"/>
    <ds:schemaRef ds:uri="03895b0a-d61f-4293-917f-0cd761b2cdea"/>
    <ds:schemaRef ds:uri="http://schemas.microsoft.com/office/infopath/2007/PartnerControls"/>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Powerpoint_mall_ramverket-ny</Template>
  <TotalTime>401</TotalTime>
  <Words>1713</Words>
  <Application>Microsoft Office PowerPoint</Application>
  <PresentationFormat>Bredbild</PresentationFormat>
  <Paragraphs>202</Paragraphs>
  <Slides>13</Slides>
  <Notes>0</Notes>
  <HiddenSlides>0</HiddenSlides>
  <MMClips>0</MMClips>
  <ScaleCrop>false</ScaleCrop>
  <HeadingPairs>
    <vt:vector size="6" baseType="variant">
      <vt:variant>
        <vt:lpstr>Använt teckensnitt</vt:lpstr>
      </vt:variant>
      <vt:variant>
        <vt:i4>3</vt:i4>
      </vt:variant>
      <vt:variant>
        <vt:lpstr>Tema</vt:lpstr>
      </vt:variant>
      <vt:variant>
        <vt:i4>2</vt:i4>
      </vt:variant>
      <vt:variant>
        <vt:lpstr>Bildrubriker</vt:lpstr>
      </vt:variant>
      <vt:variant>
        <vt:i4>13</vt:i4>
      </vt:variant>
    </vt:vector>
  </HeadingPairs>
  <TitlesOfParts>
    <vt:vector size="18" baseType="lpstr">
      <vt:lpstr>Aptos</vt:lpstr>
      <vt:lpstr>Arial</vt:lpstr>
      <vt:lpstr>Century Gothic</vt:lpstr>
      <vt:lpstr>Arbetssätt</vt:lpstr>
      <vt:lpstr>Gemensamma grunder</vt:lpstr>
      <vt:lpstr>Exempel på rapportering – kommun </vt:lpstr>
      <vt:lpstr>Om detta exempel</vt:lpstr>
      <vt:lpstr>Exempel på aktörer och roller för rapportering i en kommun – höga flöden/översvämning</vt:lpstr>
      <vt:lpstr>1. Kommunen och dess stab​</vt:lpstr>
      <vt:lpstr>2. Kommunens fastighetskontor​</vt:lpstr>
      <vt:lpstr>3. Kultur, idrott och fritidsförvaltning​</vt:lpstr>
      <vt:lpstr>4. Kommunens gata och park​</vt:lpstr>
      <vt:lpstr>5. Kommunens mark och exploatering​</vt:lpstr>
      <vt:lpstr>6. Kommunala energibolaget​</vt:lpstr>
      <vt:lpstr>7. Andra aktörers roller​</vt:lpstr>
      <vt:lpstr>8. Kommunen och dess stab​</vt:lpstr>
      <vt:lpstr>Exempel för kommun – gör din egen bild​</vt:lpstr>
      <vt:lpstr>Vill du veta 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Exempel på rapportering – kommun </dc:title>
  <dc:creator>Julia Karlsson</dc:creator>
  <cp:lastModifiedBy>Holmlund Jan-Anders</cp:lastModifiedBy>
  <cp:revision>77</cp:revision>
  <dcterms:created xsi:type="dcterms:W3CDTF">2026-03-27T10:20:00Z</dcterms:created>
  <dcterms:modified xsi:type="dcterms:W3CDTF">2026-06-05T08:12:32Z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0x0101001A90DCF60F35F8429B3402DEBC9C675B</vt:lpwstr>
  </property>
  <property fmtid="{D5CDD505-2E9C-101B-9397-08002B2CF9AE}" pid="3" name="MediaServiceImageTags">
    <vt:lpwstr/>
  </property>
</Properties>
</file>