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4.xml" ContentType="application/vnd.openxmlformats-officedocument.them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5.xml" ContentType="application/vnd.openxmlformats-officedocument.theme+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6.xml" ContentType="application/vnd.openxmlformats-officedocument.them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2" r:id="rId4"/>
    <p:sldMasterId id="2147483700" r:id="rId5"/>
    <p:sldMasterId id="2147483684" r:id="rId6"/>
    <p:sldMasterId id="2147483676" r:id="rId7"/>
    <p:sldMasterId id="2147483668" r:id="rId8"/>
    <p:sldMasterId id="2147483708" r:id="rId9"/>
  </p:sldMasterIdLst>
  <p:notesMasterIdLst>
    <p:notesMasterId r:id="rId21"/>
  </p:notesMasterIdLst>
  <p:sldIdLst>
    <p:sldId id="274" r:id="rId10"/>
    <p:sldId id="275" r:id="rId11"/>
    <p:sldId id="276" r:id="rId12"/>
    <p:sldId id="278" r:id="rId13"/>
    <p:sldId id="287" r:id="rId14"/>
    <p:sldId id="288" r:id="rId15"/>
    <p:sldId id="289" r:id="rId16"/>
    <p:sldId id="290" r:id="rId17"/>
    <p:sldId id="291" r:id="rId18"/>
    <p:sldId id="285" r:id="rId19"/>
    <p:sldId id="286" r:id="rId2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72BA635-A748-338C-06F7-699534066627}" name="Johan Håkansson" initials="JH" userId="S::johan.hakansson@advant.se::bebd2d44-3f39-4704-bf93-d1bb3e0a544d" providerId="AD"/>
  <p188:author id="{FEA6B15B-EA67-F29D-EA74-270E27829936}" name="Linnea Åkerberg" initials="LÅ" userId="S::linnea@advant.se::bacf3152-3bd3-4df1-b0f1-24347c818fd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7E7"/>
    <a:srgbClr val="D67143"/>
    <a:srgbClr val="FAEDE7"/>
    <a:srgbClr val="4A4944"/>
    <a:srgbClr val="CECECE"/>
    <a:srgbClr val="E3D2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39" autoAdjust="0"/>
    <p:restoredTop sz="95897"/>
  </p:normalViewPr>
  <p:slideViewPr>
    <p:cSldViewPr snapToGrid="0" showGuides="1">
      <p:cViewPr varScale="1">
        <p:scale>
          <a:sx n="122" d="100"/>
          <a:sy n="122" d="100"/>
        </p:scale>
        <p:origin x="108"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viewProps" Target="viewProps.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4A97CF-7B66-564E-8D37-0AF7A822DEF0}" type="datetimeFigureOut">
              <a:rPr lang="sv-SE" smtClean="0"/>
              <a:t>2024-11-15</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FEE9DA-8B3F-B346-B53F-C77B96E74553}" type="slidenum">
              <a:rPr lang="sv-SE" smtClean="0"/>
              <a:t>‹#›</a:t>
            </a:fld>
            <a:endParaRPr lang="sv-SE"/>
          </a:p>
        </p:txBody>
      </p:sp>
    </p:spTree>
    <p:extLst>
      <p:ext uri="{BB962C8B-B14F-4D97-AF65-F5344CB8AC3E}">
        <p14:creationId xmlns:p14="http://schemas.microsoft.com/office/powerpoint/2010/main" val="1817222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C6147-A250-19E4-100E-7AD4FEB3FC92}"/>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85F53EF5-955F-28E5-6F97-59665F5D8C90}"/>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CCC63B71-CD19-919C-9C0A-EEDC62EB097D}"/>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BC6BE1C9-AB3B-AA36-73B7-31929FB99E5D}"/>
              </a:ext>
            </a:extLst>
          </p:cNvPr>
          <p:cNvSpPr>
            <a:spLocks noGrp="1"/>
          </p:cNvSpPr>
          <p:nvPr>
            <p:ph type="sldNum" sz="quarter" idx="5"/>
          </p:nvPr>
        </p:nvSpPr>
        <p:spPr/>
        <p:txBody>
          <a:bodyPr/>
          <a:lstStyle/>
          <a:p>
            <a:fld id="{27FEE9DA-8B3F-B346-B53F-C77B96E74553}" type="slidenum">
              <a:rPr lang="sv-SE" smtClean="0"/>
              <a:t>4</a:t>
            </a:fld>
            <a:endParaRPr lang="sv-SE"/>
          </a:p>
        </p:txBody>
      </p:sp>
    </p:spTree>
    <p:extLst>
      <p:ext uri="{BB962C8B-B14F-4D97-AF65-F5344CB8AC3E}">
        <p14:creationId xmlns:p14="http://schemas.microsoft.com/office/powerpoint/2010/main" val="32619855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878BD-1AF4-0D18-C979-6961F797EFB7}"/>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9ADB5EA-8B04-1133-0A2C-7B2C7C0DAA34}"/>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0666D4DE-A9FF-E819-655F-3D6C38DE626F}"/>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7147E669-6C09-572A-2250-733947A9BB71}"/>
              </a:ext>
            </a:extLst>
          </p:cNvPr>
          <p:cNvSpPr>
            <a:spLocks noGrp="1"/>
          </p:cNvSpPr>
          <p:nvPr>
            <p:ph type="sldNum" sz="quarter" idx="5"/>
          </p:nvPr>
        </p:nvSpPr>
        <p:spPr/>
        <p:txBody>
          <a:bodyPr/>
          <a:lstStyle/>
          <a:p>
            <a:fld id="{27FEE9DA-8B3F-B346-B53F-C77B96E74553}" type="slidenum">
              <a:rPr lang="sv-SE" smtClean="0"/>
              <a:t>5</a:t>
            </a:fld>
            <a:endParaRPr lang="sv-SE"/>
          </a:p>
        </p:txBody>
      </p:sp>
    </p:spTree>
    <p:extLst>
      <p:ext uri="{BB962C8B-B14F-4D97-AF65-F5344CB8AC3E}">
        <p14:creationId xmlns:p14="http://schemas.microsoft.com/office/powerpoint/2010/main" val="20491789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A7B375-CCD9-4496-7091-EB12CE546724}"/>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0E7608E-F76C-95E0-91D7-A362813A5FE5}"/>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A57119C7-E9E9-3195-41B8-88582B98B1BB}"/>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F7FC089A-593A-ECD9-61DF-8C61FA114A46}"/>
              </a:ext>
            </a:extLst>
          </p:cNvPr>
          <p:cNvSpPr>
            <a:spLocks noGrp="1"/>
          </p:cNvSpPr>
          <p:nvPr>
            <p:ph type="sldNum" sz="quarter" idx="5"/>
          </p:nvPr>
        </p:nvSpPr>
        <p:spPr/>
        <p:txBody>
          <a:bodyPr/>
          <a:lstStyle/>
          <a:p>
            <a:fld id="{27FEE9DA-8B3F-B346-B53F-C77B96E74553}" type="slidenum">
              <a:rPr lang="sv-SE" smtClean="0"/>
              <a:t>6</a:t>
            </a:fld>
            <a:endParaRPr lang="sv-SE"/>
          </a:p>
        </p:txBody>
      </p:sp>
    </p:spTree>
    <p:extLst>
      <p:ext uri="{BB962C8B-B14F-4D97-AF65-F5344CB8AC3E}">
        <p14:creationId xmlns:p14="http://schemas.microsoft.com/office/powerpoint/2010/main" val="16880072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5390AF-E284-0052-FB31-61A542899B74}"/>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F8C6C7E-F5B4-10FD-428C-B210BAB11725}"/>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E29BFD82-EF7E-0F8E-73FB-08C477B83F43}"/>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E918BFA9-BC56-09E2-2701-07FFFA4AC207}"/>
              </a:ext>
            </a:extLst>
          </p:cNvPr>
          <p:cNvSpPr>
            <a:spLocks noGrp="1"/>
          </p:cNvSpPr>
          <p:nvPr>
            <p:ph type="sldNum" sz="quarter" idx="5"/>
          </p:nvPr>
        </p:nvSpPr>
        <p:spPr/>
        <p:txBody>
          <a:bodyPr/>
          <a:lstStyle/>
          <a:p>
            <a:fld id="{27FEE9DA-8B3F-B346-B53F-C77B96E74553}" type="slidenum">
              <a:rPr lang="sv-SE" smtClean="0"/>
              <a:t>7</a:t>
            </a:fld>
            <a:endParaRPr lang="sv-SE"/>
          </a:p>
        </p:txBody>
      </p:sp>
    </p:spTree>
    <p:extLst>
      <p:ext uri="{BB962C8B-B14F-4D97-AF65-F5344CB8AC3E}">
        <p14:creationId xmlns:p14="http://schemas.microsoft.com/office/powerpoint/2010/main" val="33322603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D4963A-DE93-545E-4143-73E064AC9C76}"/>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856FDBD-0C90-9ACC-9FCC-16C817520194}"/>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A914AFEB-CF20-A965-EBE0-ECF555703A94}"/>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BEDC523C-4006-1970-394E-37360D5371B3}"/>
              </a:ext>
            </a:extLst>
          </p:cNvPr>
          <p:cNvSpPr>
            <a:spLocks noGrp="1"/>
          </p:cNvSpPr>
          <p:nvPr>
            <p:ph type="sldNum" sz="quarter" idx="5"/>
          </p:nvPr>
        </p:nvSpPr>
        <p:spPr/>
        <p:txBody>
          <a:bodyPr/>
          <a:lstStyle/>
          <a:p>
            <a:fld id="{27FEE9DA-8B3F-B346-B53F-C77B96E74553}" type="slidenum">
              <a:rPr lang="sv-SE" smtClean="0"/>
              <a:t>8</a:t>
            </a:fld>
            <a:endParaRPr lang="sv-SE"/>
          </a:p>
        </p:txBody>
      </p:sp>
    </p:spTree>
    <p:extLst>
      <p:ext uri="{BB962C8B-B14F-4D97-AF65-F5344CB8AC3E}">
        <p14:creationId xmlns:p14="http://schemas.microsoft.com/office/powerpoint/2010/main" val="5796741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99CE44-B8E8-169B-FB40-ADE0BE5B0632}"/>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9CF54B9E-2E27-AFB9-6FE2-701DD6379B9C}"/>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E32AAB4A-2C40-6C67-4E0E-71D4DFF1C744}"/>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7557BC59-0A84-AF60-6678-355FCFFBA34A}"/>
              </a:ext>
            </a:extLst>
          </p:cNvPr>
          <p:cNvSpPr>
            <a:spLocks noGrp="1"/>
          </p:cNvSpPr>
          <p:nvPr>
            <p:ph type="sldNum" sz="quarter" idx="5"/>
          </p:nvPr>
        </p:nvSpPr>
        <p:spPr/>
        <p:txBody>
          <a:bodyPr/>
          <a:lstStyle/>
          <a:p>
            <a:fld id="{27FEE9DA-8B3F-B346-B53F-C77B96E74553}" type="slidenum">
              <a:rPr lang="sv-SE" smtClean="0"/>
              <a:t>9</a:t>
            </a:fld>
            <a:endParaRPr lang="sv-SE"/>
          </a:p>
        </p:txBody>
      </p:sp>
    </p:spTree>
    <p:extLst>
      <p:ext uri="{BB962C8B-B14F-4D97-AF65-F5344CB8AC3E}">
        <p14:creationId xmlns:p14="http://schemas.microsoft.com/office/powerpoint/2010/main" val="31936701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C968BC-96D5-2B60-C936-7169CDA00754}"/>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208E6C0A-8193-0FE8-A7B3-BCC24B0C73B7}"/>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F3162532-A5A4-D900-D0F1-8FA0C8D910F6}"/>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4CE5A92A-1822-285C-E159-8F520B2935C9}"/>
              </a:ext>
            </a:extLst>
          </p:cNvPr>
          <p:cNvSpPr>
            <a:spLocks noGrp="1"/>
          </p:cNvSpPr>
          <p:nvPr>
            <p:ph type="sldNum" sz="quarter" idx="5"/>
          </p:nvPr>
        </p:nvSpPr>
        <p:spPr/>
        <p:txBody>
          <a:bodyPr/>
          <a:lstStyle/>
          <a:p>
            <a:fld id="{27FEE9DA-8B3F-B346-B53F-C77B96E74553}" type="slidenum">
              <a:rPr lang="sv-SE" smtClean="0"/>
              <a:t>10</a:t>
            </a:fld>
            <a:endParaRPr lang="sv-SE"/>
          </a:p>
        </p:txBody>
      </p:sp>
    </p:spTree>
    <p:extLst>
      <p:ext uri="{BB962C8B-B14F-4D97-AF65-F5344CB8AC3E}">
        <p14:creationId xmlns:p14="http://schemas.microsoft.com/office/powerpoint/2010/main" val="35537580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0.xml"/><Relationship Id="rId1" Type="http://schemas.openxmlformats.org/officeDocument/2006/relationships/tags" Target="../tags/tag9.xml"/><Relationship Id="rId4"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2.xml"/><Relationship Id="rId1" Type="http://schemas.openxmlformats.org/officeDocument/2006/relationships/tags" Target="../tags/tag11.xml"/><Relationship Id="rId4"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14.xml"/><Relationship Id="rId1" Type="http://schemas.openxmlformats.org/officeDocument/2006/relationships/tags" Target="../tags/tag13.xml"/><Relationship Id="rId4" Type="http://schemas.openxmlformats.org/officeDocument/2006/relationships/image" Target="../media/image1.png"/></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16.xml"/><Relationship Id="rId1" Type="http://schemas.openxmlformats.org/officeDocument/2006/relationships/tags" Target="../tags/tag15.xml"/><Relationship Id="rId4" Type="http://schemas.openxmlformats.org/officeDocument/2006/relationships/image" Target="../media/image1.png"/></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image" Target="../media/image1.png"/></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3" Type="http://schemas.openxmlformats.org/officeDocument/2006/relationships/slideMaster" Target="../slideMasters/slideMaster5.xml"/><Relationship Id="rId2" Type="http://schemas.openxmlformats.org/officeDocument/2006/relationships/tags" Target="../tags/tag18.xml"/><Relationship Id="rId1" Type="http://schemas.openxmlformats.org/officeDocument/2006/relationships/tags" Target="../tags/tag17.xml"/><Relationship Id="rId4" Type="http://schemas.openxmlformats.org/officeDocument/2006/relationships/image" Target="../media/image1.png"/></Relationships>
</file>

<file path=ppt/slideLayouts/_rels/slideLayout32.xml.rels><?xml version="1.0" encoding="UTF-8" standalone="yes"?>
<Relationships xmlns="http://schemas.openxmlformats.org/package/2006/relationships"><Relationship Id="rId3" Type="http://schemas.openxmlformats.org/officeDocument/2006/relationships/slideMaster" Target="../slideMasters/slideMaster5.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image" Target="../media/image1.png"/></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3" Type="http://schemas.openxmlformats.org/officeDocument/2006/relationships/slideMaster" Target="../slideMasters/slideMaster6.xml"/><Relationship Id="rId2" Type="http://schemas.openxmlformats.org/officeDocument/2006/relationships/tags" Target="../tags/tag22.xml"/><Relationship Id="rId1" Type="http://schemas.openxmlformats.org/officeDocument/2006/relationships/tags" Target="../tags/tag21.xml"/><Relationship Id="rId4" Type="http://schemas.openxmlformats.org/officeDocument/2006/relationships/image" Target="../media/image1.png"/></Relationships>
</file>

<file path=ppt/slideLayouts/_rels/slideLayout39.xml.rels><?xml version="1.0" encoding="UTF-8" standalone="yes"?>
<Relationships xmlns="http://schemas.openxmlformats.org/package/2006/relationships"><Relationship Id="rId3" Type="http://schemas.openxmlformats.org/officeDocument/2006/relationships/slideMaster" Target="../slideMasters/slideMaster6.xml"/><Relationship Id="rId2" Type="http://schemas.openxmlformats.org/officeDocument/2006/relationships/tags" Target="../tags/tag24.xml"/><Relationship Id="rId1" Type="http://schemas.openxmlformats.org/officeDocument/2006/relationships/tags" Target="../tags/tag23.xml"/><Relationship Id="rId4"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image" Target="../media/image1.png"/></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Rubrikbild">
    <p:bg>
      <p:bgPr>
        <a:solidFill>
          <a:schemeClr val="accent1"/>
        </a:solidFill>
        <a:effectLst/>
      </p:bgPr>
    </p:bg>
    <p:spTree>
      <p:nvGrpSpPr>
        <p:cNvPr id="1" name=""/>
        <p:cNvGrpSpPr/>
        <p:nvPr/>
      </p:nvGrpSpPr>
      <p:grpSpPr>
        <a:xfrm>
          <a:off x="0" y="0"/>
          <a:ext cx="0" cy="0"/>
          <a:chOff x="0" y="0"/>
          <a:chExt cx="0" cy="0"/>
        </a:xfrm>
      </p:grpSpPr>
      <p:sp>
        <p:nvSpPr>
          <p:cNvPr id="8" name="Bild 7">
            <a:extLst>
              <a:ext uri="{FF2B5EF4-FFF2-40B4-BE49-F238E27FC236}">
                <a16:creationId xmlns:a16="http://schemas.microsoft.com/office/drawing/2014/main" id="{2775F66F-94B4-38FC-E3D4-EE0640B5EB4F}"/>
              </a:ext>
            </a:extLst>
          </p:cNvPr>
          <p:cNvSpPr/>
          <p:nvPr userDrawn="1"/>
        </p:nvSpPr>
        <p:spPr>
          <a:xfrm>
            <a:off x="-27990" y="723310"/>
            <a:ext cx="1681750"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chemeClr val="accent1"/>
          </a:solidFill>
          <a:ln w="25400" cap="flat">
            <a:solidFill>
              <a:schemeClr val="bg1"/>
            </a:solidFill>
            <a:prstDash val="solid"/>
            <a:miter/>
          </a:ln>
        </p:spPr>
        <p:txBody>
          <a:bodyPr rtlCol="0" anchor="ctr"/>
          <a:lstStyle/>
          <a:p>
            <a:endParaRPr lang="sv-SE" dirty="0"/>
          </a:p>
        </p:txBody>
      </p:sp>
      <p:sp>
        <p:nvSpPr>
          <p:cNvPr id="9" name="Rubrik 1">
            <a:extLst>
              <a:ext uri="{FF2B5EF4-FFF2-40B4-BE49-F238E27FC236}">
                <a16:creationId xmlns:a16="http://schemas.microsoft.com/office/drawing/2014/main" id="{628B7B89-8798-91F4-DD39-740AFA51D947}"/>
              </a:ext>
            </a:extLst>
          </p:cNvPr>
          <p:cNvSpPr>
            <a:spLocks noGrp="1"/>
          </p:cNvSpPr>
          <p:nvPr>
            <p:ph type="ctrTitle" hasCustomPrompt="1"/>
          </p:nvPr>
        </p:nvSpPr>
        <p:spPr>
          <a:xfrm>
            <a:off x="1524000" y="3063813"/>
            <a:ext cx="9144000" cy="730374"/>
          </a:xfrm>
          <a:prstGeom prst="rect">
            <a:avLst/>
          </a:prstGeom>
        </p:spPr>
        <p:txBody>
          <a:bodyPr anchor="b"/>
          <a:lstStyle>
            <a:lvl1pPr algn="l">
              <a:defRPr sz="4000" b="1">
                <a:solidFill>
                  <a:schemeClr val="bg1"/>
                </a:solidFill>
              </a:defRPr>
            </a:lvl1pPr>
          </a:lstStyle>
          <a:p>
            <a:r>
              <a:rPr lang="sv-SE" dirty="0"/>
              <a:t>Namn på presentation</a:t>
            </a:r>
          </a:p>
        </p:txBody>
      </p:sp>
      <p:sp>
        <p:nvSpPr>
          <p:cNvPr id="10" name="Underrubrik 2">
            <a:extLst>
              <a:ext uri="{FF2B5EF4-FFF2-40B4-BE49-F238E27FC236}">
                <a16:creationId xmlns:a16="http://schemas.microsoft.com/office/drawing/2014/main" id="{CE747B5F-7AF9-7221-D486-4BC302C6DA08}"/>
              </a:ext>
            </a:extLst>
          </p:cNvPr>
          <p:cNvSpPr>
            <a:spLocks noGrp="1"/>
          </p:cNvSpPr>
          <p:nvPr>
            <p:ph type="subTitle" idx="1" hasCustomPrompt="1"/>
          </p:nvPr>
        </p:nvSpPr>
        <p:spPr>
          <a:xfrm>
            <a:off x="1524000" y="2592615"/>
            <a:ext cx="9144000" cy="471198"/>
          </a:xfrm>
          <a:prstGeom prst="rect">
            <a:avLst/>
          </a:prstGeom>
        </p:spPr>
        <p:txBody>
          <a:bodyPr/>
          <a:lstStyle>
            <a:lvl1pPr marL="0" indent="0" algn="l">
              <a:buNone/>
              <a:defRPr sz="24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Gemensamma grunder</a:t>
            </a:r>
          </a:p>
        </p:txBody>
      </p:sp>
      <p:sp>
        <p:nvSpPr>
          <p:cNvPr id="2" name="Rektangel 1">
            <a:extLst>
              <a:ext uri="{FF2B5EF4-FFF2-40B4-BE49-F238E27FC236}">
                <a16:creationId xmlns:a16="http://schemas.microsoft.com/office/drawing/2014/main" id="{0CFDE584-BA30-1EE3-E783-08F2E0127BE2}"/>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5" name="Bildobjekt 4" descr="MSB Logotyp">
            <a:extLst>
              <a:ext uri="{FF2B5EF4-FFF2-40B4-BE49-F238E27FC236}">
                <a16:creationId xmlns:a16="http://schemas.microsoft.com/office/drawing/2014/main" id="{CC357C05-C182-1754-70E5-118F6FB02F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Platshållare för text 13">
            <a:extLst>
              <a:ext uri="{FF2B5EF4-FFF2-40B4-BE49-F238E27FC236}">
                <a16:creationId xmlns:a16="http://schemas.microsoft.com/office/drawing/2014/main" id="{0DB10B92-0F72-9F9A-14B7-6B0D2111C6A0}"/>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grpSp>
        <p:nvGrpSpPr>
          <p:cNvPr id="17" name="Grupp 16">
            <a:extLst>
              <a:ext uri="{FF2B5EF4-FFF2-40B4-BE49-F238E27FC236}">
                <a16:creationId xmlns:a16="http://schemas.microsoft.com/office/drawing/2014/main" id="{7C143F4A-8800-E04A-7622-26745AE222BA}"/>
              </a:ext>
            </a:extLst>
          </p:cNvPr>
          <p:cNvGrpSpPr/>
          <p:nvPr userDrawn="1"/>
        </p:nvGrpSpPr>
        <p:grpSpPr>
          <a:xfrm>
            <a:off x="11323838" y="152021"/>
            <a:ext cx="718458" cy="720000"/>
            <a:chOff x="11271288" y="204571"/>
            <a:chExt cx="718458" cy="720000"/>
          </a:xfrm>
        </p:grpSpPr>
        <p:sp>
          <p:nvSpPr>
            <p:cNvPr id="18" name="Ellips 17">
              <a:extLst>
                <a:ext uri="{FF2B5EF4-FFF2-40B4-BE49-F238E27FC236}">
                  <a16:creationId xmlns:a16="http://schemas.microsoft.com/office/drawing/2014/main" id="{C5D6A1A4-BE7D-8E1D-1966-E9B518A70353}"/>
                </a:ext>
              </a:extLst>
            </p:cNvPr>
            <p:cNvSpPr/>
            <p:nvPr userDrawn="1"/>
          </p:nvSpPr>
          <p:spPr>
            <a:xfrm>
              <a:off x="11271288" y="204571"/>
              <a:ext cx="718458" cy="720000"/>
            </a:xfrm>
            <a:prstGeom prst="ellipse">
              <a:avLst/>
            </a:prstGeom>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19" name="Grupp 18">
              <a:extLst>
                <a:ext uri="{FF2B5EF4-FFF2-40B4-BE49-F238E27FC236}">
                  <a16:creationId xmlns:a16="http://schemas.microsoft.com/office/drawing/2014/main" id="{58DC6E3F-42C3-B1D9-8C60-610426961430}"/>
                </a:ext>
              </a:extLst>
            </p:cNvPr>
            <p:cNvGrpSpPr/>
            <p:nvPr userDrawn="1"/>
          </p:nvGrpSpPr>
          <p:grpSpPr>
            <a:xfrm>
              <a:off x="11467070" y="408768"/>
              <a:ext cx="326895" cy="311606"/>
              <a:chOff x="2382579" y="1208223"/>
              <a:chExt cx="217742" cy="207114"/>
            </a:xfrm>
          </p:grpSpPr>
          <p:cxnSp>
            <p:nvCxnSpPr>
              <p:cNvPr id="20" name="Rak 19">
                <a:extLst>
                  <a:ext uri="{FF2B5EF4-FFF2-40B4-BE49-F238E27FC236}">
                    <a16:creationId xmlns:a16="http://schemas.microsoft.com/office/drawing/2014/main" id="{70BBA0F5-CBFD-E60F-2B30-E4A5018E7A36}"/>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1" name="Rak 20">
                <a:extLst>
                  <a:ext uri="{FF2B5EF4-FFF2-40B4-BE49-F238E27FC236}">
                    <a16:creationId xmlns:a16="http://schemas.microsoft.com/office/drawing/2014/main" id="{4A21B88C-F3C4-AF98-AA44-DF94A7B81EA8}"/>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2" name="Rak 21">
                <a:extLst>
                  <a:ext uri="{FF2B5EF4-FFF2-40B4-BE49-F238E27FC236}">
                    <a16:creationId xmlns:a16="http://schemas.microsoft.com/office/drawing/2014/main" id="{BA472DA5-5C26-D700-453A-FF04D01D3E92}"/>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23" name="Rak 22">
                <a:extLst>
                  <a:ext uri="{FF2B5EF4-FFF2-40B4-BE49-F238E27FC236}">
                    <a16:creationId xmlns:a16="http://schemas.microsoft.com/office/drawing/2014/main" id="{07D76A24-C3AB-56DE-719F-BE80C4DB5D6A}"/>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4" name="Rak 23">
                <a:extLst>
                  <a:ext uri="{FF2B5EF4-FFF2-40B4-BE49-F238E27FC236}">
                    <a16:creationId xmlns:a16="http://schemas.microsoft.com/office/drawing/2014/main" id="{96E3D986-3B00-FBA1-C5BB-3DC30A9D5F37}"/>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4256214012"/>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CBD9729D-4E2C-1FB3-CAC5-9E85C02AE087}"/>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9B311755-39ED-0BFC-1984-2D57935E90E1}"/>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2"/>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14EE9E5C-677E-6940-EA02-980AF4CB63BB}"/>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Utgångspunkter</a:t>
            </a:r>
          </a:p>
        </p:txBody>
      </p:sp>
      <p:sp>
        <p:nvSpPr>
          <p:cNvPr id="2" name="Rubrik 1">
            <a:extLst>
              <a:ext uri="{FF2B5EF4-FFF2-40B4-BE49-F238E27FC236}">
                <a16:creationId xmlns:a16="http://schemas.microsoft.com/office/drawing/2014/main" id="{4E95A7C2-4395-2A6D-E1E8-D2D95D58F0A4}"/>
              </a:ext>
            </a:extLst>
          </p:cNvPr>
          <p:cNvSpPr>
            <a:spLocks noGrp="1"/>
          </p:cNvSpPr>
          <p:nvPr>
            <p:ph type="title"/>
            <p:custDataLst>
              <p:tags r:id="rId1"/>
            </p:custDataLst>
          </p:nvPr>
        </p:nvSpPr>
        <p:spPr>
          <a:xfrm>
            <a:off x="1416050" y="2155032"/>
            <a:ext cx="8941150" cy="1273968"/>
          </a:xfrm>
          <a:prstGeom prst="rect">
            <a:avLst/>
          </a:prstGeom>
        </p:spPr>
        <p:txBody>
          <a:bodyPr anchor="b"/>
          <a:lstStyle>
            <a:lvl1pPr>
              <a:defRPr sz="4000" b="1">
                <a:solidFill>
                  <a:schemeClr val="tx1"/>
                </a:solidFill>
                <a:latin typeface="+mj-lt"/>
              </a:defRPr>
            </a:lvl1pPr>
          </a:lstStyle>
          <a:p>
            <a:endParaRPr lang="sv-SE" dirty="0"/>
          </a:p>
        </p:txBody>
      </p:sp>
      <p:sp>
        <p:nvSpPr>
          <p:cNvPr id="3" name="Platshållare för text 2">
            <a:extLst>
              <a:ext uri="{FF2B5EF4-FFF2-40B4-BE49-F238E27FC236}">
                <a16:creationId xmlns:a16="http://schemas.microsoft.com/office/drawing/2014/main" id="{EBC0EE35-CE6D-D2EE-2E43-730649B5F6FA}"/>
              </a:ext>
            </a:extLst>
          </p:cNvPr>
          <p:cNvSpPr>
            <a:spLocks noGrp="1"/>
          </p:cNvSpPr>
          <p:nvPr>
            <p:ph type="body" idx="1"/>
            <p:custDataLst>
              <p:tags r:id="rId2"/>
            </p:custDataLst>
          </p:nvPr>
        </p:nvSpPr>
        <p:spPr>
          <a:xfrm>
            <a:off x="1416050" y="3460777"/>
            <a:ext cx="8941150"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format på bakgrundstexten</a:t>
            </a:r>
          </a:p>
        </p:txBody>
      </p:sp>
    </p:spTree>
    <p:extLst>
      <p:ext uri="{BB962C8B-B14F-4D97-AF65-F5344CB8AC3E}">
        <p14:creationId xmlns:p14="http://schemas.microsoft.com/office/powerpoint/2010/main" val="3368685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pic>
        <p:nvPicPr>
          <p:cNvPr id="13" name="Bildobjekt 12" descr="MSB Logotyp">
            <a:extLst>
              <a:ext uri="{FF2B5EF4-FFF2-40B4-BE49-F238E27FC236}">
                <a16:creationId xmlns:a16="http://schemas.microsoft.com/office/drawing/2014/main" id="{CFC22A25-AABB-0FBF-11D2-E2564FAD76CE}"/>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D2B4FE26-6217-A695-1EEA-DBE58DCF49E4}"/>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2"/>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04E0420D-7E92-1002-B6E3-0C9B99B02A5E}"/>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Utgångspunkter</a:t>
            </a:r>
          </a:p>
        </p:txBody>
      </p:sp>
      <p:sp>
        <p:nvSpPr>
          <p:cNvPr id="2" name="Platshållare för innehåll 2">
            <a:extLst>
              <a:ext uri="{FF2B5EF4-FFF2-40B4-BE49-F238E27FC236}">
                <a16:creationId xmlns:a16="http://schemas.microsoft.com/office/drawing/2014/main" id="{233C1052-20DD-CFA5-15A3-10A0BD220C21}"/>
              </a:ext>
            </a:extLst>
          </p:cNvPr>
          <p:cNvSpPr>
            <a:spLocks noGrp="1"/>
          </p:cNvSpPr>
          <p:nvPr>
            <p:ph sz="half" idx="1" hasCustomPrompt="1"/>
            <p:custDataLst>
              <p:tags r:id="rId1"/>
            </p:custDataLst>
          </p:nvPr>
        </p:nvSpPr>
        <p:spPr>
          <a:xfrm>
            <a:off x="1905925"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innehåll 3">
            <a:extLst>
              <a:ext uri="{FF2B5EF4-FFF2-40B4-BE49-F238E27FC236}">
                <a16:creationId xmlns:a16="http://schemas.microsoft.com/office/drawing/2014/main" id="{EFD42723-4171-AC4C-5DAE-87A178601729}"/>
              </a:ext>
            </a:extLst>
          </p:cNvPr>
          <p:cNvSpPr>
            <a:spLocks noGrp="1"/>
          </p:cNvSpPr>
          <p:nvPr>
            <p:ph sz="half" idx="11"/>
            <p:custDataLst>
              <p:tags r:id="rId2"/>
            </p:custDataLst>
          </p:nvPr>
        </p:nvSpPr>
        <p:spPr>
          <a:xfrm>
            <a:off x="6561053"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6" name="Rubrik 1">
            <a:extLst>
              <a:ext uri="{FF2B5EF4-FFF2-40B4-BE49-F238E27FC236}">
                <a16:creationId xmlns:a16="http://schemas.microsoft.com/office/drawing/2014/main" id="{19741CE7-3802-B589-CF51-FAF69B93FCBA}"/>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41506460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15CD85DE-21BB-55CB-D50D-B0AB48CE754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92FB59E6-AADF-8DBC-3E78-2A008879F9B9}"/>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2"/>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154CF1D4-2ADA-10F4-91A2-B3F715CB9FE1}"/>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Utgångspunkter</a:t>
            </a:r>
          </a:p>
        </p:txBody>
      </p:sp>
      <p:sp>
        <p:nvSpPr>
          <p:cNvPr id="2" name="Rubrik 1">
            <a:extLst>
              <a:ext uri="{FF2B5EF4-FFF2-40B4-BE49-F238E27FC236}">
                <a16:creationId xmlns:a16="http://schemas.microsoft.com/office/drawing/2014/main" id="{16F322E6-D808-3E5C-B100-3CD6479B3A16}"/>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1205644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pic>
        <p:nvPicPr>
          <p:cNvPr id="6" name="Bildobjekt 5" descr="MSB Logotyp">
            <a:extLst>
              <a:ext uri="{FF2B5EF4-FFF2-40B4-BE49-F238E27FC236}">
                <a16:creationId xmlns:a16="http://schemas.microsoft.com/office/drawing/2014/main" id="{21CE8A2E-1C0A-6899-7C0E-A3E15E97E13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813C95AA-A153-637C-4AA0-6ABAFBD3E55E}"/>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2"/>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0AE61F92-BBB1-96DB-E33A-36AA4E3FF2FA}"/>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Utgångspunkter</a:t>
            </a:r>
          </a:p>
        </p:txBody>
      </p:sp>
    </p:spTree>
    <p:extLst>
      <p:ext uri="{BB962C8B-B14F-4D97-AF65-F5344CB8AC3E}">
        <p14:creationId xmlns:p14="http://schemas.microsoft.com/office/powerpoint/2010/main" val="25983203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Tom">
    <p:bg>
      <p:bgPr>
        <a:solidFill>
          <a:schemeClr val="accent2"/>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7BE9726D-5305-3AFA-F024-489C32928B07}"/>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EB2F9DDE-E058-1F4A-1DD3-901E1C6ED9E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40908471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ubrikbild">
    <p:bg>
      <p:bgPr>
        <a:solidFill>
          <a:schemeClr val="accent3"/>
        </a:solidFill>
        <a:effectLst/>
      </p:bgPr>
    </p:bg>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176DBD7-BB00-4A01-1B1A-E0FFC2A9A03D}"/>
              </a:ext>
            </a:extLst>
          </p:cNvPr>
          <p:cNvSpPr>
            <a:spLocks noGrp="1"/>
          </p:cNvSpPr>
          <p:nvPr>
            <p:ph type="ctrTitle" hasCustomPrompt="1"/>
          </p:nvPr>
        </p:nvSpPr>
        <p:spPr>
          <a:xfrm>
            <a:off x="1524000" y="3063813"/>
            <a:ext cx="9144000" cy="730374"/>
          </a:xfrm>
          <a:prstGeom prst="rect">
            <a:avLst/>
          </a:prstGeom>
        </p:spPr>
        <p:txBody>
          <a:bodyPr anchor="b"/>
          <a:lstStyle>
            <a:lvl1pPr algn="l">
              <a:defRPr sz="4000" b="1">
                <a:solidFill>
                  <a:schemeClr val="tx1"/>
                </a:solidFill>
              </a:defRPr>
            </a:lvl1pPr>
          </a:lstStyle>
          <a:p>
            <a:r>
              <a:rPr lang="sv-SE" dirty="0"/>
              <a:t>Namn på presentation</a:t>
            </a:r>
          </a:p>
        </p:txBody>
      </p:sp>
      <p:sp>
        <p:nvSpPr>
          <p:cNvPr id="8" name="Underrubrik 2">
            <a:extLst>
              <a:ext uri="{FF2B5EF4-FFF2-40B4-BE49-F238E27FC236}">
                <a16:creationId xmlns:a16="http://schemas.microsoft.com/office/drawing/2014/main" id="{4AF12547-0C7D-FA3D-30A4-1F03476A9AE1}"/>
              </a:ext>
            </a:extLst>
          </p:cNvPr>
          <p:cNvSpPr>
            <a:spLocks noGrp="1"/>
          </p:cNvSpPr>
          <p:nvPr>
            <p:ph type="subTitle" idx="1" hasCustomPrompt="1"/>
          </p:nvPr>
        </p:nvSpPr>
        <p:spPr>
          <a:xfrm>
            <a:off x="1524000" y="2592615"/>
            <a:ext cx="9144000" cy="471198"/>
          </a:xfrm>
          <a:prstGeom prst="rect">
            <a:avLst/>
          </a:prstGeom>
        </p:spPr>
        <p:txBody>
          <a:bodyPr/>
          <a:lstStyle>
            <a:lvl1pPr marL="0" indent="0" algn="l">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Checklistor och mallar</a:t>
            </a:r>
          </a:p>
        </p:txBody>
      </p:sp>
      <p:sp>
        <p:nvSpPr>
          <p:cNvPr id="2" name="Rektangel 1">
            <a:extLst>
              <a:ext uri="{FF2B5EF4-FFF2-40B4-BE49-F238E27FC236}">
                <a16:creationId xmlns:a16="http://schemas.microsoft.com/office/drawing/2014/main" id="{387FAA35-4CC5-46DC-1729-9FA4E7393855}"/>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04C90CFE-05D3-8CAA-F423-55E27034B83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9901226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DB5DC11-A93B-D8A7-AA2A-2B32D255951D}"/>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8" name="Platshållare för innehåll 2">
            <a:extLst>
              <a:ext uri="{FF2B5EF4-FFF2-40B4-BE49-F238E27FC236}">
                <a16:creationId xmlns:a16="http://schemas.microsoft.com/office/drawing/2014/main" id="{E27660E2-D759-94A7-FB17-3C96FFA14C54}"/>
              </a:ext>
            </a:extLst>
          </p:cNvPr>
          <p:cNvSpPr>
            <a:spLocks noGrp="1"/>
          </p:cNvSpPr>
          <p:nvPr>
            <p:ph idx="1"/>
          </p:nvPr>
        </p:nvSpPr>
        <p:spPr>
          <a:xfrm>
            <a:off x="1900051" y="1431577"/>
            <a:ext cx="9453749"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10" name="Bildobjekt 9" descr="MSB Logotyp">
            <a:extLst>
              <a:ext uri="{FF2B5EF4-FFF2-40B4-BE49-F238E27FC236}">
                <a16:creationId xmlns:a16="http://schemas.microsoft.com/office/drawing/2014/main" id="{8DE55701-67AB-54C9-8A91-EB839C143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218A5A81-4E2E-92A8-31D5-21765D8774F6}"/>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3"/>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B22A62B2-8E17-CBCF-726B-866D6771B2DF}"/>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Checklistor och mallar</a:t>
            </a:r>
          </a:p>
        </p:txBody>
      </p:sp>
    </p:spTree>
    <p:extLst>
      <p:ext uri="{BB962C8B-B14F-4D97-AF65-F5344CB8AC3E}">
        <p14:creationId xmlns:p14="http://schemas.microsoft.com/office/powerpoint/2010/main" val="27953186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CBD9729D-4E2C-1FB3-CAC5-9E85C02AE087}"/>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0CD4E66D-F3F6-6AB6-A004-AC7B680FC312}"/>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3"/>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657FCFC8-8414-E8A4-6825-9142874AA359}"/>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Checklistor och mallar</a:t>
            </a:r>
          </a:p>
        </p:txBody>
      </p:sp>
      <p:sp>
        <p:nvSpPr>
          <p:cNvPr id="4" name="Rubrik 1">
            <a:extLst>
              <a:ext uri="{FF2B5EF4-FFF2-40B4-BE49-F238E27FC236}">
                <a16:creationId xmlns:a16="http://schemas.microsoft.com/office/drawing/2014/main" id="{36752F93-BA0D-B085-81EE-BA03798EA361}"/>
              </a:ext>
            </a:extLst>
          </p:cNvPr>
          <p:cNvSpPr>
            <a:spLocks noGrp="1"/>
          </p:cNvSpPr>
          <p:nvPr>
            <p:ph type="title"/>
            <p:custDataLst>
              <p:tags r:id="rId1"/>
            </p:custDataLst>
          </p:nvPr>
        </p:nvSpPr>
        <p:spPr>
          <a:xfrm>
            <a:off x="1416050" y="2155032"/>
            <a:ext cx="8941150" cy="1273968"/>
          </a:xfrm>
          <a:prstGeom prst="rect">
            <a:avLst/>
          </a:prstGeom>
        </p:spPr>
        <p:txBody>
          <a:bodyPr anchor="b"/>
          <a:lstStyle>
            <a:lvl1pPr>
              <a:defRPr sz="4000" b="1">
                <a:solidFill>
                  <a:schemeClr val="tx1"/>
                </a:solidFill>
                <a:latin typeface="+mj-lt"/>
              </a:defRPr>
            </a:lvl1pPr>
          </a:lstStyle>
          <a:p>
            <a:endParaRPr lang="sv-SE" dirty="0"/>
          </a:p>
        </p:txBody>
      </p:sp>
      <p:sp>
        <p:nvSpPr>
          <p:cNvPr id="5" name="Platshållare för text 2">
            <a:extLst>
              <a:ext uri="{FF2B5EF4-FFF2-40B4-BE49-F238E27FC236}">
                <a16:creationId xmlns:a16="http://schemas.microsoft.com/office/drawing/2014/main" id="{0468639E-7BC4-676F-ED5E-8DA1EE748B17}"/>
              </a:ext>
            </a:extLst>
          </p:cNvPr>
          <p:cNvSpPr>
            <a:spLocks noGrp="1"/>
          </p:cNvSpPr>
          <p:nvPr>
            <p:ph type="body" idx="1"/>
            <p:custDataLst>
              <p:tags r:id="rId2"/>
            </p:custDataLst>
          </p:nvPr>
        </p:nvSpPr>
        <p:spPr>
          <a:xfrm>
            <a:off x="1416050" y="3460777"/>
            <a:ext cx="8941150"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format på bakgrundstexten</a:t>
            </a:r>
          </a:p>
        </p:txBody>
      </p:sp>
    </p:spTree>
    <p:extLst>
      <p:ext uri="{BB962C8B-B14F-4D97-AF65-F5344CB8AC3E}">
        <p14:creationId xmlns:p14="http://schemas.microsoft.com/office/powerpoint/2010/main" val="29428125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pic>
        <p:nvPicPr>
          <p:cNvPr id="13" name="Bildobjekt 12" descr="MSB Logotyp">
            <a:extLst>
              <a:ext uri="{FF2B5EF4-FFF2-40B4-BE49-F238E27FC236}">
                <a16:creationId xmlns:a16="http://schemas.microsoft.com/office/drawing/2014/main" id="{CFC22A25-AABB-0FBF-11D2-E2564FAD76CE}"/>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4D726CC7-6083-3B57-1A24-47077E70A501}"/>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3"/>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5E40FF01-5114-1769-CD05-9B97FDA1C5D5}"/>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Checklistor och mallar</a:t>
            </a:r>
          </a:p>
        </p:txBody>
      </p:sp>
      <p:sp>
        <p:nvSpPr>
          <p:cNvPr id="4" name="Platshållare för innehåll 2">
            <a:extLst>
              <a:ext uri="{FF2B5EF4-FFF2-40B4-BE49-F238E27FC236}">
                <a16:creationId xmlns:a16="http://schemas.microsoft.com/office/drawing/2014/main" id="{F3ADD501-62EA-E285-9226-5A4FB14426C1}"/>
              </a:ext>
            </a:extLst>
          </p:cNvPr>
          <p:cNvSpPr>
            <a:spLocks noGrp="1"/>
          </p:cNvSpPr>
          <p:nvPr>
            <p:ph sz="half" idx="1" hasCustomPrompt="1"/>
            <p:custDataLst>
              <p:tags r:id="rId1"/>
            </p:custDataLst>
          </p:nvPr>
        </p:nvSpPr>
        <p:spPr>
          <a:xfrm>
            <a:off x="1905925"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5" name="Platshållare för innehåll 3">
            <a:extLst>
              <a:ext uri="{FF2B5EF4-FFF2-40B4-BE49-F238E27FC236}">
                <a16:creationId xmlns:a16="http://schemas.microsoft.com/office/drawing/2014/main" id="{4EAAC7F3-6B45-82FA-2F28-3C4C581A1B0F}"/>
              </a:ext>
            </a:extLst>
          </p:cNvPr>
          <p:cNvSpPr>
            <a:spLocks noGrp="1"/>
          </p:cNvSpPr>
          <p:nvPr>
            <p:ph sz="half" idx="11"/>
            <p:custDataLst>
              <p:tags r:id="rId2"/>
            </p:custDataLst>
          </p:nvPr>
        </p:nvSpPr>
        <p:spPr>
          <a:xfrm>
            <a:off x="6561053"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6" name="Rubrik 1">
            <a:extLst>
              <a:ext uri="{FF2B5EF4-FFF2-40B4-BE49-F238E27FC236}">
                <a16:creationId xmlns:a16="http://schemas.microsoft.com/office/drawing/2014/main" id="{5241D5C1-B329-022B-81DD-4D0DCD0854D4}"/>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4908214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15CD85DE-21BB-55CB-D50D-B0AB48CE754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3FA09420-DBED-38D3-9221-48BA8B7EC72D}"/>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3"/>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808748B0-B4BB-9DE7-5BAF-956C2C0770BC}"/>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Checklistor och mallar</a:t>
            </a:r>
          </a:p>
        </p:txBody>
      </p:sp>
      <p:sp>
        <p:nvSpPr>
          <p:cNvPr id="4" name="Rubrik 1">
            <a:extLst>
              <a:ext uri="{FF2B5EF4-FFF2-40B4-BE49-F238E27FC236}">
                <a16:creationId xmlns:a16="http://schemas.microsoft.com/office/drawing/2014/main" id="{468EC532-C04C-B787-862C-E7F9328EB52F}"/>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3691205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DB5DC11-A93B-D8A7-AA2A-2B32D255951D}"/>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8" name="Platshållare för innehåll 2">
            <a:extLst>
              <a:ext uri="{FF2B5EF4-FFF2-40B4-BE49-F238E27FC236}">
                <a16:creationId xmlns:a16="http://schemas.microsoft.com/office/drawing/2014/main" id="{E27660E2-D759-94A7-FB17-3C96FFA14C54}"/>
              </a:ext>
            </a:extLst>
          </p:cNvPr>
          <p:cNvSpPr>
            <a:spLocks noGrp="1"/>
          </p:cNvSpPr>
          <p:nvPr>
            <p:ph idx="1"/>
          </p:nvPr>
        </p:nvSpPr>
        <p:spPr>
          <a:xfrm>
            <a:off x="1900051" y="1431577"/>
            <a:ext cx="9453749"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10" name="Bildobjekt 9" descr="MSB Logotyp">
            <a:extLst>
              <a:ext uri="{FF2B5EF4-FFF2-40B4-BE49-F238E27FC236}">
                <a16:creationId xmlns:a16="http://schemas.microsoft.com/office/drawing/2014/main" id="{8DE55701-67AB-54C9-8A91-EB839C143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715643100"/>
      </p:ext>
    </p:extLst>
  </p:cSld>
  <p:clrMapOvr>
    <a:masterClrMapping/>
  </p:clrMapOvr>
  <p:extLst>
    <p:ext uri="{DCECCB84-F9BA-43D5-87BE-67443E8EF086}">
      <p15:sldGuideLst xmlns:p15="http://schemas.microsoft.com/office/powerpoint/2012/main">
        <p15:guide id="1" pos="118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pic>
        <p:nvPicPr>
          <p:cNvPr id="6" name="Bildobjekt 5" descr="MSB Logotyp">
            <a:extLst>
              <a:ext uri="{FF2B5EF4-FFF2-40B4-BE49-F238E27FC236}">
                <a16:creationId xmlns:a16="http://schemas.microsoft.com/office/drawing/2014/main" id="{21CE8A2E-1C0A-6899-7C0E-A3E15E97E13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87987530-827D-B918-B941-00612986B544}"/>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3"/>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AA9C202B-AFDD-B530-1DF4-F9D6E2B7E3E7}"/>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Checklistor och mallar</a:t>
            </a:r>
          </a:p>
        </p:txBody>
      </p:sp>
    </p:spTree>
    <p:extLst>
      <p:ext uri="{BB962C8B-B14F-4D97-AF65-F5344CB8AC3E}">
        <p14:creationId xmlns:p14="http://schemas.microsoft.com/office/powerpoint/2010/main" val="6584675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Tom">
    <p:bg>
      <p:bgPr>
        <a:solidFill>
          <a:schemeClr val="accent3"/>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7BE9726D-5305-3AFA-F024-489C32928B07}"/>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EB2F9DDE-E058-1F4A-1DD3-901E1C6ED9E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15721359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ubrikbild">
    <p:bg>
      <p:bgPr>
        <a:solidFill>
          <a:schemeClr val="accent4"/>
        </a:solidFill>
        <a:effectLst/>
      </p:bgPr>
    </p:bg>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176DBD7-BB00-4A01-1B1A-E0FFC2A9A03D}"/>
              </a:ext>
            </a:extLst>
          </p:cNvPr>
          <p:cNvSpPr>
            <a:spLocks noGrp="1"/>
          </p:cNvSpPr>
          <p:nvPr>
            <p:ph type="ctrTitle" hasCustomPrompt="1"/>
          </p:nvPr>
        </p:nvSpPr>
        <p:spPr>
          <a:xfrm>
            <a:off x="1524000" y="3063813"/>
            <a:ext cx="9144000" cy="730374"/>
          </a:xfrm>
          <a:prstGeom prst="rect">
            <a:avLst/>
          </a:prstGeom>
        </p:spPr>
        <p:txBody>
          <a:bodyPr anchor="b"/>
          <a:lstStyle>
            <a:lvl1pPr algn="l">
              <a:defRPr sz="4000" b="1">
                <a:solidFill>
                  <a:schemeClr val="tx1"/>
                </a:solidFill>
              </a:defRPr>
            </a:lvl1pPr>
          </a:lstStyle>
          <a:p>
            <a:r>
              <a:rPr lang="sv-SE" dirty="0"/>
              <a:t>Namn på presentation</a:t>
            </a:r>
          </a:p>
        </p:txBody>
      </p:sp>
      <p:sp>
        <p:nvSpPr>
          <p:cNvPr id="8" name="Underrubrik 2">
            <a:extLst>
              <a:ext uri="{FF2B5EF4-FFF2-40B4-BE49-F238E27FC236}">
                <a16:creationId xmlns:a16="http://schemas.microsoft.com/office/drawing/2014/main" id="{4AF12547-0C7D-FA3D-30A4-1F03476A9AE1}"/>
              </a:ext>
            </a:extLst>
          </p:cNvPr>
          <p:cNvSpPr>
            <a:spLocks noGrp="1"/>
          </p:cNvSpPr>
          <p:nvPr>
            <p:ph type="subTitle" idx="1" hasCustomPrompt="1"/>
          </p:nvPr>
        </p:nvSpPr>
        <p:spPr>
          <a:xfrm>
            <a:off x="1524000" y="2592615"/>
            <a:ext cx="9144000" cy="471198"/>
          </a:xfrm>
          <a:prstGeom prst="rect">
            <a:avLst/>
          </a:prstGeom>
        </p:spPr>
        <p:txBody>
          <a:bodyPr/>
          <a:lstStyle>
            <a:lvl1pPr marL="0" indent="0" algn="l">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Arbetssätt</a:t>
            </a:r>
          </a:p>
        </p:txBody>
      </p:sp>
      <p:sp>
        <p:nvSpPr>
          <p:cNvPr id="2" name="Rektangel 1">
            <a:extLst>
              <a:ext uri="{FF2B5EF4-FFF2-40B4-BE49-F238E27FC236}">
                <a16:creationId xmlns:a16="http://schemas.microsoft.com/office/drawing/2014/main" id="{90E908E9-E4AB-DA73-2380-64FD7541E225}"/>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7F9E752A-4701-CAEA-D824-3A455505564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189928931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DB5DC11-A93B-D8A7-AA2A-2B32D255951D}"/>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8" name="Platshållare för innehåll 2">
            <a:extLst>
              <a:ext uri="{FF2B5EF4-FFF2-40B4-BE49-F238E27FC236}">
                <a16:creationId xmlns:a16="http://schemas.microsoft.com/office/drawing/2014/main" id="{E27660E2-D759-94A7-FB17-3C96FFA14C54}"/>
              </a:ext>
            </a:extLst>
          </p:cNvPr>
          <p:cNvSpPr>
            <a:spLocks noGrp="1"/>
          </p:cNvSpPr>
          <p:nvPr>
            <p:ph idx="1"/>
          </p:nvPr>
        </p:nvSpPr>
        <p:spPr>
          <a:xfrm>
            <a:off x="1900051" y="1431577"/>
            <a:ext cx="9453749"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10" name="Bildobjekt 9" descr="MSB Logotyp">
            <a:extLst>
              <a:ext uri="{FF2B5EF4-FFF2-40B4-BE49-F238E27FC236}">
                <a16:creationId xmlns:a16="http://schemas.microsoft.com/office/drawing/2014/main" id="{8DE55701-67AB-54C9-8A91-EB839C143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218A5A81-4E2E-92A8-31D5-21765D8774F6}"/>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4"/>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B22A62B2-8E17-CBCF-726B-866D6771B2DF}"/>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Arbetssätt</a:t>
            </a:r>
          </a:p>
        </p:txBody>
      </p:sp>
    </p:spTree>
    <p:extLst>
      <p:ext uri="{BB962C8B-B14F-4D97-AF65-F5344CB8AC3E}">
        <p14:creationId xmlns:p14="http://schemas.microsoft.com/office/powerpoint/2010/main" val="30431719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CBD9729D-4E2C-1FB3-CAC5-9E85C02AE087}"/>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Rubrik 1">
            <a:extLst>
              <a:ext uri="{FF2B5EF4-FFF2-40B4-BE49-F238E27FC236}">
                <a16:creationId xmlns:a16="http://schemas.microsoft.com/office/drawing/2014/main" id="{02DE495B-4A58-C4D7-A4EB-2CF46F94689C}"/>
              </a:ext>
            </a:extLst>
          </p:cNvPr>
          <p:cNvSpPr>
            <a:spLocks noGrp="1"/>
          </p:cNvSpPr>
          <p:nvPr>
            <p:ph type="title"/>
            <p:custDataLst>
              <p:tags r:id="rId1"/>
            </p:custDataLst>
          </p:nvPr>
        </p:nvSpPr>
        <p:spPr>
          <a:xfrm>
            <a:off x="1416050" y="2155032"/>
            <a:ext cx="8941150" cy="1273968"/>
          </a:xfrm>
          <a:prstGeom prst="rect">
            <a:avLst/>
          </a:prstGeom>
        </p:spPr>
        <p:txBody>
          <a:bodyPr anchor="b"/>
          <a:lstStyle>
            <a:lvl1pPr>
              <a:defRPr sz="4000" b="1">
                <a:solidFill>
                  <a:schemeClr val="tx1"/>
                </a:solidFill>
                <a:latin typeface="+mj-lt"/>
              </a:defRPr>
            </a:lvl1pPr>
          </a:lstStyle>
          <a:p>
            <a:endParaRPr lang="sv-SE" dirty="0"/>
          </a:p>
        </p:txBody>
      </p:sp>
      <p:sp>
        <p:nvSpPr>
          <p:cNvPr id="3" name="Platshållare för text 2">
            <a:extLst>
              <a:ext uri="{FF2B5EF4-FFF2-40B4-BE49-F238E27FC236}">
                <a16:creationId xmlns:a16="http://schemas.microsoft.com/office/drawing/2014/main" id="{1B11D93B-ADD7-CBFE-24AC-505F81CD1D5F}"/>
              </a:ext>
            </a:extLst>
          </p:cNvPr>
          <p:cNvSpPr>
            <a:spLocks noGrp="1"/>
          </p:cNvSpPr>
          <p:nvPr>
            <p:ph type="body" idx="1"/>
            <p:custDataLst>
              <p:tags r:id="rId2"/>
            </p:custDataLst>
          </p:nvPr>
        </p:nvSpPr>
        <p:spPr>
          <a:xfrm>
            <a:off x="1416050" y="3460777"/>
            <a:ext cx="8941150"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format på bakgrundstexten</a:t>
            </a:r>
          </a:p>
        </p:txBody>
      </p:sp>
      <p:sp>
        <p:nvSpPr>
          <p:cNvPr id="6" name="Frihandsfigur 1">
            <a:extLst>
              <a:ext uri="{FF2B5EF4-FFF2-40B4-BE49-F238E27FC236}">
                <a16:creationId xmlns:a16="http://schemas.microsoft.com/office/drawing/2014/main" id="{EDF6B280-EF18-3B16-0A87-7021E21C88F7}"/>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4"/>
          </a:solidFill>
          <a:ln w="6327" cap="flat">
            <a:noFill/>
            <a:prstDash val="solid"/>
            <a:miter/>
          </a:ln>
        </p:spPr>
        <p:txBody>
          <a:bodyPr wrap="square" rtlCol="0" anchor="ctr">
            <a:noAutofit/>
          </a:bodyPr>
          <a:lstStyle/>
          <a:p>
            <a:pPr lvl="0"/>
            <a:endParaRPr lang="sv-SE"/>
          </a:p>
        </p:txBody>
      </p:sp>
      <p:sp>
        <p:nvSpPr>
          <p:cNvPr id="7" name="Platshållare för text 13">
            <a:extLst>
              <a:ext uri="{FF2B5EF4-FFF2-40B4-BE49-F238E27FC236}">
                <a16:creationId xmlns:a16="http://schemas.microsoft.com/office/drawing/2014/main" id="{A66C500F-3474-C873-BE36-0CE4B67352DB}"/>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Arbetssätt</a:t>
            </a:r>
          </a:p>
        </p:txBody>
      </p:sp>
    </p:spTree>
    <p:extLst>
      <p:ext uri="{BB962C8B-B14F-4D97-AF65-F5344CB8AC3E}">
        <p14:creationId xmlns:p14="http://schemas.microsoft.com/office/powerpoint/2010/main" val="19503017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pic>
        <p:nvPicPr>
          <p:cNvPr id="13" name="Bildobjekt 12" descr="MSB Logotyp">
            <a:extLst>
              <a:ext uri="{FF2B5EF4-FFF2-40B4-BE49-F238E27FC236}">
                <a16:creationId xmlns:a16="http://schemas.microsoft.com/office/drawing/2014/main" id="{CFC22A25-AABB-0FBF-11D2-E2564FAD76CE}"/>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Platshållare för innehåll 2">
            <a:extLst>
              <a:ext uri="{FF2B5EF4-FFF2-40B4-BE49-F238E27FC236}">
                <a16:creationId xmlns:a16="http://schemas.microsoft.com/office/drawing/2014/main" id="{813CFEBF-A64D-41F8-0DA9-D6D7B2E8EE99}"/>
              </a:ext>
            </a:extLst>
          </p:cNvPr>
          <p:cNvSpPr>
            <a:spLocks noGrp="1"/>
          </p:cNvSpPr>
          <p:nvPr>
            <p:ph sz="half" idx="1" hasCustomPrompt="1"/>
            <p:custDataLst>
              <p:tags r:id="rId1"/>
            </p:custDataLst>
          </p:nvPr>
        </p:nvSpPr>
        <p:spPr>
          <a:xfrm>
            <a:off x="1905925"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innehåll 3">
            <a:extLst>
              <a:ext uri="{FF2B5EF4-FFF2-40B4-BE49-F238E27FC236}">
                <a16:creationId xmlns:a16="http://schemas.microsoft.com/office/drawing/2014/main" id="{D7157DA4-69FA-BE91-D97A-10C89AB46872}"/>
              </a:ext>
            </a:extLst>
          </p:cNvPr>
          <p:cNvSpPr>
            <a:spLocks noGrp="1"/>
          </p:cNvSpPr>
          <p:nvPr>
            <p:ph sz="half" idx="11"/>
            <p:custDataLst>
              <p:tags r:id="rId2"/>
            </p:custDataLst>
          </p:nvPr>
        </p:nvSpPr>
        <p:spPr>
          <a:xfrm>
            <a:off x="6561053"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6" name="Rubrik 1">
            <a:extLst>
              <a:ext uri="{FF2B5EF4-FFF2-40B4-BE49-F238E27FC236}">
                <a16:creationId xmlns:a16="http://schemas.microsoft.com/office/drawing/2014/main" id="{DCCAA79E-0A47-B59A-E3EE-51579D7C98E5}"/>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7" name="Frihandsfigur 1">
            <a:extLst>
              <a:ext uri="{FF2B5EF4-FFF2-40B4-BE49-F238E27FC236}">
                <a16:creationId xmlns:a16="http://schemas.microsoft.com/office/drawing/2014/main" id="{D9DD7A34-6018-1784-BA70-BE07543D79F6}"/>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4"/>
          </a:solidFill>
          <a:ln w="6327" cap="flat">
            <a:noFill/>
            <a:prstDash val="solid"/>
            <a:miter/>
          </a:ln>
        </p:spPr>
        <p:txBody>
          <a:bodyPr wrap="square" rtlCol="0" anchor="ctr">
            <a:noAutofit/>
          </a:bodyPr>
          <a:lstStyle/>
          <a:p>
            <a:pPr lvl="0"/>
            <a:endParaRPr lang="sv-SE"/>
          </a:p>
        </p:txBody>
      </p:sp>
      <p:sp>
        <p:nvSpPr>
          <p:cNvPr id="8" name="Platshållare för text 13">
            <a:extLst>
              <a:ext uri="{FF2B5EF4-FFF2-40B4-BE49-F238E27FC236}">
                <a16:creationId xmlns:a16="http://schemas.microsoft.com/office/drawing/2014/main" id="{495AFA5F-1A56-8EC2-293F-FD7E65FD81F6}"/>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Arbetssätt</a:t>
            </a:r>
          </a:p>
        </p:txBody>
      </p:sp>
    </p:spTree>
    <p:extLst>
      <p:ext uri="{BB962C8B-B14F-4D97-AF65-F5344CB8AC3E}">
        <p14:creationId xmlns:p14="http://schemas.microsoft.com/office/powerpoint/2010/main" val="1245487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15CD85DE-21BB-55CB-D50D-B0AB48CE754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Rubrik 1">
            <a:extLst>
              <a:ext uri="{FF2B5EF4-FFF2-40B4-BE49-F238E27FC236}">
                <a16:creationId xmlns:a16="http://schemas.microsoft.com/office/drawing/2014/main" id="{6383E39C-865A-FEDE-F3B2-B60C7EC7A203}"/>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3" name="Frihandsfigur 1">
            <a:extLst>
              <a:ext uri="{FF2B5EF4-FFF2-40B4-BE49-F238E27FC236}">
                <a16:creationId xmlns:a16="http://schemas.microsoft.com/office/drawing/2014/main" id="{2AAF34BA-7976-94C7-52F2-195C59272534}"/>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4"/>
          </a:solidFill>
          <a:ln w="6327" cap="flat">
            <a:noFill/>
            <a:prstDash val="solid"/>
            <a:miter/>
          </a:ln>
        </p:spPr>
        <p:txBody>
          <a:bodyPr wrap="square" rtlCol="0" anchor="ctr">
            <a:noAutofit/>
          </a:bodyPr>
          <a:lstStyle/>
          <a:p>
            <a:pPr lvl="0"/>
            <a:endParaRPr lang="sv-SE"/>
          </a:p>
        </p:txBody>
      </p:sp>
      <p:sp>
        <p:nvSpPr>
          <p:cNvPr id="6" name="Platshållare för text 13">
            <a:extLst>
              <a:ext uri="{FF2B5EF4-FFF2-40B4-BE49-F238E27FC236}">
                <a16:creationId xmlns:a16="http://schemas.microsoft.com/office/drawing/2014/main" id="{DDE8185F-7351-AAA6-BA07-1A9061040B79}"/>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Arbetssätt</a:t>
            </a:r>
          </a:p>
        </p:txBody>
      </p:sp>
    </p:spTree>
    <p:extLst>
      <p:ext uri="{BB962C8B-B14F-4D97-AF65-F5344CB8AC3E}">
        <p14:creationId xmlns:p14="http://schemas.microsoft.com/office/powerpoint/2010/main" val="209104068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pic>
        <p:nvPicPr>
          <p:cNvPr id="6" name="Bildobjekt 5" descr="MSB Logotyp">
            <a:extLst>
              <a:ext uri="{FF2B5EF4-FFF2-40B4-BE49-F238E27FC236}">
                <a16:creationId xmlns:a16="http://schemas.microsoft.com/office/drawing/2014/main" id="{21CE8A2E-1C0A-6899-7C0E-A3E15E97E13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E74DFB49-A06D-8094-5F2B-1E58D12E41EF}"/>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4"/>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6CB5CDFE-223A-6EB3-9B91-73A6A65A0517}"/>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Arbetssätt</a:t>
            </a:r>
          </a:p>
        </p:txBody>
      </p:sp>
    </p:spTree>
    <p:extLst>
      <p:ext uri="{BB962C8B-B14F-4D97-AF65-F5344CB8AC3E}">
        <p14:creationId xmlns:p14="http://schemas.microsoft.com/office/powerpoint/2010/main" val="34499815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Tom">
    <p:bg>
      <p:bgPr>
        <a:solidFill>
          <a:schemeClr val="accent4"/>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5C70ABB4-99FB-0D00-8C27-12E6CAE9832A}"/>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1D90760A-7567-3284-3F65-85D66EA1670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206201407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ubrikbild">
    <p:bg>
      <p:bgPr>
        <a:solidFill>
          <a:schemeClr val="accent5"/>
        </a:solidFill>
        <a:effectLst/>
      </p:bgPr>
    </p:bg>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176DBD7-BB00-4A01-1B1A-E0FFC2A9A03D}"/>
              </a:ext>
            </a:extLst>
          </p:cNvPr>
          <p:cNvSpPr>
            <a:spLocks noGrp="1"/>
          </p:cNvSpPr>
          <p:nvPr>
            <p:ph type="ctrTitle" hasCustomPrompt="1"/>
          </p:nvPr>
        </p:nvSpPr>
        <p:spPr>
          <a:xfrm>
            <a:off x="1524000" y="3063813"/>
            <a:ext cx="9144000" cy="730374"/>
          </a:xfrm>
          <a:prstGeom prst="rect">
            <a:avLst/>
          </a:prstGeom>
        </p:spPr>
        <p:txBody>
          <a:bodyPr anchor="b"/>
          <a:lstStyle>
            <a:lvl1pPr algn="l">
              <a:defRPr sz="4000" b="1">
                <a:solidFill>
                  <a:schemeClr val="tx1"/>
                </a:solidFill>
              </a:defRPr>
            </a:lvl1pPr>
          </a:lstStyle>
          <a:p>
            <a:r>
              <a:rPr lang="sv-SE" dirty="0"/>
              <a:t>Namn på presentation</a:t>
            </a:r>
          </a:p>
        </p:txBody>
      </p:sp>
      <p:sp>
        <p:nvSpPr>
          <p:cNvPr id="8" name="Underrubrik 2">
            <a:extLst>
              <a:ext uri="{FF2B5EF4-FFF2-40B4-BE49-F238E27FC236}">
                <a16:creationId xmlns:a16="http://schemas.microsoft.com/office/drawing/2014/main" id="{4AF12547-0C7D-FA3D-30A4-1F03476A9AE1}"/>
              </a:ext>
            </a:extLst>
          </p:cNvPr>
          <p:cNvSpPr>
            <a:spLocks noGrp="1"/>
          </p:cNvSpPr>
          <p:nvPr>
            <p:ph type="subTitle" idx="1" hasCustomPrompt="1"/>
          </p:nvPr>
        </p:nvSpPr>
        <p:spPr>
          <a:xfrm>
            <a:off x="1524000" y="2592615"/>
            <a:ext cx="9144000" cy="471198"/>
          </a:xfrm>
          <a:prstGeom prst="rect">
            <a:avLst/>
          </a:prstGeom>
        </p:spPr>
        <p:txBody>
          <a:bodyPr/>
          <a:lstStyle>
            <a:lvl1pPr marL="0" indent="0" algn="l">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Förhållningssätt</a:t>
            </a:r>
          </a:p>
        </p:txBody>
      </p:sp>
      <p:sp>
        <p:nvSpPr>
          <p:cNvPr id="2" name="Rektangel 1">
            <a:extLst>
              <a:ext uri="{FF2B5EF4-FFF2-40B4-BE49-F238E27FC236}">
                <a16:creationId xmlns:a16="http://schemas.microsoft.com/office/drawing/2014/main" id="{9035CA9D-A2CA-81C9-CA4C-9113F3F30EB7}"/>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715BB09B-4279-D1B2-8B6F-C24950FC61A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37892772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sp>
        <p:nvSpPr>
          <p:cNvPr id="9" name="Rubrik 1">
            <a:extLst>
              <a:ext uri="{FF2B5EF4-FFF2-40B4-BE49-F238E27FC236}">
                <a16:creationId xmlns:a16="http://schemas.microsoft.com/office/drawing/2014/main" id="{AF8F59A4-1FCB-30AF-A942-FDDBE513D50E}"/>
              </a:ext>
            </a:extLst>
          </p:cNvPr>
          <p:cNvSpPr>
            <a:spLocks noGrp="1"/>
          </p:cNvSpPr>
          <p:nvPr>
            <p:ph type="title"/>
            <p:custDataLst>
              <p:tags r:id="rId1"/>
            </p:custDataLst>
          </p:nvPr>
        </p:nvSpPr>
        <p:spPr>
          <a:xfrm>
            <a:off x="1416050" y="2155032"/>
            <a:ext cx="8941150" cy="1273968"/>
          </a:xfrm>
          <a:prstGeom prst="rect">
            <a:avLst/>
          </a:prstGeom>
        </p:spPr>
        <p:txBody>
          <a:bodyPr anchor="b"/>
          <a:lstStyle>
            <a:lvl1pPr>
              <a:defRPr sz="4000" b="1">
                <a:solidFill>
                  <a:schemeClr val="tx1"/>
                </a:solidFill>
                <a:latin typeface="+mj-lt"/>
              </a:defRPr>
            </a:lvl1pPr>
          </a:lstStyle>
          <a:p>
            <a:r>
              <a:rPr lang="sv-SE"/>
              <a:t>Klicka här för att ändra mall för rubrikformat</a:t>
            </a:r>
            <a:endParaRPr lang="sv-SE" dirty="0"/>
          </a:p>
        </p:txBody>
      </p:sp>
      <p:sp>
        <p:nvSpPr>
          <p:cNvPr id="10" name="Platshållare för text 2">
            <a:extLst>
              <a:ext uri="{FF2B5EF4-FFF2-40B4-BE49-F238E27FC236}">
                <a16:creationId xmlns:a16="http://schemas.microsoft.com/office/drawing/2014/main" id="{AA3F864F-1DA5-45E4-1C4C-21A3DCC59610}"/>
              </a:ext>
            </a:extLst>
          </p:cNvPr>
          <p:cNvSpPr>
            <a:spLocks noGrp="1"/>
          </p:cNvSpPr>
          <p:nvPr>
            <p:ph type="body" idx="1"/>
            <p:custDataLst>
              <p:tags r:id="rId2"/>
            </p:custDataLst>
          </p:nvPr>
        </p:nvSpPr>
        <p:spPr>
          <a:xfrm>
            <a:off x="1416050" y="3460777"/>
            <a:ext cx="8941150"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pic>
        <p:nvPicPr>
          <p:cNvPr id="11" name="Bildobjekt 10" descr="MSB Logotyp">
            <a:extLst>
              <a:ext uri="{FF2B5EF4-FFF2-40B4-BE49-F238E27FC236}">
                <a16:creationId xmlns:a16="http://schemas.microsoft.com/office/drawing/2014/main" id="{CBD9729D-4E2C-1FB3-CAC5-9E85C02AE087}"/>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8369474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DB5DC11-A93B-D8A7-AA2A-2B32D255951D}"/>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8" name="Platshållare för innehåll 2">
            <a:extLst>
              <a:ext uri="{FF2B5EF4-FFF2-40B4-BE49-F238E27FC236}">
                <a16:creationId xmlns:a16="http://schemas.microsoft.com/office/drawing/2014/main" id="{E27660E2-D759-94A7-FB17-3C96FFA14C54}"/>
              </a:ext>
            </a:extLst>
          </p:cNvPr>
          <p:cNvSpPr>
            <a:spLocks noGrp="1"/>
          </p:cNvSpPr>
          <p:nvPr>
            <p:ph idx="1"/>
          </p:nvPr>
        </p:nvSpPr>
        <p:spPr>
          <a:xfrm>
            <a:off x="1900051" y="1431577"/>
            <a:ext cx="9453749"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10" name="Bildobjekt 9" descr="MSB Logotyp">
            <a:extLst>
              <a:ext uri="{FF2B5EF4-FFF2-40B4-BE49-F238E27FC236}">
                <a16:creationId xmlns:a16="http://schemas.microsoft.com/office/drawing/2014/main" id="{8DE55701-67AB-54C9-8A91-EB839C143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218A5A81-4E2E-92A8-31D5-21765D8774F6}"/>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5"/>
          </a:solidFill>
          <a:ln w="6327" cap="flat">
            <a:noFill/>
            <a:prstDash val="solid"/>
            <a:miter/>
          </a:ln>
        </p:spPr>
        <p:txBody>
          <a:bodyPr wrap="square" rtlCol="0" anchor="ctr">
            <a:noAutofit/>
          </a:bodyPr>
          <a:lstStyle/>
          <a:p>
            <a:pPr lvl="0"/>
            <a:endParaRPr lang="sv-SE" dirty="0"/>
          </a:p>
        </p:txBody>
      </p:sp>
      <p:sp>
        <p:nvSpPr>
          <p:cNvPr id="3" name="Platshållare för text 13">
            <a:extLst>
              <a:ext uri="{FF2B5EF4-FFF2-40B4-BE49-F238E27FC236}">
                <a16:creationId xmlns:a16="http://schemas.microsoft.com/office/drawing/2014/main" id="{B22A62B2-8E17-CBCF-726B-866D6771B2DF}"/>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Förhållningssätt</a:t>
            </a:r>
          </a:p>
        </p:txBody>
      </p:sp>
    </p:spTree>
    <p:extLst>
      <p:ext uri="{BB962C8B-B14F-4D97-AF65-F5344CB8AC3E}">
        <p14:creationId xmlns:p14="http://schemas.microsoft.com/office/powerpoint/2010/main" val="353416777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CBD9729D-4E2C-1FB3-CAC5-9E85C02AE087}"/>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18EA8434-6742-6E8D-B621-C10D82414694}"/>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5"/>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4A7A914B-2F55-E0AD-9ED0-2F2F333A4DCF}"/>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Förhållningssätt</a:t>
            </a:r>
          </a:p>
        </p:txBody>
      </p:sp>
      <p:sp>
        <p:nvSpPr>
          <p:cNvPr id="4" name="Rubrik 1">
            <a:extLst>
              <a:ext uri="{FF2B5EF4-FFF2-40B4-BE49-F238E27FC236}">
                <a16:creationId xmlns:a16="http://schemas.microsoft.com/office/drawing/2014/main" id="{E1365F65-87F4-C35D-5B57-3CCB1B20142C}"/>
              </a:ext>
            </a:extLst>
          </p:cNvPr>
          <p:cNvSpPr>
            <a:spLocks noGrp="1"/>
          </p:cNvSpPr>
          <p:nvPr>
            <p:ph type="title"/>
            <p:custDataLst>
              <p:tags r:id="rId1"/>
            </p:custDataLst>
          </p:nvPr>
        </p:nvSpPr>
        <p:spPr>
          <a:xfrm>
            <a:off x="1416050" y="2155032"/>
            <a:ext cx="8941150" cy="1273968"/>
          </a:xfrm>
          <a:prstGeom prst="rect">
            <a:avLst/>
          </a:prstGeom>
        </p:spPr>
        <p:txBody>
          <a:bodyPr anchor="b"/>
          <a:lstStyle>
            <a:lvl1pPr>
              <a:defRPr sz="4000" b="1">
                <a:solidFill>
                  <a:schemeClr val="tx1"/>
                </a:solidFill>
                <a:latin typeface="+mj-lt"/>
              </a:defRPr>
            </a:lvl1pPr>
          </a:lstStyle>
          <a:p>
            <a:endParaRPr lang="sv-SE" dirty="0"/>
          </a:p>
        </p:txBody>
      </p:sp>
      <p:sp>
        <p:nvSpPr>
          <p:cNvPr id="5" name="Platshållare för text 2">
            <a:extLst>
              <a:ext uri="{FF2B5EF4-FFF2-40B4-BE49-F238E27FC236}">
                <a16:creationId xmlns:a16="http://schemas.microsoft.com/office/drawing/2014/main" id="{D697D8AF-4B56-7CC3-20B8-F99ADCDF3DD0}"/>
              </a:ext>
            </a:extLst>
          </p:cNvPr>
          <p:cNvSpPr>
            <a:spLocks noGrp="1"/>
          </p:cNvSpPr>
          <p:nvPr>
            <p:ph type="body" idx="1"/>
            <p:custDataLst>
              <p:tags r:id="rId2"/>
            </p:custDataLst>
          </p:nvPr>
        </p:nvSpPr>
        <p:spPr>
          <a:xfrm>
            <a:off x="1416050" y="3460777"/>
            <a:ext cx="8941150"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format på bakgrundstexten</a:t>
            </a:r>
          </a:p>
        </p:txBody>
      </p:sp>
    </p:spTree>
    <p:extLst>
      <p:ext uri="{BB962C8B-B14F-4D97-AF65-F5344CB8AC3E}">
        <p14:creationId xmlns:p14="http://schemas.microsoft.com/office/powerpoint/2010/main" val="255796014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pic>
        <p:nvPicPr>
          <p:cNvPr id="13" name="Bildobjekt 12" descr="MSB Logotyp">
            <a:extLst>
              <a:ext uri="{FF2B5EF4-FFF2-40B4-BE49-F238E27FC236}">
                <a16:creationId xmlns:a16="http://schemas.microsoft.com/office/drawing/2014/main" id="{CFC22A25-AABB-0FBF-11D2-E2564FAD76CE}"/>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633308BF-360A-7BD1-B955-E90E04792EB7}"/>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5"/>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DA323452-5FC7-7159-B4BD-9DC8F9CD469A}"/>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Förhållningssätt</a:t>
            </a:r>
          </a:p>
        </p:txBody>
      </p:sp>
      <p:sp>
        <p:nvSpPr>
          <p:cNvPr id="4" name="Platshållare för innehåll 2">
            <a:extLst>
              <a:ext uri="{FF2B5EF4-FFF2-40B4-BE49-F238E27FC236}">
                <a16:creationId xmlns:a16="http://schemas.microsoft.com/office/drawing/2014/main" id="{6B6F5B3C-86BC-0326-E0A7-E0FE8DDD3B33}"/>
              </a:ext>
            </a:extLst>
          </p:cNvPr>
          <p:cNvSpPr>
            <a:spLocks noGrp="1"/>
          </p:cNvSpPr>
          <p:nvPr>
            <p:ph sz="half" idx="1" hasCustomPrompt="1"/>
            <p:custDataLst>
              <p:tags r:id="rId1"/>
            </p:custDataLst>
          </p:nvPr>
        </p:nvSpPr>
        <p:spPr>
          <a:xfrm>
            <a:off x="1905925"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5" name="Platshållare för innehåll 3">
            <a:extLst>
              <a:ext uri="{FF2B5EF4-FFF2-40B4-BE49-F238E27FC236}">
                <a16:creationId xmlns:a16="http://schemas.microsoft.com/office/drawing/2014/main" id="{5DDDD6A4-C3CE-0514-456A-5264841D2186}"/>
              </a:ext>
            </a:extLst>
          </p:cNvPr>
          <p:cNvSpPr>
            <a:spLocks noGrp="1"/>
          </p:cNvSpPr>
          <p:nvPr>
            <p:ph sz="half" idx="11"/>
            <p:custDataLst>
              <p:tags r:id="rId2"/>
            </p:custDataLst>
          </p:nvPr>
        </p:nvSpPr>
        <p:spPr>
          <a:xfrm>
            <a:off x="6561053"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6" name="Rubrik 1">
            <a:extLst>
              <a:ext uri="{FF2B5EF4-FFF2-40B4-BE49-F238E27FC236}">
                <a16:creationId xmlns:a16="http://schemas.microsoft.com/office/drawing/2014/main" id="{F1DB1106-32F0-C868-0680-103E3EBDF88A}"/>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336101675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15CD85DE-21BB-55CB-D50D-B0AB48CE754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8B95510B-6DF3-479A-3D68-FD849A031D42}"/>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5"/>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66B830F1-29AC-025D-D598-5CB81FD3E0A3}"/>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Förhållningssätt</a:t>
            </a:r>
          </a:p>
        </p:txBody>
      </p:sp>
      <p:sp>
        <p:nvSpPr>
          <p:cNvPr id="4" name="Rubrik 1">
            <a:extLst>
              <a:ext uri="{FF2B5EF4-FFF2-40B4-BE49-F238E27FC236}">
                <a16:creationId xmlns:a16="http://schemas.microsoft.com/office/drawing/2014/main" id="{1385EBE7-77B8-A014-1CF4-5C7A1B096BC1}"/>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309995044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pic>
        <p:nvPicPr>
          <p:cNvPr id="6" name="Bildobjekt 5" descr="MSB Logotyp">
            <a:extLst>
              <a:ext uri="{FF2B5EF4-FFF2-40B4-BE49-F238E27FC236}">
                <a16:creationId xmlns:a16="http://schemas.microsoft.com/office/drawing/2014/main" id="{21CE8A2E-1C0A-6899-7C0E-A3E15E97E13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4A7AEE95-82DE-A71C-241A-9DD593EC239B}"/>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5"/>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E63D418E-509F-7FF9-A689-A02DAB875ACD}"/>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Förhållningssätt</a:t>
            </a:r>
          </a:p>
        </p:txBody>
      </p:sp>
    </p:spTree>
    <p:extLst>
      <p:ext uri="{BB962C8B-B14F-4D97-AF65-F5344CB8AC3E}">
        <p14:creationId xmlns:p14="http://schemas.microsoft.com/office/powerpoint/2010/main" val="10716185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Tom">
    <p:bg>
      <p:bgPr>
        <a:solidFill>
          <a:schemeClr val="accent5"/>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45CD2C74-4329-6FB1-D8E9-0CB6EAC4C312}"/>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736C6AEC-E4E7-A6A3-4D3E-9CC22535698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89305734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Rubrikbild">
    <p:bg>
      <p:bgPr>
        <a:solidFill>
          <a:schemeClr val="accent6"/>
        </a:solidFill>
        <a:effectLst/>
      </p:bgPr>
    </p:bg>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176DBD7-BB00-4A01-1B1A-E0FFC2A9A03D}"/>
              </a:ext>
            </a:extLst>
          </p:cNvPr>
          <p:cNvSpPr>
            <a:spLocks noGrp="1"/>
          </p:cNvSpPr>
          <p:nvPr>
            <p:ph type="ctrTitle" hasCustomPrompt="1"/>
          </p:nvPr>
        </p:nvSpPr>
        <p:spPr>
          <a:xfrm>
            <a:off x="1524000" y="3063813"/>
            <a:ext cx="9144000" cy="730374"/>
          </a:xfrm>
          <a:prstGeom prst="rect">
            <a:avLst/>
          </a:prstGeom>
        </p:spPr>
        <p:txBody>
          <a:bodyPr anchor="b"/>
          <a:lstStyle>
            <a:lvl1pPr algn="l">
              <a:defRPr sz="4000" b="1">
                <a:solidFill>
                  <a:schemeClr val="tx1"/>
                </a:solidFill>
              </a:defRPr>
            </a:lvl1pPr>
          </a:lstStyle>
          <a:p>
            <a:r>
              <a:rPr lang="sv-SE" dirty="0"/>
              <a:t>Namn på presentation</a:t>
            </a:r>
          </a:p>
        </p:txBody>
      </p:sp>
      <p:sp>
        <p:nvSpPr>
          <p:cNvPr id="8" name="Underrubrik 2">
            <a:extLst>
              <a:ext uri="{FF2B5EF4-FFF2-40B4-BE49-F238E27FC236}">
                <a16:creationId xmlns:a16="http://schemas.microsoft.com/office/drawing/2014/main" id="{4AF12547-0C7D-FA3D-30A4-1F03476A9AE1}"/>
              </a:ext>
            </a:extLst>
          </p:cNvPr>
          <p:cNvSpPr>
            <a:spLocks noGrp="1"/>
          </p:cNvSpPr>
          <p:nvPr>
            <p:ph type="subTitle" idx="1" hasCustomPrompt="1"/>
          </p:nvPr>
        </p:nvSpPr>
        <p:spPr>
          <a:xfrm>
            <a:off x="1524000" y="2592615"/>
            <a:ext cx="9144000" cy="471198"/>
          </a:xfrm>
          <a:prstGeom prst="rect">
            <a:avLst/>
          </a:prstGeom>
        </p:spPr>
        <p:txBody>
          <a:bodyPr/>
          <a:lstStyle>
            <a:lvl1pPr marL="0" indent="0" algn="l">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Konceptuell grund</a:t>
            </a:r>
          </a:p>
        </p:txBody>
      </p:sp>
      <p:sp>
        <p:nvSpPr>
          <p:cNvPr id="2" name="Rektangel 1">
            <a:extLst>
              <a:ext uri="{FF2B5EF4-FFF2-40B4-BE49-F238E27FC236}">
                <a16:creationId xmlns:a16="http://schemas.microsoft.com/office/drawing/2014/main" id="{387FAA35-4CC5-46DC-1729-9FA4E7393855}"/>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04C90CFE-05D3-8CAA-F423-55E27034B83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414346008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DB5DC11-A93B-D8A7-AA2A-2B32D255951D}"/>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8" name="Platshållare för innehåll 2">
            <a:extLst>
              <a:ext uri="{FF2B5EF4-FFF2-40B4-BE49-F238E27FC236}">
                <a16:creationId xmlns:a16="http://schemas.microsoft.com/office/drawing/2014/main" id="{E27660E2-D759-94A7-FB17-3C96FFA14C54}"/>
              </a:ext>
            </a:extLst>
          </p:cNvPr>
          <p:cNvSpPr>
            <a:spLocks noGrp="1"/>
          </p:cNvSpPr>
          <p:nvPr>
            <p:ph idx="1"/>
          </p:nvPr>
        </p:nvSpPr>
        <p:spPr>
          <a:xfrm>
            <a:off x="1900051" y="1431577"/>
            <a:ext cx="9453749"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10" name="Bildobjekt 9" descr="MSB Logotyp">
            <a:extLst>
              <a:ext uri="{FF2B5EF4-FFF2-40B4-BE49-F238E27FC236}">
                <a16:creationId xmlns:a16="http://schemas.microsoft.com/office/drawing/2014/main" id="{8DE55701-67AB-54C9-8A91-EB839C143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218A5A81-4E2E-92A8-31D5-21765D8774F6}"/>
              </a:ext>
            </a:extLst>
          </p:cNvPr>
          <p:cNvSpPr/>
          <p:nvPr userDrawn="1"/>
        </p:nvSpPr>
        <p:spPr>
          <a:xfrm>
            <a:off x="0"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6"/>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B22A62B2-8E17-CBCF-726B-866D6771B2DF}"/>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Konceptuell grund</a:t>
            </a:r>
          </a:p>
        </p:txBody>
      </p:sp>
    </p:spTree>
    <p:extLst>
      <p:ext uri="{BB962C8B-B14F-4D97-AF65-F5344CB8AC3E}">
        <p14:creationId xmlns:p14="http://schemas.microsoft.com/office/powerpoint/2010/main" val="255903754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Avsnittsrubrik">
    <p:bg>
      <p:bgPr>
        <a:solidFill>
          <a:schemeClr val="bg1"/>
        </a:solidFill>
        <a:effectLst/>
      </p:bgPr>
    </p:bg>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CBD9729D-4E2C-1FB3-CAC5-9E85C02AE087}"/>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9B311755-39ED-0BFC-1984-2D57935E90E1}"/>
              </a:ext>
            </a:extLst>
          </p:cNvPr>
          <p:cNvSpPr/>
          <p:nvPr userDrawn="1"/>
        </p:nvSpPr>
        <p:spPr>
          <a:xfrm>
            <a:off x="0" y="1222964"/>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6"/>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14EE9E5C-677E-6940-EA02-980AF4CB63BB}"/>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Konceptuell grund</a:t>
            </a:r>
          </a:p>
        </p:txBody>
      </p:sp>
      <p:sp>
        <p:nvSpPr>
          <p:cNvPr id="2" name="Rubrik 1">
            <a:extLst>
              <a:ext uri="{FF2B5EF4-FFF2-40B4-BE49-F238E27FC236}">
                <a16:creationId xmlns:a16="http://schemas.microsoft.com/office/drawing/2014/main" id="{23C24B14-AAEA-A3D9-32A8-E55826177920}"/>
              </a:ext>
            </a:extLst>
          </p:cNvPr>
          <p:cNvSpPr>
            <a:spLocks noGrp="1"/>
          </p:cNvSpPr>
          <p:nvPr>
            <p:ph type="title"/>
            <p:custDataLst>
              <p:tags r:id="rId1"/>
            </p:custDataLst>
          </p:nvPr>
        </p:nvSpPr>
        <p:spPr>
          <a:xfrm>
            <a:off x="1416050" y="2155032"/>
            <a:ext cx="8941150" cy="1273968"/>
          </a:xfrm>
          <a:prstGeom prst="rect">
            <a:avLst/>
          </a:prstGeom>
        </p:spPr>
        <p:txBody>
          <a:bodyPr anchor="b"/>
          <a:lstStyle>
            <a:lvl1pPr>
              <a:defRPr sz="4000" b="1">
                <a:solidFill>
                  <a:schemeClr val="tx1"/>
                </a:solidFill>
                <a:latin typeface="+mj-lt"/>
              </a:defRPr>
            </a:lvl1pPr>
          </a:lstStyle>
          <a:p>
            <a:endParaRPr lang="sv-SE" dirty="0"/>
          </a:p>
        </p:txBody>
      </p:sp>
      <p:sp>
        <p:nvSpPr>
          <p:cNvPr id="3" name="Platshållare för text 2">
            <a:extLst>
              <a:ext uri="{FF2B5EF4-FFF2-40B4-BE49-F238E27FC236}">
                <a16:creationId xmlns:a16="http://schemas.microsoft.com/office/drawing/2014/main" id="{E28E4139-87B7-5BB8-E7E9-2DCEB7D6047E}"/>
              </a:ext>
            </a:extLst>
          </p:cNvPr>
          <p:cNvSpPr>
            <a:spLocks noGrp="1"/>
          </p:cNvSpPr>
          <p:nvPr>
            <p:ph type="body" idx="1"/>
            <p:custDataLst>
              <p:tags r:id="rId2"/>
            </p:custDataLst>
          </p:nvPr>
        </p:nvSpPr>
        <p:spPr>
          <a:xfrm>
            <a:off x="1416050" y="3460777"/>
            <a:ext cx="8941150"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format på bakgrundstexten</a:t>
            </a:r>
          </a:p>
        </p:txBody>
      </p:sp>
    </p:spTree>
    <p:extLst>
      <p:ext uri="{BB962C8B-B14F-4D97-AF65-F5344CB8AC3E}">
        <p14:creationId xmlns:p14="http://schemas.microsoft.com/office/powerpoint/2010/main" val="346748646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pic>
        <p:nvPicPr>
          <p:cNvPr id="13" name="Bildobjekt 12" descr="MSB Logotyp">
            <a:extLst>
              <a:ext uri="{FF2B5EF4-FFF2-40B4-BE49-F238E27FC236}">
                <a16:creationId xmlns:a16="http://schemas.microsoft.com/office/drawing/2014/main" id="{CFC22A25-AABB-0FBF-11D2-E2564FAD76CE}"/>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D2B4FE26-6217-A695-1EEA-DBE58DCF49E4}"/>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6"/>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04E0420D-7E92-1002-B6E3-0C9B99B02A5E}"/>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Konceptuell grund</a:t>
            </a:r>
          </a:p>
        </p:txBody>
      </p:sp>
      <p:sp>
        <p:nvSpPr>
          <p:cNvPr id="2" name="Platshållare för innehåll 2">
            <a:extLst>
              <a:ext uri="{FF2B5EF4-FFF2-40B4-BE49-F238E27FC236}">
                <a16:creationId xmlns:a16="http://schemas.microsoft.com/office/drawing/2014/main" id="{9DAFDEE3-21DD-4E2F-1539-5FCA56D59E8D}"/>
              </a:ext>
            </a:extLst>
          </p:cNvPr>
          <p:cNvSpPr>
            <a:spLocks noGrp="1"/>
          </p:cNvSpPr>
          <p:nvPr>
            <p:ph sz="half" idx="1" hasCustomPrompt="1"/>
            <p:custDataLst>
              <p:tags r:id="rId1"/>
            </p:custDataLst>
          </p:nvPr>
        </p:nvSpPr>
        <p:spPr>
          <a:xfrm>
            <a:off x="1905925"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innehåll 3">
            <a:extLst>
              <a:ext uri="{FF2B5EF4-FFF2-40B4-BE49-F238E27FC236}">
                <a16:creationId xmlns:a16="http://schemas.microsoft.com/office/drawing/2014/main" id="{86A07881-4D64-D9D2-569F-4D3A2C61DF17}"/>
              </a:ext>
            </a:extLst>
          </p:cNvPr>
          <p:cNvSpPr>
            <a:spLocks noGrp="1"/>
          </p:cNvSpPr>
          <p:nvPr>
            <p:ph sz="half" idx="11"/>
            <p:custDataLst>
              <p:tags r:id="rId2"/>
            </p:custDataLst>
          </p:nvPr>
        </p:nvSpPr>
        <p:spPr>
          <a:xfrm>
            <a:off x="6561053"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6" name="Rubrik 1">
            <a:extLst>
              <a:ext uri="{FF2B5EF4-FFF2-40B4-BE49-F238E27FC236}">
                <a16:creationId xmlns:a16="http://schemas.microsoft.com/office/drawing/2014/main" id="{57BCA4C6-EC3A-F933-2C1F-1F3655369C78}"/>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753463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11" name="Platshållare för innehåll 2">
            <a:extLst>
              <a:ext uri="{FF2B5EF4-FFF2-40B4-BE49-F238E27FC236}">
                <a16:creationId xmlns:a16="http://schemas.microsoft.com/office/drawing/2014/main" id="{00698FFD-E962-8497-E2ED-DF6C6E4DFF54}"/>
              </a:ext>
            </a:extLst>
          </p:cNvPr>
          <p:cNvSpPr>
            <a:spLocks noGrp="1"/>
          </p:cNvSpPr>
          <p:nvPr>
            <p:ph sz="half" idx="1" hasCustomPrompt="1"/>
            <p:custDataLst>
              <p:tags r:id="rId1"/>
            </p:custDataLst>
          </p:nvPr>
        </p:nvSpPr>
        <p:spPr>
          <a:xfrm>
            <a:off x="1905925"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12" name="Platshållare för innehåll 3">
            <a:extLst>
              <a:ext uri="{FF2B5EF4-FFF2-40B4-BE49-F238E27FC236}">
                <a16:creationId xmlns:a16="http://schemas.microsoft.com/office/drawing/2014/main" id="{1BAEA70A-3D37-3EEF-59B3-3A9F6F6F8D68}"/>
              </a:ext>
            </a:extLst>
          </p:cNvPr>
          <p:cNvSpPr>
            <a:spLocks noGrp="1"/>
          </p:cNvSpPr>
          <p:nvPr>
            <p:ph sz="half" idx="11"/>
            <p:custDataLst>
              <p:tags r:id="rId2"/>
            </p:custDataLst>
          </p:nvPr>
        </p:nvSpPr>
        <p:spPr>
          <a:xfrm>
            <a:off x="6561053"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13" name="Bildobjekt 12" descr="MSB Logotyp">
            <a:extLst>
              <a:ext uri="{FF2B5EF4-FFF2-40B4-BE49-F238E27FC236}">
                <a16:creationId xmlns:a16="http://schemas.microsoft.com/office/drawing/2014/main" id="{CFC22A25-AABB-0FBF-11D2-E2564FAD76CE}"/>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Rubrik 1">
            <a:extLst>
              <a:ext uri="{FF2B5EF4-FFF2-40B4-BE49-F238E27FC236}">
                <a16:creationId xmlns:a16="http://schemas.microsoft.com/office/drawing/2014/main" id="{F7E69659-D1C4-7F80-93AE-05E5B1C2B538}"/>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1977180681"/>
      </p:ext>
    </p:extLst>
  </p:cSld>
  <p:clrMapOvr>
    <a:masterClrMapping/>
  </p:clrMapOvr>
  <p:extLst>
    <p:ext uri="{DCECCB84-F9BA-43D5-87BE-67443E8EF086}">
      <p15:sldGuideLst xmlns:p15="http://schemas.microsoft.com/office/powerpoint/2012/main">
        <p15:guide id="1" pos="1186"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15CD85DE-21BB-55CB-D50D-B0AB48CE754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92FB59E6-AADF-8DBC-3E78-2A008879F9B9}"/>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6"/>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154CF1D4-2ADA-10F4-91A2-B3F715CB9FE1}"/>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Konceptuell grund</a:t>
            </a:r>
          </a:p>
        </p:txBody>
      </p:sp>
      <p:sp>
        <p:nvSpPr>
          <p:cNvPr id="2" name="Rubrik 1">
            <a:extLst>
              <a:ext uri="{FF2B5EF4-FFF2-40B4-BE49-F238E27FC236}">
                <a16:creationId xmlns:a16="http://schemas.microsoft.com/office/drawing/2014/main" id="{7F213514-95BD-CA38-715B-2F486571E5A4}"/>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355952267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pic>
        <p:nvPicPr>
          <p:cNvPr id="6" name="Bildobjekt 5" descr="MSB Logotyp">
            <a:extLst>
              <a:ext uri="{FF2B5EF4-FFF2-40B4-BE49-F238E27FC236}">
                <a16:creationId xmlns:a16="http://schemas.microsoft.com/office/drawing/2014/main" id="{21CE8A2E-1C0A-6899-7C0E-A3E15E97E13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813C95AA-A153-637C-4AA0-6ABAFBD3E55E}"/>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6"/>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0AE61F92-BBB1-96DB-E33A-36AA4E3FF2FA}"/>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Konceptuell grund</a:t>
            </a:r>
          </a:p>
        </p:txBody>
      </p:sp>
    </p:spTree>
    <p:extLst>
      <p:ext uri="{BB962C8B-B14F-4D97-AF65-F5344CB8AC3E}">
        <p14:creationId xmlns:p14="http://schemas.microsoft.com/office/powerpoint/2010/main" val="134554646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Tom">
    <p:bg>
      <p:bgPr>
        <a:solidFill>
          <a:schemeClr val="accent6"/>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7BE9726D-5305-3AFA-F024-489C32928B07}"/>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EB2F9DDE-E058-1F4A-1DD3-901E1C6ED9E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805017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15CD85DE-21BB-55CB-D50D-B0AB48CE754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Rubrik 1">
            <a:extLst>
              <a:ext uri="{FF2B5EF4-FFF2-40B4-BE49-F238E27FC236}">
                <a16:creationId xmlns:a16="http://schemas.microsoft.com/office/drawing/2014/main" id="{B27CEAA5-EB11-2675-2A7A-62A7280AD823}"/>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6381274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pic>
        <p:nvPicPr>
          <p:cNvPr id="6" name="Bildobjekt 5" descr="MSB Logotyp">
            <a:extLst>
              <a:ext uri="{FF2B5EF4-FFF2-40B4-BE49-F238E27FC236}">
                <a16:creationId xmlns:a16="http://schemas.microsoft.com/office/drawing/2014/main" id="{21CE8A2E-1C0A-6899-7C0E-A3E15E97E13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2653139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bg>
      <p:bgPr>
        <a:solidFill>
          <a:schemeClr val="accent1"/>
        </a:solidFill>
        <a:effectLst/>
      </p:bgPr>
    </p:bg>
    <p:spTree>
      <p:nvGrpSpPr>
        <p:cNvPr id="1" name=""/>
        <p:cNvGrpSpPr/>
        <p:nvPr/>
      </p:nvGrpSpPr>
      <p:grpSpPr>
        <a:xfrm>
          <a:off x="0" y="0"/>
          <a:ext cx="0" cy="0"/>
          <a:chOff x="0" y="0"/>
          <a:chExt cx="0" cy="0"/>
        </a:xfrm>
      </p:grpSpPr>
      <p:sp>
        <p:nvSpPr>
          <p:cNvPr id="4" name="Bild 7">
            <a:extLst>
              <a:ext uri="{FF2B5EF4-FFF2-40B4-BE49-F238E27FC236}">
                <a16:creationId xmlns:a16="http://schemas.microsoft.com/office/drawing/2014/main" id="{73E5ECB7-DEAF-D391-DFD8-23A0580D077A}"/>
              </a:ext>
            </a:extLst>
          </p:cNvPr>
          <p:cNvSpPr/>
          <p:nvPr userDrawn="1"/>
        </p:nvSpPr>
        <p:spPr>
          <a:xfrm>
            <a:off x="-27990" y="723310"/>
            <a:ext cx="1681750"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chemeClr val="accent1"/>
          </a:solidFill>
          <a:ln w="25400" cap="flat">
            <a:solidFill>
              <a:schemeClr val="bg1"/>
            </a:solidFill>
            <a:prstDash val="solid"/>
            <a:miter/>
          </a:ln>
        </p:spPr>
        <p:txBody>
          <a:bodyPr rtlCol="0" anchor="ctr"/>
          <a:lstStyle/>
          <a:p>
            <a:endParaRPr lang="sv-SE" dirty="0"/>
          </a:p>
        </p:txBody>
      </p:sp>
      <p:sp>
        <p:nvSpPr>
          <p:cNvPr id="5" name="Platshållare för text 13">
            <a:extLst>
              <a:ext uri="{FF2B5EF4-FFF2-40B4-BE49-F238E27FC236}">
                <a16:creationId xmlns:a16="http://schemas.microsoft.com/office/drawing/2014/main" id="{0730F5A3-318A-78A4-537C-5F43A9AFF9CA}"/>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sp>
        <p:nvSpPr>
          <p:cNvPr id="2" name="Rektangel 1">
            <a:extLst>
              <a:ext uri="{FF2B5EF4-FFF2-40B4-BE49-F238E27FC236}">
                <a16:creationId xmlns:a16="http://schemas.microsoft.com/office/drawing/2014/main" id="{734A5423-DD99-0BBC-7D9D-E8BFD1C7A7BB}"/>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E940C568-6126-EB11-28A7-A72DF11936C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grpSp>
        <p:nvGrpSpPr>
          <p:cNvPr id="6" name="Grupp 5">
            <a:extLst>
              <a:ext uri="{FF2B5EF4-FFF2-40B4-BE49-F238E27FC236}">
                <a16:creationId xmlns:a16="http://schemas.microsoft.com/office/drawing/2014/main" id="{5701CD10-8596-55DA-5CCB-7150422D4564}"/>
              </a:ext>
            </a:extLst>
          </p:cNvPr>
          <p:cNvGrpSpPr/>
          <p:nvPr userDrawn="1"/>
        </p:nvGrpSpPr>
        <p:grpSpPr>
          <a:xfrm>
            <a:off x="11323838" y="152021"/>
            <a:ext cx="718458" cy="720000"/>
            <a:chOff x="11271288" y="204571"/>
            <a:chExt cx="718458" cy="720000"/>
          </a:xfrm>
        </p:grpSpPr>
        <p:sp>
          <p:nvSpPr>
            <p:cNvPr id="7" name="Ellips 6">
              <a:extLst>
                <a:ext uri="{FF2B5EF4-FFF2-40B4-BE49-F238E27FC236}">
                  <a16:creationId xmlns:a16="http://schemas.microsoft.com/office/drawing/2014/main" id="{F7C16D64-CB5E-FF50-409A-8A5AFA0AD165}"/>
                </a:ext>
              </a:extLst>
            </p:cNvPr>
            <p:cNvSpPr/>
            <p:nvPr userDrawn="1"/>
          </p:nvSpPr>
          <p:spPr>
            <a:xfrm>
              <a:off x="11271288" y="204571"/>
              <a:ext cx="718458" cy="720000"/>
            </a:xfrm>
            <a:prstGeom prst="ellipse">
              <a:avLst/>
            </a:prstGeom>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8" name="Grupp 7">
              <a:extLst>
                <a:ext uri="{FF2B5EF4-FFF2-40B4-BE49-F238E27FC236}">
                  <a16:creationId xmlns:a16="http://schemas.microsoft.com/office/drawing/2014/main" id="{FA89EF70-1A14-A031-7307-9E067F8FD169}"/>
                </a:ext>
              </a:extLst>
            </p:cNvPr>
            <p:cNvGrpSpPr/>
            <p:nvPr userDrawn="1"/>
          </p:nvGrpSpPr>
          <p:grpSpPr>
            <a:xfrm>
              <a:off x="11467070" y="408768"/>
              <a:ext cx="326895" cy="311606"/>
              <a:chOff x="2382579" y="1208223"/>
              <a:chExt cx="217742" cy="207114"/>
            </a:xfrm>
          </p:grpSpPr>
          <p:cxnSp>
            <p:nvCxnSpPr>
              <p:cNvPr id="9" name="Rak 8">
                <a:extLst>
                  <a:ext uri="{FF2B5EF4-FFF2-40B4-BE49-F238E27FC236}">
                    <a16:creationId xmlns:a16="http://schemas.microsoft.com/office/drawing/2014/main" id="{4A6C83C5-7AA5-749F-855F-853285839C4A}"/>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0" name="Rak 9">
                <a:extLst>
                  <a:ext uri="{FF2B5EF4-FFF2-40B4-BE49-F238E27FC236}">
                    <a16:creationId xmlns:a16="http://schemas.microsoft.com/office/drawing/2014/main" id="{70CF168A-8395-38FF-298B-A723E57D400E}"/>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Rak 10">
                <a:extLst>
                  <a:ext uri="{FF2B5EF4-FFF2-40B4-BE49-F238E27FC236}">
                    <a16:creationId xmlns:a16="http://schemas.microsoft.com/office/drawing/2014/main" id="{F4E00D8E-4763-2FBB-2D1A-8ECC2BC9B64A}"/>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2" name="Rak 11">
                <a:extLst>
                  <a:ext uri="{FF2B5EF4-FFF2-40B4-BE49-F238E27FC236}">
                    <a16:creationId xmlns:a16="http://schemas.microsoft.com/office/drawing/2014/main" id="{CB8FFC82-9AF9-EB4B-C503-C633FB377B03}"/>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3" name="Rak 12">
                <a:extLst>
                  <a:ext uri="{FF2B5EF4-FFF2-40B4-BE49-F238E27FC236}">
                    <a16:creationId xmlns:a16="http://schemas.microsoft.com/office/drawing/2014/main" id="{0BE1FCCF-1649-0CCB-FDE5-AC952243327E}"/>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412507702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bild">
    <p:bg>
      <p:bgPr>
        <a:solidFill>
          <a:schemeClr val="accent2"/>
        </a:solidFill>
        <a:effectLst/>
      </p:bgPr>
    </p:bg>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176DBD7-BB00-4A01-1B1A-E0FFC2A9A03D}"/>
              </a:ext>
            </a:extLst>
          </p:cNvPr>
          <p:cNvSpPr>
            <a:spLocks noGrp="1"/>
          </p:cNvSpPr>
          <p:nvPr>
            <p:ph type="ctrTitle" hasCustomPrompt="1"/>
          </p:nvPr>
        </p:nvSpPr>
        <p:spPr>
          <a:xfrm>
            <a:off x="1524000" y="3063813"/>
            <a:ext cx="9144000" cy="730374"/>
          </a:xfrm>
          <a:prstGeom prst="rect">
            <a:avLst/>
          </a:prstGeom>
        </p:spPr>
        <p:txBody>
          <a:bodyPr anchor="b"/>
          <a:lstStyle>
            <a:lvl1pPr algn="l">
              <a:defRPr sz="4000" b="1">
                <a:solidFill>
                  <a:schemeClr val="tx1"/>
                </a:solidFill>
              </a:defRPr>
            </a:lvl1pPr>
          </a:lstStyle>
          <a:p>
            <a:r>
              <a:rPr lang="sv-SE" dirty="0"/>
              <a:t>Namn på presentation</a:t>
            </a:r>
          </a:p>
        </p:txBody>
      </p:sp>
      <p:sp>
        <p:nvSpPr>
          <p:cNvPr id="8" name="Underrubrik 2">
            <a:extLst>
              <a:ext uri="{FF2B5EF4-FFF2-40B4-BE49-F238E27FC236}">
                <a16:creationId xmlns:a16="http://schemas.microsoft.com/office/drawing/2014/main" id="{4AF12547-0C7D-FA3D-30A4-1F03476A9AE1}"/>
              </a:ext>
            </a:extLst>
          </p:cNvPr>
          <p:cNvSpPr>
            <a:spLocks noGrp="1"/>
          </p:cNvSpPr>
          <p:nvPr>
            <p:ph type="subTitle" idx="1" hasCustomPrompt="1"/>
          </p:nvPr>
        </p:nvSpPr>
        <p:spPr>
          <a:xfrm>
            <a:off x="1524000" y="2592615"/>
            <a:ext cx="9144000" cy="471198"/>
          </a:xfrm>
          <a:prstGeom prst="rect">
            <a:avLst/>
          </a:prstGeom>
        </p:spPr>
        <p:txBody>
          <a:bodyPr/>
          <a:lstStyle>
            <a:lvl1pPr marL="0" indent="0" algn="l">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Utgångspunkter</a:t>
            </a:r>
          </a:p>
        </p:txBody>
      </p:sp>
      <p:sp>
        <p:nvSpPr>
          <p:cNvPr id="2" name="Rektangel 1">
            <a:extLst>
              <a:ext uri="{FF2B5EF4-FFF2-40B4-BE49-F238E27FC236}">
                <a16:creationId xmlns:a16="http://schemas.microsoft.com/office/drawing/2014/main" id="{387FAA35-4CC5-46DC-1729-9FA4E7393855}"/>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04C90CFE-05D3-8CAA-F423-55E27034B83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22845710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DB5DC11-A93B-D8A7-AA2A-2B32D255951D}"/>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8" name="Platshållare för innehåll 2">
            <a:extLst>
              <a:ext uri="{FF2B5EF4-FFF2-40B4-BE49-F238E27FC236}">
                <a16:creationId xmlns:a16="http://schemas.microsoft.com/office/drawing/2014/main" id="{E27660E2-D759-94A7-FB17-3C96FFA14C54}"/>
              </a:ext>
            </a:extLst>
          </p:cNvPr>
          <p:cNvSpPr>
            <a:spLocks noGrp="1"/>
          </p:cNvSpPr>
          <p:nvPr>
            <p:ph idx="1"/>
          </p:nvPr>
        </p:nvSpPr>
        <p:spPr>
          <a:xfrm>
            <a:off x="1900051" y="1431577"/>
            <a:ext cx="9453749"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10" name="Bildobjekt 9" descr="MSB Logotyp">
            <a:extLst>
              <a:ext uri="{FF2B5EF4-FFF2-40B4-BE49-F238E27FC236}">
                <a16:creationId xmlns:a16="http://schemas.microsoft.com/office/drawing/2014/main" id="{8DE55701-67AB-54C9-8A91-EB839C143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218A5A81-4E2E-92A8-31D5-21765D8774F6}"/>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2"/>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B22A62B2-8E17-CBCF-726B-866D6771B2DF}"/>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Utgångspunkter</a:t>
            </a:r>
          </a:p>
        </p:txBody>
      </p:sp>
    </p:spTree>
    <p:extLst>
      <p:ext uri="{BB962C8B-B14F-4D97-AF65-F5344CB8AC3E}">
        <p14:creationId xmlns:p14="http://schemas.microsoft.com/office/powerpoint/2010/main" val="2031532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5" Type="http://schemas.openxmlformats.org/officeDocument/2006/relationships/slideLayout" Target="../slideLayouts/slideLayout19.xml"/><Relationship Id="rId4" Type="http://schemas.openxmlformats.org/officeDocument/2006/relationships/slideLayout" Target="../slideLayouts/slideLayout18.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4.xml"/><Relationship Id="rId7" Type="http://schemas.openxmlformats.org/officeDocument/2006/relationships/slideLayout" Target="../slideLayouts/slideLayout28.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5" Type="http://schemas.openxmlformats.org/officeDocument/2006/relationships/slideLayout" Target="../slideLayouts/slideLayout26.xml"/><Relationship Id="rId4" Type="http://schemas.openxmlformats.org/officeDocument/2006/relationships/slideLayout" Target="../slideLayouts/slideLayout25.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31.xml"/><Relationship Id="rId7" Type="http://schemas.openxmlformats.org/officeDocument/2006/relationships/slideLayout" Target="../slideLayouts/slideLayout35.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5" Type="http://schemas.openxmlformats.org/officeDocument/2006/relationships/slideLayout" Target="../slideLayouts/slideLayout33.xml"/><Relationship Id="rId4" Type="http://schemas.openxmlformats.org/officeDocument/2006/relationships/slideLayout" Target="../slideLayouts/slideLayout32.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38.xml"/><Relationship Id="rId7" Type="http://schemas.openxmlformats.org/officeDocument/2006/relationships/slideLayout" Target="../slideLayouts/slideLayout42.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5" Type="http://schemas.openxmlformats.org/officeDocument/2006/relationships/slideLayout" Target="../slideLayouts/slideLayout40.xml"/><Relationship Id="rId4"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ild 7">
            <a:extLst>
              <a:ext uri="{FF2B5EF4-FFF2-40B4-BE49-F238E27FC236}">
                <a16:creationId xmlns:a16="http://schemas.microsoft.com/office/drawing/2014/main" id="{08EABCA7-66DD-7F88-CA5C-B19CEE267B13}"/>
              </a:ext>
            </a:extLst>
          </p:cNvPr>
          <p:cNvSpPr/>
          <p:nvPr userDrawn="1"/>
        </p:nvSpPr>
        <p:spPr>
          <a:xfrm>
            <a:off x="-3438" y="723310"/>
            <a:ext cx="1657197"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chemeClr val="accent1"/>
          </a:solidFill>
          <a:ln w="5163" cap="flat">
            <a:noFill/>
            <a:prstDash val="solid"/>
            <a:miter/>
          </a:ln>
        </p:spPr>
        <p:txBody>
          <a:bodyPr rtlCol="0" anchor="ctr"/>
          <a:lstStyle/>
          <a:p>
            <a:endParaRPr lang="sv-SE" dirty="0"/>
          </a:p>
        </p:txBody>
      </p:sp>
      <p:sp>
        <p:nvSpPr>
          <p:cNvPr id="8" name="Platshållare för text 13">
            <a:extLst>
              <a:ext uri="{FF2B5EF4-FFF2-40B4-BE49-F238E27FC236}">
                <a16:creationId xmlns:a16="http://schemas.microsoft.com/office/drawing/2014/main" id="{166A3176-1890-B0FD-AE66-1D4A6A7119B1}"/>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grpSp>
        <p:nvGrpSpPr>
          <p:cNvPr id="14" name="Grupp 13">
            <a:extLst>
              <a:ext uri="{FF2B5EF4-FFF2-40B4-BE49-F238E27FC236}">
                <a16:creationId xmlns:a16="http://schemas.microsoft.com/office/drawing/2014/main" id="{D50E4EE3-95BC-AF97-F9E1-B7CF30C6F92F}"/>
              </a:ext>
            </a:extLst>
          </p:cNvPr>
          <p:cNvGrpSpPr/>
          <p:nvPr userDrawn="1"/>
        </p:nvGrpSpPr>
        <p:grpSpPr>
          <a:xfrm>
            <a:off x="11323838" y="152021"/>
            <a:ext cx="718458" cy="720000"/>
            <a:chOff x="11271288" y="204571"/>
            <a:chExt cx="718458" cy="720000"/>
          </a:xfrm>
        </p:grpSpPr>
        <p:sp>
          <p:nvSpPr>
            <p:cNvPr id="4" name="Ellips 3">
              <a:extLst>
                <a:ext uri="{FF2B5EF4-FFF2-40B4-BE49-F238E27FC236}">
                  <a16:creationId xmlns:a16="http://schemas.microsoft.com/office/drawing/2014/main" id="{57D5BDF9-976F-6614-045B-5A6A77DB532B}"/>
                </a:ext>
              </a:extLst>
            </p:cNvPr>
            <p:cNvSpPr/>
            <p:nvPr userDrawn="1"/>
          </p:nvSpPr>
          <p:spPr>
            <a:xfrm>
              <a:off x="11271288" y="204571"/>
              <a:ext cx="718458" cy="720000"/>
            </a:xfrm>
            <a:prstGeom prst="ellipse">
              <a:avLst/>
            </a:prstGeom>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5" name="Grupp 4">
              <a:extLst>
                <a:ext uri="{FF2B5EF4-FFF2-40B4-BE49-F238E27FC236}">
                  <a16:creationId xmlns:a16="http://schemas.microsoft.com/office/drawing/2014/main" id="{7A204AFF-B0CF-AF53-80DF-D5F116A24239}"/>
                </a:ext>
              </a:extLst>
            </p:cNvPr>
            <p:cNvGrpSpPr/>
            <p:nvPr userDrawn="1"/>
          </p:nvGrpSpPr>
          <p:grpSpPr>
            <a:xfrm>
              <a:off x="11467070" y="408768"/>
              <a:ext cx="326895" cy="311606"/>
              <a:chOff x="2382579" y="1208223"/>
              <a:chExt cx="217742" cy="207114"/>
            </a:xfrm>
          </p:grpSpPr>
          <p:cxnSp>
            <p:nvCxnSpPr>
              <p:cNvPr id="6" name="Rak 5">
                <a:extLst>
                  <a:ext uri="{FF2B5EF4-FFF2-40B4-BE49-F238E27FC236}">
                    <a16:creationId xmlns:a16="http://schemas.microsoft.com/office/drawing/2014/main" id="{B239105E-655A-0E61-0ED3-74CBC772415C}"/>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 name="Rak 8">
                <a:extLst>
                  <a:ext uri="{FF2B5EF4-FFF2-40B4-BE49-F238E27FC236}">
                    <a16:creationId xmlns:a16="http://schemas.microsoft.com/office/drawing/2014/main" id="{79A1A7FF-BFD9-C343-B5F6-A88632D28CB2}"/>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0" name="Rak 9">
                <a:extLst>
                  <a:ext uri="{FF2B5EF4-FFF2-40B4-BE49-F238E27FC236}">
                    <a16:creationId xmlns:a16="http://schemas.microsoft.com/office/drawing/2014/main" id="{3D149087-9003-7EC1-C09C-377CA867AE47}"/>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1" name="Rak 10">
                <a:extLst>
                  <a:ext uri="{FF2B5EF4-FFF2-40B4-BE49-F238E27FC236}">
                    <a16:creationId xmlns:a16="http://schemas.microsoft.com/office/drawing/2014/main" id="{8DA6A0ED-2E2F-E436-5EAA-71E13F9B53E9}"/>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2" name="Rak 11">
                <a:extLst>
                  <a:ext uri="{FF2B5EF4-FFF2-40B4-BE49-F238E27FC236}">
                    <a16:creationId xmlns:a16="http://schemas.microsoft.com/office/drawing/2014/main" id="{467E8F07-4158-ECB8-B48F-E97EC0D1C75C}"/>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
        <p:nvSpPr>
          <p:cNvPr id="13" name="Ellips 12">
            <a:hlinkClick r:id="" action="ppaction://noaction"/>
            <a:extLst>
              <a:ext uri="{FF2B5EF4-FFF2-40B4-BE49-F238E27FC236}">
                <a16:creationId xmlns:a16="http://schemas.microsoft.com/office/drawing/2014/main" id="{86325AB3-2EE4-66B3-A0CF-4A7490555597}"/>
              </a:ext>
            </a:extLst>
          </p:cNvPr>
          <p:cNvSpPr>
            <a:spLocks noChangeAspect="1"/>
          </p:cNvSpPr>
          <p:nvPr userDrawn="1"/>
        </p:nvSpPr>
        <p:spPr>
          <a:xfrm>
            <a:off x="9648535" y="530391"/>
            <a:ext cx="720000" cy="720000"/>
          </a:xfrm>
          <a:prstGeom prst="ellipse">
            <a:avLst/>
          </a:prstGeom>
          <a:solidFill>
            <a:schemeClr val="accent2">
              <a:alpha val="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ektangel 1" descr="TagShapePrint">
            <a:extLst>
              <a:ext uri="{FF2B5EF4-FFF2-40B4-BE49-F238E27FC236}">
                <a16:creationId xmlns:a16="http://schemas.microsoft.com/office/drawing/2014/main" id="{CCA9A9A4-F5DB-46B7-9AC4-08F387C95A87}"/>
              </a:ext>
            </a:extLst>
          </p:cNvPr>
          <p:cNvSpPr/>
          <p:nvPr userDrawn="1"/>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442035666"/>
      </p:ext>
    </p:extLst>
  </p:cSld>
  <p:clrMap bg1="lt1" tx1="dk1" bg2="lt2" tx2="dk2" accent1="accent1" accent2="accent2" accent3="accent3" accent4="accent4" accent5="accent5" accent6="accent6" hlink="hlink" folHlink="folHlink"/>
  <p:sldLayoutIdLst>
    <p:sldLayoutId id="2147483716" r:id="rId1"/>
    <p:sldLayoutId id="2147483694" r:id="rId2"/>
    <p:sldLayoutId id="2147483695" r:id="rId3"/>
    <p:sldLayoutId id="2147483696" r:id="rId4"/>
    <p:sldLayoutId id="2147483697" r:id="rId5"/>
    <p:sldLayoutId id="2147483698" r:id="rId6"/>
    <p:sldLayoutId id="2147483699" r:id="rId7"/>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ild 7">
            <a:extLst>
              <a:ext uri="{FF2B5EF4-FFF2-40B4-BE49-F238E27FC236}">
                <a16:creationId xmlns:a16="http://schemas.microsoft.com/office/drawing/2014/main" id="{08EABCA7-66DD-7F88-CA5C-B19CEE267B13}"/>
              </a:ext>
            </a:extLst>
          </p:cNvPr>
          <p:cNvSpPr/>
          <p:nvPr userDrawn="1"/>
        </p:nvSpPr>
        <p:spPr>
          <a:xfrm>
            <a:off x="-3438" y="723310"/>
            <a:ext cx="1657197"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rgbClr val="4A4944"/>
          </a:solidFill>
          <a:ln w="5163" cap="flat">
            <a:noFill/>
            <a:prstDash val="solid"/>
            <a:miter/>
          </a:ln>
        </p:spPr>
        <p:txBody>
          <a:bodyPr rtlCol="0" anchor="ctr"/>
          <a:lstStyle/>
          <a:p>
            <a:endParaRPr lang="sv-SE"/>
          </a:p>
        </p:txBody>
      </p:sp>
      <p:sp>
        <p:nvSpPr>
          <p:cNvPr id="8" name="Platshållare för text 13">
            <a:extLst>
              <a:ext uri="{FF2B5EF4-FFF2-40B4-BE49-F238E27FC236}">
                <a16:creationId xmlns:a16="http://schemas.microsoft.com/office/drawing/2014/main" id="{166A3176-1890-B0FD-AE66-1D4A6A7119B1}"/>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grpSp>
        <p:nvGrpSpPr>
          <p:cNvPr id="2" name="Grupp 1">
            <a:extLst>
              <a:ext uri="{FF2B5EF4-FFF2-40B4-BE49-F238E27FC236}">
                <a16:creationId xmlns:a16="http://schemas.microsoft.com/office/drawing/2014/main" id="{43099017-0652-3989-9DF2-7D12BFC9A0A3}"/>
              </a:ext>
            </a:extLst>
          </p:cNvPr>
          <p:cNvGrpSpPr/>
          <p:nvPr userDrawn="1"/>
        </p:nvGrpSpPr>
        <p:grpSpPr>
          <a:xfrm>
            <a:off x="11292308" y="173040"/>
            <a:ext cx="718458" cy="718458"/>
            <a:chOff x="1882151" y="1311096"/>
            <a:chExt cx="478559" cy="478559"/>
          </a:xfrm>
        </p:grpSpPr>
        <p:sp>
          <p:nvSpPr>
            <p:cNvPr id="3" name="Ellips 2">
              <a:extLst>
                <a:ext uri="{FF2B5EF4-FFF2-40B4-BE49-F238E27FC236}">
                  <a16:creationId xmlns:a16="http://schemas.microsoft.com/office/drawing/2014/main" id="{522607AD-2E31-9E1F-1763-2E1035CE4407}"/>
                </a:ext>
              </a:extLst>
            </p:cNvPr>
            <p:cNvSpPr/>
            <p:nvPr userDrawn="1"/>
          </p:nvSpPr>
          <p:spPr>
            <a:xfrm>
              <a:off x="1882151" y="1311096"/>
              <a:ext cx="478559" cy="478559"/>
            </a:xfrm>
            <a:prstGeom prst="ellipse">
              <a:avLst/>
            </a:prstGeom>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4" name="Grupp 3">
              <a:extLst>
                <a:ext uri="{FF2B5EF4-FFF2-40B4-BE49-F238E27FC236}">
                  <a16:creationId xmlns:a16="http://schemas.microsoft.com/office/drawing/2014/main" id="{96A93C07-E9A3-FC03-9110-DA1B2A7DD755}"/>
                </a:ext>
              </a:extLst>
            </p:cNvPr>
            <p:cNvGrpSpPr/>
            <p:nvPr userDrawn="1"/>
          </p:nvGrpSpPr>
          <p:grpSpPr>
            <a:xfrm>
              <a:off x="2016789" y="1447502"/>
              <a:ext cx="217742" cy="207114"/>
              <a:chOff x="2382579" y="1208223"/>
              <a:chExt cx="217742" cy="207114"/>
            </a:xfrm>
          </p:grpSpPr>
          <p:cxnSp>
            <p:nvCxnSpPr>
              <p:cNvPr id="5" name="Rak 4">
                <a:extLst>
                  <a:ext uri="{FF2B5EF4-FFF2-40B4-BE49-F238E27FC236}">
                    <a16:creationId xmlns:a16="http://schemas.microsoft.com/office/drawing/2014/main" id="{E56F38EC-75AF-2812-B51E-5336325CE746}"/>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Rak 5">
                <a:extLst>
                  <a:ext uri="{FF2B5EF4-FFF2-40B4-BE49-F238E27FC236}">
                    <a16:creationId xmlns:a16="http://schemas.microsoft.com/office/drawing/2014/main" id="{1F34199F-A64F-9E0D-35B8-6CCB87894469}"/>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 name="Rak 8">
                <a:extLst>
                  <a:ext uri="{FF2B5EF4-FFF2-40B4-BE49-F238E27FC236}">
                    <a16:creationId xmlns:a16="http://schemas.microsoft.com/office/drawing/2014/main" id="{D22746EA-5F56-C771-AF54-29271F7A0B98}"/>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0" name="Rak 9">
                <a:extLst>
                  <a:ext uri="{FF2B5EF4-FFF2-40B4-BE49-F238E27FC236}">
                    <a16:creationId xmlns:a16="http://schemas.microsoft.com/office/drawing/2014/main" id="{02ACD5E5-3236-0349-CE7C-0A9E75F694E8}"/>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1" name="Rak 10">
                <a:extLst>
                  <a:ext uri="{FF2B5EF4-FFF2-40B4-BE49-F238E27FC236}">
                    <a16:creationId xmlns:a16="http://schemas.microsoft.com/office/drawing/2014/main" id="{5639CA97-64F6-B5A0-3AD1-1C215374B6FE}"/>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
        <p:nvSpPr>
          <p:cNvPr id="12" name="Ellips 11">
            <a:hlinkClick r:id="" action="ppaction://noaction"/>
            <a:extLst>
              <a:ext uri="{FF2B5EF4-FFF2-40B4-BE49-F238E27FC236}">
                <a16:creationId xmlns:a16="http://schemas.microsoft.com/office/drawing/2014/main" id="{5B3C653C-5583-F5C4-E6CB-B80D5BC75958}"/>
              </a:ext>
            </a:extLst>
          </p:cNvPr>
          <p:cNvSpPr/>
          <p:nvPr userDrawn="1"/>
        </p:nvSpPr>
        <p:spPr>
          <a:xfrm>
            <a:off x="11298658" y="173040"/>
            <a:ext cx="718458" cy="718458"/>
          </a:xfrm>
          <a:prstGeom prst="ellipse">
            <a:avLst/>
          </a:prstGeom>
          <a:solidFill>
            <a:schemeClr val="accent2">
              <a:alpha val="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784442009"/>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ild 7">
            <a:extLst>
              <a:ext uri="{FF2B5EF4-FFF2-40B4-BE49-F238E27FC236}">
                <a16:creationId xmlns:a16="http://schemas.microsoft.com/office/drawing/2014/main" id="{08EABCA7-66DD-7F88-CA5C-B19CEE267B13}"/>
              </a:ext>
            </a:extLst>
          </p:cNvPr>
          <p:cNvSpPr/>
          <p:nvPr userDrawn="1"/>
        </p:nvSpPr>
        <p:spPr>
          <a:xfrm>
            <a:off x="-3438" y="723310"/>
            <a:ext cx="1657197"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rgbClr val="4A4944"/>
          </a:solidFill>
          <a:ln w="5163" cap="flat">
            <a:noFill/>
            <a:prstDash val="solid"/>
            <a:miter/>
          </a:ln>
        </p:spPr>
        <p:txBody>
          <a:bodyPr rtlCol="0" anchor="ctr"/>
          <a:lstStyle/>
          <a:p>
            <a:endParaRPr lang="sv-SE"/>
          </a:p>
        </p:txBody>
      </p:sp>
      <p:sp>
        <p:nvSpPr>
          <p:cNvPr id="8" name="Platshållare för text 13">
            <a:extLst>
              <a:ext uri="{FF2B5EF4-FFF2-40B4-BE49-F238E27FC236}">
                <a16:creationId xmlns:a16="http://schemas.microsoft.com/office/drawing/2014/main" id="{166A3176-1890-B0FD-AE66-1D4A6A7119B1}"/>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grpSp>
        <p:nvGrpSpPr>
          <p:cNvPr id="2" name="Grupp 1">
            <a:extLst>
              <a:ext uri="{FF2B5EF4-FFF2-40B4-BE49-F238E27FC236}">
                <a16:creationId xmlns:a16="http://schemas.microsoft.com/office/drawing/2014/main" id="{37EA5A86-21FF-11E1-9C2D-C462ABBE771A}"/>
              </a:ext>
            </a:extLst>
          </p:cNvPr>
          <p:cNvGrpSpPr/>
          <p:nvPr userDrawn="1"/>
        </p:nvGrpSpPr>
        <p:grpSpPr>
          <a:xfrm>
            <a:off x="11292308" y="173040"/>
            <a:ext cx="718458" cy="718458"/>
            <a:chOff x="1882151" y="1311096"/>
            <a:chExt cx="478559" cy="478559"/>
          </a:xfrm>
        </p:grpSpPr>
        <p:sp>
          <p:nvSpPr>
            <p:cNvPr id="3" name="Ellips 2">
              <a:extLst>
                <a:ext uri="{FF2B5EF4-FFF2-40B4-BE49-F238E27FC236}">
                  <a16:creationId xmlns:a16="http://schemas.microsoft.com/office/drawing/2014/main" id="{6AA3C56C-DC38-7267-47D4-741CD90C01EE}"/>
                </a:ext>
              </a:extLst>
            </p:cNvPr>
            <p:cNvSpPr/>
            <p:nvPr userDrawn="1"/>
          </p:nvSpPr>
          <p:spPr>
            <a:xfrm>
              <a:off x="1882151" y="1311096"/>
              <a:ext cx="478559" cy="478559"/>
            </a:xfrm>
            <a:prstGeom prst="ellipse">
              <a:avLst/>
            </a:prstGeom>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4" name="Grupp 3">
              <a:extLst>
                <a:ext uri="{FF2B5EF4-FFF2-40B4-BE49-F238E27FC236}">
                  <a16:creationId xmlns:a16="http://schemas.microsoft.com/office/drawing/2014/main" id="{4AB442C2-A6DD-204B-296D-E808384B99C1}"/>
                </a:ext>
              </a:extLst>
            </p:cNvPr>
            <p:cNvGrpSpPr/>
            <p:nvPr userDrawn="1"/>
          </p:nvGrpSpPr>
          <p:grpSpPr>
            <a:xfrm>
              <a:off x="2016789" y="1447502"/>
              <a:ext cx="217742" cy="207114"/>
              <a:chOff x="2382579" y="1208223"/>
              <a:chExt cx="217742" cy="207114"/>
            </a:xfrm>
          </p:grpSpPr>
          <p:cxnSp>
            <p:nvCxnSpPr>
              <p:cNvPr id="5" name="Rak 4">
                <a:extLst>
                  <a:ext uri="{FF2B5EF4-FFF2-40B4-BE49-F238E27FC236}">
                    <a16:creationId xmlns:a16="http://schemas.microsoft.com/office/drawing/2014/main" id="{E4A6AC45-F03B-997A-51D8-1D7A70D63934}"/>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Rak 5">
                <a:extLst>
                  <a:ext uri="{FF2B5EF4-FFF2-40B4-BE49-F238E27FC236}">
                    <a16:creationId xmlns:a16="http://schemas.microsoft.com/office/drawing/2014/main" id="{A180EE8A-193A-30FA-EC1B-6554B966E6D0}"/>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 name="Rak 8">
                <a:extLst>
                  <a:ext uri="{FF2B5EF4-FFF2-40B4-BE49-F238E27FC236}">
                    <a16:creationId xmlns:a16="http://schemas.microsoft.com/office/drawing/2014/main" id="{0CAE1A3C-710B-6AC7-2ED1-FA79A1E58B5B}"/>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0" name="Rak 9">
                <a:extLst>
                  <a:ext uri="{FF2B5EF4-FFF2-40B4-BE49-F238E27FC236}">
                    <a16:creationId xmlns:a16="http://schemas.microsoft.com/office/drawing/2014/main" id="{80A5B0D1-5053-7DDB-5E51-08A515B96A2A}"/>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1" name="Rak 10">
                <a:extLst>
                  <a:ext uri="{FF2B5EF4-FFF2-40B4-BE49-F238E27FC236}">
                    <a16:creationId xmlns:a16="http://schemas.microsoft.com/office/drawing/2014/main" id="{18A665D0-DF76-BD03-CB4D-439F1A05EF9F}"/>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
        <p:nvSpPr>
          <p:cNvPr id="12" name="Ellips 11">
            <a:hlinkClick r:id="" action="ppaction://noaction"/>
            <a:extLst>
              <a:ext uri="{FF2B5EF4-FFF2-40B4-BE49-F238E27FC236}">
                <a16:creationId xmlns:a16="http://schemas.microsoft.com/office/drawing/2014/main" id="{9A9A03AE-BFBE-AA26-90E1-6B7DD9042004}"/>
              </a:ext>
            </a:extLst>
          </p:cNvPr>
          <p:cNvSpPr/>
          <p:nvPr userDrawn="1"/>
        </p:nvSpPr>
        <p:spPr>
          <a:xfrm>
            <a:off x="11298658" y="173040"/>
            <a:ext cx="718458" cy="718458"/>
          </a:xfrm>
          <a:prstGeom prst="ellipse">
            <a:avLst/>
          </a:prstGeom>
          <a:solidFill>
            <a:schemeClr val="accent2">
              <a:alpha val="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26698260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ild 7">
            <a:extLst>
              <a:ext uri="{FF2B5EF4-FFF2-40B4-BE49-F238E27FC236}">
                <a16:creationId xmlns:a16="http://schemas.microsoft.com/office/drawing/2014/main" id="{08EABCA7-66DD-7F88-CA5C-B19CEE267B13}"/>
              </a:ext>
            </a:extLst>
          </p:cNvPr>
          <p:cNvSpPr/>
          <p:nvPr userDrawn="1"/>
        </p:nvSpPr>
        <p:spPr>
          <a:xfrm>
            <a:off x="-3438" y="723310"/>
            <a:ext cx="1657197"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rgbClr val="4A4944"/>
          </a:solidFill>
          <a:ln w="5163" cap="flat">
            <a:noFill/>
            <a:prstDash val="solid"/>
            <a:miter/>
          </a:ln>
        </p:spPr>
        <p:txBody>
          <a:bodyPr rtlCol="0" anchor="ctr"/>
          <a:lstStyle/>
          <a:p>
            <a:endParaRPr lang="sv-SE"/>
          </a:p>
        </p:txBody>
      </p:sp>
      <p:sp>
        <p:nvSpPr>
          <p:cNvPr id="8" name="Platshållare för text 13">
            <a:extLst>
              <a:ext uri="{FF2B5EF4-FFF2-40B4-BE49-F238E27FC236}">
                <a16:creationId xmlns:a16="http://schemas.microsoft.com/office/drawing/2014/main" id="{166A3176-1890-B0FD-AE66-1D4A6A7119B1}"/>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grpSp>
        <p:nvGrpSpPr>
          <p:cNvPr id="2" name="Grupp 1">
            <a:extLst>
              <a:ext uri="{FF2B5EF4-FFF2-40B4-BE49-F238E27FC236}">
                <a16:creationId xmlns:a16="http://schemas.microsoft.com/office/drawing/2014/main" id="{E41F4AE2-1240-373D-1414-2CF14B9989C6}"/>
              </a:ext>
            </a:extLst>
          </p:cNvPr>
          <p:cNvGrpSpPr/>
          <p:nvPr userDrawn="1"/>
        </p:nvGrpSpPr>
        <p:grpSpPr>
          <a:xfrm>
            <a:off x="11292308" y="173040"/>
            <a:ext cx="718458" cy="718458"/>
            <a:chOff x="1882151" y="1311096"/>
            <a:chExt cx="478559" cy="478559"/>
          </a:xfrm>
        </p:grpSpPr>
        <p:sp>
          <p:nvSpPr>
            <p:cNvPr id="3" name="Ellips 2">
              <a:extLst>
                <a:ext uri="{FF2B5EF4-FFF2-40B4-BE49-F238E27FC236}">
                  <a16:creationId xmlns:a16="http://schemas.microsoft.com/office/drawing/2014/main" id="{E32619D8-897B-8C6F-9F96-0A6E688621CE}"/>
                </a:ext>
              </a:extLst>
            </p:cNvPr>
            <p:cNvSpPr/>
            <p:nvPr userDrawn="1"/>
          </p:nvSpPr>
          <p:spPr>
            <a:xfrm>
              <a:off x="1882151" y="1311096"/>
              <a:ext cx="478559" cy="478559"/>
            </a:xfrm>
            <a:prstGeom prst="ellipse">
              <a:avLst/>
            </a:prstGeom>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4" name="Grupp 3">
              <a:extLst>
                <a:ext uri="{FF2B5EF4-FFF2-40B4-BE49-F238E27FC236}">
                  <a16:creationId xmlns:a16="http://schemas.microsoft.com/office/drawing/2014/main" id="{74B5F737-A79A-BAA6-8827-8AFD3E7E1132}"/>
                </a:ext>
              </a:extLst>
            </p:cNvPr>
            <p:cNvGrpSpPr/>
            <p:nvPr userDrawn="1"/>
          </p:nvGrpSpPr>
          <p:grpSpPr>
            <a:xfrm>
              <a:off x="2016789" y="1447502"/>
              <a:ext cx="217742" cy="207114"/>
              <a:chOff x="2382579" y="1208223"/>
              <a:chExt cx="217742" cy="207114"/>
            </a:xfrm>
          </p:grpSpPr>
          <p:cxnSp>
            <p:nvCxnSpPr>
              <p:cNvPr id="5" name="Rak 4">
                <a:extLst>
                  <a:ext uri="{FF2B5EF4-FFF2-40B4-BE49-F238E27FC236}">
                    <a16:creationId xmlns:a16="http://schemas.microsoft.com/office/drawing/2014/main" id="{A968AEAB-D3E2-3FFB-4EBC-E1B7B4304FE0}"/>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Rak 5">
                <a:extLst>
                  <a:ext uri="{FF2B5EF4-FFF2-40B4-BE49-F238E27FC236}">
                    <a16:creationId xmlns:a16="http://schemas.microsoft.com/office/drawing/2014/main" id="{7EDB5786-47AD-803E-DD82-2DA44FB52095}"/>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 name="Rak 8">
                <a:extLst>
                  <a:ext uri="{FF2B5EF4-FFF2-40B4-BE49-F238E27FC236}">
                    <a16:creationId xmlns:a16="http://schemas.microsoft.com/office/drawing/2014/main" id="{A97EAF1F-D554-BE06-349D-57850E038FF2}"/>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0" name="Rak 9">
                <a:extLst>
                  <a:ext uri="{FF2B5EF4-FFF2-40B4-BE49-F238E27FC236}">
                    <a16:creationId xmlns:a16="http://schemas.microsoft.com/office/drawing/2014/main" id="{A9F1133B-88A0-BFBE-0410-B0CDEFDA9533}"/>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1" name="Rak 10">
                <a:extLst>
                  <a:ext uri="{FF2B5EF4-FFF2-40B4-BE49-F238E27FC236}">
                    <a16:creationId xmlns:a16="http://schemas.microsoft.com/office/drawing/2014/main" id="{15E28321-8013-34C7-2BAD-C3C36FC4B780}"/>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
        <p:nvSpPr>
          <p:cNvPr id="12" name="Ellips 11">
            <a:hlinkClick r:id="" action="ppaction://noaction"/>
            <a:extLst>
              <a:ext uri="{FF2B5EF4-FFF2-40B4-BE49-F238E27FC236}">
                <a16:creationId xmlns:a16="http://schemas.microsoft.com/office/drawing/2014/main" id="{A1163D6C-6EAE-54E3-B31B-9FBBAB2D36CA}"/>
              </a:ext>
            </a:extLst>
          </p:cNvPr>
          <p:cNvSpPr/>
          <p:nvPr userDrawn="1"/>
        </p:nvSpPr>
        <p:spPr>
          <a:xfrm>
            <a:off x="11298658" y="173040"/>
            <a:ext cx="718458" cy="718458"/>
          </a:xfrm>
          <a:prstGeom prst="ellipse">
            <a:avLst/>
          </a:prstGeom>
          <a:solidFill>
            <a:schemeClr val="accent2">
              <a:alpha val="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471120684"/>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ild 7">
            <a:extLst>
              <a:ext uri="{FF2B5EF4-FFF2-40B4-BE49-F238E27FC236}">
                <a16:creationId xmlns:a16="http://schemas.microsoft.com/office/drawing/2014/main" id="{08EABCA7-66DD-7F88-CA5C-B19CEE267B13}"/>
              </a:ext>
            </a:extLst>
          </p:cNvPr>
          <p:cNvSpPr/>
          <p:nvPr userDrawn="1"/>
        </p:nvSpPr>
        <p:spPr>
          <a:xfrm>
            <a:off x="-3438" y="723310"/>
            <a:ext cx="1657197"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rgbClr val="4A4944"/>
          </a:solidFill>
          <a:ln w="5163" cap="flat">
            <a:noFill/>
            <a:prstDash val="solid"/>
            <a:miter/>
          </a:ln>
        </p:spPr>
        <p:txBody>
          <a:bodyPr rtlCol="0" anchor="ctr"/>
          <a:lstStyle/>
          <a:p>
            <a:endParaRPr lang="sv-SE"/>
          </a:p>
        </p:txBody>
      </p:sp>
      <p:sp>
        <p:nvSpPr>
          <p:cNvPr id="8" name="Platshållare för text 13">
            <a:extLst>
              <a:ext uri="{FF2B5EF4-FFF2-40B4-BE49-F238E27FC236}">
                <a16:creationId xmlns:a16="http://schemas.microsoft.com/office/drawing/2014/main" id="{166A3176-1890-B0FD-AE66-1D4A6A7119B1}"/>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grpSp>
        <p:nvGrpSpPr>
          <p:cNvPr id="2" name="Grupp 1">
            <a:extLst>
              <a:ext uri="{FF2B5EF4-FFF2-40B4-BE49-F238E27FC236}">
                <a16:creationId xmlns:a16="http://schemas.microsoft.com/office/drawing/2014/main" id="{7252C2B1-5F52-A4CE-A080-A8BF24F09D88}"/>
              </a:ext>
            </a:extLst>
          </p:cNvPr>
          <p:cNvGrpSpPr/>
          <p:nvPr userDrawn="1"/>
        </p:nvGrpSpPr>
        <p:grpSpPr>
          <a:xfrm>
            <a:off x="11292308" y="173040"/>
            <a:ext cx="718458" cy="718458"/>
            <a:chOff x="1882151" y="1311096"/>
            <a:chExt cx="478559" cy="478559"/>
          </a:xfrm>
        </p:grpSpPr>
        <p:sp>
          <p:nvSpPr>
            <p:cNvPr id="3" name="Ellips 2">
              <a:extLst>
                <a:ext uri="{FF2B5EF4-FFF2-40B4-BE49-F238E27FC236}">
                  <a16:creationId xmlns:a16="http://schemas.microsoft.com/office/drawing/2014/main" id="{6542E6CA-DE35-90D7-A366-BE199C6B94A9}"/>
                </a:ext>
              </a:extLst>
            </p:cNvPr>
            <p:cNvSpPr/>
            <p:nvPr userDrawn="1"/>
          </p:nvSpPr>
          <p:spPr>
            <a:xfrm>
              <a:off x="1882151" y="1311096"/>
              <a:ext cx="478559" cy="478559"/>
            </a:xfrm>
            <a:prstGeom prst="ellipse">
              <a:avLst/>
            </a:prstGeom>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4" name="Grupp 3">
              <a:extLst>
                <a:ext uri="{FF2B5EF4-FFF2-40B4-BE49-F238E27FC236}">
                  <a16:creationId xmlns:a16="http://schemas.microsoft.com/office/drawing/2014/main" id="{A2474AD1-073D-DC5B-EACC-B3653F711E37}"/>
                </a:ext>
              </a:extLst>
            </p:cNvPr>
            <p:cNvGrpSpPr/>
            <p:nvPr userDrawn="1"/>
          </p:nvGrpSpPr>
          <p:grpSpPr>
            <a:xfrm>
              <a:off x="2016789" y="1447502"/>
              <a:ext cx="217742" cy="207114"/>
              <a:chOff x="2382579" y="1208223"/>
              <a:chExt cx="217742" cy="207114"/>
            </a:xfrm>
          </p:grpSpPr>
          <p:cxnSp>
            <p:nvCxnSpPr>
              <p:cNvPr id="5" name="Rak 4">
                <a:extLst>
                  <a:ext uri="{FF2B5EF4-FFF2-40B4-BE49-F238E27FC236}">
                    <a16:creationId xmlns:a16="http://schemas.microsoft.com/office/drawing/2014/main" id="{7907147D-F2DA-71F1-E46A-9ABAEBAE90EB}"/>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Rak 5">
                <a:extLst>
                  <a:ext uri="{FF2B5EF4-FFF2-40B4-BE49-F238E27FC236}">
                    <a16:creationId xmlns:a16="http://schemas.microsoft.com/office/drawing/2014/main" id="{CC5937E2-F392-EB48-77BB-D984E10E42CF}"/>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 name="Rak 8">
                <a:extLst>
                  <a:ext uri="{FF2B5EF4-FFF2-40B4-BE49-F238E27FC236}">
                    <a16:creationId xmlns:a16="http://schemas.microsoft.com/office/drawing/2014/main" id="{E525F513-2EBD-F43C-44CC-257841203B90}"/>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0" name="Rak 9">
                <a:extLst>
                  <a:ext uri="{FF2B5EF4-FFF2-40B4-BE49-F238E27FC236}">
                    <a16:creationId xmlns:a16="http://schemas.microsoft.com/office/drawing/2014/main" id="{4DE30792-8952-B0BC-EFCE-C93D6576B1EB}"/>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1" name="Rak 10">
                <a:extLst>
                  <a:ext uri="{FF2B5EF4-FFF2-40B4-BE49-F238E27FC236}">
                    <a16:creationId xmlns:a16="http://schemas.microsoft.com/office/drawing/2014/main" id="{8B6A42B3-9E05-40BA-D6BC-6581BA0F320C}"/>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
        <p:nvSpPr>
          <p:cNvPr id="12" name="Ellips 11">
            <a:hlinkClick r:id="" action="ppaction://noaction"/>
            <a:extLst>
              <a:ext uri="{FF2B5EF4-FFF2-40B4-BE49-F238E27FC236}">
                <a16:creationId xmlns:a16="http://schemas.microsoft.com/office/drawing/2014/main" id="{D4544310-3800-C884-177A-E5A57C5C7091}"/>
              </a:ext>
            </a:extLst>
          </p:cNvPr>
          <p:cNvSpPr/>
          <p:nvPr userDrawn="1"/>
        </p:nvSpPr>
        <p:spPr>
          <a:xfrm>
            <a:off x="11298658" y="173040"/>
            <a:ext cx="718458" cy="718458"/>
          </a:xfrm>
          <a:prstGeom prst="ellipse">
            <a:avLst/>
          </a:prstGeom>
          <a:solidFill>
            <a:schemeClr val="accent2">
              <a:alpha val="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612327514"/>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ild 7">
            <a:extLst>
              <a:ext uri="{FF2B5EF4-FFF2-40B4-BE49-F238E27FC236}">
                <a16:creationId xmlns:a16="http://schemas.microsoft.com/office/drawing/2014/main" id="{08EABCA7-66DD-7F88-CA5C-B19CEE267B13}"/>
              </a:ext>
            </a:extLst>
          </p:cNvPr>
          <p:cNvSpPr/>
          <p:nvPr userDrawn="1"/>
        </p:nvSpPr>
        <p:spPr>
          <a:xfrm>
            <a:off x="-3438" y="723310"/>
            <a:ext cx="1657197"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rgbClr val="4A4944"/>
          </a:solidFill>
          <a:ln w="5163" cap="flat">
            <a:noFill/>
            <a:prstDash val="solid"/>
            <a:miter/>
          </a:ln>
        </p:spPr>
        <p:txBody>
          <a:bodyPr rtlCol="0" anchor="ctr"/>
          <a:lstStyle/>
          <a:p>
            <a:endParaRPr lang="sv-SE"/>
          </a:p>
        </p:txBody>
      </p:sp>
      <p:sp>
        <p:nvSpPr>
          <p:cNvPr id="8" name="Platshållare för text 13">
            <a:extLst>
              <a:ext uri="{FF2B5EF4-FFF2-40B4-BE49-F238E27FC236}">
                <a16:creationId xmlns:a16="http://schemas.microsoft.com/office/drawing/2014/main" id="{166A3176-1890-B0FD-AE66-1D4A6A7119B1}"/>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grpSp>
        <p:nvGrpSpPr>
          <p:cNvPr id="2" name="Grupp 1">
            <a:extLst>
              <a:ext uri="{FF2B5EF4-FFF2-40B4-BE49-F238E27FC236}">
                <a16:creationId xmlns:a16="http://schemas.microsoft.com/office/drawing/2014/main" id="{CCFF33C5-13A5-066B-14E0-07962CD5C7F2}"/>
              </a:ext>
            </a:extLst>
          </p:cNvPr>
          <p:cNvGrpSpPr/>
          <p:nvPr userDrawn="1"/>
        </p:nvGrpSpPr>
        <p:grpSpPr>
          <a:xfrm>
            <a:off x="11292308" y="173040"/>
            <a:ext cx="718458" cy="718458"/>
            <a:chOff x="1882151" y="1311096"/>
            <a:chExt cx="478559" cy="478559"/>
          </a:xfrm>
        </p:grpSpPr>
        <p:sp>
          <p:nvSpPr>
            <p:cNvPr id="3" name="Ellips 2">
              <a:extLst>
                <a:ext uri="{FF2B5EF4-FFF2-40B4-BE49-F238E27FC236}">
                  <a16:creationId xmlns:a16="http://schemas.microsoft.com/office/drawing/2014/main" id="{746F3BC5-7774-4ECC-0BB6-9ABFC8777121}"/>
                </a:ext>
              </a:extLst>
            </p:cNvPr>
            <p:cNvSpPr/>
            <p:nvPr userDrawn="1"/>
          </p:nvSpPr>
          <p:spPr>
            <a:xfrm>
              <a:off x="1882151" y="1311096"/>
              <a:ext cx="478559" cy="478559"/>
            </a:xfrm>
            <a:prstGeom prst="ellipse">
              <a:avLst/>
            </a:prstGeom>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4" name="Grupp 3">
              <a:extLst>
                <a:ext uri="{FF2B5EF4-FFF2-40B4-BE49-F238E27FC236}">
                  <a16:creationId xmlns:a16="http://schemas.microsoft.com/office/drawing/2014/main" id="{5D521B6D-447D-6094-8489-84D672DE0454}"/>
                </a:ext>
              </a:extLst>
            </p:cNvPr>
            <p:cNvGrpSpPr/>
            <p:nvPr userDrawn="1"/>
          </p:nvGrpSpPr>
          <p:grpSpPr>
            <a:xfrm>
              <a:off x="2016789" y="1447502"/>
              <a:ext cx="217742" cy="207114"/>
              <a:chOff x="2382579" y="1208223"/>
              <a:chExt cx="217742" cy="207114"/>
            </a:xfrm>
          </p:grpSpPr>
          <p:cxnSp>
            <p:nvCxnSpPr>
              <p:cNvPr id="5" name="Rak 4">
                <a:extLst>
                  <a:ext uri="{FF2B5EF4-FFF2-40B4-BE49-F238E27FC236}">
                    <a16:creationId xmlns:a16="http://schemas.microsoft.com/office/drawing/2014/main" id="{056A78C0-4C9A-5BF4-C319-9D162EE4D826}"/>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Rak 5">
                <a:extLst>
                  <a:ext uri="{FF2B5EF4-FFF2-40B4-BE49-F238E27FC236}">
                    <a16:creationId xmlns:a16="http://schemas.microsoft.com/office/drawing/2014/main" id="{F5C44D22-D2DA-D880-0684-4E780E063F96}"/>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 name="Rak 8">
                <a:extLst>
                  <a:ext uri="{FF2B5EF4-FFF2-40B4-BE49-F238E27FC236}">
                    <a16:creationId xmlns:a16="http://schemas.microsoft.com/office/drawing/2014/main" id="{74B380F6-9A03-AB93-5125-B33C1E7A52D1}"/>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0" name="Rak 9">
                <a:extLst>
                  <a:ext uri="{FF2B5EF4-FFF2-40B4-BE49-F238E27FC236}">
                    <a16:creationId xmlns:a16="http://schemas.microsoft.com/office/drawing/2014/main" id="{D05C1100-BB3C-ABAF-2207-34B61C797A65}"/>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1" name="Rak 10">
                <a:extLst>
                  <a:ext uri="{FF2B5EF4-FFF2-40B4-BE49-F238E27FC236}">
                    <a16:creationId xmlns:a16="http://schemas.microsoft.com/office/drawing/2014/main" id="{1CA672BA-CA0C-46B6-53C8-D7BFDF7D8FB5}"/>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
        <p:nvSpPr>
          <p:cNvPr id="12" name="Ellips 11">
            <a:hlinkClick r:id="" action="ppaction://noaction"/>
            <a:extLst>
              <a:ext uri="{FF2B5EF4-FFF2-40B4-BE49-F238E27FC236}">
                <a16:creationId xmlns:a16="http://schemas.microsoft.com/office/drawing/2014/main" id="{1936203A-75F9-F8ED-D63A-202D30C8BAD5}"/>
              </a:ext>
            </a:extLst>
          </p:cNvPr>
          <p:cNvSpPr/>
          <p:nvPr userDrawn="1"/>
        </p:nvSpPr>
        <p:spPr>
          <a:xfrm>
            <a:off x="11298658" y="173040"/>
            <a:ext cx="718458" cy="718458"/>
          </a:xfrm>
          <a:prstGeom prst="ellipse">
            <a:avLst/>
          </a:prstGeom>
          <a:solidFill>
            <a:schemeClr val="accent2">
              <a:alpha val="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27369378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0.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22.png"/><Relationship Id="rId18" Type="http://schemas.openxmlformats.org/officeDocument/2006/relationships/image" Target="../media/image7.svg"/><Relationship Id="rId3" Type="http://schemas.openxmlformats.org/officeDocument/2006/relationships/image" Target="../media/image29.png"/><Relationship Id="rId21" Type="http://schemas.openxmlformats.org/officeDocument/2006/relationships/image" Target="../media/image20.png"/><Relationship Id="rId7" Type="http://schemas.openxmlformats.org/officeDocument/2006/relationships/image" Target="../media/image8.png"/><Relationship Id="rId12" Type="http://schemas.openxmlformats.org/officeDocument/2006/relationships/image" Target="../media/image34.svg"/><Relationship Id="rId17" Type="http://schemas.openxmlformats.org/officeDocument/2006/relationships/image" Target="../media/image6.png"/><Relationship Id="rId2" Type="http://schemas.openxmlformats.org/officeDocument/2006/relationships/notesSlide" Target="../notesSlides/notesSlide7.xml"/><Relationship Id="rId16" Type="http://schemas.openxmlformats.org/officeDocument/2006/relationships/image" Target="../media/image36.svg"/><Relationship Id="rId20" Type="http://schemas.openxmlformats.org/officeDocument/2006/relationships/image" Target="../media/image11.svg"/><Relationship Id="rId1" Type="http://schemas.openxmlformats.org/officeDocument/2006/relationships/slideLayout" Target="../slideLayouts/slideLayout27.xml"/><Relationship Id="rId6" Type="http://schemas.openxmlformats.org/officeDocument/2006/relationships/image" Target="../media/image32.svg"/><Relationship Id="rId11" Type="http://schemas.openxmlformats.org/officeDocument/2006/relationships/image" Target="../media/image33.png"/><Relationship Id="rId24" Type="http://schemas.openxmlformats.org/officeDocument/2006/relationships/image" Target="../media/image13.svg"/><Relationship Id="rId5" Type="http://schemas.openxmlformats.org/officeDocument/2006/relationships/image" Target="../media/image31.png"/><Relationship Id="rId15" Type="http://schemas.openxmlformats.org/officeDocument/2006/relationships/image" Target="../media/image35.png"/><Relationship Id="rId23" Type="http://schemas.openxmlformats.org/officeDocument/2006/relationships/image" Target="../media/image12.png"/><Relationship Id="rId10" Type="http://schemas.openxmlformats.org/officeDocument/2006/relationships/image" Target="../media/image15.svg"/><Relationship Id="rId19" Type="http://schemas.openxmlformats.org/officeDocument/2006/relationships/image" Target="../media/image10.png"/><Relationship Id="rId4" Type="http://schemas.openxmlformats.org/officeDocument/2006/relationships/image" Target="../media/image30.svg"/><Relationship Id="rId9" Type="http://schemas.openxmlformats.org/officeDocument/2006/relationships/image" Target="../media/image14.png"/><Relationship Id="rId14" Type="http://schemas.openxmlformats.org/officeDocument/2006/relationships/image" Target="../media/image23.svg"/><Relationship Id="rId22" Type="http://schemas.openxmlformats.org/officeDocument/2006/relationships/image" Target="../media/image21.svg"/></Relationships>
</file>

<file path=ppt/slides/_rels/slide11.xml.rels><?xml version="1.0" encoding="UTF-8" standalone="yes"?>
<Relationships xmlns="http://schemas.openxmlformats.org/package/2006/relationships"><Relationship Id="rId2" Type="http://schemas.openxmlformats.org/officeDocument/2006/relationships/hyperlink" Target="http://www.msb.se/ledningsamverkan" TargetMode="External"/><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18" Type="http://schemas.openxmlformats.org/officeDocument/2006/relationships/image" Target="../media/image18.png"/><Relationship Id="rId3" Type="http://schemas.openxmlformats.org/officeDocument/2006/relationships/image" Target="../media/image3.svg"/><Relationship Id="rId21" Type="http://schemas.openxmlformats.org/officeDocument/2006/relationships/image" Target="../media/image21.sv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svg"/><Relationship Id="rId2" Type="http://schemas.openxmlformats.org/officeDocument/2006/relationships/image" Target="../media/image2.png"/><Relationship Id="rId16" Type="http://schemas.openxmlformats.org/officeDocument/2006/relationships/image" Target="../media/image16.png"/><Relationship Id="rId20" Type="http://schemas.openxmlformats.org/officeDocument/2006/relationships/image" Target="../media/image20.png"/><Relationship Id="rId1" Type="http://schemas.openxmlformats.org/officeDocument/2006/relationships/slideLayout" Target="../slideLayouts/slideLayout2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23" Type="http://schemas.openxmlformats.org/officeDocument/2006/relationships/image" Target="../media/image23.svg"/><Relationship Id="rId10" Type="http://schemas.openxmlformats.org/officeDocument/2006/relationships/image" Target="../media/image10.png"/><Relationship Id="rId19" Type="http://schemas.openxmlformats.org/officeDocument/2006/relationships/image" Target="../media/image19.sv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 Id="rId22" Type="http://schemas.openxmlformats.org/officeDocument/2006/relationships/image" Target="../media/image22.png"/></Relationships>
</file>

<file path=ppt/slides/_rels/slide4.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5.svg"/><Relationship Id="rId2" Type="http://schemas.openxmlformats.org/officeDocument/2006/relationships/notesSlide" Target="../notesSlides/notesSlide1.xml"/><Relationship Id="rId1" Type="http://schemas.openxmlformats.org/officeDocument/2006/relationships/slideLayout" Target="../slideLayouts/slideLayout27.xml"/><Relationship Id="rId6" Type="http://schemas.openxmlformats.org/officeDocument/2006/relationships/image" Target="../media/image5.svg"/><Relationship Id="rId11" Type="http://schemas.openxmlformats.org/officeDocument/2006/relationships/image" Target="../media/image14.png"/><Relationship Id="rId5" Type="http://schemas.openxmlformats.org/officeDocument/2006/relationships/image" Target="../media/image4.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2.xml"/><Relationship Id="rId1" Type="http://schemas.openxmlformats.org/officeDocument/2006/relationships/slideLayout" Target="../slideLayouts/slideLayout27.xml"/><Relationship Id="rId6" Type="http://schemas.openxmlformats.org/officeDocument/2006/relationships/image" Target="../media/image24.svg"/><Relationship Id="rId5" Type="http://schemas.openxmlformats.org/officeDocument/2006/relationships/image" Target="../media/image16.png"/><Relationship Id="rId10" Type="http://schemas.openxmlformats.org/officeDocument/2006/relationships/image" Target="../media/image9.svg"/><Relationship Id="rId4" Type="http://schemas.openxmlformats.org/officeDocument/2006/relationships/image" Target="../media/image15.svg"/><Relationship Id="rId9" Type="http://schemas.openxmlformats.org/officeDocument/2006/relationships/image" Target="../media/image8.png"/></Relationships>
</file>

<file path=ppt/slides/_rels/slide6.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1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7.xml"/><Relationship Id="rId6" Type="http://schemas.openxmlformats.org/officeDocument/2006/relationships/image" Target="../media/image24.svg"/><Relationship Id="rId5" Type="http://schemas.openxmlformats.org/officeDocument/2006/relationships/image" Target="../media/image16.png"/><Relationship Id="rId10" Type="http://schemas.openxmlformats.org/officeDocument/2006/relationships/image" Target="../media/image19.svg"/><Relationship Id="rId4" Type="http://schemas.openxmlformats.org/officeDocument/2006/relationships/image" Target="../media/image15.svg"/><Relationship Id="rId9" Type="http://schemas.openxmlformats.org/officeDocument/2006/relationships/image" Target="../media/image18.png"/></Relationships>
</file>

<file path=ppt/slides/_rels/slide7.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8.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9.svg"/><Relationship Id="rId2" Type="http://schemas.openxmlformats.org/officeDocument/2006/relationships/notesSlide" Target="../notesSlides/notesSlide4.xml"/><Relationship Id="rId1" Type="http://schemas.openxmlformats.org/officeDocument/2006/relationships/slideLayout" Target="../slideLayouts/slideLayout27.xml"/><Relationship Id="rId6" Type="http://schemas.openxmlformats.org/officeDocument/2006/relationships/image" Target="../media/image27.svg"/><Relationship Id="rId11" Type="http://schemas.openxmlformats.org/officeDocument/2006/relationships/image" Target="../media/image18.png"/><Relationship Id="rId5" Type="http://schemas.openxmlformats.org/officeDocument/2006/relationships/image" Target="../media/image26.png"/><Relationship Id="rId10" Type="http://schemas.openxmlformats.org/officeDocument/2006/relationships/image" Target="../media/image15.svg"/><Relationship Id="rId4" Type="http://schemas.openxmlformats.org/officeDocument/2006/relationships/image" Target="../media/image25.svg"/><Relationship Id="rId9" Type="http://schemas.openxmlformats.org/officeDocument/2006/relationships/image" Target="../media/image14.png"/><Relationship Id="rId14" Type="http://schemas.openxmlformats.org/officeDocument/2006/relationships/image" Target="../media/image9.svg"/></Relationships>
</file>

<file path=ppt/slides/_rels/slide8.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5.svg"/><Relationship Id="rId2" Type="http://schemas.openxmlformats.org/officeDocument/2006/relationships/notesSlide" Target="../notesSlides/notesSlide5.xml"/><Relationship Id="rId1" Type="http://schemas.openxmlformats.org/officeDocument/2006/relationships/slideLayout" Target="../slideLayouts/slideLayout27.xml"/><Relationship Id="rId6" Type="http://schemas.openxmlformats.org/officeDocument/2006/relationships/image" Target="../media/image28.svg"/><Relationship Id="rId11" Type="http://schemas.openxmlformats.org/officeDocument/2006/relationships/image" Target="../media/image14.png"/><Relationship Id="rId5" Type="http://schemas.openxmlformats.org/officeDocument/2006/relationships/image" Target="../media/image26.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s>
</file>

<file path=ppt/slides/_rels/slide9.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4.png"/><Relationship Id="rId7" Type="http://schemas.openxmlformats.org/officeDocument/2006/relationships/image" Target="../media/image22.png"/><Relationship Id="rId2" Type="http://schemas.openxmlformats.org/officeDocument/2006/relationships/notesSlide" Target="../notesSlides/notesSlide6.xml"/><Relationship Id="rId1" Type="http://schemas.openxmlformats.org/officeDocument/2006/relationships/slideLayout" Target="../slideLayouts/slideLayout27.xml"/><Relationship Id="rId6" Type="http://schemas.openxmlformats.org/officeDocument/2006/relationships/image" Target="../media/image24.svg"/><Relationship Id="rId5" Type="http://schemas.openxmlformats.org/officeDocument/2006/relationships/image" Target="../media/image16.png"/><Relationship Id="rId10" Type="http://schemas.openxmlformats.org/officeDocument/2006/relationships/image" Target="../media/image9.svg"/><Relationship Id="rId4" Type="http://schemas.openxmlformats.org/officeDocument/2006/relationships/image" Target="../media/image15.sv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23A5CAAC-A2AE-06B8-F7D0-29A665848A8C}"/>
              </a:ext>
            </a:extLst>
          </p:cNvPr>
          <p:cNvSpPr>
            <a:spLocks noGrp="1"/>
          </p:cNvSpPr>
          <p:nvPr>
            <p:ph type="ctrTitle"/>
          </p:nvPr>
        </p:nvSpPr>
        <p:spPr/>
        <p:txBody>
          <a:bodyPr/>
          <a:lstStyle/>
          <a:p>
            <a:r>
              <a:rPr lang="sv-SE" dirty="0"/>
              <a:t>Exempel på rapportering – sektor </a:t>
            </a:r>
          </a:p>
        </p:txBody>
      </p:sp>
      <p:sp>
        <p:nvSpPr>
          <p:cNvPr id="5" name="Underrubrik 4">
            <a:extLst>
              <a:ext uri="{FF2B5EF4-FFF2-40B4-BE49-F238E27FC236}">
                <a16:creationId xmlns:a16="http://schemas.microsoft.com/office/drawing/2014/main" id="{47F275D2-C335-9673-CE8A-3F6D16654131}"/>
              </a:ext>
            </a:extLst>
          </p:cNvPr>
          <p:cNvSpPr>
            <a:spLocks noGrp="1"/>
          </p:cNvSpPr>
          <p:nvPr>
            <p:ph type="subTitle" idx="1"/>
          </p:nvPr>
        </p:nvSpPr>
        <p:spPr>
          <a:xfrm>
            <a:off x="1524000" y="3843685"/>
            <a:ext cx="9144000" cy="902486"/>
          </a:xfrm>
        </p:spPr>
        <p:txBody>
          <a:bodyPr/>
          <a:lstStyle/>
          <a:p>
            <a:r>
              <a:rPr lang="sv-SE" dirty="0">
                <a:effectLst/>
                <a:latin typeface="Century Gothic" panose="020B0502020202020204" pitchFamily="34" charset="0"/>
              </a:rPr>
              <a:t>Samhällsstörning med påverkan i en beredskapssektor</a:t>
            </a:r>
          </a:p>
        </p:txBody>
      </p:sp>
    </p:spTree>
    <p:extLst>
      <p:ext uri="{BB962C8B-B14F-4D97-AF65-F5344CB8AC3E}">
        <p14:creationId xmlns:p14="http://schemas.microsoft.com/office/powerpoint/2010/main" val="20884589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1D704-98A7-0796-CF13-9CE2C14CCACA}"/>
            </a:ext>
          </a:extLst>
        </p:cNvPr>
        <p:cNvGrpSpPr/>
        <p:nvPr/>
      </p:nvGrpSpPr>
      <p:grpSpPr>
        <a:xfrm>
          <a:off x="0" y="0"/>
          <a:ext cx="0" cy="0"/>
          <a:chOff x="0" y="0"/>
          <a:chExt cx="0" cy="0"/>
        </a:xfrm>
      </p:grpSpPr>
      <p:pic>
        <p:nvPicPr>
          <p:cNvPr id="19" name="Bild 18">
            <a:extLst>
              <a:ext uri="{FF2B5EF4-FFF2-40B4-BE49-F238E27FC236}">
                <a16:creationId xmlns:a16="http://schemas.microsoft.com/office/drawing/2014/main" id="{E33B3C02-8A44-6BD2-C822-09606989993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05129" y="1832425"/>
            <a:ext cx="1680644" cy="1701215"/>
          </a:xfrm>
          <a:prstGeom prst="rect">
            <a:avLst/>
          </a:prstGeom>
        </p:spPr>
      </p:pic>
      <p:pic>
        <p:nvPicPr>
          <p:cNvPr id="20" name="Bild 19">
            <a:extLst>
              <a:ext uri="{FF2B5EF4-FFF2-40B4-BE49-F238E27FC236}">
                <a16:creationId xmlns:a16="http://schemas.microsoft.com/office/drawing/2014/main" id="{8A3CFCEA-8D89-1457-FA60-A413D52EF65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920320" y="1747673"/>
            <a:ext cx="1838203" cy="1872842"/>
          </a:xfrm>
          <a:prstGeom prst="rect">
            <a:avLst/>
          </a:prstGeom>
        </p:spPr>
      </p:pic>
      <p:sp>
        <p:nvSpPr>
          <p:cNvPr id="25" name="textruta 24">
            <a:extLst>
              <a:ext uri="{FF2B5EF4-FFF2-40B4-BE49-F238E27FC236}">
                <a16:creationId xmlns:a16="http://schemas.microsoft.com/office/drawing/2014/main" id="{677B0B57-6565-E317-B1EC-1D1995399DCF}"/>
              </a:ext>
            </a:extLst>
          </p:cNvPr>
          <p:cNvSpPr txBox="1"/>
          <p:nvPr/>
        </p:nvSpPr>
        <p:spPr>
          <a:xfrm>
            <a:off x="1985523" y="2367643"/>
            <a:ext cx="1670790" cy="230832"/>
          </a:xfrm>
          <a:prstGeom prst="rect">
            <a:avLst/>
          </a:prstGeom>
          <a:noFill/>
        </p:spPr>
        <p:txBody>
          <a:bodyPr wrap="square" rtlCol="0">
            <a:spAutoFit/>
          </a:bodyPr>
          <a:lstStyle/>
          <a:p>
            <a:r>
              <a:rPr lang="sv-SE" sz="900" dirty="0">
                <a:latin typeface="+mj-lt"/>
              </a:rPr>
              <a:t>Text</a:t>
            </a:r>
          </a:p>
        </p:txBody>
      </p:sp>
      <p:pic>
        <p:nvPicPr>
          <p:cNvPr id="26" name="Bild 25">
            <a:extLst>
              <a:ext uri="{FF2B5EF4-FFF2-40B4-BE49-F238E27FC236}">
                <a16:creationId xmlns:a16="http://schemas.microsoft.com/office/drawing/2014/main" id="{D7D6B794-0F31-1CD3-B6E0-F731190DC2D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22059" y="4722457"/>
            <a:ext cx="304800" cy="304800"/>
          </a:xfrm>
          <a:prstGeom prst="rect">
            <a:avLst/>
          </a:prstGeom>
        </p:spPr>
      </p:pic>
      <p:sp>
        <p:nvSpPr>
          <p:cNvPr id="28" name="textruta 27">
            <a:extLst>
              <a:ext uri="{FF2B5EF4-FFF2-40B4-BE49-F238E27FC236}">
                <a16:creationId xmlns:a16="http://schemas.microsoft.com/office/drawing/2014/main" id="{CC4D85D9-7658-2672-4DAB-E5F83AEA106F}"/>
              </a:ext>
            </a:extLst>
          </p:cNvPr>
          <p:cNvSpPr txBox="1"/>
          <p:nvPr/>
        </p:nvSpPr>
        <p:spPr>
          <a:xfrm>
            <a:off x="2445257" y="4750998"/>
            <a:ext cx="258404" cy="246221"/>
          </a:xfrm>
          <a:prstGeom prst="rect">
            <a:avLst/>
          </a:prstGeom>
          <a:noFill/>
        </p:spPr>
        <p:txBody>
          <a:bodyPr wrap="square" rtlCol="0">
            <a:spAutoFit/>
          </a:bodyPr>
          <a:lstStyle/>
          <a:p>
            <a:r>
              <a:rPr lang="sv-SE" sz="1000" b="1" dirty="0">
                <a:latin typeface="Century Gothic" panose="020B0502020202020204" pitchFamily="34" charset="0"/>
              </a:rPr>
              <a:t>B</a:t>
            </a:r>
          </a:p>
        </p:txBody>
      </p:sp>
      <p:pic>
        <p:nvPicPr>
          <p:cNvPr id="38" name="Bild 37">
            <a:extLst>
              <a:ext uri="{FF2B5EF4-FFF2-40B4-BE49-F238E27FC236}">
                <a16:creationId xmlns:a16="http://schemas.microsoft.com/office/drawing/2014/main" id="{B0CCFFA5-F3C9-07E2-1F8E-FEAD1E59834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812742" y="4722072"/>
            <a:ext cx="304800" cy="304800"/>
          </a:xfrm>
          <a:prstGeom prst="rect">
            <a:avLst/>
          </a:prstGeom>
        </p:spPr>
      </p:pic>
      <p:sp>
        <p:nvSpPr>
          <p:cNvPr id="39" name="textruta 38">
            <a:extLst>
              <a:ext uri="{FF2B5EF4-FFF2-40B4-BE49-F238E27FC236}">
                <a16:creationId xmlns:a16="http://schemas.microsoft.com/office/drawing/2014/main" id="{5DBA7153-B80E-6833-82EF-161BDA1150E0}"/>
              </a:ext>
            </a:extLst>
          </p:cNvPr>
          <p:cNvSpPr txBox="1"/>
          <p:nvPr/>
        </p:nvSpPr>
        <p:spPr>
          <a:xfrm>
            <a:off x="2825520" y="4750998"/>
            <a:ext cx="284052" cy="246221"/>
          </a:xfrm>
          <a:prstGeom prst="rect">
            <a:avLst/>
          </a:prstGeom>
          <a:noFill/>
        </p:spPr>
        <p:txBody>
          <a:bodyPr wrap="none" rtlCol="0">
            <a:spAutoFit/>
          </a:bodyPr>
          <a:lstStyle/>
          <a:p>
            <a:r>
              <a:rPr lang="sv-SE" sz="1000" b="1" dirty="0">
                <a:latin typeface="Century Gothic" panose="020B0502020202020204" pitchFamily="34" charset="0"/>
              </a:rPr>
              <a:t>C</a:t>
            </a:r>
          </a:p>
        </p:txBody>
      </p:sp>
      <p:pic>
        <p:nvPicPr>
          <p:cNvPr id="40" name="Bild 39">
            <a:extLst>
              <a:ext uri="{FF2B5EF4-FFF2-40B4-BE49-F238E27FC236}">
                <a16:creationId xmlns:a16="http://schemas.microsoft.com/office/drawing/2014/main" id="{4374BCA7-20E6-CABD-D9FD-C514A3132D18}"/>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984736" y="1832425"/>
            <a:ext cx="1680644" cy="1701215"/>
          </a:xfrm>
          <a:prstGeom prst="rect">
            <a:avLst/>
          </a:prstGeom>
        </p:spPr>
      </p:pic>
      <p:pic>
        <p:nvPicPr>
          <p:cNvPr id="41" name="Bild 40">
            <a:extLst>
              <a:ext uri="{FF2B5EF4-FFF2-40B4-BE49-F238E27FC236}">
                <a16:creationId xmlns:a16="http://schemas.microsoft.com/office/drawing/2014/main" id="{0BEC33A7-18D5-BA6D-5FC2-C30CD4C1245B}"/>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3905957" y="1755765"/>
            <a:ext cx="1838203" cy="1872842"/>
          </a:xfrm>
          <a:prstGeom prst="rect">
            <a:avLst/>
          </a:prstGeom>
        </p:spPr>
      </p:pic>
      <p:sp>
        <p:nvSpPr>
          <p:cNvPr id="42" name="textruta 41">
            <a:extLst>
              <a:ext uri="{FF2B5EF4-FFF2-40B4-BE49-F238E27FC236}">
                <a16:creationId xmlns:a16="http://schemas.microsoft.com/office/drawing/2014/main" id="{C5C2E72F-B3D1-7D99-5CFF-31B26A34D881}"/>
              </a:ext>
            </a:extLst>
          </p:cNvPr>
          <p:cNvSpPr txBox="1"/>
          <p:nvPr/>
        </p:nvSpPr>
        <p:spPr>
          <a:xfrm>
            <a:off x="3971160" y="2237304"/>
            <a:ext cx="1670790" cy="230832"/>
          </a:xfrm>
          <a:prstGeom prst="rect">
            <a:avLst/>
          </a:prstGeom>
          <a:noFill/>
        </p:spPr>
        <p:txBody>
          <a:bodyPr wrap="square" rtlCol="0">
            <a:spAutoFit/>
          </a:bodyPr>
          <a:lstStyle/>
          <a:p>
            <a:r>
              <a:rPr lang="sv-SE" sz="900" dirty="0">
                <a:latin typeface="+mj-lt"/>
              </a:rPr>
              <a:t>Text</a:t>
            </a:r>
          </a:p>
        </p:txBody>
      </p:sp>
      <p:pic>
        <p:nvPicPr>
          <p:cNvPr id="45" name="Bild 44">
            <a:extLst>
              <a:ext uri="{FF2B5EF4-FFF2-40B4-BE49-F238E27FC236}">
                <a16:creationId xmlns:a16="http://schemas.microsoft.com/office/drawing/2014/main" id="{A32B141E-2400-CA38-CD1A-BBA745B0060C}"/>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4047779" y="1905512"/>
            <a:ext cx="1554558" cy="254000"/>
          </a:xfrm>
          <a:prstGeom prst="rect">
            <a:avLst/>
          </a:prstGeom>
        </p:spPr>
      </p:pic>
      <p:sp>
        <p:nvSpPr>
          <p:cNvPr id="46" name="textruta 45">
            <a:extLst>
              <a:ext uri="{FF2B5EF4-FFF2-40B4-BE49-F238E27FC236}">
                <a16:creationId xmlns:a16="http://schemas.microsoft.com/office/drawing/2014/main" id="{1908BBB7-92AA-4EA4-D97F-71C9E08F4435}"/>
              </a:ext>
            </a:extLst>
          </p:cNvPr>
          <p:cNvSpPr txBox="1"/>
          <p:nvPr/>
        </p:nvSpPr>
        <p:spPr>
          <a:xfrm>
            <a:off x="4049771" y="1906421"/>
            <a:ext cx="1550574" cy="246221"/>
          </a:xfrm>
          <a:prstGeom prst="rect">
            <a:avLst/>
          </a:prstGeom>
          <a:noFill/>
        </p:spPr>
        <p:txBody>
          <a:bodyPr wrap="square" rtlCol="0">
            <a:spAutoFit/>
          </a:bodyPr>
          <a:lstStyle/>
          <a:p>
            <a:pPr algn="ctr"/>
            <a:r>
              <a:rPr lang="sv-SE" sz="1000" b="1" dirty="0">
                <a:latin typeface="Century Gothic" panose="020B0502020202020204" pitchFamily="34" charset="0"/>
              </a:rPr>
              <a:t>Aktör</a:t>
            </a:r>
          </a:p>
        </p:txBody>
      </p:sp>
      <p:cxnSp>
        <p:nvCxnSpPr>
          <p:cNvPr id="57" name="Rak pil 56">
            <a:extLst>
              <a:ext uri="{FF2B5EF4-FFF2-40B4-BE49-F238E27FC236}">
                <a16:creationId xmlns:a16="http://schemas.microsoft.com/office/drawing/2014/main" id="{7255654F-651B-D647-89FF-F7C92290B35E}"/>
              </a:ext>
            </a:extLst>
          </p:cNvPr>
          <p:cNvCxnSpPr>
            <a:cxnSpLocks/>
          </p:cNvCxnSpPr>
          <p:nvPr/>
        </p:nvCxnSpPr>
        <p:spPr>
          <a:xfrm flipH="1">
            <a:off x="3518462" y="4233811"/>
            <a:ext cx="1293680" cy="0"/>
          </a:xfrm>
          <a:prstGeom prst="straightConnector1">
            <a:avLst/>
          </a:prstGeom>
          <a:ln w="19050">
            <a:solidFill>
              <a:srgbClr val="D7714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9" name="Rak pil 58">
            <a:extLst>
              <a:ext uri="{FF2B5EF4-FFF2-40B4-BE49-F238E27FC236}">
                <a16:creationId xmlns:a16="http://schemas.microsoft.com/office/drawing/2014/main" id="{9AB6AEEF-27BC-0B51-5376-6C87D544D2AA}"/>
              </a:ext>
            </a:extLst>
          </p:cNvPr>
          <p:cNvCxnSpPr>
            <a:cxnSpLocks/>
          </p:cNvCxnSpPr>
          <p:nvPr/>
        </p:nvCxnSpPr>
        <p:spPr>
          <a:xfrm flipH="1">
            <a:off x="3518462" y="4010787"/>
            <a:ext cx="1293680" cy="0"/>
          </a:xfrm>
          <a:prstGeom prst="straightConnector1">
            <a:avLst/>
          </a:prstGeom>
          <a:ln w="1905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pic>
        <p:nvPicPr>
          <p:cNvPr id="60" name="Bild 59">
            <a:extLst>
              <a:ext uri="{FF2B5EF4-FFF2-40B4-BE49-F238E27FC236}">
                <a16:creationId xmlns:a16="http://schemas.microsoft.com/office/drawing/2014/main" id="{2DBB0280-BA41-6D96-9528-A3BF424078A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31376" y="4727466"/>
            <a:ext cx="304800" cy="304800"/>
          </a:xfrm>
          <a:prstGeom prst="rect">
            <a:avLst/>
          </a:prstGeom>
        </p:spPr>
      </p:pic>
      <p:sp>
        <p:nvSpPr>
          <p:cNvPr id="61" name="textruta 60">
            <a:extLst>
              <a:ext uri="{FF2B5EF4-FFF2-40B4-BE49-F238E27FC236}">
                <a16:creationId xmlns:a16="http://schemas.microsoft.com/office/drawing/2014/main" id="{BFCA0677-7C06-87F5-48A4-97F32A166BCD}"/>
              </a:ext>
            </a:extLst>
          </p:cNvPr>
          <p:cNvSpPr txBox="1"/>
          <p:nvPr/>
        </p:nvSpPr>
        <p:spPr>
          <a:xfrm>
            <a:off x="2048636" y="4756007"/>
            <a:ext cx="279244" cy="246221"/>
          </a:xfrm>
          <a:prstGeom prst="rect">
            <a:avLst/>
          </a:prstGeom>
          <a:noFill/>
        </p:spPr>
        <p:txBody>
          <a:bodyPr wrap="none" rtlCol="0">
            <a:spAutoFit/>
          </a:bodyPr>
          <a:lstStyle/>
          <a:p>
            <a:r>
              <a:rPr lang="sv-SE" sz="1000" b="1" dirty="0">
                <a:latin typeface="Century Gothic" panose="020B0502020202020204" pitchFamily="34" charset="0"/>
              </a:rPr>
              <a:t>A</a:t>
            </a:r>
          </a:p>
        </p:txBody>
      </p:sp>
      <p:pic>
        <p:nvPicPr>
          <p:cNvPr id="68" name="Bild 67">
            <a:extLst>
              <a:ext uri="{FF2B5EF4-FFF2-40B4-BE49-F238E27FC236}">
                <a16:creationId xmlns:a16="http://schemas.microsoft.com/office/drawing/2014/main" id="{47BA38B2-B265-3001-A276-AA4F8620DBB6}"/>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2804772" y="5144073"/>
            <a:ext cx="304800" cy="304800"/>
          </a:xfrm>
          <a:prstGeom prst="rect">
            <a:avLst/>
          </a:prstGeom>
        </p:spPr>
      </p:pic>
      <p:sp>
        <p:nvSpPr>
          <p:cNvPr id="69" name="textruta 68">
            <a:extLst>
              <a:ext uri="{FF2B5EF4-FFF2-40B4-BE49-F238E27FC236}">
                <a16:creationId xmlns:a16="http://schemas.microsoft.com/office/drawing/2014/main" id="{A80E2E5E-9013-8327-0104-27976890C21C}"/>
              </a:ext>
            </a:extLst>
          </p:cNvPr>
          <p:cNvSpPr txBox="1"/>
          <p:nvPr/>
        </p:nvSpPr>
        <p:spPr>
          <a:xfrm>
            <a:off x="2815146" y="5173363"/>
            <a:ext cx="284052" cy="246221"/>
          </a:xfrm>
          <a:prstGeom prst="rect">
            <a:avLst/>
          </a:prstGeom>
          <a:noFill/>
        </p:spPr>
        <p:txBody>
          <a:bodyPr wrap="none" rtlCol="0">
            <a:spAutoFit/>
          </a:bodyPr>
          <a:lstStyle/>
          <a:p>
            <a:r>
              <a:rPr lang="sv-SE" sz="1000" b="1" dirty="0">
                <a:latin typeface="Century Gothic" panose="020B0502020202020204" pitchFamily="34" charset="0"/>
              </a:rPr>
              <a:t>C</a:t>
            </a:r>
          </a:p>
        </p:txBody>
      </p:sp>
      <p:pic>
        <p:nvPicPr>
          <p:cNvPr id="70" name="Bild 69">
            <a:extLst>
              <a:ext uri="{FF2B5EF4-FFF2-40B4-BE49-F238E27FC236}">
                <a16:creationId xmlns:a16="http://schemas.microsoft.com/office/drawing/2014/main" id="{276AD456-AC31-843E-1BF6-6D790A846F26}"/>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2425631" y="5149649"/>
            <a:ext cx="304800" cy="304800"/>
          </a:xfrm>
          <a:prstGeom prst="rect">
            <a:avLst/>
          </a:prstGeom>
        </p:spPr>
      </p:pic>
      <p:sp>
        <p:nvSpPr>
          <p:cNvPr id="71" name="textruta 70">
            <a:extLst>
              <a:ext uri="{FF2B5EF4-FFF2-40B4-BE49-F238E27FC236}">
                <a16:creationId xmlns:a16="http://schemas.microsoft.com/office/drawing/2014/main" id="{CAD7120D-B52E-2785-08A2-3CC8B5347426}"/>
              </a:ext>
            </a:extLst>
          </p:cNvPr>
          <p:cNvSpPr txBox="1"/>
          <p:nvPr/>
        </p:nvSpPr>
        <p:spPr>
          <a:xfrm>
            <a:off x="2447157" y="5178939"/>
            <a:ext cx="258404" cy="246221"/>
          </a:xfrm>
          <a:prstGeom prst="rect">
            <a:avLst/>
          </a:prstGeom>
          <a:noFill/>
        </p:spPr>
        <p:txBody>
          <a:bodyPr wrap="none" rtlCol="0">
            <a:spAutoFit/>
          </a:bodyPr>
          <a:lstStyle/>
          <a:p>
            <a:r>
              <a:rPr lang="sv-SE" sz="1000" b="1" dirty="0">
                <a:latin typeface="Century Gothic" panose="020B0502020202020204" pitchFamily="34" charset="0"/>
              </a:rPr>
              <a:t>B</a:t>
            </a:r>
          </a:p>
        </p:txBody>
      </p:sp>
      <p:pic>
        <p:nvPicPr>
          <p:cNvPr id="72" name="Bild 71">
            <a:extLst>
              <a:ext uri="{FF2B5EF4-FFF2-40B4-BE49-F238E27FC236}">
                <a16:creationId xmlns:a16="http://schemas.microsoft.com/office/drawing/2014/main" id="{EBAEBDDD-9262-AFEC-526D-2857465278D9}"/>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2035338" y="5155225"/>
            <a:ext cx="304800" cy="304800"/>
          </a:xfrm>
          <a:prstGeom prst="rect">
            <a:avLst/>
          </a:prstGeom>
        </p:spPr>
      </p:pic>
      <p:sp>
        <p:nvSpPr>
          <p:cNvPr id="73" name="textruta 72">
            <a:extLst>
              <a:ext uri="{FF2B5EF4-FFF2-40B4-BE49-F238E27FC236}">
                <a16:creationId xmlns:a16="http://schemas.microsoft.com/office/drawing/2014/main" id="{7501F79F-57A2-6768-4ECF-63321F21EC78}"/>
              </a:ext>
            </a:extLst>
          </p:cNvPr>
          <p:cNvSpPr txBox="1"/>
          <p:nvPr/>
        </p:nvSpPr>
        <p:spPr>
          <a:xfrm>
            <a:off x="2045712" y="5184515"/>
            <a:ext cx="284052" cy="246221"/>
          </a:xfrm>
          <a:prstGeom prst="rect">
            <a:avLst/>
          </a:prstGeom>
          <a:noFill/>
        </p:spPr>
        <p:txBody>
          <a:bodyPr wrap="none" rtlCol="0">
            <a:spAutoFit/>
          </a:bodyPr>
          <a:lstStyle/>
          <a:p>
            <a:r>
              <a:rPr lang="sv-SE" sz="1000" b="1" dirty="0">
                <a:latin typeface="Century Gothic" panose="020B0502020202020204" pitchFamily="34" charset="0"/>
              </a:rPr>
              <a:t>A</a:t>
            </a:r>
          </a:p>
        </p:txBody>
      </p:sp>
      <p:cxnSp>
        <p:nvCxnSpPr>
          <p:cNvPr id="74" name="Rak pil 73">
            <a:extLst>
              <a:ext uri="{FF2B5EF4-FFF2-40B4-BE49-F238E27FC236}">
                <a16:creationId xmlns:a16="http://schemas.microsoft.com/office/drawing/2014/main" id="{A6FDC61A-9339-2ADD-C449-2F1C3A4515C8}"/>
              </a:ext>
            </a:extLst>
          </p:cNvPr>
          <p:cNvCxnSpPr>
            <a:cxnSpLocks/>
          </p:cNvCxnSpPr>
          <p:nvPr/>
        </p:nvCxnSpPr>
        <p:spPr>
          <a:xfrm>
            <a:off x="3523120" y="4470152"/>
            <a:ext cx="261083" cy="0"/>
          </a:xfrm>
          <a:prstGeom prst="straightConnector1">
            <a:avLst/>
          </a:prstGeom>
          <a:ln w="19050">
            <a:solidFill>
              <a:srgbClr val="D7714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75" name="Rak pil 74">
            <a:extLst>
              <a:ext uri="{FF2B5EF4-FFF2-40B4-BE49-F238E27FC236}">
                <a16:creationId xmlns:a16="http://schemas.microsoft.com/office/drawing/2014/main" id="{B0B2AED0-0402-A381-9512-3090A4FFD90D}"/>
              </a:ext>
            </a:extLst>
          </p:cNvPr>
          <p:cNvCxnSpPr>
            <a:cxnSpLocks/>
          </p:cNvCxnSpPr>
          <p:nvPr/>
        </p:nvCxnSpPr>
        <p:spPr>
          <a:xfrm>
            <a:off x="3898724" y="4470152"/>
            <a:ext cx="261083" cy="0"/>
          </a:xfrm>
          <a:prstGeom prst="straightConnector1">
            <a:avLst/>
          </a:prstGeom>
          <a:ln w="1905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76" name="Vänster klammerparentes 75">
            <a:extLst>
              <a:ext uri="{FF2B5EF4-FFF2-40B4-BE49-F238E27FC236}">
                <a16:creationId xmlns:a16="http://schemas.microsoft.com/office/drawing/2014/main" id="{8D193F12-65CB-3F50-8676-81AC9BCBC6E9}"/>
              </a:ext>
            </a:extLst>
          </p:cNvPr>
          <p:cNvSpPr/>
          <p:nvPr/>
        </p:nvSpPr>
        <p:spPr>
          <a:xfrm rot="16200000">
            <a:off x="6337163" y="3011353"/>
            <a:ext cx="170327" cy="2602241"/>
          </a:xfrm>
          <a:prstGeom prst="leftBrace">
            <a:avLst>
              <a:gd name="adj1" fmla="val 8333"/>
              <a:gd name="adj2" fmla="val 50579"/>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77" name="textruta 76">
            <a:extLst>
              <a:ext uri="{FF2B5EF4-FFF2-40B4-BE49-F238E27FC236}">
                <a16:creationId xmlns:a16="http://schemas.microsoft.com/office/drawing/2014/main" id="{083100FF-EF4B-EAF2-0158-FFD07D10CED4}"/>
              </a:ext>
            </a:extLst>
          </p:cNvPr>
          <p:cNvSpPr txBox="1"/>
          <p:nvPr/>
        </p:nvSpPr>
        <p:spPr>
          <a:xfrm>
            <a:off x="5650126" y="4418708"/>
            <a:ext cx="1562921" cy="246221"/>
          </a:xfrm>
          <a:prstGeom prst="rect">
            <a:avLst/>
          </a:prstGeom>
          <a:noFill/>
        </p:spPr>
        <p:txBody>
          <a:bodyPr wrap="square" rtlCol="0">
            <a:spAutoFit/>
          </a:bodyPr>
          <a:lstStyle/>
          <a:p>
            <a:r>
              <a:rPr lang="sv-SE" sz="1000" b="1" dirty="0">
                <a:latin typeface="+mj-lt"/>
              </a:rPr>
              <a:t>Gemensam förståelse</a:t>
            </a:r>
          </a:p>
        </p:txBody>
      </p:sp>
      <p:pic>
        <p:nvPicPr>
          <p:cNvPr id="92" name="Bild 91">
            <a:extLst>
              <a:ext uri="{FF2B5EF4-FFF2-40B4-BE49-F238E27FC236}">
                <a16:creationId xmlns:a16="http://schemas.microsoft.com/office/drawing/2014/main" id="{AF34BC3A-DF59-F9C1-5E97-37812F8C4380}"/>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958658" y="1837434"/>
            <a:ext cx="1680644" cy="1701215"/>
          </a:xfrm>
          <a:prstGeom prst="rect">
            <a:avLst/>
          </a:prstGeom>
        </p:spPr>
      </p:pic>
      <p:pic>
        <p:nvPicPr>
          <p:cNvPr id="93" name="Bild 92">
            <a:extLst>
              <a:ext uri="{FF2B5EF4-FFF2-40B4-BE49-F238E27FC236}">
                <a16:creationId xmlns:a16="http://schemas.microsoft.com/office/drawing/2014/main" id="{B91E1649-F4F0-2D02-AE7D-F88410E4C430}"/>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885244" y="1747673"/>
            <a:ext cx="1838203" cy="1872842"/>
          </a:xfrm>
          <a:prstGeom prst="rect">
            <a:avLst/>
          </a:prstGeom>
        </p:spPr>
      </p:pic>
      <p:sp>
        <p:nvSpPr>
          <p:cNvPr id="94" name="textruta 93">
            <a:extLst>
              <a:ext uri="{FF2B5EF4-FFF2-40B4-BE49-F238E27FC236}">
                <a16:creationId xmlns:a16="http://schemas.microsoft.com/office/drawing/2014/main" id="{3EEE5CED-B3D8-87C8-B50C-0DE5A6EF4E60}"/>
              </a:ext>
            </a:extLst>
          </p:cNvPr>
          <p:cNvSpPr txBox="1"/>
          <p:nvPr/>
        </p:nvSpPr>
        <p:spPr>
          <a:xfrm>
            <a:off x="5950447" y="2862225"/>
            <a:ext cx="1670790" cy="230832"/>
          </a:xfrm>
          <a:prstGeom prst="rect">
            <a:avLst/>
          </a:prstGeom>
          <a:noFill/>
        </p:spPr>
        <p:txBody>
          <a:bodyPr wrap="square" rtlCol="0">
            <a:spAutoFit/>
          </a:bodyPr>
          <a:lstStyle/>
          <a:p>
            <a:r>
              <a:rPr lang="sv-SE" sz="900" dirty="0">
                <a:latin typeface="+mj-lt"/>
              </a:rPr>
              <a:t>Text</a:t>
            </a:r>
          </a:p>
        </p:txBody>
      </p:sp>
      <p:pic>
        <p:nvPicPr>
          <p:cNvPr id="99" name="Bild 98">
            <a:extLst>
              <a:ext uri="{FF2B5EF4-FFF2-40B4-BE49-F238E27FC236}">
                <a16:creationId xmlns:a16="http://schemas.microsoft.com/office/drawing/2014/main" id="{E912B182-0E42-5DD1-94D3-F98D6B71A0D5}"/>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017246" y="1905512"/>
            <a:ext cx="1554558" cy="254000"/>
          </a:xfrm>
          <a:prstGeom prst="rect">
            <a:avLst/>
          </a:prstGeom>
        </p:spPr>
      </p:pic>
      <p:sp>
        <p:nvSpPr>
          <p:cNvPr id="100" name="textruta 99">
            <a:extLst>
              <a:ext uri="{FF2B5EF4-FFF2-40B4-BE49-F238E27FC236}">
                <a16:creationId xmlns:a16="http://schemas.microsoft.com/office/drawing/2014/main" id="{3CFF53B3-F660-1232-1D7A-0C2836B30C89}"/>
              </a:ext>
            </a:extLst>
          </p:cNvPr>
          <p:cNvSpPr txBox="1"/>
          <p:nvPr/>
        </p:nvSpPr>
        <p:spPr>
          <a:xfrm>
            <a:off x="6019238" y="1906421"/>
            <a:ext cx="1550574" cy="246221"/>
          </a:xfrm>
          <a:prstGeom prst="rect">
            <a:avLst/>
          </a:prstGeom>
          <a:noFill/>
        </p:spPr>
        <p:txBody>
          <a:bodyPr wrap="square" rtlCol="0">
            <a:spAutoFit/>
          </a:bodyPr>
          <a:lstStyle/>
          <a:p>
            <a:pPr algn="ctr"/>
            <a:r>
              <a:rPr lang="sv-SE" sz="1000" b="1" dirty="0">
                <a:latin typeface="Century Gothic" panose="020B0502020202020204" pitchFamily="34" charset="0"/>
              </a:rPr>
              <a:t>Aktör</a:t>
            </a:r>
          </a:p>
        </p:txBody>
      </p:sp>
      <p:sp>
        <p:nvSpPr>
          <p:cNvPr id="3" name="Vänster klammerparentes 226">
            <a:extLst>
              <a:ext uri="{FF2B5EF4-FFF2-40B4-BE49-F238E27FC236}">
                <a16:creationId xmlns:a16="http://schemas.microsoft.com/office/drawing/2014/main" id="{CA94AA32-0080-D2E4-52C8-B4EB2BA817E4}"/>
              </a:ext>
            </a:extLst>
          </p:cNvPr>
          <p:cNvSpPr/>
          <p:nvPr/>
        </p:nvSpPr>
        <p:spPr>
          <a:xfrm rot="16200000">
            <a:off x="6232142" y="4004213"/>
            <a:ext cx="403516" cy="1699500"/>
          </a:xfrm>
          <a:custGeom>
            <a:avLst/>
            <a:gdLst>
              <a:gd name="connsiteX0" fmla="*/ 251116 w 251116"/>
              <a:gd name="connsiteY0" fmla="*/ 1689970 h 1689970"/>
              <a:gd name="connsiteX1" fmla="*/ 125558 w 251116"/>
              <a:gd name="connsiteY1" fmla="*/ 1669045 h 1689970"/>
              <a:gd name="connsiteX2" fmla="*/ 125558 w 251116"/>
              <a:gd name="connsiteY2" fmla="*/ 875695 h 1689970"/>
              <a:gd name="connsiteX3" fmla="*/ 0 w 251116"/>
              <a:gd name="connsiteY3" fmla="*/ 854770 h 1689970"/>
              <a:gd name="connsiteX4" fmla="*/ 125558 w 251116"/>
              <a:gd name="connsiteY4" fmla="*/ 833845 h 1689970"/>
              <a:gd name="connsiteX5" fmla="*/ 125558 w 251116"/>
              <a:gd name="connsiteY5" fmla="*/ 20925 h 1689970"/>
              <a:gd name="connsiteX6" fmla="*/ 251116 w 251116"/>
              <a:gd name="connsiteY6" fmla="*/ 0 h 1689970"/>
              <a:gd name="connsiteX7" fmla="*/ 251116 w 251116"/>
              <a:gd name="connsiteY7" fmla="*/ 1689970 h 1689970"/>
              <a:gd name="connsiteX0" fmla="*/ 251116 w 251116"/>
              <a:gd name="connsiteY0" fmla="*/ 1689970 h 1689970"/>
              <a:gd name="connsiteX1" fmla="*/ 125558 w 251116"/>
              <a:gd name="connsiteY1" fmla="*/ 1669045 h 1689970"/>
              <a:gd name="connsiteX2" fmla="*/ 125558 w 251116"/>
              <a:gd name="connsiteY2" fmla="*/ 875695 h 1689970"/>
              <a:gd name="connsiteX3" fmla="*/ 0 w 251116"/>
              <a:gd name="connsiteY3" fmla="*/ 854770 h 1689970"/>
              <a:gd name="connsiteX4" fmla="*/ 125558 w 251116"/>
              <a:gd name="connsiteY4" fmla="*/ 833845 h 1689970"/>
              <a:gd name="connsiteX5" fmla="*/ 125558 w 251116"/>
              <a:gd name="connsiteY5" fmla="*/ 20925 h 1689970"/>
              <a:gd name="connsiteX6" fmla="*/ 251116 w 251116"/>
              <a:gd name="connsiteY6" fmla="*/ 0 h 1689970"/>
              <a:gd name="connsiteX0" fmla="*/ 251116 w 403516"/>
              <a:gd name="connsiteY0" fmla="*/ 1689970 h 1689970"/>
              <a:gd name="connsiteX1" fmla="*/ 125558 w 403516"/>
              <a:gd name="connsiteY1" fmla="*/ 1669045 h 1689970"/>
              <a:gd name="connsiteX2" fmla="*/ 125558 w 403516"/>
              <a:gd name="connsiteY2" fmla="*/ 875695 h 1689970"/>
              <a:gd name="connsiteX3" fmla="*/ 0 w 403516"/>
              <a:gd name="connsiteY3" fmla="*/ 854770 h 1689970"/>
              <a:gd name="connsiteX4" fmla="*/ 125558 w 403516"/>
              <a:gd name="connsiteY4" fmla="*/ 833845 h 1689970"/>
              <a:gd name="connsiteX5" fmla="*/ 125558 w 403516"/>
              <a:gd name="connsiteY5" fmla="*/ 20925 h 1689970"/>
              <a:gd name="connsiteX6" fmla="*/ 251116 w 403516"/>
              <a:gd name="connsiteY6" fmla="*/ 0 h 1689970"/>
              <a:gd name="connsiteX7" fmla="*/ 251116 w 403516"/>
              <a:gd name="connsiteY7" fmla="*/ 1689970 h 1689970"/>
              <a:gd name="connsiteX0" fmla="*/ 251116 w 403516"/>
              <a:gd name="connsiteY0" fmla="*/ 1689970 h 1689970"/>
              <a:gd name="connsiteX1" fmla="*/ 125558 w 403516"/>
              <a:gd name="connsiteY1" fmla="*/ 1669045 h 1689970"/>
              <a:gd name="connsiteX2" fmla="*/ 125558 w 403516"/>
              <a:gd name="connsiteY2" fmla="*/ 875695 h 1689970"/>
              <a:gd name="connsiteX3" fmla="*/ 0 w 403516"/>
              <a:gd name="connsiteY3" fmla="*/ 854770 h 1689970"/>
              <a:gd name="connsiteX4" fmla="*/ 125558 w 403516"/>
              <a:gd name="connsiteY4" fmla="*/ 833845 h 1689970"/>
              <a:gd name="connsiteX5" fmla="*/ 125558 w 403516"/>
              <a:gd name="connsiteY5" fmla="*/ 20925 h 1689970"/>
              <a:gd name="connsiteX6" fmla="*/ 403516 w 403516"/>
              <a:gd name="connsiteY6" fmla="*/ 9525 h 1689970"/>
              <a:gd name="connsiteX0" fmla="*/ 251116 w 403516"/>
              <a:gd name="connsiteY0" fmla="*/ 1689970 h 1704258"/>
              <a:gd name="connsiteX1" fmla="*/ 125558 w 403516"/>
              <a:gd name="connsiteY1" fmla="*/ 1669045 h 1704258"/>
              <a:gd name="connsiteX2" fmla="*/ 125558 w 403516"/>
              <a:gd name="connsiteY2" fmla="*/ 875695 h 1704258"/>
              <a:gd name="connsiteX3" fmla="*/ 0 w 403516"/>
              <a:gd name="connsiteY3" fmla="*/ 854770 h 1704258"/>
              <a:gd name="connsiteX4" fmla="*/ 125558 w 403516"/>
              <a:gd name="connsiteY4" fmla="*/ 833845 h 1704258"/>
              <a:gd name="connsiteX5" fmla="*/ 125558 w 403516"/>
              <a:gd name="connsiteY5" fmla="*/ 20925 h 1704258"/>
              <a:gd name="connsiteX6" fmla="*/ 251116 w 403516"/>
              <a:gd name="connsiteY6" fmla="*/ 0 h 1704258"/>
              <a:gd name="connsiteX7" fmla="*/ 251116 w 403516"/>
              <a:gd name="connsiteY7" fmla="*/ 1689970 h 1704258"/>
              <a:gd name="connsiteX0" fmla="*/ 403516 w 403516"/>
              <a:gd name="connsiteY0" fmla="*/ 1704258 h 1704258"/>
              <a:gd name="connsiteX1" fmla="*/ 125558 w 403516"/>
              <a:gd name="connsiteY1" fmla="*/ 1669045 h 1704258"/>
              <a:gd name="connsiteX2" fmla="*/ 125558 w 403516"/>
              <a:gd name="connsiteY2" fmla="*/ 875695 h 1704258"/>
              <a:gd name="connsiteX3" fmla="*/ 0 w 403516"/>
              <a:gd name="connsiteY3" fmla="*/ 854770 h 1704258"/>
              <a:gd name="connsiteX4" fmla="*/ 125558 w 403516"/>
              <a:gd name="connsiteY4" fmla="*/ 833845 h 1704258"/>
              <a:gd name="connsiteX5" fmla="*/ 125558 w 403516"/>
              <a:gd name="connsiteY5" fmla="*/ 20925 h 1704258"/>
              <a:gd name="connsiteX6" fmla="*/ 403516 w 403516"/>
              <a:gd name="connsiteY6" fmla="*/ 9525 h 1704258"/>
              <a:gd name="connsiteX0" fmla="*/ 255878 w 403516"/>
              <a:gd name="connsiteY0" fmla="*/ 1913807 h 1913807"/>
              <a:gd name="connsiteX1" fmla="*/ 125558 w 403516"/>
              <a:gd name="connsiteY1" fmla="*/ 1669045 h 1913807"/>
              <a:gd name="connsiteX2" fmla="*/ 125558 w 403516"/>
              <a:gd name="connsiteY2" fmla="*/ 875695 h 1913807"/>
              <a:gd name="connsiteX3" fmla="*/ 0 w 403516"/>
              <a:gd name="connsiteY3" fmla="*/ 854770 h 1913807"/>
              <a:gd name="connsiteX4" fmla="*/ 125558 w 403516"/>
              <a:gd name="connsiteY4" fmla="*/ 833845 h 1913807"/>
              <a:gd name="connsiteX5" fmla="*/ 125558 w 403516"/>
              <a:gd name="connsiteY5" fmla="*/ 20925 h 1913807"/>
              <a:gd name="connsiteX6" fmla="*/ 251116 w 403516"/>
              <a:gd name="connsiteY6" fmla="*/ 0 h 1913807"/>
              <a:gd name="connsiteX7" fmla="*/ 255878 w 403516"/>
              <a:gd name="connsiteY7" fmla="*/ 1913807 h 1913807"/>
              <a:gd name="connsiteX0" fmla="*/ 403516 w 403516"/>
              <a:gd name="connsiteY0" fmla="*/ 1704258 h 1913807"/>
              <a:gd name="connsiteX1" fmla="*/ 125558 w 403516"/>
              <a:gd name="connsiteY1" fmla="*/ 1669045 h 1913807"/>
              <a:gd name="connsiteX2" fmla="*/ 125558 w 403516"/>
              <a:gd name="connsiteY2" fmla="*/ 875695 h 1913807"/>
              <a:gd name="connsiteX3" fmla="*/ 0 w 403516"/>
              <a:gd name="connsiteY3" fmla="*/ 854770 h 1913807"/>
              <a:gd name="connsiteX4" fmla="*/ 125558 w 403516"/>
              <a:gd name="connsiteY4" fmla="*/ 833845 h 1913807"/>
              <a:gd name="connsiteX5" fmla="*/ 125558 w 403516"/>
              <a:gd name="connsiteY5" fmla="*/ 20925 h 1913807"/>
              <a:gd name="connsiteX6" fmla="*/ 403516 w 403516"/>
              <a:gd name="connsiteY6" fmla="*/ 9525 h 1913807"/>
              <a:gd name="connsiteX0" fmla="*/ 393990 w 403516"/>
              <a:gd name="connsiteY0" fmla="*/ 1809035 h 1809035"/>
              <a:gd name="connsiteX1" fmla="*/ 125558 w 403516"/>
              <a:gd name="connsiteY1" fmla="*/ 1669045 h 1809035"/>
              <a:gd name="connsiteX2" fmla="*/ 125558 w 403516"/>
              <a:gd name="connsiteY2" fmla="*/ 875695 h 1809035"/>
              <a:gd name="connsiteX3" fmla="*/ 0 w 403516"/>
              <a:gd name="connsiteY3" fmla="*/ 854770 h 1809035"/>
              <a:gd name="connsiteX4" fmla="*/ 125558 w 403516"/>
              <a:gd name="connsiteY4" fmla="*/ 833845 h 1809035"/>
              <a:gd name="connsiteX5" fmla="*/ 125558 w 403516"/>
              <a:gd name="connsiteY5" fmla="*/ 20925 h 1809035"/>
              <a:gd name="connsiteX6" fmla="*/ 251116 w 403516"/>
              <a:gd name="connsiteY6" fmla="*/ 0 h 1809035"/>
              <a:gd name="connsiteX7" fmla="*/ 393990 w 403516"/>
              <a:gd name="connsiteY7" fmla="*/ 1809035 h 1809035"/>
              <a:gd name="connsiteX0" fmla="*/ 403516 w 403516"/>
              <a:gd name="connsiteY0" fmla="*/ 1704258 h 1809035"/>
              <a:gd name="connsiteX1" fmla="*/ 125558 w 403516"/>
              <a:gd name="connsiteY1" fmla="*/ 1669045 h 1809035"/>
              <a:gd name="connsiteX2" fmla="*/ 125558 w 403516"/>
              <a:gd name="connsiteY2" fmla="*/ 875695 h 1809035"/>
              <a:gd name="connsiteX3" fmla="*/ 0 w 403516"/>
              <a:gd name="connsiteY3" fmla="*/ 854770 h 1809035"/>
              <a:gd name="connsiteX4" fmla="*/ 125558 w 403516"/>
              <a:gd name="connsiteY4" fmla="*/ 833845 h 1809035"/>
              <a:gd name="connsiteX5" fmla="*/ 125558 w 403516"/>
              <a:gd name="connsiteY5" fmla="*/ 20925 h 1809035"/>
              <a:gd name="connsiteX6" fmla="*/ 403516 w 403516"/>
              <a:gd name="connsiteY6" fmla="*/ 9525 h 1809035"/>
              <a:gd name="connsiteX0" fmla="*/ 270165 w 403516"/>
              <a:gd name="connsiteY0" fmla="*/ 1699500 h 1704258"/>
              <a:gd name="connsiteX1" fmla="*/ 125558 w 403516"/>
              <a:gd name="connsiteY1" fmla="*/ 1669045 h 1704258"/>
              <a:gd name="connsiteX2" fmla="*/ 125558 w 403516"/>
              <a:gd name="connsiteY2" fmla="*/ 875695 h 1704258"/>
              <a:gd name="connsiteX3" fmla="*/ 0 w 403516"/>
              <a:gd name="connsiteY3" fmla="*/ 854770 h 1704258"/>
              <a:gd name="connsiteX4" fmla="*/ 125558 w 403516"/>
              <a:gd name="connsiteY4" fmla="*/ 833845 h 1704258"/>
              <a:gd name="connsiteX5" fmla="*/ 125558 w 403516"/>
              <a:gd name="connsiteY5" fmla="*/ 20925 h 1704258"/>
              <a:gd name="connsiteX6" fmla="*/ 251116 w 403516"/>
              <a:gd name="connsiteY6" fmla="*/ 0 h 1704258"/>
              <a:gd name="connsiteX7" fmla="*/ 270165 w 403516"/>
              <a:gd name="connsiteY7" fmla="*/ 1699500 h 1704258"/>
              <a:gd name="connsiteX0" fmla="*/ 403516 w 403516"/>
              <a:gd name="connsiteY0" fmla="*/ 1704258 h 1704258"/>
              <a:gd name="connsiteX1" fmla="*/ 125558 w 403516"/>
              <a:gd name="connsiteY1" fmla="*/ 1669045 h 1704258"/>
              <a:gd name="connsiteX2" fmla="*/ 125558 w 403516"/>
              <a:gd name="connsiteY2" fmla="*/ 875695 h 1704258"/>
              <a:gd name="connsiteX3" fmla="*/ 0 w 403516"/>
              <a:gd name="connsiteY3" fmla="*/ 854770 h 1704258"/>
              <a:gd name="connsiteX4" fmla="*/ 125558 w 403516"/>
              <a:gd name="connsiteY4" fmla="*/ 833845 h 1704258"/>
              <a:gd name="connsiteX5" fmla="*/ 125558 w 403516"/>
              <a:gd name="connsiteY5" fmla="*/ 20925 h 1704258"/>
              <a:gd name="connsiteX6" fmla="*/ 403516 w 403516"/>
              <a:gd name="connsiteY6" fmla="*/ 9525 h 1704258"/>
              <a:gd name="connsiteX0" fmla="*/ 270165 w 403516"/>
              <a:gd name="connsiteY0" fmla="*/ 1699500 h 1699500"/>
              <a:gd name="connsiteX1" fmla="*/ 125558 w 403516"/>
              <a:gd name="connsiteY1" fmla="*/ 1669045 h 1699500"/>
              <a:gd name="connsiteX2" fmla="*/ 125558 w 403516"/>
              <a:gd name="connsiteY2" fmla="*/ 875695 h 1699500"/>
              <a:gd name="connsiteX3" fmla="*/ 0 w 403516"/>
              <a:gd name="connsiteY3" fmla="*/ 854770 h 1699500"/>
              <a:gd name="connsiteX4" fmla="*/ 125558 w 403516"/>
              <a:gd name="connsiteY4" fmla="*/ 833845 h 1699500"/>
              <a:gd name="connsiteX5" fmla="*/ 125558 w 403516"/>
              <a:gd name="connsiteY5" fmla="*/ 20925 h 1699500"/>
              <a:gd name="connsiteX6" fmla="*/ 251116 w 403516"/>
              <a:gd name="connsiteY6" fmla="*/ 0 h 1699500"/>
              <a:gd name="connsiteX7" fmla="*/ 270165 w 403516"/>
              <a:gd name="connsiteY7" fmla="*/ 1699500 h 1699500"/>
              <a:gd name="connsiteX0" fmla="*/ 398753 w 403516"/>
              <a:gd name="connsiteY0" fmla="*/ 1680446 h 1699500"/>
              <a:gd name="connsiteX1" fmla="*/ 125558 w 403516"/>
              <a:gd name="connsiteY1" fmla="*/ 1669045 h 1699500"/>
              <a:gd name="connsiteX2" fmla="*/ 125558 w 403516"/>
              <a:gd name="connsiteY2" fmla="*/ 875695 h 1699500"/>
              <a:gd name="connsiteX3" fmla="*/ 0 w 403516"/>
              <a:gd name="connsiteY3" fmla="*/ 854770 h 1699500"/>
              <a:gd name="connsiteX4" fmla="*/ 125558 w 403516"/>
              <a:gd name="connsiteY4" fmla="*/ 833845 h 1699500"/>
              <a:gd name="connsiteX5" fmla="*/ 125558 w 403516"/>
              <a:gd name="connsiteY5" fmla="*/ 20925 h 1699500"/>
              <a:gd name="connsiteX6" fmla="*/ 403516 w 403516"/>
              <a:gd name="connsiteY6" fmla="*/ 9525 h 1699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3516" h="1699500" stroke="0" extrusionOk="0">
                <a:moveTo>
                  <a:pt x="270165" y="1699500"/>
                </a:moveTo>
                <a:cubicBezTo>
                  <a:pt x="200821" y="1699500"/>
                  <a:pt x="125558" y="1680602"/>
                  <a:pt x="125558" y="1669045"/>
                </a:cubicBezTo>
                <a:lnTo>
                  <a:pt x="125558" y="875695"/>
                </a:lnTo>
                <a:cubicBezTo>
                  <a:pt x="125558" y="864138"/>
                  <a:pt x="69344" y="854770"/>
                  <a:pt x="0" y="854770"/>
                </a:cubicBezTo>
                <a:cubicBezTo>
                  <a:pt x="69344" y="854770"/>
                  <a:pt x="125558" y="845402"/>
                  <a:pt x="125558" y="833845"/>
                </a:cubicBezTo>
                <a:lnTo>
                  <a:pt x="125558" y="20925"/>
                </a:lnTo>
                <a:cubicBezTo>
                  <a:pt x="125558" y="9368"/>
                  <a:pt x="181772" y="0"/>
                  <a:pt x="251116" y="0"/>
                </a:cubicBezTo>
                <a:cubicBezTo>
                  <a:pt x="252703" y="637936"/>
                  <a:pt x="268578" y="1061564"/>
                  <a:pt x="270165" y="1699500"/>
                </a:cubicBezTo>
                <a:close/>
              </a:path>
              <a:path w="403516" h="1699500" fill="none">
                <a:moveTo>
                  <a:pt x="398753" y="1680446"/>
                </a:moveTo>
                <a:cubicBezTo>
                  <a:pt x="329409" y="1680446"/>
                  <a:pt x="125558" y="1680602"/>
                  <a:pt x="125558" y="1669045"/>
                </a:cubicBezTo>
                <a:lnTo>
                  <a:pt x="125558" y="875695"/>
                </a:lnTo>
                <a:cubicBezTo>
                  <a:pt x="125558" y="864138"/>
                  <a:pt x="69344" y="854770"/>
                  <a:pt x="0" y="854770"/>
                </a:cubicBezTo>
                <a:cubicBezTo>
                  <a:pt x="69344" y="854770"/>
                  <a:pt x="125558" y="845402"/>
                  <a:pt x="125558" y="833845"/>
                </a:cubicBezTo>
                <a:lnTo>
                  <a:pt x="125558" y="20925"/>
                </a:lnTo>
                <a:cubicBezTo>
                  <a:pt x="125558" y="9368"/>
                  <a:pt x="334172" y="9525"/>
                  <a:pt x="403516" y="9525"/>
                </a:cubicBezTo>
              </a:path>
            </a:pathLst>
          </a:cu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4" name="textruta 3">
            <a:extLst>
              <a:ext uri="{FF2B5EF4-FFF2-40B4-BE49-F238E27FC236}">
                <a16:creationId xmlns:a16="http://schemas.microsoft.com/office/drawing/2014/main" id="{D8594CD8-54E7-1964-629F-DD514B0EB856}"/>
              </a:ext>
            </a:extLst>
          </p:cNvPr>
          <p:cNvSpPr txBox="1"/>
          <p:nvPr/>
        </p:nvSpPr>
        <p:spPr>
          <a:xfrm>
            <a:off x="5668284" y="5086512"/>
            <a:ext cx="1556097" cy="246221"/>
          </a:xfrm>
          <a:prstGeom prst="rect">
            <a:avLst/>
          </a:prstGeom>
          <a:noFill/>
        </p:spPr>
        <p:txBody>
          <a:bodyPr wrap="square" rtlCol="0">
            <a:spAutoFit/>
          </a:bodyPr>
          <a:lstStyle/>
          <a:p>
            <a:r>
              <a:rPr lang="sv-SE" sz="1000" b="1" dirty="0">
                <a:latin typeface="+mj-lt"/>
              </a:rPr>
              <a:t>Gemensam förståelse</a:t>
            </a:r>
          </a:p>
        </p:txBody>
      </p:sp>
      <p:pic>
        <p:nvPicPr>
          <p:cNvPr id="35" name="Bild 34">
            <a:extLst>
              <a:ext uri="{FF2B5EF4-FFF2-40B4-BE49-F238E27FC236}">
                <a16:creationId xmlns:a16="http://schemas.microsoft.com/office/drawing/2014/main" id="{80D327E0-8D68-C72D-881E-984FADDA3EFB}"/>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915897" y="5726547"/>
            <a:ext cx="6184521" cy="680825"/>
          </a:xfrm>
          <a:prstGeom prst="rect">
            <a:avLst/>
          </a:prstGeom>
        </p:spPr>
      </p:pic>
      <p:pic>
        <p:nvPicPr>
          <p:cNvPr id="43" name="Bild 42">
            <a:extLst>
              <a:ext uri="{FF2B5EF4-FFF2-40B4-BE49-F238E27FC236}">
                <a16:creationId xmlns:a16="http://schemas.microsoft.com/office/drawing/2014/main" id="{74E26945-5DB5-490A-5A2F-3FDE6BD4DC7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05278" y="5883594"/>
            <a:ext cx="358474" cy="358474"/>
          </a:xfrm>
          <a:prstGeom prst="rect">
            <a:avLst/>
          </a:prstGeom>
        </p:spPr>
      </p:pic>
      <p:sp>
        <p:nvSpPr>
          <p:cNvPr id="47" name="textruta 46">
            <a:extLst>
              <a:ext uri="{FF2B5EF4-FFF2-40B4-BE49-F238E27FC236}">
                <a16:creationId xmlns:a16="http://schemas.microsoft.com/office/drawing/2014/main" id="{D9F4D6A2-2F05-5C4A-09D6-9CDDE3CE8521}"/>
              </a:ext>
            </a:extLst>
          </p:cNvPr>
          <p:cNvSpPr txBox="1"/>
          <p:nvPr/>
        </p:nvSpPr>
        <p:spPr>
          <a:xfrm>
            <a:off x="2379753" y="5873878"/>
            <a:ext cx="1518584" cy="369332"/>
          </a:xfrm>
          <a:prstGeom prst="rect">
            <a:avLst/>
          </a:prstGeom>
          <a:noFill/>
        </p:spPr>
        <p:txBody>
          <a:bodyPr wrap="square" rtlCol="0">
            <a:spAutoFit/>
          </a:bodyPr>
          <a:lstStyle/>
          <a:p>
            <a:r>
              <a:rPr lang="sv-SE" sz="900" dirty="0">
                <a:latin typeface="+mj-lt"/>
              </a:rPr>
              <a:t>Identifierar behov och efterfrågar information​</a:t>
            </a:r>
          </a:p>
        </p:txBody>
      </p:sp>
      <p:sp>
        <p:nvSpPr>
          <p:cNvPr id="62" name="textruta 61">
            <a:extLst>
              <a:ext uri="{FF2B5EF4-FFF2-40B4-BE49-F238E27FC236}">
                <a16:creationId xmlns:a16="http://schemas.microsoft.com/office/drawing/2014/main" id="{1624C4A7-122E-7A22-AC71-72373489CACC}"/>
              </a:ext>
            </a:extLst>
          </p:cNvPr>
          <p:cNvSpPr txBox="1"/>
          <p:nvPr/>
        </p:nvSpPr>
        <p:spPr>
          <a:xfrm>
            <a:off x="4371734" y="5873878"/>
            <a:ext cx="1462397" cy="369332"/>
          </a:xfrm>
          <a:prstGeom prst="rect">
            <a:avLst/>
          </a:prstGeom>
          <a:noFill/>
        </p:spPr>
        <p:txBody>
          <a:bodyPr wrap="square" rtlCol="0">
            <a:spAutoFit/>
          </a:bodyPr>
          <a:lstStyle/>
          <a:p>
            <a:r>
              <a:rPr lang="sv-SE" sz="900" dirty="0">
                <a:latin typeface="+mj-lt"/>
              </a:rPr>
              <a:t>Avger lägesrapporter till sektorsansvarig​</a:t>
            </a:r>
          </a:p>
        </p:txBody>
      </p:sp>
      <p:sp>
        <p:nvSpPr>
          <p:cNvPr id="63" name="textruta 62">
            <a:extLst>
              <a:ext uri="{FF2B5EF4-FFF2-40B4-BE49-F238E27FC236}">
                <a16:creationId xmlns:a16="http://schemas.microsoft.com/office/drawing/2014/main" id="{90C617AB-70AD-7EA2-FC6A-CB0D91730C13}"/>
              </a:ext>
            </a:extLst>
          </p:cNvPr>
          <p:cNvSpPr txBox="1"/>
          <p:nvPr/>
        </p:nvSpPr>
        <p:spPr>
          <a:xfrm>
            <a:off x="6266724" y="5873878"/>
            <a:ext cx="1833694" cy="369332"/>
          </a:xfrm>
          <a:prstGeom prst="rect">
            <a:avLst/>
          </a:prstGeom>
          <a:noFill/>
        </p:spPr>
        <p:txBody>
          <a:bodyPr wrap="square" rtlCol="0">
            <a:spAutoFit/>
          </a:bodyPr>
          <a:lstStyle/>
          <a:p>
            <a:r>
              <a:rPr lang="sv-SE" sz="900" dirty="0">
                <a:latin typeface="+mj-lt"/>
              </a:rPr>
              <a:t>Vid behov förmedlar vidare utifrån ansvarsområde​</a:t>
            </a:r>
          </a:p>
        </p:txBody>
      </p:sp>
      <p:pic>
        <p:nvPicPr>
          <p:cNvPr id="64" name="Bild 63">
            <a:extLst>
              <a:ext uri="{FF2B5EF4-FFF2-40B4-BE49-F238E27FC236}">
                <a16:creationId xmlns:a16="http://schemas.microsoft.com/office/drawing/2014/main" id="{946D332B-9B58-DD95-2457-DC403F4D8B4B}"/>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2062746" y="1891463"/>
            <a:ext cx="1547014" cy="400110"/>
          </a:xfrm>
          <a:prstGeom prst="rect">
            <a:avLst/>
          </a:prstGeom>
        </p:spPr>
      </p:pic>
      <p:sp>
        <p:nvSpPr>
          <p:cNvPr id="65" name="textruta 64">
            <a:extLst>
              <a:ext uri="{FF2B5EF4-FFF2-40B4-BE49-F238E27FC236}">
                <a16:creationId xmlns:a16="http://schemas.microsoft.com/office/drawing/2014/main" id="{CCF3D9F9-286A-AA01-20AF-4BE0A773BBEF}"/>
              </a:ext>
            </a:extLst>
          </p:cNvPr>
          <p:cNvSpPr txBox="1"/>
          <p:nvPr/>
        </p:nvSpPr>
        <p:spPr>
          <a:xfrm>
            <a:off x="2062745" y="1891045"/>
            <a:ext cx="1547015" cy="400110"/>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Sektorsansvarig </a:t>
            </a:r>
            <a:br>
              <a:rPr lang="sv-SE" sz="1000" b="1" dirty="0">
                <a:solidFill>
                  <a:schemeClr val="bg1"/>
                </a:solidFill>
                <a:latin typeface="Century Gothic" panose="020B0502020202020204" pitchFamily="34" charset="0"/>
              </a:rPr>
            </a:br>
            <a:r>
              <a:rPr lang="sv-SE" sz="1000" b="1" dirty="0">
                <a:solidFill>
                  <a:schemeClr val="bg1"/>
                </a:solidFill>
                <a:latin typeface="Century Gothic" panose="020B0502020202020204" pitchFamily="34" charset="0"/>
              </a:rPr>
              <a:t>myndighet​</a:t>
            </a:r>
          </a:p>
        </p:txBody>
      </p:sp>
      <p:pic>
        <p:nvPicPr>
          <p:cNvPr id="67" name="Bild 66">
            <a:extLst>
              <a:ext uri="{FF2B5EF4-FFF2-40B4-BE49-F238E27FC236}">
                <a16:creationId xmlns:a16="http://schemas.microsoft.com/office/drawing/2014/main" id="{EE0B1FAF-E84A-2D2D-BDE1-490EB312764B}"/>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017246" y="2218889"/>
            <a:ext cx="1554558" cy="254000"/>
          </a:xfrm>
          <a:prstGeom prst="rect">
            <a:avLst/>
          </a:prstGeom>
        </p:spPr>
      </p:pic>
      <p:sp>
        <p:nvSpPr>
          <p:cNvPr id="88" name="textruta 87">
            <a:extLst>
              <a:ext uri="{FF2B5EF4-FFF2-40B4-BE49-F238E27FC236}">
                <a16:creationId xmlns:a16="http://schemas.microsoft.com/office/drawing/2014/main" id="{F6A584B6-30BD-D082-8481-D45AA56A13EA}"/>
              </a:ext>
            </a:extLst>
          </p:cNvPr>
          <p:cNvSpPr txBox="1"/>
          <p:nvPr/>
        </p:nvSpPr>
        <p:spPr>
          <a:xfrm>
            <a:off x="6019238" y="2219798"/>
            <a:ext cx="1550574" cy="246221"/>
          </a:xfrm>
          <a:prstGeom prst="rect">
            <a:avLst/>
          </a:prstGeom>
          <a:noFill/>
        </p:spPr>
        <p:txBody>
          <a:bodyPr wrap="square" rtlCol="0">
            <a:spAutoFit/>
          </a:bodyPr>
          <a:lstStyle/>
          <a:p>
            <a:pPr algn="ctr"/>
            <a:r>
              <a:rPr lang="sv-SE" sz="1000" b="1" dirty="0">
                <a:latin typeface="Century Gothic" panose="020B0502020202020204" pitchFamily="34" charset="0"/>
              </a:rPr>
              <a:t>Aktör</a:t>
            </a:r>
          </a:p>
        </p:txBody>
      </p:sp>
      <p:pic>
        <p:nvPicPr>
          <p:cNvPr id="89" name="Bild 88">
            <a:extLst>
              <a:ext uri="{FF2B5EF4-FFF2-40B4-BE49-F238E27FC236}">
                <a16:creationId xmlns:a16="http://schemas.microsoft.com/office/drawing/2014/main" id="{E874A533-5D5B-6626-82E6-3549F6FD9AF1}"/>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017246" y="2522732"/>
            <a:ext cx="1554558" cy="254000"/>
          </a:xfrm>
          <a:prstGeom prst="rect">
            <a:avLst/>
          </a:prstGeom>
        </p:spPr>
      </p:pic>
      <p:sp>
        <p:nvSpPr>
          <p:cNvPr id="90" name="textruta 89">
            <a:extLst>
              <a:ext uri="{FF2B5EF4-FFF2-40B4-BE49-F238E27FC236}">
                <a16:creationId xmlns:a16="http://schemas.microsoft.com/office/drawing/2014/main" id="{10710617-990A-1175-453E-E9EB06FF8CC5}"/>
              </a:ext>
            </a:extLst>
          </p:cNvPr>
          <p:cNvSpPr txBox="1"/>
          <p:nvPr/>
        </p:nvSpPr>
        <p:spPr>
          <a:xfrm>
            <a:off x="6019238" y="2523641"/>
            <a:ext cx="1550574" cy="246221"/>
          </a:xfrm>
          <a:prstGeom prst="rect">
            <a:avLst/>
          </a:prstGeom>
          <a:noFill/>
        </p:spPr>
        <p:txBody>
          <a:bodyPr wrap="square" rtlCol="0">
            <a:spAutoFit/>
          </a:bodyPr>
          <a:lstStyle/>
          <a:p>
            <a:pPr algn="ctr"/>
            <a:r>
              <a:rPr lang="sv-SE" sz="1000" b="1" dirty="0">
                <a:latin typeface="Century Gothic" panose="020B0502020202020204" pitchFamily="34" charset="0"/>
              </a:rPr>
              <a:t>Aktör</a:t>
            </a:r>
          </a:p>
        </p:txBody>
      </p:sp>
      <p:pic>
        <p:nvPicPr>
          <p:cNvPr id="96" name="Bild 95">
            <a:extLst>
              <a:ext uri="{FF2B5EF4-FFF2-40B4-BE49-F238E27FC236}">
                <a16:creationId xmlns:a16="http://schemas.microsoft.com/office/drawing/2014/main" id="{B4B0F309-D80A-B3D8-2987-D882535D69CD}"/>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2007712" y="4207884"/>
            <a:ext cx="358474" cy="358474"/>
          </a:xfrm>
          <a:prstGeom prst="rect">
            <a:avLst/>
          </a:prstGeom>
        </p:spPr>
      </p:pic>
      <p:sp>
        <p:nvSpPr>
          <p:cNvPr id="101" name="textruta 100">
            <a:extLst>
              <a:ext uri="{FF2B5EF4-FFF2-40B4-BE49-F238E27FC236}">
                <a16:creationId xmlns:a16="http://schemas.microsoft.com/office/drawing/2014/main" id="{6D7B5DB5-39F2-2B66-489A-945FCC36C176}"/>
              </a:ext>
            </a:extLst>
          </p:cNvPr>
          <p:cNvSpPr txBox="1"/>
          <p:nvPr/>
        </p:nvSpPr>
        <p:spPr>
          <a:xfrm>
            <a:off x="2012899" y="4264010"/>
            <a:ext cx="348100" cy="246221"/>
          </a:xfrm>
          <a:prstGeom prst="rect">
            <a:avLst/>
          </a:prstGeom>
          <a:noFill/>
        </p:spPr>
        <p:txBody>
          <a:bodyPr wrap="square" rtlCol="0">
            <a:spAutoFit/>
          </a:bodyPr>
          <a:lstStyle/>
          <a:p>
            <a:pPr algn="ctr"/>
            <a:r>
              <a:rPr lang="sv-SE" sz="1000" b="1" dirty="0">
                <a:latin typeface="Century Gothic" panose="020B0502020202020204" pitchFamily="34" charset="0"/>
              </a:rPr>
              <a:t>A</a:t>
            </a:r>
          </a:p>
        </p:txBody>
      </p:sp>
      <p:pic>
        <p:nvPicPr>
          <p:cNvPr id="102" name="Bild 101">
            <a:extLst>
              <a:ext uri="{FF2B5EF4-FFF2-40B4-BE49-F238E27FC236}">
                <a16:creationId xmlns:a16="http://schemas.microsoft.com/office/drawing/2014/main" id="{9ECB58A9-E1CE-8044-B1DD-AB683FF008B1}"/>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2411429" y="4207884"/>
            <a:ext cx="358474" cy="358474"/>
          </a:xfrm>
          <a:prstGeom prst="rect">
            <a:avLst/>
          </a:prstGeom>
        </p:spPr>
      </p:pic>
      <p:sp>
        <p:nvSpPr>
          <p:cNvPr id="103" name="textruta 102">
            <a:extLst>
              <a:ext uri="{FF2B5EF4-FFF2-40B4-BE49-F238E27FC236}">
                <a16:creationId xmlns:a16="http://schemas.microsoft.com/office/drawing/2014/main" id="{807EE130-C6B4-4301-405D-BFE8C0119809}"/>
              </a:ext>
            </a:extLst>
          </p:cNvPr>
          <p:cNvSpPr txBox="1"/>
          <p:nvPr/>
        </p:nvSpPr>
        <p:spPr>
          <a:xfrm>
            <a:off x="2416616" y="4264010"/>
            <a:ext cx="348100" cy="246221"/>
          </a:xfrm>
          <a:prstGeom prst="rect">
            <a:avLst/>
          </a:prstGeom>
          <a:noFill/>
        </p:spPr>
        <p:txBody>
          <a:bodyPr wrap="square" rtlCol="0">
            <a:spAutoFit/>
          </a:bodyPr>
          <a:lstStyle/>
          <a:p>
            <a:pPr algn="ctr"/>
            <a:r>
              <a:rPr lang="sv-SE" sz="1000" b="1" dirty="0">
                <a:latin typeface="Century Gothic" panose="020B0502020202020204" pitchFamily="34" charset="0"/>
              </a:rPr>
              <a:t>B</a:t>
            </a:r>
          </a:p>
        </p:txBody>
      </p:sp>
      <p:pic>
        <p:nvPicPr>
          <p:cNvPr id="104" name="Bild 103">
            <a:extLst>
              <a:ext uri="{FF2B5EF4-FFF2-40B4-BE49-F238E27FC236}">
                <a16:creationId xmlns:a16="http://schemas.microsoft.com/office/drawing/2014/main" id="{34FDB7EB-169A-C0DB-E95A-0B2B3FFD8287}"/>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2815146" y="4207884"/>
            <a:ext cx="358474" cy="358474"/>
          </a:xfrm>
          <a:prstGeom prst="rect">
            <a:avLst/>
          </a:prstGeom>
        </p:spPr>
      </p:pic>
      <p:sp>
        <p:nvSpPr>
          <p:cNvPr id="105" name="textruta 104">
            <a:extLst>
              <a:ext uri="{FF2B5EF4-FFF2-40B4-BE49-F238E27FC236}">
                <a16:creationId xmlns:a16="http://schemas.microsoft.com/office/drawing/2014/main" id="{7840FAE1-F579-B145-0C6A-0723EF394B36}"/>
              </a:ext>
            </a:extLst>
          </p:cNvPr>
          <p:cNvSpPr txBox="1"/>
          <p:nvPr/>
        </p:nvSpPr>
        <p:spPr>
          <a:xfrm>
            <a:off x="2820333" y="4264010"/>
            <a:ext cx="348100" cy="246221"/>
          </a:xfrm>
          <a:prstGeom prst="rect">
            <a:avLst/>
          </a:prstGeom>
          <a:noFill/>
        </p:spPr>
        <p:txBody>
          <a:bodyPr wrap="square" rtlCol="0">
            <a:spAutoFit/>
          </a:bodyPr>
          <a:lstStyle/>
          <a:p>
            <a:pPr algn="ctr"/>
            <a:r>
              <a:rPr lang="sv-SE" sz="1000" b="1" dirty="0">
                <a:latin typeface="Century Gothic" panose="020B0502020202020204" pitchFamily="34" charset="0"/>
              </a:rPr>
              <a:t>C</a:t>
            </a:r>
          </a:p>
        </p:txBody>
      </p:sp>
      <p:sp>
        <p:nvSpPr>
          <p:cNvPr id="108" name="textruta 107">
            <a:extLst>
              <a:ext uri="{FF2B5EF4-FFF2-40B4-BE49-F238E27FC236}">
                <a16:creationId xmlns:a16="http://schemas.microsoft.com/office/drawing/2014/main" id="{1CE7D83D-F77A-1E94-F83C-D977784325F3}"/>
              </a:ext>
            </a:extLst>
          </p:cNvPr>
          <p:cNvSpPr txBox="1"/>
          <p:nvPr/>
        </p:nvSpPr>
        <p:spPr>
          <a:xfrm>
            <a:off x="2005129" y="5935629"/>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A</a:t>
            </a:r>
          </a:p>
        </p:txBody>
      </p:sp>
      <p:pic>
        <p:nvPicPr>
          <p:cNvPr id="109" name="Bild 108">
            <a:extLst>
              <a:ext uri="{FF2B5EF4-FFF2-40B4-BE49-F238E27FC236}">
                <a16:creationId xmlns:a16="http://schemas.microsoft.com/office/drawing/2014/main" id="{416C5986-D173-7620-FA74-5CD40F041DA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992248" y="5883594"/>
            <a:ext cx="358474" cy="358474"/>
          </a:xfrm>
          <a:prstGeom prst="rect">
            <a:avLst/>
          </a:prstGeom>
        </p:spPr>
      </p:pic>
      <p:sp>
        <p:nvSpPr>
          <p:cNvPr id="110" name="textruta 109">
            <a:extLst>
              <a:ext uri="{FF2B5EF4-FFF2-40B4-BE49-F238E27FC236}">
                <a16:creationId xmlns:a16="http://schemas.microsoft.com/office/drawing/2014/main" id="{5890DBD1-934E-E246-0339-B7E0DB499A05}"/>
              </a:ext>
            </a:extLst>
          </p:cNvPr>
          <p:cNvSpPr txBox="1"/>
          <p:nvPr/>
        </p:nvSpPr>
        <p:spPr>
          <a:xfrm>
            <a:off x="3992099" y="5935629"/>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B</a:t>
            </a:r>
          </a:p>
        </p:txBody>
      </p:sp>
      <p:pic>
        <p:nvPicPr>
          <p:cNvPr id="111" name="Bild 110">
            <a:extLst>
              <a:ext uri="{FF2B5EF4-FFF2-40B4-BE49-F238E27FC236}">
                <a16:creationId xmlns:a16="http://schemas.microsoft.com/office/drawing/2014/main" id="{DE7FD890-B2A3-9ABE-FFF8-93F865931E5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882714" y="5883594"/>
            <a:ext cx="358474" cy="358474"/>
          </a:xfrm>
          <a:prstGeom prst="rect">
            <a:avLst/>
          </a:prstGeom>
        </p:spPr>
      </p:pic>
      <p:sp>
        <p:nvSpPr>
          <p:cNvPr id="112" name="textruta 111">
            <a:extLst>
              <a:ext uri="{FF2B5EF4-FFF2-40B4-BE49-F238E27FC236}">
                <a16:creationId xmlns:a16="http://schemas.microsoft.com/office/drawing/2014/main" id="{59C7E3F4-C7E7-9745-483C-03423EA6E17A}"/>
              </a:ext>
            </a:extLst>
          </p:cNvPr>
          <p:cNvSpPr txBox="1"/>
          <p:nvPr/>
        </p:nvSpPr>
        <p:spPr>
          <a:xfrm>
            <a:off x="5882565" y="5935629"/>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C</a:t>
            </a:r>
          </a:p>
        </p:txBody>
      </p:sp>
      <p:pic>
        <p:nvPicPr>
          <p:cNvPr id="113" name="Bild 112">
            <a:extLst>
              <a:ext uri="{FF2B5EF4-FFF2-40B4-BE49-F238E27FC236}">
                <a16:creationId xmlns:a16="http://schemas.microsoft.com/office/drawing/2014/main" id="{D210F363-A7E4-E02D-5CA6-CCFDA2EA464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07422" y="3795970"/>
            <a:ext cx="358474" cy="358474"/>
          </a:xfrm>
          <a:prstGeom prst="rect">
            <a:avLst/>
          </a:prstGeom>
        </p:spPr>
      </p:pic>
      <p:sp>
        <p:nvSpPr>
          <p:cNvPr id="114" name="textruta 113">
            <a:extLst>
              <a:ext uri="{FF2B5EF4-FFF2-40B4-BE49-F238E27FC236}">
                <a16:creationId xmlns:a16="http://schemas.microsoft.com/office/drawing/2014/main" id="{C48BE1DB-A307-D284-E26D-A754BFFD7E1F}"/>
              </a:ext>
            </a:extLst>
          </p:cNvPr>
          <p:cNvSpPr txBox="1"/>
          <p:nvPr/>
        </p:nvSpPr>
        <p:spPr>
          <a:xfrm>
            <a:off x="2007273" y="3848005"/>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A</a:t>
            </a:r>
          </a:p>
        </p:txBody>
      </p:sp>
      <p:pic>
        <p:nvPicPr>
          <p:cNvPr id="115" name="Bild 114">
            <a:extLst>
              <a:ext uri="{FF2B5EF4-FFF2-40B4-BE49-F238E27FC236}">
                <a16:creationId xmlns:a16="http://schemas.microsoft.com/office/drawing/2014/main" id="{F3BE8800-1D51-229F-714F-1EF4C28B5EB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11599" y="3800611"/>
            <a:ext cx="358474" cy="358474"/>
          </a:xfrm>
          <a:prstGeom prst="rect">
            <a:avLst/>
          </a:prstGeom>
        </p:spPr>
      </p:pic>
      <p:sp>
        <p:nvSpPr>
          <p:cNvPr id="116" name="textruta 115">
            <a:extLst>
              <a:ext uri="{FF2B5EF4-FFF2-40B4-BE49-F238E27FC236}">
                <a16:creationId xmlns:a16="http://schemas.microsoft.com/office/drawing/2014/main" id="{3A6BBF80-B060-AC37-0746-145D1DBAE300}"/>
              </a:ext>
            </a:extLst>
          </p:cNvPr>
          <p:cNvSpPr txBox="1"/>
          <p:nvPr/>
        </p:nvSpPr>
        <p:spPr>
          <a:xfrm>
            <a:off x="2411450" y="3852646"/>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B</a:t>
            </a:r>
          </a:p>
        </p:txBody>
      </p:sp>
      <p:pic>
        <p:nvPicPr>
          <p:cNvPr id="117" name="Bild 116">
            <a:extLst>
              <a:ext uri="{FF2B5EF4-FFF2-40B4-BE49-F238E27FC236}">
                <a16:creationId xmlns:a16="http://schemas.microsoft.com/office/drawing/2014/main" id="{4D23161F-21D9-1FDD-BBEA-5B9FAD3F656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816744" y="3800611"/>
            <a:ext cx="358474" cy="358474"/>
          </a:xfrm>
          <a:prstGeom prst="rect">
            <a:avLst/>
          </a:prstGeom>
        </p:spPr>
      </p:pic>
      <p:sp>
        <p:nvSpPr>
          <p:cNvPr id="118" name="textruta 117">
            <a:extLst>
              <a:ext uri="{FF2B5EF4-FFF2-40B4-BE49-F238E27FC236}">
                <a16:creationId xmlns:a16="http://schemas.microsoft.com/office/drawing/2014/main" id="{ECA4AC62-C189-85B6-92F5-9E15287536D6}"/>
              </a:ext>
            </a:extLst>
          </p:cNvPr>
          <p:cNvSpPr txBox="1"/>
          <p:nvPr/>
        </p:nvSpPr>
        <p:spPr>
          <a:xfrm>
            <a:off x="2816595" y="3852646"/>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C</a:t>
            </a:r>
          </a:p>
        </p:txBody>
      </p:sp>
      <p:pic>
        <p:nvPicPr>
          <p:cNvPr id="119" name="Bild 118">
            <a:extLst>
              <a:ext uri="{FF2B5EF4-FFF2-40B4-BE49-F238E27FC236}">
                <a16:creationId xmlns:a16="http://schemas.microsoft.com/office/drawing/2014/main" id="{5052F6CF-5A1C-B417-EC8E-4D8E2604FDDC}"/>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3528673" y="4973302"/>
            <a:ext cx="304800" cy="88900"/>
          </a:xfrm>
          <a:prstGeom prst="rect">
            <a:avLst/>
          </a:prstGeom>
        </p:spPr>
      </p:pic>
      <p:pic>
        <p:nvPicPr>
          <p:cNvPr id="120" name="Bild 119">
            <a:extLst>
              <a:ext uri="{FF2B5EF4-FFF2-40B4-BE49-F238E27FC236}">
                <a16:creationId xmlns:a16="http://schemas.microsoft.com/office/drawing/2014/main" id="{3616D484-A51D-92FE-DB33-23BD7A5A89A4}"/>
              </a:ext>
            </a:extLst>
          </p:cNvPr>
          <p:cNvPicPr>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3517929" y="4762202"/>
            <a:ext cx="304800" cy="88900"/>
          </a:xfrm>
          <a:prstGeom prst="rect">
            <a:avLst/>
          </a:prstGeom>
        </p:spPr>
      </p:pic>
      <p:pic>
        <p:nvPicPr>
          <p:cNvPr id="121" name="Bild 120">
            <a:extLst>
              <a:ext uri="{FF2B5EF4-FFF2-40B4-BE49-F238E27FC236}">
                <a16:creationId xmlns:a16="http://schemas.microsoft.com/office/drawing/2014/main" id="{FE357996-2DE5-70EE-381B-57802D05DC2A}"/>
              </a:ext>
            </a:extLst>
          </p:cNvPr>
          <p:cNvPicPr>
            <a:picLocks noChangeAspect="1"/>
          </p:cNvPicPr>
          <p:nvPr/>
        </p:nvPicPr>
        <p:blipFill>
          <a:blip r:embed="rId23">
            <a:extLst>
              <a:ext uri="{96DAC541-7B7A-43D3-8B79-37D633B846F1}">
                <asvg:svgBlip xmlns:asvg="http://schemas.microsoft.com/office/drawing/2016/SVG/main" r:embed="rId24"/>
              </a:ext>
            </a:extLst>
          </a:blip>
          <a:stretch>
            <a:fillRect/>
          </a:stretch>
        </p:blipFill>
        <p:spPr>
          <a:xfrm>
            <a:off x="3517929" y="5240393"/>
            <a:ext cx="304800" cy="88900"/>
          </a:xfrm>
          <a:prstGeom prst="rect">
            <a:avLst/>
          </a:prstGeom>
        </p:spPr>
      </p:pic>
      <p:sp>
        <p:nvSpPr>
          <p:cNvPr id="5" name="Rubrik 1">
            <a:extLst>
              <a:ext uri="{FF2B5EF4-FFF2-40B4-BE49-F238E27FC236}">
                <a16:creationId xmlns:a16="http://schemas.microsoft.com/office/drawing/2014/main" id="{1B17E477-A798-5E73-65AB-94E63C265B2D}"/>
              </a:ext>
            </a:extLst>
          </p:cNvPr>
          <p:cNvSpPr txBox="1">
            <a:spLocks/>
          </p:cNvSpPr>
          <p:nvPr/>
        </p:nvSpPr>
        <p:spPr>
          <a:xfrm>
            <a:off x="1900052" y="681038"/>
            <a:ext cx="9453748" cy="541926"/>
          </a:xfrm>
          <a:prstGeom prst="rect">
            <a:avLst/>
          </a:prstGeom>
        </p:spPr>
        <p:txBody>
          <a:bodyPr/>
          <a:lst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sz="3200" b="1">
                <a:latin typeface="Century Gothic" panose="020B0502020202020204" pitchFamily="34" charset="0"/>
              </a:rPr>
              <a:t>Exempel för sektor – gör din egen bild​</a:t>
            </a:r>
            <a:endParaRPr lang="sv-SE" sz="3200" b="1" dirty="0">
              <a:latin typeface="Century Gothic" panose="020B0502020202020204" pitchFamily="34" charset="0"/>
            </a:endParaRPr>
          </a:p>
        </p:txBody>
      </p:sp>
    </p:spTree>
    <p:extLst>
      <p:ext uri="{BB962C8B-B14F-4D97-AF65-F5344CB8AC3E}">
        <p14:creationId xmlns:p14="http://schemas.microsoft.com/office/powerpoint/2010/main" val="84821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5CE213-BA3B-1E52-9156-1FED90FD6056}"/>
            </a:ext>
          </a:extLst>
        </p:cNvPr>
        <p:cNvGrpSpPr/>
        <p:nvPr/>
      </p:nvGrpSpPr>
      <p:grpSpPr>
        <a:xfrm>
          <a:off x="0" y="0"/>
          <a:ext cx="0" cy="0"/>
          <a:chOff x="0" y="0"/>
          <a:chExt cx="0" cy="0"/>
        </a:xfrm>
      </p:grpSpPr>
      <p:sp>
        <p:nvSpPr>
          <p:cNvPr id="3" name="Underrubrik 4">
            <a:extLst>
              <a:ext uri="{FF2B5EF4-FFF2-40B4-BE49-F238E27FC236}">
                <a16:creationId xmlns:a16="http://schemas.microsoft.com/office/drawing/2014/main" id="{151F5974-AB23-BB5E-F5F5-8BD2DA7546ED}"/>
              </a:ext>
            </a:extLst>
          </p:cNvPr>
          <p:cNvSpPr txBox="1">
            <a:spLocks/>
          </p:cNvSpPr>
          <p:nvPr/>
        </p:nvSpPr>
        <p:spPr>
          <a:xfrm>
            <a:off x="1524000" y="2890896"/>
            <a:ext cx="8724900" cy="17344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v-SE" sz="2400" dirty="0">
                <a:latin typeface="Century Gothic" panose="020B0502020202020204" pitchFamily="34" charset="0"/>
              </a:rPr>
              <a:t>Det här dokumentet är en del av Gemensamma grunder – ramverk för ledning och samverkan och finns publicerat under nivån Arbetssätt i ramverket.</a:t>
            </a:r>
          </a:p>
          <a:p>
            <a:pPr marL="0" indent="0">
              <a:buNone/>
            </a:pPr>
            <a:r>
              <a:rPr lang="sv-SE" sz="2400" b="1" dirty="0">
                <a:latin typeface="Century Gothic" panose="020B0502020202020204" pitchFamily="34" charset="0"/>
                <a:hlinkClick r:id="rId2">
                  <a:extLst>
                    <a:ext uri="{A12FA001-AC4F-418D-AE19-62706E023703}">
                      <ahyp:hlinkClr xmlns:ahyp="http://schemas.microsoft.com/office/drawing/2018/hyperlinkcolor" val="tx"/>
                    </a:ext>
                  </a:extLst>
                </a:hlinkClick>
              </a:rPr>
              <a:t>www.msb.se/ledningsamverkan</a:t>
            </a:r>
            <a:endParaRPr lang="sv-SE" sz="2400" b="1" dirty="0">
              <a:latin typeface="Century Gothic" panose="020B0502020202020204" pitchFamily="34" charset="0"/>
            </a:endParaRPr>
          </a:p>
        </p:txBody>
      </p:sp>
    </p:spTree>
    <p:extLst>
      <p:ext uri="{BB962C8B-B14F-4D97-AF65-F5344CB8AC3E}">
        <p14:creationId xmlns:p14="http://schemas.microsoft.com/office/powerpoint/2010/main" val="1728606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innehåll 2">
            <a:extLst>
              <a:ext uri="{FF2B5EF4-FFF2-40B4-BE49-F238E27FC236}">
                <a16:creationId xmlns:a16="http://schemas.microsoft.com/office/drawing/2014/main" id="{D7230D67-80FA-8EAC-8B39-26E8F55657FE}"/>
              </a:ext>
            </a:extLst>
          </p:cNvPr>
          <p:cNvSpPr txBox="1">
            <a:spLocks/>
          </p:cNvSpPr>
          <p:nvPr/>
        </p:nvSpPr>
        <p:spPr>
          <a:xfrm>
            <a:off x="1900051" y="4617733"/>
            <a:ext cx="9453749" cy="150407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700"/>
              </a:spcBef>
            </a:pPr>
            <a:r>
              <a:rPr lang="sv-SE" sz="1500" dirty="0">
                <a:latin typeface="+mj-lt"/>
              </a:rPr>
              <a:t>Exempel på rapportering – sektor. </a:t>
            </a:r>
          </a:p>
          <a:p>
            <a:pPr>
              <a:spcBef>
                <a:spcPts val="700"/>
              </a:spcBef>
            </a:pPr>
            <a:r>
              <a:rPr lang="sv-SE" sz="1500" dirty="0">
                <a:solidFill>
                  <a:srgbClr val="000000"/>
                </a:solidFill>
                <a:effectLst/>
                <a:latin typeface="+mj-lt"/>
              </a:rPr>
              <a:t>Om rapportering – vad innebär det för aktörerna?</a:t>
            </a:r>
          </a:p>
          <a:p>
            <a:pPr>
              <a:spcBef>
                <a:spcPts val="700"/>
              </a:spcBef>
            </a:pPr>
            <a:r>
              <a:rPr lang="sv-SE" sz="1500" dirty="0">
                <a:latin typeface="+mj-lt"/>
              </a:rPr>
              <a:t>Rapporteringsprocessen – beskrivning steg för steg.</a:t>
            </a:r>
          </a:p>
          <a:p>
            <a:pPr>
              <a:spcBef>
                <a:spcPts val="700"/>
              </a:spcBef>
            </a:pPr>
            <a:r>
              <a:rPr lang="sv-SE" sz="1500" dirty="0">
                <a:latin typeface="+mj-lt"/>
              </a:rPr>
              <a:t>Interaktiv visualisering av rapporteringsprocessen. </a:t>
            </a:r>
          </a:p>
          <a:p>
            <a:pPr>
              <a:spcBef>
                <a:spcPts val="700"/>
              </a:spcBef>
            </a:pPr>
            <a:r>
              <a:rPr lang="sv-SE" sz="1500" dirty="0">
                <a:latin typeface="+mj-lt"/>
              </a:rPr>
              <a:t>Illustrationer över författningsstyrda rapporteringsvägar.</a:t>
            </a:r>
          </a:p>
        </p:txBody>
      </p:sp>
      <p:sp>
        <p:nvSpPr>
          <p:cNvPr id="5" name="Rubrik 1">
            <a:extLst>
              <a:ext uri="{FF2B5EF4-FFF2-40B4-BE49-F238E27FC236}">
                <a16:creationId xmlns:a16="http://schemas.microsoft.com/office/drawing/2014/main" id="{8C3C61F8-BC8B-7840-8840-C4D1E590B5AF}"/>
              </a:ext>
            </a:extLst>
          </p:cNvPr>
          <p:cNvSpPr txBox="1">
            <a:spLocks/>
          </p:cNvSpPr>
          <p:nvPr/>
        </p:nvSpPr>
        <p:spPr>
          <a:xfrm>
            <a:off x="1900052" y="681038"/>
            <a:ext cx="9453748" cy="541926"/>
          </a:xfrm>
          <a:prstGeom prst="rect">
            <a:avLst/>
          </a:prstGeom>
        </p:spPr>
        <p:txBody>
          <a:bodyPr/>
          <a:lst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sz="3200" b="1" dirty="0">
                <a:latin typeface="Century Gothic" panose="020B0502020202020204" pitchFamily="34" charset="0"/>
              </a:rPr>
              <a:t>Om detta exempel</a:t>
            </a:r>
          </a:p>
        </p:txBody>
      </p:sp>
      <p:sp>
        <p:nvSpPr>
          <p:cNvPr id="6" name="Platshållare för innehåll 2">
            <a:extLst>
              <a:ext uri="{FF2B5EF4-FFF2-40B4-BE49-F238E27FC236}">
                <a16:creationId xmlns:a16="http://schemas.microsoft.com/office/drawing/2014/main" id="{82AEEAB5-0FD7-92D5-261F-EE63B654238F}"/>
              </a:ext>
            </a:extLst>
          </p:cNvPr>
          <p:cNvSpPr txBox="1">
            <a:spLocks/>
          </p:cNvSpPr>
          <p:nvPr/>
        </p:nvSpPr>
        <p:spPr>
          <a:xfrm>
            <a:off x="1900051" y="1431577"/>
            <a:ext cx="9453749" cy="300979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sz="1500">
                <a:latin typeface="+mj-lt"/>
              </a:rPr>
              <a:t>Syftet med detta exempel är att visa hur rapportering schematiskt kan se ut i praktiken under en samhällsstörning inom en beredskapssektor. Tanken är att det ska underlätta förståelsen för hur det kan gå till inför eller vid en samhällsstörning. </a:t>
            </a:r>
          </a:p>
          <a:p>
            <a:pPr marL="0" indent="0">
              <a:buFont typeface="Arial" panose="020B0604020202020204" pitchFamily="34" charset="0"/>
              <a:buNone/>
            </a:pPr>
            <a:r>
              <a:rPr lang="sv-SE" sz="1500">
                <a:latin typeface="+mj-lt"/>
              </a:rPr>
              <a:t>I exemplet är behovet hos sektorsansvarig myndighet att kunna sammanfatta läget inom beredskapssektorns ansvarsområde.</a:t>
            </a:r>
          </a:p>
          <a:p>
            <a:pPr marL="0" indent="0">
              <a:buFont typeface="Arial" panose="020B0604020202020204" pitchFamily="34" charset="0"/>
              <a:buNone/>
            </a:pPr>
            <a:r>
              <a:rPr lang="sv-SE" sz="1500">
                <a:latin typeface="+mj-lt"/>
              </a:rPr>
              <a:t>Det är inte heltäckande i så mån att det kan appliceras på varje händelse i varje beredskapssektor då förutsättningarna ser olika ut på olika håll. Beskrivningarna avgränsar sig just till rapportering och täcker således inte in förberedande arbete, planering, samverkan eller övrig styrning som kan ske inom en beredskapssektor. </a:t>
            </a:r>
            <a:r>
              <a:rPr lang="sv-SE" sz="1500">
                <a:solidFill>
                  <a:srgbClr val="000000"/>
                </a:solidFill>
                <a:latin typeface="+mj-lt"/>
              </a:rPr>
              <a:t>En grundläggande förutsättning för rapporteringen är att det i grunden sker kommunikation mellan involverade aktörer och funktioner, här visat via Kommunicera.</a:t>
            </a:r>
            <a:endParaRPr lang="sv-SE" sz="1500">
              <a:latin typeface="+mj-lt"/>
            </a:endParaRPr>
          </a:p>
          <a:p>
            <a:pPr marL="0" indent="0">
              <a:buFont typeface="Arial" panose="020B0604020202020204" pitchFamily="34" charset="0"/>
              <a:buNone/>
            </a:pPr>
            <a:r>
              <a:rPr lang="sv-SE" sz="1500">
                <a:latin typeface="+mj-lt"/>
              </a:rPr>
              <a:t>Exempel relaterar till övriga publikationer om rapportering inom Gemensamma grunder – ramverket för ledning och samverkan:</a:t>
            </a:r>
            <a:endParaRPr lang="sv-SE" sz="1500" dirty="0">
              <a:latin typeface="+mj-lt"/>
            </a:endParaRPr>
          </a:p>
        </p:txBody>
      </p:sp>
    </p:spTree>
    <p:extLst>
      <p:ext uri="{BB962C8B-B14F-4D97-AF65-F5344CB8AC3E}">
        <p14:creationId xmlns:p14="http://schemas.microsoft.com/office/powerpoint/2010/main" val="3808161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118A0F-AE4A-A147-7439-C7EF1AA1F170}"/>
            </a:ext>
          </a:extLst>
        </p:cNvPr>
        <p:cNvGrpSpPr/>
        <p:nvPr/>
      </p:nvGrpSpPr>
      <p:grpSpPr>
        <a:xfrm>
          <a:off x="0" y="0"/>
          <a:ext cx="0" cy="0"/>
          <a:chOff x="0" y="0"/>
          <a:chExt cx="0" cy="0"/>
        </a:xfrm>
      </p:grpSpPr>
      <p:sp>
        <p:nvSpPr>
          <p:cNvPr id="38" name="textruta 37">
            <a:extLst>
              <a:ext uri="{FF2B5EF4-FFF2-40B4-BE49-F238E27FC236}">
                <a16:creationId xmlns:a16="http://schemas.microsoft.com/office/drawing/2014/main" id="{213A3C3C-45FA-D1F0-1093-70BE9BBAF7D4}"/>
              </a:ext>
            </a:extLst>
          </p:cNvPr>
          <p:cNvSpPr txBox="1"/>
          <p:nvPr/>
        </p:nvSpPr>
        <p:spPr>
          <a:xfrm>
            <a:off x="1633766" y="1869826"/>
            <a:ext cx="1061509" cy="246221"/>
          </a:xfrm>
          <a:prstGeom prst="rect">
            <a:avLst/>
          </a:prstGeom>
          <a:noFill/>
        </p:spPr>
        <p:txBody>
          <a:bodyPr wrap="none" rtlCol="0">
            <a:spAutoFit/>
          </a:bodyPr>
          <a:lstStyle/>
          <a:p>
            <a:r>
              <a:rPr lang="sv-SE" sz="1000" b="1" dirty="0">
                <a:latin typeface="Century Gothic" panose="020B0502020202020204" pitchFamily="34" charset="0"/>
              </a:rPr>
              <a:t>Kommunicera</a:t>
            </a:r>
          </a:p>
        </p:txBody>
      </p:sp>
      <p:sp>
        <p:nvSpPr>
          <p:cNvPr id="39" name="textruta 38">
            <a:extLst>
              <a:ext uri="{FF2B5EF4-FFF2-40B4-BE49-F238E27FC236}">
                <a16:creationId xmlns:a16="http://schemas.microsoft.com/office/drawing/2014/main" id="{B2B7A3A0-D3FD-4F7C-AC38-B9F1DBC92F74}"/>
              </a:ext>
            </a:extLst>
          </p:cNvPr>
          <p:cNvSpPr txBox="1"/>
          <p:nvPr/>
        </p:nvSpPr>
        <p:spPr>
          <a:xfrm>
            <a:off x="5536255" y="1872287"/>
            <a:ext cx="1061509" cy="246221"/>
          </a:xfrm>
          <a:prstGeom prst="rect">
            <a:avLst/>
          </a:prstGeom>
          <a:noFill/>
        </p:spPr>
        <p:txBody>
          <a:bodyPr wrap="none" rtlCol="0">
            <a:spAutoFit/>
          </a:bodyPr>
          <a:lstStyle/>
          <a:p>
            <a:r>
              <a:rPr lang="sv-SE" sz="1000" b="1" dirty="0">
                <a:latin typeface="Century Gothic" panose="020B0502020202020204" pitchFamily="34" charset="0"/>
              </a:rPr>
              <a:t>Kommunicera</a:t>
            </a:r>
          </a:p>
        </p:txBody>
      </p:sp>
      <p:sp>
        <p:nvSpPr>
          <p:cNvPr id="40" name="textruta 39">
            <a:extLst>
              <a:ext uri="{FF2B5EF4-FFF2-40B4-BE49-F238E27FC236}">
                <a16:creationId xmlns:a16="http://schemas.microsoft.com/office/drawing/2014/main" id="{C5D24A8F-57D7-D4E5-CC46-4E0DFB5A4F4D}"/>
              </a:ext>
            </a:extLst>
          </p:cNvPr>
          <p:cNvSpPr txBox="1"/>
          <p:nvPr/>
        </p:nvSpPr>
        <p:spPr>
          <a:xfrm>
            <a:off x="9460766" y="1869826"/>
            <a:ext cx="1061509" cy="246221"/>
          </a:xfrm>
          <a:prstGeom prst="rect">
            <a:avLst/>
          </a:prstGeom>
          <a:noFill/>
        </p:spPr>
        <p:txBody>
          <a:bodyPr wrap="none" rtlCol="0">
            <a:spAutoFit/>
          </a:bodyPr>
          <a:lstStyle/>
          <a:p>
            <a:r>
              <a:rPr lang="sv-SE" sz="1000" b="1" dirty="0">
                <a:latin typeface="Century Gothic" panose="020B0502020202020204" pitchFamily="34" charset="0"/>
              </a:rPr>
              <a:t>Kommunicera</a:t>
            </a:r>
          </a:p>
        </p:txBody>
      </p:sp>
      <p:grpSp>
        <p:nvGrpSpPr>
          <p:cNvPr id="2" name="Grupp 1">
            <a:extLst>
              <a:ext uri="{FF2B5EF4-FFF2-40B4-BE49-F238E27FC236}">
                <a16:creationId xmlns:a16="http://schemas.microsoft.com/office/drawing/2014/main" id="{10221C70-7743-4304-AE5E-6B42BF7C23F0}"/>
              </a:ext>
            </a:extLst>
          </p:cNvPr>
          <p:cNvGrpSpPr/>
          <p:nvPr/>
        </p:nvGrpSpPr>
        <p:grpSpPr>
          <a:xfrm>
            <a:off x="264902" y="2245988"/>
            <a:ext cx="2045975" cy="2841776"/>
            <a:chOff x="264902" y="2245988"/>
            <a:chExt cx="2045975" cy="2841776"/>
          </a:xfrm>
        </p:grpSpPr>
        <p:pic>
          <p:nvPicPr>
            <p:cNvPr id="25" name="Bild 24">
              <a:extLst>
                <a:ext uri="{FF2B5EF4-FFF2-40B4-BE49-F238E27FC236}">
                  <a16:creationId xmlns:a16="http://schemas.microsoft.com/office/drawing/2014/main" id="{85F97BFD-9ACE-89C4-7DF6-4729F4287B7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49711" y="2330741"/>
              <a:ext cx="1680644" cy="2509676"/>
            </a:xfrm>
            <a:prstGeom prst="rect">
              <a:avLst/>
            </a:prstGeom>
          </p:spPr>
        </p:pic>
        <p:pic>
          <p:nvPicPr>
            <p:cNvPr id="26" name="Bild 25">
              <a:extLst>
                <a:ext uri="{FF2B5EF4-FFF2-40B4-BE49-F238E27FC236}">
                  <a16:creationId xmlns:a16="http://schemas.microsoft.com/office/drawing/2014/main" id="{3DEE51C1-12A1-7A40-3013-2269B292E52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64902" y="2245988"/>
              <a:ext cx="1838203" cy="2679183"/>
            </a:xfrm>
            <a:prstGeom prst="rect">
              <a:avLst/>
            </a:prstGeom>
          </p:spPr>
        </p:pic>
        <p:pic>
          <p:nvPicPr>
            <p:cNvPr id="37" name="Bild 36">
              <a:extLst>
                <a:ext uri="{FF2B5EF4-FFF2-40B4-BE49-F238E27FC236}">
                  <a16:creationId xmlns:a16="http://schemas.microsoft.com/office/drawing/2014/main" id="{BE5E3CE8-FFB6-EEFB-60C9-11CAB6348E3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96874" y="2389662"/>
              <a:ext cx="1585264" cy="400110"/>
            </a:xfrm>
            <a:prstGeom prst="rect">
              <a:avLst/>
            </a:prstGeom>
          </p:spPr>
        </p:pic>
        <p:sp>
          <p:nvSpPr>
            <p:cNvPr id="41" name="textruta 40">
              <a:extLst>
                <a:ext uri="{FF2B5EF4-FFF2-40B4-BE49-F238E27FC236}">
                  <a16:creationId xmlns:a16="http://schemas.microsoft.com/office/drawing/2014/main" id="{4177B588-F24E-A4D9-A03B-7641907CA614}"/>
                </a:ext>
              </a:extLst>
            </p:cNvPr>
            <p:cNvSpPr txBox="1"/>
            <p:nvPr/>
          </p:nvSpPr>
          <p:spPr>
            <a:xfrm>
              <a:off x="396873" y="2385572"/>
              <a:ext cx="1614383" cy="400110"/>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Sektorsansvarig </a:t>
              </a:r>
              <a:br>
                <a:rPr lang="sv-SE" sz="1000" b="1" dirty="0">
                  <a:solidFill>
                    <a:schemeClr val="bg1"/>
                  </a:solidFill>
                  <a:latin typeface="Century Gothic" panose="020B0502020202020204" pitchFamily="34" charset="0"/>
                </a:rPr>
              </a:br>
              <a:r>
                <a:rPr lang="sv-SE" sz="1000" b="1" dirty="0">
                  <a:solidFill>
                    <a:schemeClr val="bg1"/>
                  </a:solidFill>
                  <a:latin typeface="Century Gothic" panose="020B0502020202020204" pitchFamily="34" charset="0"/>
                </a:rPr>
                <a:t>myndighet​</a:t>
              </a:r>
            </a:p>
          </p:txBody>
        </p:sp>
        <p:sp>
          <p:nvSpPr>
            <p:cNvPr id="42" name="textruta 41">
              <a:extLst>
                <a:ext uri="{FF2B5EF4-FFF2-40B4-BE49-F238E27FC236}">
                  <a16:creationId xmlns:a16="http://schemas.microsoft.com/office/drawing/2014/main" id="{017F2A35-D660-F1BB-BC9F-885D9F03BAD6}"/>
                </a:ext>
              </a:extLst>
            </p:cNvPr>
            <p:cNvSpPr txBox="1"/>
            <p:nvPr/>
          </p:nvSpPr>
          <p:spPr>
            <a:xfrm>
              <a:off x="330105" y="2860424"/>
              <a:ext cx="1670790" cy="923330"/>
            </a:xfrm>
            <a:prstGeom prst="rect">
              <a:avLst/>
            </a:prstGeom>
            <a:noFill/>
          </p:spPr>
          <p:txBody>
            <a:bodyPr wrap="square" rtlCol="0">
              <a:spAutoFit/>
            </a:bodyPr>
            <a:lstStyle/>
            <a:p>
              <a:r>
                <a:rPr lang="sv-SE" sz="900" b="1" dirty="0">
                  <a:latin typeface="+mj-lt"/>
                </a:rPr>
                <a:t>Identifierar behov </a:t>
              </a:r>
              <a:r>
                <a:rPr lang="sv-SE" sz="900" dirty="0">
                  <a:latin typeface="+mj-lt"/>
                </a:rPr>
                <a:t>av att </a:t>
              </a:r>
              <a:r>
                <a:rPr lang="sv-SE" sz="900" b="1" dirty="0">
                  <a:latin typeface="+mj-lt"/>
                </a:rPr>
                <a:t>efterfråga information</a:t>
              </a:r>
              <a:r>
                <a:rPr lang="sv-SE" sz="900" dirty="0">
                  <a:latin typeface="+mj-lt"/>
                </a:rPr>
                <a:t>.  Förfrågan om lägesrapporter skickas ut till myndigheter i sektorn och till näringslivet.</a:t>
              </a:r>
            </a:p>
          </p:txBody>
        </p:sp>
        <p:pic>
          <p:nvPicPr>
            <p:cNvPr id="43" name="Bild 42">
              <a:extLst>
                <a:ext uri="{FF2B5EF4-FFF2-40B4-BE49-F238E27FC236}">
                  <a16:creationId xmlns:a16="http://schemas.microsoft.com/office/drawing/2014/main" id="{E703799A-FBAC-F228-75A8-7C82AB11ABAA}"/>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92240" y="4497471"/>
              <a:ext cx="304800" cy="304800"/>
            </a:xfrm>
            <a:prstGeom prst="rect">
              <a:avLst/>
            </a:prstGeom>
          </p:spPr>
        </p:pic>
        <p:sp>
          <p:nvSpPr>
            <p:cNvPr id="44" name="textruta 43">
              <a:extLst>
                <a:ext uri="{FF2B5EF4-FFF2-40B4-BE49-F238E27FC236}">
                  <a16:creationId xmlns:a16="http://schemas.microsoft.com/office/drawing/2014/main" id="{E365C6FF-C05F-6543-E7F5-7FC58C2C8C2E}"/>
                </a:ext>
              </a:extLst>
            </p:cNvPr>
            <p:cNvSpPr txBox="1"/>
            <p:nvPr/>
          </p:nvSpPr>
          <p:spPr>
            <a:xfrm>
              <a:off x="405018" y="4526397"/>
              <a:ext cx="279244" cy="246221"/>
            </a:xfrm>
            <a:prstGeom prst="rect">
              <a:avLst/>
            </a:prstGeom>
            <a:noFill/>
          </p:spPr>
          <p:txBody>
            <a:bodyPr wrap="none" rtlCol="0">
              <a:spAutoFit/>
            </a:bodyPr>
            <a:lstStyle/>
            <a:p>
              <a:r>
                <a:rPr lang="sv-SE" sz="1000" b="1" dirty="0">
                  <a:latin typeface="Century Gothic" panose="020B0502020202020204" pitchFamily="34" charset="0"/>
                </a:rPr>
                <a:t>A</a:t>
              </a:r>
            </a:p>
          </p:txBody>
        </p:sp>
        <p:pic>
          <p:nvPicPr>
            <p:cNvPr id="220" name="Bild 219">
              <a:extLst>
                <a:ext uri="{FF2B5EF4-FFF2-40B4-BE49-F238E27FC236}">
                  <a16:creationId xmlns:a16="http://schemas.microsoft.com/office/drawing/2014/main" id="{1156A22F-7D36-42C1-3131-96BB675763E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2006077" y="4998864"/>
              <a:ext cx="304800" cy="88900"/>
            </a:xfrm>
            <a:prstGeom prst="rect">
              <a:avLst/>
            </a:prstGeom>
          </p:spPr>
        </p:pic>
      </p:grpSp>
      <p:grpSp>
        <p:nvGrpSpPr>
          <p:cNvPr id="6" name="Grupp 5">
            <a:extLst>
              <a:ext uri="{FF2B5EF4-FFF2-40B4-BE49-F238E27FC236}">
                <a16:creationId xmlns:a16="http://schemas.microsoft.com/office/drawing/2014/main" id="{EB474481-425D-4154-8C4A-1D753493D199}"/>
              </a:ext>
            </a:extLst>
          </p:cNvPr>
          <p:cNvGrpSpPr/>
          <p:nvPr/>
        </p:nvGrpSpPr>
        <p:grpSpPr>
          <a:xfrm>
            <a:off x="5923419" y="2117801"/>
            <a:ext cx="2264690" cy="2969963"/>
            <a:chOff x="5923419" y="2117801"/>
            <a:chExt cx="2264690" cy="2969963"/>
          </a:xfrm>
        </p:grpSpPr>
        <p:pic>
          <p:nvPicPr>
            <p:cNvPr id="191" name="Bild 190">
              <a:extLst>
                <a:ext uri="{FF2B5EF4-FFF2-40B4-BE49-F238E27FC236}">
                  <a16:creationId xmlns:a16="http://schemas.microsoft.com/office/drawing/2014/main" id="{B89809FA-368B-6530-C4D0-935F21DBE21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16315" y="2330741"/>
              <a:ext cx="1680644" cy="2509676"/>
            </a:xfrm>
            <a:prstGeom prst="rect">
              <a:avLst/>
            </a:prstGeom>
          </p:spPr>
        </p:pic>
        <p:pic>
          <p:nvPicPr>
            <p:cNvPr id="192" name="Bild 191">
              <a:extLst>
                <a:ext uri="{FF2B5EF4-FFF2-40B4-BE49-F238E27FC236}">
                  <a16:creationId xmlns:a16="http://schemas.microsoft.com/office/drawing/2014/main" id="{BB93356F-F87C-40A4-63A5-18A1C6F6EBE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131506" y="2245988"/>
              <a:ext cx="1838203" cy="2679183"/>
            </a:xfrm>
            <a:prstGeom prst="rect">
              <a:avLst/>
            </a:prstGeom>
          </p:spPr>
        </p:pic>
        <p:pic>
          <p:nvPicPr>
            <p:cNvPr id="193" name="Bild 192">
              <a:extLst>
                <a:ext uri="{FF2B5EF4-FFF2-40B4-BE49-F238E27FC236}">
                  <a16:creationId xmlns:a16="http://schemas.microsoft.com/office/drawing/2014/main" id="{C2AF3D05-2219-B3CA-7225-30C250CD377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263478" y="2383947"/>
              <a:ext cx="1585264" cy="400110"/>
            </a:xfrm>
            <a:prstGeom prst="rect">
              <a:avLst/>
            </a:prstGeom>
          </p:spPr>
        </p:pic>
        <p:sp>
          <p:nvSpPr>
            <p:cNvPr id="194" name="textruta 193">
              <a:extLst>
                <a:ext uri="{FF2B5EF4-FFF2-40B4-BE49-F238E27FC236}">
                  <a16:creationId xmlns:a16="http://schemas.microsoft.com/office/drawing/2014/main" id="{4686CDA9-3C12-0D2A-6CF4-95E7A3EE8BEF}"/>
                </a:ext>
              </a:extLst>
            </p:cNvPr>
            <p:cNvSpPr txBox="1"/>
            <p:nvPr/>
          </p:nvSpPr>
          <p:spPr>
            <a:xfrm>
              <a:off x="6263477" y="2379857"/>
              <a:ext cx="1614383" cy="400110"/>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Sektorsansvarig </a:t>
              </a:r>
              <a:br>
                <a:rPr lang="sv-SE" sz="1000" b="1" dirty="0">
                  <a:solidFill>
                    <a:schemeClr val="bg1"/>
                  </a:solidFill>
                  <a:latin typeface="Century Gothic" panose="020B0502020202020204" pitchFamily="34" charset="0"/>
                </a:rPr>
              </a:br>
              <a:r>
                <a:rPr lang="sv-SE" sz="1000" b="1" dirty="0">
                  <a:solidFill>
                    <a:schemeClr val="bg1"/>
                  </a:solidFill>
                  <a:latin typeface="Century Gothic" panose="020B0502020202020204" pitchFamily="34" charset="0"/>
                </a:rPr>
                <a:t>myndighet​</a:t>
              </a:r>
            </a:p>
          </p:txBody>
        </p:sp>
        <p:sp>
          <p:nvSpPr>
            <p:cNvPr id="195" name="textruta 194">
              <a:extLst>
                <a:ext uri="{FF2B5EF4-FFF2-40B4-BE49-F238E27FC236}">
                  <a16:creationId xmlns:a16="http://schemas.microsoft.com/office/drawing/2014/main" id="{FF944392-CA88-FA19-7223-8775E29A9C2A}"/>
                </a:ext>
              </a:extLst>
            </p:cNvPr>
            <p:cNvSpPr txBox="1"/>
            <p:nvPr/>
          </p:nvSpPr>
          <p:spPr>
            <a:xfrm>
              <a:off x="6196709" y="2831849"/>
              <a:ext cx="1670790" cy="1338828"/>
            </a:xfrm>
            <a:prstGeom prst="rect">
              <a:avLst/>
            </a:prstGeom>
            <a:noFill/>
          </p:spPr>
          <p:txBody>
            <a:bodyPr wrap="square" rtlCol="0">
              <a:spAutoFit/>
            </a:bodyPr>
            <a:lstStyle/>
            <a:p>
              <a:r>
                <a:rPr lang="sv-SE" sz="900" dirty="0">
                  <a:latin typeface="+mj-lt"/>
                </a:rPr>
                <a:t>Sektorsansvarig </a:t>
              </a:r>
              <a:r>
                <a:rPr lang="sv-SE" sz="900" b="1" dirty="0">
                  <a:latin typeface="+mj-lt"/>
                </a:rPr>
                <a:t>bearbetar och sammanställer</a:t>
              </a:r>
              <a:r>
                <a:rPr lang="sv-SE" sz="900" dirty="0">
                  <a:latin typeface="+mj-lt"/>
                </a:rPr>
                <a:t> informationen till en samlad lägesbild för sektorn.​</a:t>
              </a:r>
            </a:p>
            <a:p>
              <a:endParaRPr lang="sv-SE" sz="900" dirty="0">
                <a:latin typeface="+mj-lt"/>
              </a:endParaRPr>
            </a:p>
            <a:p>
              <a:r>
                <a:rPr lang="sv-SE" sz="900" b="1" dirty="0">
                  <a:latin typeface="+mj-lt"/>
                </a:rPr>
                <a:t>Återkopplar till</a:t>
              </a:r>
              <a:r>
                <a:rPr lang="sv-SE" sz="900" dirty="0">
                  <a:latin typeface="+mj-lt"/>
                </a:rPr>
                <a:t> aktörer som har förmedlat information.​</a:t>
              </a:r>
            </a:p>
          </p:txBody>
        </p:sp>
        <p:pic>
          <p:nvPicPr>
            <p:cNvPr id="219" name="Bild 218">
              <a:extLst>
                <a:ext uri="{FF2B5EF4-FFF2-40B4-BE49-F238E27FC236}">
                  <a16:creationId xmlns:a16="http://schemas.microsoft.com/office/drawing/2014/main" id="{036D7563-C0C5-206E-CCB0-92880011B7B5}"/>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rot="198031">
              <a:off x="5923419" y="2117801"/>
              <a:ext cx="304800" cy="88900"/>
            </a:xfrm>
            <a:prstGeom prst="rect">
              <a:avLst/>
            </a:prstGeom>
          </p:spPr>
        </p:pic>
        <p:pic>
          <p:nvPicPr>
            <p:cNvPr id="225" name="Bild 224">
              <a:extLst>
                <a:ext uri="{FF2B5EF4-FFF2-40B4-BE49-F238E27FC236}">
                  <a16:creationId xmlns:a16="http://schemas.microsoft.com/office/drawing/2014/main" id="{296B7327-696B-58C4-2878-5DD5B3F9739C}"/>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7883309" y="4998864"/>
              <a:ext cx="304800" cy="88900"/>
            </a:xfrm>
            <a:prstGeom prst="rect">
              <a:avLst/>
            </a:prstGeom>
          </p:spPr>
        </p:pic>
      </p:grpSp>
      <p:grpSp>
        <p:nvGrpSpPr>
          <p:cNvPr id="8" name="Grupp 7">
            <a:extLst>
              <a:ext uri="{FF2B5EF4-FFF2-40B4-BE49-F238E27FC236}">
                <a16:creationId xmlns:a16="http://schemas.microsoft.com/office/drawing/2014/main" id="{7FA97638-639F-4714-BB32-B85DD7C9D1B5}"/>
              </a:ext>
            </a:extLst>
          </p:cNvPr>
          <p:cNvGrpSpPr/>
          <p:nvPr/>
        </p:nvGrpSpPr>
        <p:grpSpPr>
          <a:xfrm>
            <a:off x="8098717" y="2245988"/>
            <a:ext cx="2050927" cy="2841776"/>
            <a:chOff x="8098717" y="2245988"/>
            <a:chExt cx="2050927" cy="2841776"/>
          </a:xfrm>
        </p:grpSpPr>
        <p:pic>
          <p:nvPicPr>
            <p:cNvPr id="199" name="Bild 198">
              <a:extLst>
                <a:ext uri="{FF2B5EF4-FFF2-40B4-BE49-F238E27FC236}">
                  <a16:creationId xmlns:a16="http://schemas.microsoft.com/office/drawing/2014/main" id="{258AB396-5DDA-0939-6DC7-A76D81626EF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183526" y="2330741"/>
              <a:ext cx="1680644" cy="2509676"/>
            </a:xfrm>
            <a:prstGeom prst="rect">
              <a:avLst/>
            </a:prstGeom>
          </p:spPr>
        </p:pic>
        <p:pic>
          <p:nvPicPr>
            <p:cNvPr id="200" name="Bild 199">
              <a:extLst>
                <a:ext uri="{FF2B5EF4-FFF2-40B4-BE49-F238E27FC236}">
                  <a16:creationId xmlns:a16="http://schemas.microsoft.com/office/drawing/2014/main" id="{09A61D38-C1BD-B752-1C4E-6CCB78C57E9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098717" y="2245988"/>
              <a:ext cx="1838203" cy="2679183"/>
            </a:xfrm>
            <a:prstGeom prst="rect">
              <a:avLst/>
            </a:prstGeom>
          </p:spPr>
        </p:pic>
        <p:pic>
          <p:nvPicPr>
            <p:cNvPr id="201" name="Bild 200">
              <a:extLst>
                <a:ext uri="{FF2B5EF4-FFF2-40B4-BE49-F238E27FC236}">
                  <a16:creationId xmlns:a16="http://schemas.microsoft.com/office/drawing/2014/main" id="{BFDCB08F-1D87-8298-DD3C-BA864EF7C37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230689" y="2383947"/>
              <a:ext cx="1585264" cy="400110"/>
            </a:xfrm>
            <a:prstGeom prst="rect">
              <a:avLst/>
            </a:prstGeom>
          </p:spPr>
        </p:pic>
        <p:sp>
          <p:nvSpPr>
            <p:cNvPr id="202" name="textruta 201">
              <a:extLst>
                <a:ext uri="{FF2B5EF4-FFF2-40B4-BE49-F238E27FC236}">
                  <a16:creationId xmlns:a16="http://schemas.microsoft.com/office/drawing/2014/main" id="{9A7675E0-A072-F663-E713-2D5FD5099D21}"/>
                </a:ext>
              </a:extLst>
            </p:cNvPr>
            <p:cNvSpPr txBox="1"/>
            <p:nvPr/>
          </p:nvSpPr>
          <p:spPr>
            <a:xfrm>
              <a:off x="8230688" y="2379857"/>
              <a:ext cx="1614383" cy="400110"/>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Sektorsansvarig </a:t>
              </a:r>
              <a:br>
                <a:rPr lang="sv-SE" sz="1000" b="1" dirty="0">
                  <a:solidFill>
                    <a:schemeClr val="bg1"/>
                  </a:solidFill>
                  <a:latin typeface="Century Gothic" panose="020B0502020202020204" pitchFamily="34" charset="0"/>
                </a:rPr>
              </a:br>
              <a:r>
                <a:rPr lang="sv-SE" sz="1000" b="1" dirty="0">
                  <a:solidFill>
                    <a:schemeClr val="bg1"/>
                  </a:solidFill>
                  <a:latin typeface="Century Gothic" panose="020B0502020202020204" pitchFamily="34" charset="0"/>
                </a:rPr>
                <a:t>myndighet​</a:t>
              </a:r>
            </a:p>
          </p:txBody>
        </p:sp>
        <p:sp>
          <p:nvSpPr>
            <p:cNvPr id="203" name="textruta 202">
              <a:extLst>
                <a:ext uri="{FF2B5EF4-FFF2-40B4-BE49-F238E27FC236}">
                  <a16:creationId xmlns:a16="http://schemas.microsoft.com/office/drawing/2014/main" id="{F47A10AF-4130-6C03-7E58-F99C11A7A80B}"/>
                </a:ext>
              </a:extLst>
            </p:cNvPr>
            <p:cNvSpPr txBox="1"/>
            <p:nvPr/>
          </p:nvSpPr>
          <p:spPr>
            <a:xfrm>
              <a:off x="8163920" y="2831849"/>
              <a:ext cx="1670790" cy="646331"/>
            </a:xfrm>
            <a:prstGeom prst="rect">
              <a:avLst/>
            </a:prstGeom>
            <a:noFill/>
          </p:spPr>
          <p:txBody>
            <a:bodyPr wrap="square" rtlCol="0">
              <a:spAutoFit/>
            </a:bodyPr>
            <a:lstStyle/>
            <a:p>
              <a:r>
                <a:rPr lang="sv-SE" sz="900" dirty="0">
                  <a:latin typeface="+mj-lt"/>
                </a:rPr>
                <a:t>Sektorsansvarig </a:t>
              </a:r>
              <a:r>
                <a:rPr lang="sv-SE" sz="900" b="1" dirty="0">
                  <a:latin typeface="+mj-lt"/>
                </a:rPr>
                <a:t>delger samlad lägesbild</a:t>
              </a:r>
              <a:r>
                <a:rPr lang="sv-SE" sz="900" dirty="0">
                  <a:latin typeface="+mj-lt"/>
                </a:rPr>
                <a:t> eller delar av den till berörda instanser.​</a:t>
              </a:r>
            </a:p>
          </p:txBody>
        </p:sp>
        <p:pic>
          <p:nvPicPr>
            <p:cNvPr id="204" name="Bild 203">
              <a:extLst>
                <a:ext uri="{FF2B5EF4-FFF2-40B4-BE49-F238E27FC236}">
                  <a16:creationId xmlns:a16="http://schemas.microsoft.com/office/drawing/2014/main" id="{573E5572-69AC-23AC-65E7-8E5C4377BB77}"/>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226055" y="4497471"/>
              <a:ext cx="304800" cy="304800"/>
            </a:xfrm>
            <a:prstGeom prst="rect">
              <a:avLst/>
            </a:prstGeom>
          </p:spPr>
        </p:pic>
        <p:sp>
          <p:nvSpPr>
            <p:cNvPr id="205" name="textruta 204">
              <a:extLst>
                <a:ext uri="{FF2B5EF4-FFF2-40B4-BE49-F238E27FC236}">
                  <a16:creationId xmlns:a16="http://schemas.microsoft.com/office/drawing/2014/main" id="{2FB03092-8926-6E04-2BAD-B632C42C568D}"/>
                </a:ext>
              </a:extLst>
            </p:cNvPr>
            <p:cNvSpPr txBox="1"/>
            <p:nvPr/>
          </p:nvSpPr>
          <p:spPr>
            <a:xfrm>
              <a:off x="8238833" y="4526397"/>
              <a:ext cx="284052" cy="246221"/>
            </a:xfrm>
            <a:prstGeom prst="rect">
              <a:avLst/>
            </a:prstGeom>
            <a:noFill/>
          </p:spPr>
          <p:txBody>
            <a:bodyPr wrap="none" rtlCol="0">
              <a:spAutoFit/>
            </a:bodyPr>
            <a:lstStyle/>
            <a:p>
              <a:r>
                <a:rPr lang="sv-SE" sz="1000" b="1" dirty="0">
                  <a:latin typeface="Century Gothic" panose="020B0502020202020204" pitchFamily="34" charset="0"/>
                </a:rPr>
                <a:t>C</a:t>
              </a:r>
            </a:p>
          </p:txBody>
        </p:sp>
        <p:pic>
          <p:nvPicPr>
            <p:cNvPr id="226" name="Bild 225">
              <a:extLst>
                <a:ext uri="{FF2B5EF4-FFF2-40B4-BE49-F238E27FC236}">
                  <a16:creationId xmlns:a16="http://schemas.microsoft.com/office/drawing/2014/main" id="{1692DCB5-ED68-D673-D70E-C59BFDB04E0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9844844" y="4998864"/>
              <a:ext cx="304800" cy="88900"/>
            </a:xfrm>
            <a:prstGeom prst="rect">
              <a:avLst/>
            </a:prstGeom>
          </p:spPr>
        </p:pic>
      </p:grpSp>
      <p:grpSp>
        <p:nvGrpSpPr>
          <p:cNvPr id="11" name="Grupp 10">
            <a:extLst>
              <a:ext uri="{FF2B5EF4-FFF2-40B4-BE49-F238E27FC236}">
                <a16:creationId xmlns:a16="http://schemas.microsoft.com/office/drawing/2014/main" id="{3332790E-B6B8-4052-8C2E-41D51C766682}"/>
              </a:ext>
            </a:extLst>
          </p:cNvPr>
          <p:cNvGrpSpPr/>
          <p:nvPr/>
        </p:nvGrpSpPr>
        <p:grpSpPr>
          <a:xfrm>
            <a:off x="5214880" y="4936705"/>
            <a:ext cx="1699500" cy="680528"/>
            <a:chOff x="5214880" y="4936705"/>
            <a:chExt cx="1699500" cy="680528"/>
          </a:xfrm>
        </p:grpSpPr>
        <p:sp>
          <p:nvSpPr>
            <p:cNvPr id="227" name="Vänster klammerparentes 226">
              <a:extLst>
                <a:ext uri="{FF2B5EF4-FFF2-40B4-BE49-F238E27FC236}">
                  <a16:creationId xmlns:a16="http://schemas.microsoft.com/office/drawing/2014/main" id="{AC339443-22C9-31F5-F933-D6798484CD35}"/>
                </a:ext>
              </a:extLst>
            </p:cNvPr>
            <p:cNvSpPr/>
            <p:nvPr/>
          </p:nvSpPr>
          <p:spPr>
            <a:xfrm rot="16200000">
              <a:off x="5862872" y="4288713"/>
              <a:ext cx="403516" cy="1699500"/>
            </a:xfrm>
            <a:custGeom>
              <a:avLst/>
              <a:gdLst>
                <a:gd name="connsiteX0" fmla="*/ 251116 w 251116"/>
                <a:gd name="connsiteY0" fmla="*/ 1689970 h 1689970"/>
                <a:gd name="connsiteX1" fmla="*/ 125558 w 251116"/>
                <a:gd name="connsiteY1" fmla="*/ 1669045 h 1689970"/>
                <a:gd name="connsiteX2" fmla="*/ 125558 w 251116"/>
                <a:gd name="connsiteY2" fmla="*/ 875695 h 1689970"/>
                <a:gd name="connsiteX3" fmla="*/ 0 w 251116"/>
                <a:gd name="connsiteY3" fmla="*/ 854770 h 1689970"/>
                <a:gd name="connsiteX4" fmla="*/ 125558 w 251116"/>
                <a:gd name="connsiteY4" fmla="*/ 833845 h 1689970"/>
                <a:gd name="connsiteX5" fmla="*/ 125558 w 251116"/>
                <a:gd name="connsiteY5" fmla="*/ 20925 h 1689970"/>
                <a:gd name="connsiteX6" fmla="*/ 251116 w 251116"/>
                <a:gd name="connsiteY6" fmla="*/ 0 h 1689970"/>
                <a:gd name="connsiteX7" fmla="*/ 251116 w 251116"/>
                <a:gd name="connsiteY7" fmla="*/ 1689970 h 1689970"/>
                <a:gd name="connsiteX0" fmla="*/ 251116 w 251116"/>
                <a:gd name="connsiteY0" fmla="*/ 1689970 h 1689970"/>
                <a:gd name="connsiteX1" fmla="*/ 125558 w 251116"/>
                <a:gd name="connsiteY1" fmla="*/ 1669045 h 1689970"/>
                <a:gd name="connsiteX2" fmla="*/ 125558 w 251116"/>
                <a:gd name="connsiteY2" fmla="*/ 875695 h 1689970"/>
                <a:gd name="connsiteX3" fmla="*/ 0 w 251116"/>
                <a:gd name="connsiteY3" fmla="*/ 854770 h 1689970"/>
                <a:gd name="connsiteX4" fmla="*/ 125558 w 251116"/>
                <a:gd name="connsiteY4" fmla="*/ 833845 h 1689970"/>
                <a:gd name="connsiteX5" fmla="*/ 125558 w 251116"/>
                <a:gd name="connsiteY5" fmla="*/ 20925 h 1689970"/>
                <a:gd name="connsiteX6" fmla="*/ 251116 w 251116"/>
                <a:gd name="connsiteY6" fmla="*/ 0 h 1689970"/>
                <a:gd name="connsiteX0" fmla="*/ 251116 w 403516"/>
                <a:gd name="connsiteY0" fmla="*/ 1689970 h 1689970"/>
                <a:gd name="connsiteX1" fmla="*/ 125558 w 403516"/>
                <a:gd name="connsiteY1" fmla="*/ 1669045 h 1689970"/>
                <a:gd name="connsiteX2" fmla="*/ 125558 w 403516"/>
                <a:gd name="connsiteY2" fmla="*/ 875695 h 1689970"/>
                <a:gd name="connsiteX3" fmla="*/ 0 w 403516"/>
                <a:gd name="connsiteY3" fmla="*/ 854770 h 1689970"/>
                <a:gd name="connsiteX4" fmla="*/ 125558 w 403516"/>
                <a:gd name="connsiteY4" fmla="*/ 833845 h 1689970"/>
                <a:gd name="connsiteX5" fmla="*/ 125558 w 403516"/>
                <a:gd name="connsiteY5" fmla="*/ 20925 h 1689970"/>
                <a:gd name="connsiteX6" fmla="*/ 251116 w 403516"/>
                <a:gd name="connsiteY6" fmla="*/ 0 h 1689970"/>
                <a:gd name="connsiteX7" fmla="*/ 251116 w 403516"/>
                <a:gd name="connsiteY7" fmla="*/ 1689970 h 1689970"/>
                <a:gd name="connsiteX0" fmla="*/ 251116 w 403516"/>
                <a:gd name="connsiteY0" fmla="*/ 1689970 h 1689970"/>
                <a:gd name="connsiteX1" fmla="*/ 125558 w 403516"/>
                <a:gd name="connsiteY1" fmla="*/ 1669045 h 1689970"/>
                <a:gd name="connsiteX2" fmla="*/ 125558 w 403516"/>
                <a:gd name="connsiteY2" fmla="*/ 875695 h 1689970"/>
                <a:gd name="connsiteX3" fmla="*/ 0 w 403516"/>
                <a:gd name="connsiteY3" fmla="*/ 854770 h 1689970"/>
                <a:gd name="connsiteX4" fmla="*/ 125558 w 403516"/>
                <a:gd name="connsiteY4" fmla="*/ 833845 h 1689970"/>
                <a:gd name="connsiteX5" fmla="*/ 125558 w 403516"/>
                <a:gd name="connsiteY5" fmla="*/ 20925 h 1689970"/>
                <a:gd name="connsiteX6" fmla="*/ 403516 w 403516"/>
                <a:gd name="connsiteY6" fmla="*/ 9525 h 1689970"/>
                <a:gd name="connsiteX0" fmla="*/ 251116 w 403516"/>
                <a:gd name="connsiteY0" fmla="*/ 1689970 h 1704258"/>
                <a:gd name="connsiteX1" fmla="*/ 125558 w 403516"/>
                <a:gd name="connsiteY1" fmla="*/ 1669045 h 1704258"/>
                <a:gd name="connsiteX2" fmla="*/ 125558 w 403516"/>
                <a:gd name="connsiteY2" fmla="*/ 875695 h 1704258"/>
                <a:gd name="connsiteX3" fmla="*/ 0 w 403516"/>
                <a:gd name="connsiteY3" fmla="*/ 854770 h 1704258"/>
                <a:gd name="connsiteX4" fmla="*/ 125558 w 403516"/>
                <a:gd name="connsiteY4" fmla="*/ 833845 h 1704258"/>
                <a:gd name="connsiteX5" fmla="*/ 125558 w 403516"/>
                <a:gd name="connsiteY5" fmla="*/ 20925 h 1704258"/>
                <a:gd name="connsiteX6" fmla="*/ 251116 w 403516"/>
                <a:gd name="connsiteY6" fmla="*/ 0 h 1704258"/>
                <a:gd name="connsiteX7" fmla="*/ 251116 w 403516"/>
                <a:gd name="connsiteY7" fmla="*/ 1689970 h 1704258"/>
                <a:gd name="connsiteX0" fmla="*/ 403516 w 403516"/>
                <a:gd name="connsiteY0" fmla="*/ 1704258 h 1704258"/>
                <a:gd name="connsiteX1" fmla="*/ 125558 w 403516"/>
                <a:gd name="connsiteY1" fmla="*/ 1669045 h 1704258"/>
                <a:gd name="connsiteX2" fmla="*/ 125558 w 403516"/>
                <a:gd name="connsiteY2" fmla="*/ 875695 h 1704258"/>
                <a:gd name="connsiteX3" fmla="*/ 0 w 403516"/>
                <a:gd name="connsiteY3" fmla="*/ 854770 h 1704258"/>
                <a:gd name="connsiteX4" fmla="*/ 125558 w 403516"/>
                <a:gd name="connsiteY4" fmla="*/ 833845 h 1704258"/>
                <a:gd name="connsiteX5" fmla="*/ 125558 w 403516"/>
                <a:gd name="connsiteY5" fmla="*/ 20925 h 1704258"/>
                <a:gd name="connsiteX6" fmla="*/ 403516 w 403516"/>
                <a:gd name="connsiteY6" fmla="*/ 9525 h 1704258"/>
                <a:gd name="connsiteX0" fmla="*/ 255878 w 403516"/>
                <a:gd name="connsiteY0" fmla="*/ 1913807 h 1913807"/>
                <a:gd name="connsiteX1" fmla="*/ 125558 w 403516"/>
                <a:gd name="connsiteY1" fmla="*/ 1669045 h 1913807"/>
                <a:gd name="connsiteX2" fmla="*/ 125558 w 403516"/>
                <a:gd name="connsiteY2" fmla="*/ 875695 h 1913807"/>
                <a:gd name="connsiteX3" fmla="*/ 0 w 403516"/>
                <a:gd name="connsiteY3" fmla="*/ 854770 h 1913807"/>
                <a:gd name="connsiteX4" fmla="*/ 125558 w 403516"/>
                <a:gd name="connsiteY4" fmla="*/ 833845 h 1913807"/>
                <a:gd name="connsiteX5" fmla="*/ 125558 w 403516"/>
                <a:gd name="connsiteY5" fmla="*/ 20925 h 1913807"/>
                <a:gd name="connsiteX6" fmla="*/ 251116 w 403516"/>
                <a:gd name="connsiteY6" fmla="*/ 0 h 1913807"/>
                <a:gd name="connsiteX7" fmla="*/ 255878 w 403516"/>
                <a:gd name="connsiteY7" fmla="*/ 1913807 h 1913807"/>
                <a:gd name="connsiteX0" fmla="*/ 403516 w 403516"/>
                <a:gd name="connsiteY0" fmla="*/ 1704258 h 1913807"/>
                <a:gd name="connsiteX1" fmla="*/ 125558 w 403516"/>
                <a:gd name="connsiteY1" fmla="*/ 1669045 h 1913807"/>
                <a:gd name="connsiteX2" fmla="*/ 125558 w 403516"/>
                <a:gd name="connsiteY2" fmla="*/ 875695 h 1913807"/>
                <a:gd name="connsiteX3" fmla="*/ 0 w 403516"/>
                <a:gd name="connsiteY3" fmla="*/ 854770 h 1913807"/>
                <a:gd name="connsiteX4" fmla="*/ 125558 w 403516"/>
                <a:gd name="connsiteY4" fmla="*/ 833845 h 1913807"/>
                <a:gd name="connsiteX5" fmla="*/ 125558 w 403516"/>
                <a:gd name="connsiteY5" fmla="*/ 20925 h 1913807"/>
                <a:gd name="connsiteX6" fmla="*/ 403516 w 403516"/>
                <a:gd name="connsiteY6" fmla="*/ 9525 h 1913807"/>
                <a:gd name="connsiteX0" fmla="*/ 393990 w 403516"/>
                <a:gd name="connsiteY0" fmla="*/ 1809035 h 1809035"/>
                <a:gd name="connsiteX1" fmla="*/ 125558 w 403516"/>
                <a:gd name="connsiteY1" fmla="*/ 1669045 h 1809035"/>
                <a:gd name="connsiteX2" fmla="*/ 125558 w 403516"/>
                <a:gd name="connsiteY2" fmla="*/ 875695 h 1809035"/>
                <a:gd name="connsiteX3" fmla="*/ 0 w 403516"/>
                <a:gd name="connsiteY3" fmla="*/ 854770 h 1809035"/>
                <a:gd name="connsiteX4" fmla="*/ 125558 w 403516"/>
                <a:gd name="connsiteY4" fmla="*/ 833845 h 1809035"/>
                <a:gd name="connsiteX5" fmla="*/ 125558 w 403516"/>
                <a:gd name="connsiteY5" fmla="*/ 20925 h 1809035"/>
                <a:gd name="connsiteX6" fmla="*/ 251116 w 403516"/>
                <a:gd name="connsiteY6" fmla="*/ 0 h 1809035"/>
                <a:gd name="connsiteX7" fmla="*/ 393990 w 403516"/>
                <a:gd name="connsiteY7" fmla="*/ 1809035 h 1809035"/>
                <a:gd name="connsiteX0" fmla="*/ 403516 w 403516"/>
                <a:gd name="connsiteY0" fmla="*/ 1704258 h 1809035"/>
                <a:gd name="connsiteX1" fmla="*/ 125558 w 403516"/>
                <a:gd name="connsiteY1" fmla="*/ 1669045 h 1809035"/>
                <a:gd name="connsiteX2" fmla="*/ 125558 w 403516"/>
                <a:gd name="connsiteY2" fmla="*/ 875695 h 1809035"/>
                <a:gd name="connsiteX3" fmla="*/ 0 w 403516"/>
                <a:gd name="connsiteY3" fmla="*/ 854770 h 1809035"/>
                <a:gd name="connsiteX4" fmla="*/ 125558 w 403516"/>
                <a:gd name="connsiteY4" fmla="*/ 833845 h 1809035"/>
                <a:gd name="connsiteX5" fmla="*/ 125558 w 403516"/>
                <a:gd name="connsiteY5" fmla="*/ 20925 h 1809035"/>
                <a:gd name="connsiteX6" fmla="*/ 403516 w 403516"/>
                <a:gd name="connsiteY6" fmla="*/ 9525 h 1809035"/>
                <a:gd name="connsiteX0" fmla="*/ 270165 w 403516"/>
                <a:gd name="connsiteY0" fmla="*/ 1699500 h 1704258"/>
                <a:gd name="connsiteX1" fmla="*/ 125558 w 403516"/>
                <a:gd name="connsiteY1" fmla="*/ 1669045 h 1704258"/>
                <a:gd name="connsiteX2" fmla="*/ 125558 w 403516"/>
                <a:gd name="connsiteY2" fmla="*/ 875695 h 1704258"/>
                <a:gd name="connsiteX3" fmla="*/ 0 w 403516"/>
                <a:gd name="connsiteY3" fmla="*/ 854770 h 1704258"/>
                <a:gd name="connsiteX4" fmla="*/ 125558 w 403516"/>
                <a:gd name="connsiteY4" fmla="*/ 833845 h 1704258"/>
                <a:gd name="connsiteX5" fmla="*/ 125558 w 403516"/>
                <a:gd name="connsiteY5" fmla="*/ 20925 h 1704258"/>
                <a:gd name="connsiteX6" fmla="*/ 251116 w 403516"/>
                <a:gd name="connsiteY6" fmla="*/ 0 h 1704258"/>
                <a:gd name="connsiteX7" fmla="*/ 270165 w 403516"/>
                <a:gd name="connsiteY7" fmla="*/ 1699500 h 1704258"/>
                <a:gd name="connsiteX0" fmla="*/ 403516 w 403516"/>
                <a:gd name="connsiteY0" fmla="*/ 1704258 h 1704258"/>
                <a:gd name="connsiteX1" fmla="*/ 125558 w 403516"/>
                <a:gd name="connsiteY1" fmla="*/ 1669045 h 1704258"/>
                <a:gd name="connsiteX2" fmla="*/ 125558 w 403516"/>
                <a:gd name="connsiteY2" fmla="*/ 875695 h 1704258"/>
                <a:gd name="connsiteX3" fmla="*/ 0 w 403516"/>
                <a:gd name="connsiteY3" fmla="*/ 854770 h 1704258"/>
                <a:gd name="connsiteX4" fmla="*/ 125558 w 403516"/>
                <a:gd name="connsiteY4" fmla="*/ 833845 h 1704258"/>
                <a:gd name="connsiteX5" fmla="*/ 125558 w 403516"/>
                <a:gd name="connsiteY5" fmla="*/ 20925 h 1704258"/>
                <a:gd name="connsiteX6" fmla="*/ 403516 w 403516"/>
                <a:gd name="connsiteY6" fmla="*/ 9525 h 1704258"/>
                <a:gd name="connsiteX0" fmla="*/ 270165 w 403516"/>
                <a:gd name="connsiteY0" fmla="*/ 1699500 h 1699500"/>
                <a:gd name="connsiteX1" fmla="*/ 125558 w 403516"/>
                <a:gd name="connsiteY1" fmla="*/ 1669045 h 1699500"/>
                <a:gd name="connsiteX2" fmla="*/ 125558 w 403516"/>
                <a:gd name="connsiteY2" fmla="*/ 875695 h 1699500"/>
                <a:gd name="connsiteX3" fmla="*/ 0 w 403516"/>
                <a:gd name="connsiteY3" fmla="*/ 854770 h 1699500"/>
                <a:gd name="connsiteX4" fmla="*/ 125558 w 403516"/>
                <a:gd name="connsiteY4" fmla="*/ 833845 h 1699500"/>
                <a:gd name="connsiteX5" fmla="*/ 125558 w 403516"/>
                <a:gd name="connsiteY5" fmla="*/ 20925 h 1699500"/>
                <a:gd name="connsiteX6" fmla="*/ 251116 w 403516"/>
                <a:gd name="connsiteY6" fmla="*/ 0 h 1699500"/>
                <a:gd name="connsiteX7" fmla="*/ 270165 w 403516"/>
                <a:gd name="connsiteY7" fmla="*/ 1699500 h 1699500"/>
                <a:gd name="connsiteX0" fmla="*/ 398753 w 403516"/>
                <a:gd name="connsiteY0" fmla="*/ 1680446 h 1699500"/>
                <a:gd name="connsiteX1" fmla="*/ 125558 w 403516"/>
                <a:gd name="connsiteY1" fmla="*/ 1669045 h 1699500"/>
                <a:gd name="connsiteX2" fmla="*/ 125558 w 403516"/>
                <a:gd name="connsiteY2" fmla="*/ 875695 h 1699500"/>
                <a:gd name="connsiteX3" fmla="*/ 0 w 403516"/>
                <a:gd name="connsiteY3" fmla="*/ 854770 h 1699500"/>
                <a:gd name="connsiteX4" fmla="*/ 125558 w 403516"/>
                <a:gd name="connsiteY4" fmla="*/ 833845 h 1699500"/>
                <a:gd name="connsiteX5" fmla="*/ 125558 w 403516"/>
                <a:gd name="connsiteY5" fmla="*/ 20925 h 1699500"/>
                <a:gd name="connsiteX6" fmla="*/ 403516 w 403516"/>
                <a:gd name="connsiteY6" fmla="*/ 9525 h 1699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3516" h="1699500" stroke="0" extrusionOk="0">
                  <a:moveTo>
                    <a:pt x="270165" y="1699500"/>
                  </a:moveTo>
                  <a:cubicBezTo>
                    <a:pt x="200821" y="1699500"/>
                    <a:pt x="125558" y="1680602"/>
                    <a:pt x="125558" y="1669045"/>
                  </a:cubicBezTo>
                  <a:lnTo>
                    <a:pt x="125558" y="875695"/>
                  </a:lnTo>
                  <a:cubicBezTo>
                    <a:pt x="125558" y="864138"/>
                    <a:pt x="69344" y="854770"/>
                    <a:pt x="0" y="854770"/>
                  </a:cubicBezTo>
                  <a:cubicBezTo>
                    <a:pt x="69344" y="854770"/>
                    <a:pt x="125558" y="845402"/>
                    <a:pt x="125558" y="833845"/>
                  </a:cubicBezTo>
                  <a:lnTo>
                    <a:pt x="125558" y="20925"/>
                  </a:lnTo>
                  <a:cubicBezTo>
                    <a:pt x="125558" y="9368"/>
                    <a:pt x="181772" y="0"/>
                    <a:pt x="251116" y="0"/>
                  </a:cubicBezTo>
                  <a:cubicBezTo>
                    <a:pt x="252703" y="637936"/>
                    <a:pt x="268578" y="1061564"/>
                    <a:pt x="270165" y="1699500"/>
                  </a:cubicBezTo>
                  <a:close/>
                </a:path>
                <a:path w="403516" h="1699500" fill="none">
                  <a:moveTo>
                    <a:pt x="398753" y="1680446"/>
                  </a:moveTo>
                  <a:cubicBezTo>
                    <a:pt x="329409" y="1680446"/>
                    <a:pt x="125558" y="1680602"/>
                    <a:pt x="125558" y="1669045"/>
                  </a:cubicBezTo>
                  <a:lnTo>
                    <a:pt x="125558" y="875695"/>
                  </a:lnTo>
                  <a:cubicBezTo>
                    <a:pt x="125558" y="864138"/>
                    <a:pt x="69344" y="854770"/>
                    <a:pt x="0" y="854770"/>
                  </a:cubicBezTo>
                  <a:cubicBezTo>
                    <a:pt x="69344" y="854770"/>
                    <a:pt x="125558" y="845402"/>
                    <a:pt x="125558" y="833845"/>
                  </a:cubicBezTo>
                  <a:lnTo>
                    <a:pt x="125558" y="20925"/>
                  </a:lnTo>
                  <a:cubicBezTo>
                    <a:pt x="125558" y="9368"/>
                    <a:pt x="334172" y="9525"/>
                    <a:pt x="403516" y="9525"/>
                  </a:cubicBezTo>
                </a:path>
              </a:pathLst>
            </a:cu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228" name="textruta 227">
              <a:extLst>
                <a:ext uri="{FF2B5EF4-FFF2-40B4-BE49-F238E27FC236}">
                  <a16:creationId xmlns:a16="http://schemas.microsoft.com/office/drawing/2014/main" id="{5F10E455-ABA0-428A-2573-A776B1BF6BA4}"/>
                </a:ext>
              </a:extLst>
            </p:cNvPr>
            <p:cNvSpPr txBox="1"/>
            <p:nvPr/>
          </p:nvSpPr>
          <p:spPr>
            <a:xfrm>
              <a:off x="5286940" y="5371012"/>
              <a:ext cx="1564931" cy="246221"/>
            </a:xfrm>
            <a:prstGeom prst="rect">
              <a:avLst/>
            </a:prstGeom>
            <a:noFill/>
          </p:spPr>
          <p:txBody>
            <a:bodyPr wrap="square" rtlCol="0">
              <a:spAutoFit/>
            </a:bodyPr>
            <a:lstStyle/>
            <a:p>
              <a:r>
                <a:rPr lang="sv-SE" sz="1000" b="1" dirty="0">
                  <a:latin typeface="+mj-lt"/>
                </a:rPr>
                <a:t>Gemensam förståelse</a:t>
              </a:r>
            </a:p>
          </p:txBody>
        </p:sp>
      </p:grpSp>
      <p:grpSp>
        <p:nvGrpSpPr>
          <p:cNvPr id="4" name="Grupp 3">
            <a:extLst>
              <a:ext uri="{FF2B5EF4-FFF2-40B4-BE49-F238E27FC236}">
                <a16:creationId xmlns:a16="http://schemas.microsoft.com/office/drawing/2014/main" id="{5FEA37CD-6378-4BA6-86AB-96957B63440E}"/>
              </a:ext>
            </a:extLst>
          </p:cNvPr>
          <p:cNvGrpSpPr/>
          <p:nvPr/>
        </p:nvGrpSpPr>
        <p:grpSpPr>
          <a:xfrm>
            <a:off x="2220600" y="2245988"/>
            <a:ext cx="2051812" cy="2841776"/>
            <a:chOff x="2220600" y="2245988"/>
            <a:chExt cx="2051812" cy="2841776"/>
          </a:xfrm>
        </p:grpSpPr>
        <p:pic>
          <p:nvPicPr>
            <p:cNvPr id="173" name="Bild 172">
              <a:extLst>
                <a:ext uri="{FF2B5EF4-FFF2-40B4-BE49-F238E27FC236}">
                  <a16:creationId xmlns:a16="http://schemas.microsoft.com/office/drawing/2014/main" id="{7B9FA119-F3F2-2902-EEB9-F6857A49FE76}"/>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2305409" y="2330741"/>
              <a:ext cx="1680644" cy="2509676"/>
            </a:xfrm>
            <a:prstGeom prst="rect">
              <a:avLst/>
            </a:prstGeom>
          </p:spPr>
        </p:pic>
        <p:pic>
          <p:nvPicPr>
            <p:cNvPr id="174" name="Bild 173">
              <a:extLst>
                <a:ext uri="{FF2B5EF4-FFF2-40B4-BE49-F238E27FC236}">
                  <a16:creationId xmlns:a16="http://schemas.microsoft.com/office/drawing/2014/main" id="{E123A8F5-6DEA-F457-9615-794C7BF4A8B2}"/>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2220600" y="2245988"/>
              <a:ext cx="1838203" cy="2679183"/>
            </a:xfrm>
            <a:prstGeom prst="rect">
              <a:avLst/>
            </a:prstGeom>
          </p:spPr>
        </p:pic>
        <p:sp>
          <p:nvSpPr>
            <p:cNvPr id="177" name="textruta 176">
              <a:extLst>
                <a:ext uri="{FF2B5EF4-FFF2-40B4-BE49-F238E27FC236}">
                  <a16:creationId xmlns:a16="http://schemas.microsoft.com/office/drawing/2014/main" id="{CC94C2F4-275A-5095-E045-F119329BC706}"/>
                </a:ext>
              </a:extLst>
            </p:cNvPr>
            <p:cNvSpPr txBox="1"/>
            <p:nvPr/>
          </p:nvSpPr>
          <p:spPr>
            <a:xfrm>
              <a:off x="2285803" y="3294764"/>
              <a:ext cx="1670790" cy="923330"/>
            </a:xfrm>
            <a:prstGeom prst="rect">
              <a:avLst/>
            </a:prstGeom>
            <a:noFill/>
          </p:spPr>
          <p:txBody>
            <a:bodyPr wrap="square" rtlCol="0">
              <a:spAutoFit/>
            </a:bodyPr>
            <a:lstStyle/>
            <a:p>
              <a:r>
                <a:rPr lang="sv-SE" sz="900" dirty="0">
                  <a:latin typeface="+mj-lt"/>
                </a:rPr>
                <a:t>Myndigheter och näringslivet </a:t>
              </a:r>
              <a:r>
                <a:rPr lang="sv-SE" sz="900" b="1" dirty="0">
                  <a:latin typeface="+mj-lt"/>
                </a:rPr>
                <a:t>tar emot</a:t>
              </a:r>
              <a:r>
                <a:rPr lang="sv-SE" sz="900" dirty="0">
                  <a:latin typeface="+mj-lt"/>
                </a:rPr>
                <a:t> förfrågan, </a:t>
              </a:r>
              <a:r>
                <a:rPr lang="sv-SE" sz="900" b="1" dirty="0">
                  <a:latin typeface="+mj-lt"/>
                </a:rPr>
                <a:t>samlar in</a:t>
              </a:r>
              <a:r>
                <a:rPr lang="sv-SE" sz="900" dirty="0">
                  <a:latin typeface="+mj-lt"/>
                </a:rPr>
                <a:t>, </a:t>
              </a:r>
              <a:r>
                <a:rPr lang="sv-SE" sz="900" b="1" dirty="0">
                  <a:latin typeface="+mj-lt"/>
                </a:rPr>
                <a:t>bearbetar</a:t>
              </a:r>
              <a:r>
                <a:rPr lang="sv-SE" sz="900" dirty="0">
                  <a:latin typeface="+mj-lt"/>
                </a:rPr>
                <a:t> och </a:t>
              </a:r>
              <a:r>
                <a:rPr lang="sv-SE" sz="900" b="1" dirty="0">
                  <a:latin typeface="+mj-lt"/>
                </a:rPr>
                <a:t>sammanställer</a:t>
              </a:r>
              <a:r>
                <a:rPr lang="sv-SE" sz="900" dirty="0">
                  <a:latin typeface="+mj-lt"/>
                </a:rPr>
                <a:t> information.​</a:t>
              </a:r>
            </a:p>
          </p:txBody>
        </p:sp>
        <p:pic>
          <p:nvPicPr>
            <p:cNvPr id="213" name="Bild 212">
              <a:extLst>
                <a:ext uri="{FF2B5EF4-FFF2-40B4-BE49-F238E27FC236}">
                  <a16:creationId xmlns:a16="http://schemas.microsoft.com/office/drawing/2014/main" id="{B0167DC8-8918-54B9-9557-FB5A3AAB01BA}"/>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2373468" y="2391982"/>
              <a:ext cx="1554558" cy="393700"/>
            </a:xfrm>
            <a:prstGeom prst="rect">
              <a:avLst/>
            </a:prstGeom>
          </p:spPr>
        </p:pic>
        <p:sp>
          <p:nvSpPr>
            <p:cNvPr id="176" name="textruta 175">
              <a:extLst>
                <a:ext uri="{FF2B5EF4-FFF2-40B4-BE49-F238E27FC236}">
                  <a16:creationId xmlns:a16="http://schemas.microsoft.com/office/drawing/2014/main" id="{70653245-ACF5-3858-E394-061F7D0A3D66}"/>
                </a:ext>
              </a:extLst>
            </p:cNvPr>
            <p:cNvSpPr txBox="1"/>
            <p:nvPr/>
          </p:nvSpPr>
          <p:spPr>
            <a:xfrm>
              <a:off x="2382418" y="2385572"/>
              <a:ext cx="1416599" cy="400110"/>
            </a:xfrm>
            <a:prstGeom prst="rect">
              <a:avLst/>
            </a:prstGeom>
            <a:noFill/>
          </p:spPr>
          <p:txBody>
            <a:bodyPr wrap="square" rtlCol="0">
              <a:spAutoFit/>
            </a:bodyPr>
            <a:lstStyle/>
            <a:p>
              <a:pPr algn="ctr"/>
              <a:r>
                <a:rPr lang="sv-SE" sz="1000" b="1" dirty="0">
                  <a:latin typeface="Century Gothic" panose="020B0502020202020204" pitchFamily="34" charset="0"/>
                </a:rPr>
                <a:t>Beredskaps-myndigheter​</a:t>
              </a:r>
            </a:p>
          </p:txBody>
        </p:sp>
        <p:pic>
          <p:nvPicPr>
            <p:cNvPr id="221" name="Bild 220">
              <a:extLst>
                <a:ext uri="{FF2B5EF4-FFF2-40B4-BE49-F238E27FC236}">
                  <a16:creationId xmlns:a16="http://schemas.microsoft.com/office/drawing/2014/main" id="{4A22CB6E-EBCC-B28D-BECD-09E05E131CEE}"/>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3967612" y="4998864"/>
              <a:ext cx="304800" cy="88900"/>
            </a:xfrm>
            <a:prstGeom prst="rect">
              <a:avLst/>
            </a:prstGeom>
          </p:spPr>
        </p:pic>
        <p:pic>
          <p:nvPicPr>
            <p:cNvPr id="247" name="Bild 246">
              <a:extLst>
                <a:ext uri="{FF2B5EF4-FFF2-40B4-BE49-F238E27FC236}">
                  <a16:creationId xmlns:a16="http://schemas.microsoft.com/office/drawing/2014/main" id="{FA4C49E8-FDCD-04C1-6E39-4338F6D2A5CC}"/>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2373468" y="2826322"/>
              <a:ext cx="1554558" cy="393700"/>
            </a:xfrm>
            <a:prstGeom prst="rect">
              <a:avLst/>
            </a:prstGeom>
          </p:spPr>
        </p:pic>
        <p:sp>
          <p:nvSpPr>
            <p:cNvPr id="248" name="textruta 247">
              <a:extLst>
                <a:ext uri="{FF2B5EF4-FFF2-40B4-BE49-F238E27FC236}">
                  <a16:creationId xmlns:a16="http://schemas.microsoft.com/office/drawing/2014/main" id="{AAEE3F55-16FB-E5FF-BE61-5EBD6398EDC4}"/>
                </a:ext>
              </a:extLst>
            </p:cNvPr>
            <p:cNvSpPr txBox="1"/>
            <p:nvPr/>
          </p:nvSpPr>
          <p:spPr>
            <a:xfrm>
              <a:off x="2382418" y="2819912"/>
              <a:ext cx="1416599" cy="400110"/>
            </a:xfrm>
            <a:prstGeom prst="rect">
              <a:avLst/>
            </a:prstGeom>
            <a:noFill/>
          </p:spPr>
          <p:txBody>
            <a:bodyPr wrap="square" rtlCol="0">
              <a:spAutoFit/>
            </a:bodyPr>
            <a:lstStyle/>
            <a:p>
              <a:pPr algn="ctr"/>
              <a:r>
                <a:rPr lang="sv-SE" sz="1000" b="1" dirty="0">
                  <a:latin typeface="Century Gothic" panose="020B0502020202020204" pitchFamily="34" charset="0"/>
                </a:rPr>
                <a:t>Nätverk för privat-offentlig samverkan​​</a:t>
              </a:r>
            </a:p>
          </p:txBody>
        </p:sp>
      </p:grpSp>
      <p:grpSp>
        <p:nvGrpSpPr>
          <p:cNvPr id="5" name="Grupp 4">
            <a:extLst>
              <a:ext uri="{FF2B5EF4-FFF2-40B4-BE49-F238E27FC236}">
                <a16:creationId xmlns:a16="http://schemas.microsoft.com/office/drawing/2014/main" id="{597A85D3-0D70-469B-B0B3-81C130F5515F}"/>
              </a:ext>
            </a:extLst>
          </p:cNvPr>
          <p:cNvGrpSpPr/>
          <p:nvPr/>
        </p:nvGrpSpPr>
        <p:grpSpPr>
          <a:xfrm>
            <a:off x="4175808" y="2245988"/>
            <a:ext cx="2051257" cy="2841038"/>
            <a:chOff x="4175808" y="2245988"/>
            <a:chExt cx="2051257" cy="2841038"/>
          </a:xfrm>
        </p:grpSpPr>
        <p:pic>
          <p:nvPicPr>
            <p:cNvPr id="183" name="Bild 182">
              <a:extLst>
                <a:ext uri="{FF2B5EF4-FFF2-40B4-BE49-F238E27FC236}">
                  <a16:creationId xmlns:a16="http://schemas.microsoft.com/office/drawing/2014/main" id="{340A813E-6011-FDCB-48FB-933A54A0D1CD}"/>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4260617" y="2330741"/>
              <a:ext cx="1680644" cy="2509676"/>
            </a:xfrm>
            <a:prstGeom prst="rect">
              <a:avLst/>
            </a:prstGeom>
          </p:spPr>
        </p:pic>
        <p:pic>
          <p:nvPicPr>
            <p:cNvPr id="184" name="Bild 183">
              <a:extLst>
                <a:ext uri="{FF2B5EF4-FFF2-40B4-BE49-F238E27FC236}">
                  <a16:creationId xmlns:a16="http://schemas.microsoft.com/office/drawing/2014/main" id="{D73F23E5-C1CE-0C4E-B36F-C0D6C42017D4}"/>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4175808" y="2245988"/>
              <a:ext cx="1838203" cy="2679183"/>
            </a:xfrm>
            <a:prstGeom prst="rect">
              <a:avLst/>
            </a:prstGeom>
          </p:spPr>
        </p:pic>
        <p:sp>
          <p:nvSpPr>
            <p:cNvPr id="187" name="textruta 186">
              <a:extLst>
                <a:ext uri="{FF2B5EF4-FFF2-40B4-BE49-F238E27FC236}">
                  <a16:creationId xmlns:a16="http://schemas.microsoft.com/office/drawing/2014/main" id="{C7423780-B7E6-B7EF-8D78-0C818F1DDDCF}"/>
                </a:ext>
              </a:extLst>
            </p:cNvPr>
            <p:cNvSpPr txBox="1"/>
            <p:nvPr/>
          </p:nvSpPr>
          <p:spPr>
            <a:xfrm>
              <a:off x="4241011" y="3294764"/>
              <a:ext cx="1670790" cy="784830"/>
            </a:xfrm>
            <a:prstGeom prst="rect">
              <a:avLst/>
            </a:prstGeom>
            <a:noFill/>
          </p:spPr>
          <p:txBody>
            <a:bodyPr wrap="square" rtlCol="0">
              <a:spAutoFit/>
            </a:bodyPr>
            <a:lstStyle/>
            <a:p>
              <a:r>
                <a:rPr lang="sv-SE" sz="900" dirty="0">
                  <a:latin typeface="+mj-lt"/>
                </a:rPr>
                <a:t>Myndigheter och näringslivet </a:t>
              </a:r>
              <a:r>
                <a:rPr lang="sv-SE" sz="900" b="1" dirty="0">
                  <a:latin typeface="+mj-lt"/>
                </a:rPr>
                <a:t>skickar lägesrapporter</a:t>
              </a:r>
              <a:r>
                <a:rPr lang="sv-SE" sz="900" dirty="0">
                  <a:latin typeface="+mj-lt"/>
                </a:rPr>
                <a:t> till sektorsansvarig myndighet.​</a:t>
              </a:r>
            </a:p>
          </p:txBody>
        </p:sp>
        <p:pic>
          <p:nvPicPr>
            <p:cNvPr id="188" name="Bild 187">
              <a:extLst>
                <a:ext uri="{FF2B5EF4-FFF2-40B4-BE49-F238E27FC236}">
                  <a16:creationId xmlns:a16="http://schemas.microsoft.com/office/drawing/2014/main" id="{A836F123-742D-D8A0-6ACD-90C477604967}"/>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303146" y="4497471"/>
              <a:ext cx="304800" cy="304800"/>
            </a:xfrm>
            <a:prstGeom prst="rect">
              <a:avLst/>
            </a:prstGeom>
          </p:spPr>
        </p:pic>
        <p:sp>
          <p:nvSpPr>
            <p:cNvPr id="189" name="textruta 188">
              <a:extLst>
                <a:ext uri="{FF2B5EF4-FFF2-40B4-BE49-F238E27FC236}">
                  <a16:creationId xmlns:a16="http://schemas.microsoft.com/office/drawing/2014/main" id="{C4916283-37F1-75EC-18FA-ADA53E305554}"/>
                </a:ext>
              </a:extLst>
            </p:cNvPr>
            <p:cNvSpPr txBox="1"/>
            <p:nvPr/>
          </p:nvSpPr>
          <p:spPr>
            <a:xfrm>
              <a:off x="4326344" y="4526012"/>
              <a:ext cx="258404" cy="246221"/>
            </a:xfrm>
            <a:prstGeom prst="rect">
              <a:avLst/>
            </a:prstGeom>
            <a:noFill/>
          </p:spPr>
          <p:txBody>
            <a:bodyPr wrap="none" rtlCol="0">
              <a:spAutoFit/>
            </a:bodyPr>
            <a:lstStyle/>
            <a:p>
              <a:r>
                <a:rPr lang="sv-SE" sz="1000" b="1" dirty="0">
                  <a:latin typeface="Century Gothic" panose="020B0502020202020204" pitchFamily="34" charset="0"/>
                </a:rPr>
                <a:t>B</a:t>
              </a:r>
            </a:p>
          </p:txBody>
        </p:sp>
        <p:pic>
          <p:nvPicPr>
            <p:cNvPr id="223" name="Bild 222">
              <a:extLst>
                <a:ext uri="{FF2B5EF4-FFF2-40B4-BE49-F238E27FC236}">
                  <a16:creationId xmlns:a16="http://schemas.microsoft.com/office/drawing/2014/main" id="{9A2EC4A7-735C-D993-3195-BA14DB671612}"/>
                </a:ext>
              </a:extLst>
            </p:cNvPr>
            <p:cNvPicPr>
              <a:picLocks noChangeAspect="1"/>
            </p:cNvPicPr>
            <p:nvPr/>
          </p:nvPicPr>
          <p:blipFill>
            <a:blip r:embed="rId20">
              <a:extLst>
                <a:ext uri="{96DAC541-7B7A-43D3-8B79-37D633B846F1}">
                  <asvg:svgBlip xmlns:asvg="http://schemas.microsoft.com/office/drawing/2016/SVG/main" r:embed="rId21"/>
                </a:ext>
              </a:extLst>
            </a:blip>
            <a:stretch>
              <a:fillRect/>
            </a:stretch>
          </p:blipFill>
          <p:spPr>
            <a:xfrm>
              <a:off x="5922265" y="4998126"/>
              <a:ext cx="304800" cy="88900"/>
            </a:xfrm>
            <a:prstGeom prst="rect">
              <a:avLst/>
            </a:prstGeom>
          </p:spPr>
        </p:pic>
        <p:pic>
          <p:nvPicPr>
            <p:cNvPr id="249" name="Bild 248">
              <a:extLst>
                <a:ext uri="{FF2B5EF4-FFF2-40B4-BE49-F238E27FC236}">
                  <a16:creationId xmlns:a16="http://schemas.microsoft.com/office/drawing/2014/main" id="{46EE4FCE-3691-22C4-B939-AA2BA197BE5F}"/>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4327998" y="2391982"/>
              <a:ext cx="1554558" cy="393700"/>
            </a:xfrm>
            <a:prstGeom prst="rect">
              <a:avLst/>
            </a:prstGeom>
          </p:spPr>
        </p:pic>
        <p:sp>
          <p:nvSpPr>
            <p:cNvPr id="250" name="textruta 249">
              <a:extLst>
                <a:ext uri="{FF2B5EF4-FFF2-40B4-BE49-F238E27FC236}">
                  <a16:creationId xmlns:a16="http://schemas.microsoft.com/office/drawing/2014/main" id="{1A05782C-590B-1E2D-299F-BE4A272D8177}"/>
                </a:ext>
              </a:extLst>
            </p:cNvPr>
            <p:cNvSpPr txBox="1"/>
            <p:nvPr/>
          </p:nvSpPr>
          <p:spPr>
            <a:xfrm>
              <a:off x="4336948" y="2385572"/>
              <a:ext cx="1416599" cy="400110"/>
            </a:xfrm>
            <a:prstGeom prst="rect">
              <a:avLst/>
            </a:prstGeom>
            <a:noFill/>
          </p:spPr>
          <p:txBody>
            <a:bodyPr wrap="square" rtlCol="0">
              <a:spAutoFit/>
            </a:bodyPr>
            <a:lstStyle/>
            <a:p>
              <a:pPr algn="ctr"/>
              <a:r>
                <a:rPr lang="sv-SE" sz="1000" b="1" dirty="0">
                  <a:latin typeface="Century Gothic" panose="020B0502020202020204" pitchFamily="34" charset="0"/>
                </a:rPr>
                <a:t>Beredskaps-myndigheter​</a:t>
              </a:r>
            </a:p>
          </p:txBody>
        </p:sp>
        <p:pic>
          <p:nvPicPr>
            <p:cNvPr id="251" name="Bild 250">
              <a:extLst>
                <a:ext uri="{FF2B5EF4-FFF2-40B4-BE49-F238E27FC236}">
                  <a16:creationId xmlns:a16="http://schemas.microsoft.com/office/drawing/2014/main" id="{BE6C3783-2CAC-8B14-B0C8-D91CE798B6EC}"/>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4327998" y="2826322"/>
              <a:ext cx="1554558" cy="393700"/>
            </a:xfrm>
            <a:prstGeom prst="rect">
              <a:avLst/>
            </a:prstGeom>
          </p:spPr>
        </p:pic>
        <p:sp>
          <p:nvSpPr>
            <p:cNvPr id="252" name="textruta 251">
              <a:extLst>
                <a:ext uri="{FF2B5EF4-FFF2-40B4-BE49-F238E27FC236}">
                  <a16:creationId xmlns:a16="http://schemas.microsoft.com/office/drawing/2014/main" id="{A6A84746-5E70-CFAE-96C1-F76524236E34}"/>
                </a:ext>
              </a:extLst>
            </p:cNvPr>
            <p:cNvSpPr txBox="1"/>
            <p:nvPr/>
          </p:nvSpPr>
          <p:spPr>
            <a:xfrm>
              <a:off x="4336948" y="2819912"/>
              <a:ext cx="1416599" cy="400110"/>
            </a:xfrm>
            <a:prstGeom prst="rect">
              <a:avLst/>
            </a:prstGeom>
            <a:noFill/>
          </p:spPr>
          <p:txBody>
            <a:bodyPr wrap="square" rtlCol="0">
              <a:spAutoFit/>
            </a:bodyPr>
            <a:lstStyle/>
            <a:p>
              <a:pPr algn="ctr"/>
              <a:r>
                <a:rPr lang="sv-SE" sz="1000" b="1" dirty="0">
                  <a:latin typeface="Century Gothic" panose="020B0502020202020204" pitchFamily="34" charset="0"/>
                </a:rPr>
                <a:t>Nätverk för privat-offentlig samverkan​​</a:t>
              </a:r>
            </a:p>
          </p:txBody>
        </p:sp>
      </p:grpSp>
      <p:grpSp>
        <p:nvGrpSpPr>
          <p:cNvPr id="9" name="Grupp 8">
            <a:extLst>
              <a:ext uri="{FF2B5EF4-FFF2-40B4-BE49-F238E27FC236}">
                <a16:creationId xmlns:a16="http://schemas.microsoft.com/office/drawing/2014/main" id="{78716C3F-A791-4713-BF3A-8F33865ADF7F}"/>
              </a:ext>
            </a:extLst>
          </p:cNvPr>
          <p:cNvGrpSpPr/>
          <p:nvPr/>
        </p:nvGrpSpPr>
        <p:grpSpPr>
          <a:xfrm>
            <a:off x="10054415" y="2245988"/>
            <a:ext cx="1838203" cy="2679183"/>
            <a:chOff x="10054415" y="2245988"/>
            <a:chExt cx="1838203" cy="2679183"/>
          </a:xfrm>
        </p:grpSpPr>
        <p:pic>
          <p:nvPicPr>
            <p:cNvPr id="206" name="Bild 205">
              <a:extLst>
                <a:ext uri="{FF2B5EF4-FFF2-40B4-BE49-F238E27FC236}">
                  <a16:creationId xmlns:a16="http://schemas.microsoft.com/office/drawing/2014/main" id="{6978B734-D91B-4D5F-9CCD-6BE8D46BBB5A}"/>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10139224" y="2330741"/>
              <a:ext cx="1680644" cy="2509676"/>
            </a:xfrm>
            <a:prstGeom prst="rect">
              <a:avLst/>
            </a:prstGeom>
          </p:spPr>
        </p:pic>
        <p:pic>
          <p:nvPicPr>
            <p:cNvPr id="207" name="Bild 206">
              <a:extLst>
                <a:ext uri="{FF2B5EF4-FFF2-40B4-BE49-F238E27FC236}">
                  <a16:creationId xmlns:a16="http://schemas.microsoft.com/office/drawing/2014/main" id="{C4D2F748-9EC3-D7E3-60A3-6DBC853E3616}"/>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10054415" y="2245988"/>
              <a:ext cx="1838203" cy="2679183"/>
            </a:xfrm>
            <a:prstGeom prst="rect">
              <a:avLst/>
            </a:prstGeom>
          </p:spPr>
        </p:pic>
        <p:sp>
          <p:nvSpPr>
            <p:cNvPr id="210" name="textruta 209">
              <a:extLst>
                <a:ext uri="{FF2B5EF4-FFF2-40B4-BE49-F238E27FC236}">
                  <a16:creationId xmlns:a16="http://schemas.microsoft.com/office/drawing/2014/main" id="{70D50F12-1B42-0590-1749-A399C2721533}"/>
                </a:ext>
              </a:extLst>
            </p:cNvPr>
            <p:cNvSpPr txBox="1"/>
            <p:nvPr/>
          </p:nvSpPr>
          <p:spPr>
            <a:xfrm>
              <a:off x="10119618" y="3374844"/>
              <a:ext cx="1670790" cy="507831"/>
            </a:xfrm>
            <a:prstGeom prst="rect">
              <a:avLst/>
            </a:prstGeom>
            <a:noFill/>
          </p:spPr>
          <p:txBody>
            <a:bodyPr wrap="square" rtlCol="0">
              <a:spAutoFit/>
            </a:bodyPr>
            <a:lstStyle/>
            <a:p>
              <a:r>
                <a:rPr lang="sv-SE" sz="900" dirty="0">
                  <a:latin typeface="+mj-lt"/>
                </a:rPr>
                <a:t>Berörda instanser tar emot och vid behov </a:t>
              </a:r>
              <a:r>
                <a:rPr lang="sv-SE" sz="900" b="1" dirty="0">
                  <a:latin typeface="+mj-lt"/>
                </a:rPr>
                <a:t>förmedlar vidare</a:t>
              </a:r>
              <a:r>
                <a:rPr lang="sv-SE" sz="900" dirty="0">
                  <a:latin typeface="+mj-lt"/>
                </a:rPr>
                <a:t>. ​</a:t>
              </a:r>
            </a:p>
          </p:txBody>
        </p:sp>
        <p:pic>
          <p:nvPicPr>
            <p:cNvPr id="211" name="Bild 210">
              <a:extLst>
                <a:ext uri="{FF2B5EF4-FFF2-40B4-BE49-F238E27FC236}">
                  <a16:creationId xmlns:a16="http://schemas.microsoft.com/office/drawing/2014/main" id="{F6387F1D-B95F-C4C8-A3D0-E34940D5EE9B}"/>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181753" y="4497471"/>
              <a:ext cx="304800" cy="304800"/>
            </a:xfrm>
            <a:prstGeom prst="rect">
              <a:avLst/>
            </a:prstGeom>
          </p:spPr>
        </p:pic>
        <p:sp>
          <p:nvSpPr>
            <p:cNvPr id="212" name="textruta 211">
              <a:extLst>
                <a:ext uri="{FF2B5EF4-FFF2-40B4-BE49-F238E27FC236}">
                  <a16:creationId xmlns:a16="http://schemas.microsoft.com/office/drawing/2014/main" id="{F2F585A4-90A3-0026-0A68-CC24281E1239}"/>
                </a:ext>
              </a:extLst>
            </p:cNvPr>
            <p:cNvSpPr txBox="1"/>
            <p:nvPr/>
          </p:nvSpPr>
          <p:spPr>
            <a:xfrm>
              <a:off x="10194531" y="4526397"/>
              <a:ext cx="284052" cy="246221"/>
            </a:xfrm>
            <a:prstGeom prst="rect">
              <a:avLst/>
            </a:prstGeom>
            <a:noFill/>
          </p:spPr>
          <p:txBody>
            <a:bodyPr wrap="none" rtlCol="0">
              <a:spAutoFit/>
            </a:bodyPr>
            <a:lstStyle/>
            <a:p>
              <a:r>
                <a:rPr lang="sv-SE" sz="1000" b="1" dirty="0">
                  <a:latin typeface="Century Gothic" panose="020B0502020202020204" pitchFamily="34" charset="0"/>
                </a:rPr>
                <a:t>C</a:t>
              </a:r>
            </a:p>
          </p:txBody>
        </p:sp>
        <p:pic>
          <p:nvPicPr>
            <p:cNvPr id="253" name="Bild 252">
              <a:extLst>
                <a:ext uri="{FF2B5EF4-FFF2-40B4-BE49-F238E27FC236}">
                  <a16:creationId xmlns:a16="http://schemas.microsoft.com/office/drawing/2014/main" id="{6E710FBE-4773-FC65-D651-0E52623F740D}"/>
                </a:ext>
              </a:extLst>
            </p:cNvPr>
            <p:cNvPicPr>
              <a:picLocks noChangeAspect="1"/>
            </p:cNvPicPr>
            <p:nvPr/>
          </p:nvPicPr>
          <p:blipFill>
            <a:blip r:embed="rId22">
              <a:extLst>
                <a:ext uri="{96DAC541-7B7A-43D3-8B79-37D633B846F1}">
                  <asvg:svgBlip xmlns:asvg="http://schemas.microsoft.com/office/drawing/2016/SVG/main" r:embed="rId23"/>
                </a:ext>
              </a:extLst>
            </a:blip>
            <a:stretch>
              <a:fillRect/>
            </a:stretch>
          </p:blipFill>
          <p:spPr>
            <a:xfrm>
              <a:off x="10199149" y="2391045"/>
              <a:ext cx="1538908" cy="254000"/>
            </a:xfrm>
            <a:prstGeom prst="rect">
              <a:avLst/>
            </a:prstGeom>
          </p:spPr>
        </p:pic>
        <p:sp>
          <p:nvSpPr>
            <p:cNvPr id="218" name="textruta 217">
              <a:extLst>
                <a:ext uri="{FF2B5EF4-FFF2-40B4-BE49-F238E27FC236}">
                  <a16:creationId xmlns:a16="http://schemas.microsoft.com/office/drawing/2014/main" id="{2554539F-FCC0-130A-3966-CCB5B2405A89}"/>
                </a:ext>
              </a:extLst>
            </p:cNvPr>
            <p:cNvSpPr txBox="1"/>
            <p:nvPr/>
          </p:nvSpPr>
          <p:spPr>
            <a:xfrm>
              <a:off x="10203313" y="2385023"/>
              <a:ext cx="1528474" cy="246221"/>
            </a:xfrm>
            <a:prstGeom prst="rect">
              <a:avLst/>
            </a:prstGeom>
            <a:noFill/>
          </p:spPr>
          <p:txBody>
            <a:bodyPr wrap="square" rtlCol="0">
              <a:spAutoFit/>
            </a:bodyPr>
            <a:lstStyle/>
            <a:p>
              <a:pPr algn="ctr"/>
              <a:r>
                <a:rPr lang="sv-SE" sz="1000" b="1" dirty="0">
                  <a:latin typeface="Century Gothic" panose="020B0502020202020204" pitchFamily="34" charset="0"/>
                </a:rPr>
                <a:t>Regeringen​</a:t>
              </a:r>
            </a:p>
          </p:txBody>
        </p:sp>
        <p:pic>
          <p:nvPicPr>
            <p:cNvPr id="254" name="Bild 253">
              <a:extLst>
                <a:ext uri="{FF2B5EF4-FFF2-40B4-BE49-F238E27FC236}">
                  <a16:creationId xmlns:a16="http://schemas.microsoft.com/office/drawing/2014/main" id="{80EB4668-6BA2-1CFE-F7A3-07FCD416671E}"/>
                </a:ext>
              </a:extLst>
            </p:cNvPr>
            <p:cNvPicPr>
              <a:picLocks noChangeAspect="1"/>
            </p:cNvPicPr>
            <p:nvPr/>
          </p:nvPicPr>
          <p:blipFill>
            <a:blip r:embed="rId22">
              <a:extLst>
                <a:ext uri="{96DAC541-7B7A-43D3-8B79-37D633B846F1}">
                  <asvg:svgBlip xmlns:asvg="http://schemas.microsoft.com/office/drawing/2016/SVG/main" r:embed="rId23"/>
                </a:ext>
              </a:extLst>
            </a:blip>
            <a:stretch>
              <a:fillRect/>
            </a:stretch>
          </p:blipFill>
          <p:spPr>
            <a:xfrm>
              <a:off x="10199149" y="2711343"/>
              <a:ext cx="1538908" cy="254000"/>
            </a:xfrm>
            <a:prstGeom prst="rect">
              <a:avLst/>
            </a:prstGeom>
          </p:spPr>
        </p:pic>
        <p:sp>
          <p:nvSpPr>
            <p:cNvPr id="255" name="textruta 254">
              <a:extLst>
                <a:ext uri="{FF2B5EF4-FFF2-40B4-BE49-F238E27FC236}">
                  <a16:creationId xmlns:a16="http://schemas.microsoft.com/office/drawing/2014/main" id="{164D6479-AE09-094F-B428-99C8443614E7}"/>
                </a:ext>
              </a:extLst>
            </p:cNvPr>
            <p:cNvSpPr txBox="1"/>
            <p:nvPr/>
          </p:nvSpPr>
          <p:spPr>
            <a:xfrm>
              <a:off x="10203313" y="2705321"/>
              <a:ext cx="1528474" cy="246221"/>
            </a:xfrm>
            <a:prstGeom prst="rect">
              <a:avLst/>
            </a:prstGeom>
            <a:noFill/>
          </p:spPr>
          <p:txBody>
            <a:bodyPr wrap="square" rtlCol="0">
              <a:spAutoFit/>
            </a:bodyPr>
            <a:lstStyle/>
            <a:p>
              <a:pPr algn="ctr"/>
              <a:r>
                <a:rPr lang="sv-SE" sz="1000" b="1" dirty="0">
                  <a:latin typeface="Century Gothic" panose="020B0502020202020204" pitchFamily="34" charset="0"/>
                </a:rPr>
                <a:t>Försvarsmakten​​</a:t>
              </a:r>
            </a:p>
          </p:txBody>
        </p:sp>
        <p:pic>
          <p:nvPicPr>
            <p:cNvPr id="256" name="Bild 255">
              <a:extLst>
                <a:ext uri="{FF2B5EF4-FFF2-40B4-BE49-F238E27FC236}">
                  <a16:creationId xmlns:a16="http://schemas.microsoft.com/office/drawing/2014/main" id="{9861BB1E-CA0D-263D-96F2-CFF52AE076A7}"/>
                </a:ext>
              </a:extLst>
            </p:cNvPr>
            <p:cNvPicPr>
              <a:picLocks noChangeAspect="1"/>
            </p:cNvPicPr>
            <p:nvPr/>
          </p:nvPicPr>
          <p:blipFill>
            <a:blip r:embed="rId22">
              <a:extLst>
                <a:ext uri="{96DAC541-7B7A-43D3-8B79-37D633B846F1}">
                  <asvg:svgBlip xmlns:asvg="http://schemas.microsoft.com/office/drawing/2016/SVG/main" r:embed="rId23"/>
                </a:ext>
              </a:extLst>
            </a:blip>
            <a:stretch>
              <a:fillRect/>
            </a:stretch>
          </p:blipFill>
          <p:spPr>
            <a:xfrm>
              <a:off x="10199149" y="3043856"/>
              <a:ext cx="1538908" cy="254000"/>
            </a:xfrm>
            <a:prstGeom prst="rect">
              <a:avLst/>
            </a:prstGeom>
          </p:spPr>
        </p:pic>
        <p:sp>
          <p:nvSpPr>
            <p:cNvPr id="257" name="textruta 256">
              <a:extLst>
                <a:ext uri="{FF2B5EF4-FFF2-40B4-BE49-F238E27FC236}">
                  <a16:creationId xmlns:a16="http://schemas.microsoft.com/office/drawing/2014/main" id="{27272269-B49A-EC8F-52C0-A4FABB20AEA9}"/>
                </a:ext>
              </a:extLst>
            </p:cNvPr>
            <p:cNvSpPr txBox="1"/>
            <p:nvPr/>
          </p:nvSpPr>
          <p:spPr>
            <a:xfrm>
              <a:off x="10203313" y="3037834"/>
              <a:ext cx="1528474" cy="246221"/>
            </a:xfrm>
            <a:prstGeom prst="rect">
              <a:avLst/>
            </a:prstGeom>
            <a:noFill/>
          </p:spPr>
          <p:txBody>
            <a:bodyPr wrap="square" rtlCol="0">
              <a:spAutoFit/>
            </a:bodyPr>
            <a:lstStyle/>
            <a:p>
              <a:pPr algn="ctr"/>
              <a:r>
                <a:rPr lang="sv-SE" sz="1000" b="1" dirty="0">
                  <a:latin typeface="Century Gothic" panose="020B0502020202020204" pitchFamily="34" charset="0"/>
                </a:rPr>
                <a:t>MSB</a:t>
              </a:r>
            </a:p>
          </p:txBody>
        </p:sp>
      </p:grpSp>
      <p:pic>
        <p:nvPicPr>
          <p:cNvPr id="268" name="Bild 267">
            <a:extLst>
              <a:ext uri="{FF2B5EF4-FFF2-40B4-BE49-F238E27FC236}">
                <a16:creationId xmlns:a16="http://schemas.microsoft.com/office/drawing/2014/main" id="{9C884F27-4154-1D02-1669-5E80AB124B30}"/>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3003739" y="5955619"/>
            <a:ext cx="6184521" cy="680825"/>
          </a:xfrm>
          <a:prstGeom prst="rect">
            <a:avLst/>
          </a:prstGeom>
        </p:spPr>
      </p:pic>
      <p:pic>
        <p:nvPicPr>
          <p:cNvPr id="269" name="Bild 268">
            <a:extLst>
              <a:ext uri="{FF2B5EF4-FFF2-40B4-BE49-F238E27FC236}">
                <a16:creationId xmlns:a16="http://schemas.microsoft.com/office/drawing/2014/main" id="{408E003E-77FC-1751-740C-3C2CB2941B28}"/>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093120" y="6112666"/>
            <a:ext cx="358474" cy="358474"/>
          </a:xfrm>
          <a:prstGeom prst="rect">
            <a:avLst/>
          </a:prstGeom>
        </p:spPr>
      </p:pic>
      <p:sp>
        <p:nvSpPr>
          <p:cNvPr id="270" name="textruta 269">
            <a:extLst>
              <a:ext uri="{FF2B5EF4-FFF2-40B4-BE49-F238E27FC236}">
                <a16:creationId xmlns:a16="http://schemas.microsoft.com/office/drawing/2014/main" id="{37BF0B15-CB27-A9CD-8895-F552293A7449}"/>
              </a:ext>
            </a:extLst>
          </p:cNvPr>
          <p:cNvSpPr txBox="1"/>
          <p:nvPr/>
        </p:nvSpPr>
        <p:spPr>
          <a:xfrm>
            <a:off x="3467595" y="6102950"/>
            <a:ext cx="1518584" cy="369332"/>
          </a:xfrm>
          <a:prstGeom prst="rect">
            <a:avLst/>
          </a:prstGeom>
          <a:noFill/>
        </p:spPr>
        <p:txBody>
          <a:bodyPr wrap="square" rtlCol="0">
            <a:spAutoFit/>
          </a:bodyPr>
          <a:lstStyle/>
          <a:p>
            <a:r>
              <a:rPr lang="sv-SE" sz="900" dirty="0">
                <a:latin typeface="+mj-lt"/>
              </a:rPr>
              <a:t>Identifierar behov och efterfrågar information​</a:t>
            </a:r>
          </a:p>
        </p:txBody>
      </p:sp>
      <p:sp>
        <p:nvSpPr>
          <p:cNvPr id="271" name="textruta 270">
            <a:extLst>
              <a:ext uri="{FF2B5EF4-FFF2-40B4-BE49-F238E27FC236}">
                <a16:creationId xmlns:a16="http://schemas.microsoft.com/office/drawing/2014/main" id="{01803574-71EA-231D-4E23-4972A66565AD}"/>
              </a:ext>
            </a:extLst>
          </p:cNvPr>
          <p:cNvSpPr txBox="1"/>
          <p:nvPr/>
        </p:nvSpPr>
        <p:spPr>
          <a:xfrm>
            <a:off x="5459576" y="6102950"/>
            <a:ext cx="1462397" cy="369332"/>
          </a:xfrm>
          <a:prstGeom prst="rect">
            <a:avLst/>
          </a:prstGeom>
          <a:noFill/>
        </p:spPr>
        <p:txBody>
          <a:bodyPr wrap="square" rtlCol="0">
            <a:spAutoFit/>
          </a:bodyPr>
          <a:lstStyle/>
          <a:p>
            <a:r>
              <a:rPr lang="sv-SE" sz="900" dirty="0">
                <a:latin typeface="+mj-lt"/>
              </a:rPr>
              <a:t>Avger lägesrapporter till sektorsansvarig​</a:t>
            </a:r>
          </a:p>
        </p:txBody>
      </p:sp>
      <p:sp>
        <p:nvSpPr>
          <p:cNvPr id="272" name="textruta 271">
            <a:extLst>
              <a:ext uri="{FF2B5EF4-FFF2-40B4-BE49-F238E27FC236}">
                <a16:creationId xmlns:a16="http://schemas.microsoft.com/office/drawing/2014/main" id="{ED0AD7A4-C692-FDC0-3D34-2627D271F49B}"/>
              </a:ext>
            </a:extLst>
          </p:cNvPr>
          <p:cNvSpPr txBox="1"/>
          <p:nvPr/>
        </p:nvSpPr>
        <p:spPr>
          <a:xfrm>
            <a:off x="7354566" y="6102950"/>
            <a:ext cx="1833694" cy="369332"/>
          </a:xfrm>
          <a:prstGeom prst="rect">
            <a:avLst/>
          </a:prstGeom>
          <a:noFill/>
        </p:spPr>
        <p:txBody>
          <a:bodyPr wrap="square" rtlCol="0">
            <a:spAutoFit/>
          </a:bodyPr>
          <a:lstStyle/>
          <a:p>
            <a:r>
              <a:rPr lang="sv-SE" sz="900" dirty="0">
                <a:latin typeface="+mj-lt"/>
              </a:rPr>
              <a:t>Vid behov förmedlar vidare utifrån ansvarsområde​</a:t>
            </a:r>
          </a:p>
        </p:txBody>
      </p:sp>
      <p:sp>
        <p:nvSpPr>
          <p:cNvPr id="273" name="textruta 272">
            <a:extLst>
              <a:ext uri="{FF2B5EF4-FFF2-40B4-BE49-F238E27FC236}">
                <a16:creationId xmlns:a16="http://schemas.microsoft.com/office/drawing/2014/main" id="{8FE09CD5-A88A-DF3A-FAC7-29297B54145C}"/>
              </a:ext>
            </a:extLst>
          </p:cNvPr>
          <p:cNvSpPr txBox="1"/>
          <p:nvPr/>
        </p:nvSpPr>
        <p:spPr>
          <a:xfrm>
            <a:off x="3092971" y="6164701"/>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A</a:t>
            </a:r>
          </a:p>
        </p:txBody>
      </p:sp>
      <p:pic>
        <p:nvPicPr>
          <p:cNvPr id="274" name="Bild 273">
            <a:extLst>
              <a:ext uri="{FF2B5EF4-FFF2-40B4-BE49-F238E27FC236}">
                <a16:creationId xmlns:a16="http://schemas.microsoft.com/office/drawing/2014/main" id="{579BC624-E0A8-D7F6-82D9-1C33BF361BF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080090" y="6112666"/>
            <a:ext cx="358474" cy="358474"/>
          </a:xfrm>
          <a:prstGeom prst="rect">
            <a:avLst/>
          </a:prstGeom>
        </p:spPr>
      </p:pic>
      <p:sp>
        <p:nvSpPr>
          <p:cNvPr id="275" name="textruta 274">
            <a:extLst>
              <a:ext uri="{FF2B5EF4-FFF2-40B4-BE49-F238E27FC236}">
                <a16:creationId xmlns:a16="http://schemas.microsoft.com/office/drawing/2014/main" id="{A5E1AFE3-26BD-5E1F-FAE9-E3993C1CE293}"/>
              </a:ext>
            </a:extLst>
          </p:cNvPr>
          <p:cNvSpPr txBox="1"/>
          <p:nvPr/>
        </p:nvSpPr>
        <p:spPr>
          <a:xfrm>
            <a:off x="5079941" y="6164701"/>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B</a:t>
            </a:r>
          </a:p>
        </p:txBody>
      </p:sp>
      <p:pic>
        <p:nvPicPr>
          <p:cNvPr id="276" name="Bild 275">
            <a:extLst>
              <a:ext uri="{FF2B5EF4-FFF2-40B4-BE49-F238E27FC236}">
                <a16:creationId xmlns:a16="http://schemas.microsoft.com/office/drawing/2014/main" id="{26422E7E-47E8-C2AD-AC30-2A81D4662DD8}"/>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970556" y="6112666"/>
            <a:ext cx="358474" cy="358474"/>
          </a:xfrm>
          <a:prstGeom prst="rect">
            <a:avLst/>
          </a:prstGeom>
        </p:spPr>
      </p:pic>
      <p:sp>
        <p:nvSpPr>
          <p:cNvPr id="277" name="textruta 276">
            <a:extLst>
              <a:ext uri="{FF2B5EF4-FFF2-40B4-BE49-F238E27FC236}">
                <a16:creationId xmlns:a16="http://schemas.microsoft.com/office/drawing/2014/main" id="{40764379-E6F8-3476-00D9-A9AD3949281D}"/>
              </a:ext>
            </a:extLst>
          </p:cNvPr>
          <p:cNvSpPr txBox="1"/>
          <p:nvPr/>
        </p:nvSpPr>
        <p:spPr>
          <a:xfrm>
            <a:off x="6970407" y="6164701"/>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C</a:t>
            </a:r>
          </a:p>
        </p:txBody>
      </p:sp>
      <p:grpSp>
        <p:nvGrpSpPr>
          <p:cNvPr id="10" name="Grupp 9">
            <a:extLst>
              <a:ext uri="{FF2B5EF4-FFF2-40B4-BE49-F238E27FC236}">
                <a16:creationId xmlns:a16="http://schemas.microsoft.com/office/drawing/2014/main" id="{DC56135A-2BE7-4C13-99BF-1AA82338D808}"/>
              </a:ext>
            </a:extLst>
          </p:cNvPr>
          <p:cNvGrpSpPr/>
          <p:nvPr/>
        </p:nvGrpSpPr>
        <p:grpSpPr>
          <a:xfrm>
            <a:off x="9149750" y="4936705"/>
            <a:ext cx="1699500" cy="680528"/>
            <a:chOff x="9149750" y="4936705"/>
            <a:chExt cx="1699500" cy="680528"/>
          </a:xfrm>
        </p:grpSpPr>
        <p:sp>
          <p:nvSpPr>
            <p:cNvPr id="229" name="Vänster klammerparentes 226">
              <a:extLst>
                <a:ext uri="{FF2B5EF4-FFF2-40B4-BE49-F238E27FC236}">
                  <a16:creationId xmlns:a16="http://schemas.microsoft.com/office/drawing/2014/main" id="{10AA3E85-0563-D31C-9A42-423B8F954950}"/>
                </a:ext>
              </a:extLst>
            </p:cNvPr>
            <p:cNvSpPr/>
            <p:nvPr/>
          </p:nvSpPr>
          <p:spPr>
            <a:xfrm rot="16200000">
              <a:off x="9797742" y="4288713"/>
              <a:ext cx="403516" cy="1699500"/>
            </a:xfrm>
            <a:custGeom>
              <a:avLst/>
              <a:gdLst>
                <a:gd name="connsiteX0" fmla="*/ 251116 w 251116"/>
                <a:gd name="connsiteY0" fmla="*/ 1689970 h 1689970"/>
                <a:gd name="connsiteX1" fmla="*/ 125558 w 251116"/>
                <a:gd name="connsiteY1" fmla="*/ 1669045 h 1689970"/>
                <a:gd name="connsiteX2" fmla="*/ 125558 w 251116"/>
                <a:gd name="connsiteY2" fmla="*/ 875695 h 1689970"/>
                <a:gd name="connsiteX3" fmla="*/ 0 w 251116"/>
                <a:gd name="connsiteY3" fmla="*/ 854770 h 1689970"/>
                <a:gd name="connsiteX4" fmla="*/ 125558 w 251116"/>
                <a:gd name="connsiteY4" fmla="*/ 833845 h 1689970"/>
                <a:gd name="connsiteX5" fmla="*/ 125558 w 251116"/>
                <a:gd name="connsiteY5" fmla="*/ 20925 h 1689970"/>
                <a:gd name="connsiteX6" fmla="*/ 251116 w 251116"/>
                <a:gd name="connsiteY6" fmla="*/ 0 h 1689970"/>
                <a:gd name="connsiteX7" fmla="*/ 251116 w 251116"/>
                <a:gd name="connsiteY7" fmla="*/ 1689970 h 1689970"/>
                <a:gd name="connsiteX0" fmla="*/ 251116 w 251116"/>
                <a:gd name="connsiteY0" fmla="*/ 1689970 h 1689970"/>
                <a:gd name="connsiteX1" fmla="*/ 125558 w 251116"/>
                <a:gd name="connsiteY1" fmla="*/ 1669045 h 1689970"/>
                <a:gd name="connsiteX2" fmla="*/ 125558 w 251116"/>
                <a:gd name="connsiteY2" fmla="*/ 875695 h 1689970"/>
                <a:gd name="connsiteX3" fmla="*/ 0 w 251116"/>
                <a:gd name="connsiteY3" fmla="*/ 854770 h 1689970"/>
                <a:gd name="connsiteX4" fmla="*/ 125558 w 251116"/>
                <a:gd name="connsiteY4" fmla="*/ 833845 h 1689970"/>
                <a:gd name="connsiteX5" fmla="*/ 125558 w 251116"/>
                <a:gd name="connsiteY5" fmla="*/ 20925 h 1689970"/>
                <a:gd name="connsiteX6" fmla="*/ 251116 w 251116"/>
                <a:gd name="connsiteY6" fmla="*/ 0 h 1689970"/>
                <a:gd name="connsiteX0" fmla="*/ 251116 w 403516"/>
                <a:gd name="connsiteY0" fmla="*/ 1689970 h 1689970"/>
                <a:gd name="connsiteX1" fmla="*/ 125558 w 403516"/>
                <a:gd name="connsiteY1" fmla="*/ 1669045 h 1689970"/>
                <a:gd name="connsiteX2" fmla="*/ 125558 w 403516"/>
                <a:gd name="connsiteY2" fmla="*/ 875695 h 1689970"/>
                <a:gd name="connsiteX3" fmla="*/ 0 w 403516"/>
                <a:gd name="connsiteY3" fmla="*/ 854770 h 1689970"/>
                <a:gd name="connsiteX4" fmla="*/ 125558 w 403516"/>
                <a:gd name="connsiteY4" fmla="*/ 833845 h 1689970"/>
                <a:gd name="connsiteX5" fmla="*/ 125558 w 403516"/>
                <a:gd name="connsiteY5" fmla="*/ 20925 h 1689970"/>
                <a:gd name="connsiteX6" fmla="*/ 251116 w 403516"/>
                <a:gd name="connsiteY6" fmla="*/ 0 h 1689970"/>
                <a:gd name="connsiteX7" fmla="*/ 251116 w 403516"/>
                <a:gd name="connsiteY7" fmla="*/ 1689970 h 1689970"/>
                <a:gd name="connsiteX0" fmla="*/ 251116 w 403516"/>
                <a:gd name="connsiteY0" fmla="*/ 1689970 h 1689970"/>
                <a:gd name="connsiteX1" fmla="*/ 125558 w 403516"/>
                <a:gd name="connsiteY1" fmla="*/ 1669045 h 1689970"/>
                <a:gd name="connsiteX2" fmla="*/ 125558 w 403516"/>
                <a:gd name="connsiteY2" fmla="*/ 875695 h 1689970"/>
                <a:gd name="connsiteX3" fmla="*/ 0 w 403516"/>
                <a:gd name="connsiteY3" fmla="*/ 854770 h 1689970"/>
                <a:gd name="connsiteX4" fmla="*/ 125558 w 403516"/>
                <a:gd name="connsiteY4" fmla="*/ 833845 h 1689970"/>
                <a:gd name="connsiteX5" fmla="*/ 125558 w 403516"/>
                <a:gd name="connsiteY5" fmla="*/ 20925 h 1689970"/>
                <a:gd name="connsiteX6" fmla="*/ 403516 w 403516"/>
                <a:gd name="connsiteY6" fmla="*/ 9525 h 1689970"/>
                <a:gd name="connsiteX0" fmla="*/ 251116 w 403516"/>
                <a:gd name="connsiteY0" fmla="*/ 1689970 h 1704258"/>
                <a:gd name="connsiteX1" fmla="*/ 125558 w 403516"/>
                <a:gd name="connsiteY1" fmla="*/ 1669045 h 1704258"/>
                <a:gd name="connsiteX2" fmla="*/ 125558 w 403516"/>
                <a:gd name="connsiteY2" fmla="*/ 875695 h 1704258"/>
                <a:gd name="connsiteX3" fmla="*/ 0 w 403516"/>
                <a:gd name="connsiteY3" fmla="*/ 854770 h 1704258"/>
                <a:gd name="connsiteX4" fmla="*/ 125558 w 403516"/>
                <a:gd name="connsiteY4" fmla="*/ 833845 h 1704258"/>
                <a:gd name="connsiteX5" fmla="*/ 125558 w 403516"/>
                <a:gd name="connsiteY5" fmla="*/ 20925 h 1704258"/>
                <a:gd name="connsiteX6" fmla="*/ 251116 w 403516"/>
                <a:gd name="connsiteY6" fmla="*/ 0 h 1704258"/>
                <a:gd name="connsiteX7" fmla="*/ 251116 w 403516"/>
                <a:gd name="connsiteY7" fmla="*/ 1689970 h 1704258"/>
                <a:gd name="connsiteX0" fmla="*/ 403516 w 403516"/>
                <a:gd name="connsiteY0" fmla="*/ 1704258 h 1704258"/>
                <a:gd name="connsiteX1" fmla="*/ 125558 w 403516"/>
                <a:gd name="connsiteY1" fmla="*/ 1669045 h 1704258"/>
                <a:gd name="connsiteX2" fmla="*/ 125558 w 403516"/>
                <a:gd name="connsiteY2" fmla="*/ 875695 h 1704258"/>
                <a:gd name="connsiteX3" fmla="*/ 0 w 403516"/>
                <a:gd name="connsiteY3" fmla="*/ 854770 h 1704258"/>
                <a:gd name="connsiteX4" fmla="*/ 125558 w 403516"/>
                <a:gd name="connsiteY4" fmla="*/ 833845 h 1704258"/>
                <a:gd name="connsiteX5" fmla="*/ 125558 w 403516"/>
                <a:gd name="connsiteY5" fmla="*/ 20925 h 1704258"/>
                <a:gd name="connsiteX6" fmla="*/ 403516 w 403516"/>
                <a:gd name="connsiteY6" fmla="*/ 9525 h 1704258"/>
                <a:gd name="connsiteX0" fmla="*/ 255878 w 403516"/>
                <a:gd name="connsiteY0" fmla="*/ 1913807 h 1913807"/>
                <a:gd name="connsiteX1" fmla="*/ 125558 w 403516"/>
                <a:gd name="connsiteY1" fmla="*/ 1669045 h 1913807"/>
                <a:gd name="connsiteX2" fmla="*/ 125558 w 403516"/>
                <a:gd name="connsiteY2" fmla="*/ 875695 h 1913807"/>
                <a:gd name="connsiteX3" fmla="*/ 0 w 403516"/>
                <a:gd name="connsiteY3" fmla="*/ 854770 h 1913807"/>
                <a:gd name="connsiteX4" fmla="*/ 125558 w 403516"/>
                <a:gd name="connsiteY4" fmla="*/ 833845 h 1913807"/>
                <a:gd name="connsiteX5" fmla="*/ 125558 w 403516"/>
                <a:gd name="connsiteY5" fmla="*/ 20925 h 1913807"/>
                <a:gd name="connsiteX6" fmla="*/ 251116 w 403516"/>
                <a:gd name="connsiteY6" fmla="*/ 0 h 1913807"/>
                <a:gd name="connsiteX7" fmla="*/ 255878 w 403516"/>
                <a:gd name="connsiteY7" fmla="*/ 1913807 h 1913807"/>
                <a:gd name="connsiteX0" fmla="*/ 403516 w 403516"/>
                <a:gd name="connsiteY0" fmla="*/ 1704258 h 1913807"/>
                <a:gd name="connsiteX1" fmla="*/ 125558 w 403516"/>
                <a:gd name="connsiteY1" fmla="*/ 1669045 h 1913807"/>
                <a:gd name="connsiteX2" fmla="*/ 125558 w 403516"/>
                <a:gd name="connsiteY2" fmla="*/ 875695 h 1913807"/>
                <a:gd name="connsiteX3" fmla="*/ 0 w 403516"/>
                <a:gd name="connsiteY3" fmla="*/ 854770 h 1913807"/>
                <a:gd name="connsiteX4" fmla="*/ 125558 w 403516"/>
                <a:gd name="connsiteY4" fmla="*/ 833845 h 1913807"/>
                <a:gd name="connsiteX5" fmla="*/ 125558 w 403516"/>
                <a:gd name="connsiteY5" fmla="*/ 20925 h 1913807"/>
                <a:gd name="connsiteX6" fmla="*/ 403516 w 403516"/>
                <a:gd name="connsiteY6" fmla="*/ 9525 h 1913807"/>
                <a:gd name="connsiteX0" fmla="*/ 393990 w 403516"/>
                <a:gd name="connsiteY0" fmla="*/ 1809035 h 1809035"/>
                <a:gd name="connsiteX1" fmla="*/ 125558 w 403516"/>
                <a:gd name="connsiteY1" fmla="*/ 1669045 h 1809035"/>
                <a:gd name="connsiteX2" fmla="*/ 125558 w 403516"/>
                <a:gd name="connsiteY2" fmla="*/ 875695 h 1809035"/>
                <a:gd name="connsiteX3" fmla="*/ 0 w 403516"/>
                <a:gd name="connsiteY3" fmla="*/ 854770 h 1809035"/>
                <a:gd name="connsiteX4" fmla="*/ 125558 w 403516"/>
                <a:gd name="connsiteY4" fmla="*/ 833845 h 1809035"/>
                <a:gd name="connsiteX5" fmla="*/ 125558 w 403516"/>
                <a:gd name="connsiteY5" fmla="*/ 20925 h 1809035"/>
                <a:gd name="connsiteX6" fmla="*/ 251116 w 403516"/>
                <a:gd name="connsiteY6" fmla="*/ 0 h 1809035"/>
                <a:gd name="connsiteX7" fmla="*/ 393990 w 403516"/>
                <a:gd name="connsiteY7" fmla="*/ 1809035 h 1809035"/>
                <a:gd name="connsiteX0" fmla="*/ 403516 w 403516"/>
                <a:gd name="connsiteY0" fmla="*/ 1704258 h 1809035"/>
                <a:gd name="connsiteX1" fmla="*/ 125558 w 403516"/>
                <a:gd name="connsiteY1" fmla="*/ 1669045 h 1809035"/>
                <a:gd name="connsiteX2" fmla="*/ 125558 w 403516"/>
                <a:gd name="connsiteY2" fmla="*/ 875695 h 1809035"/>
                <a:gd name="connsiteX3" fmla="*/ 0 w 403516"/>
                <a:gd name="connsiteY3" fmla="*/ 854770 h 1809035"/>
                <a:gd name="connsiteX4" fmla="*/ 125558 w 403516"/>
                <a:gd name="connsiteY4" fmla="*/ 833845 h 1809035"/>
                <a:gd name="connsiteX5" fmla="*/ 125558 w 403516"/>
                <a:gd name="connsiteY5" fmla="*/ 20925 h 1809035"/>
                <a:gd name="connsiteX6" fmla="*/ 403516 w 403516"/>
                <a:gd name="connsiteY6" fmla="*/ 9525 h 1809035"/>
                <a:gd name="connsiteX0" fmla="*/ 270165 w 403516"/>
                <a:gd name="connsiteY0" fmla="*/ 1699500 h 1704258"/>
                <a:gd name="connsiteX1" fmla="*/ 125558 w 403516"/>
                <a:gd name="connsiteY1" fmla="*/ 1669045 h 1704258"/>
                <a:gd name="connsiteX2" fmla="*/ 125558 w 403516"/>
                <a:gd name="connsiteY2" fmla="*/ 875695 h 1704258"/>
                <a:gd name="connsiteX3" fmla="*/ 0 w 403516"/>
                <a:gd name="connsiteY3" fmla="*/ 854770 h 1704258"/>
                <a:gd name="connsiteX4" fmla="*/ 125558 w 403516"/>
                <a:gd name="connsiteY4" fmla="*/ 833845 h 1704258"/>
                <a:gd name="connsiteX5" fmla="*/ 125558 w 403516"/>
                <a:gd name="connsiteY5" fmla="*/ 20925 h 1704258"/>
                <a:gd name="connsiteX6" fmla="*/ 251116 w 403516"/>
                <a:gd name="connsiteY6" fmla="*/ 0 h 1704258"/>
                <a:gd name="connsiteX7" fmla="*/ 270165 w 403516"/>
                <a:gd name="connsiteY7" fmla="*/ 1699500 h 1704258"/>
                <a:gd name="connsiteX0" fmla="*/ 403516 w 403516"/>
                <a:gd name="connsiteY0" fmla="*/ 1704258 h 1704258"/>
                <a:gd name="connsiteX1" fmla="*/ 125558 w 403516"/>
                <a:gd name="connsiteY1" fmla="*/ 1669045 h 1704258"/>
                <a:gd name="connsiteX2" fmla="*/ 125558 w 403516"/>
                <a:gd name="connsiteY2" fmla="*/ 875695 h 1704258"/>
                <a:gd name="connsiteX3" fmla="*/ 0 w 403516"/>
                <a:gd name="connsiteY3" fmla="*/ 854770 h 1704258"/>
                <a:gd name="connsiteX4" fmla="*/ 125558 w 403516"/>
                <a:gd name="connsiteY4" fmla="*/ 833845 h 1704258"/>
                <a:gd name="connsiteX5" fmla="*/ 125558 w 403516"/>
                <a:gd name="connsiteY5" fmla="*/ 20925 h 1704258"/>
                <a:gd name="connsiteX6" fmla="*/ 403516 w 403516"/>
                <a:gd name="connsiteY6" fmla="*/ 9525 h 1704258"/>
                <a:gd name="connsiteX0" fmla="*/ 270165 w 403516"/>
                <a:gd name="connsiteY0" fmla="*/ 1699500 h 1699500"/>
                <a:gd name="connsiteX1" fmla="*/ 125558 w 403516"/>
                <a:gd name="connsiteY1" fmla="*/ 1669045 h 1699500"/>
                <a:gd name="connsiteX2" fmla="*/ 125558 w 403516"/>
                <a:gd name="connsiteY2" fmla="*/ 875695 h 1699500"/>
                <a:gd name="connsiteX3" fmla="*/ 0 w 403516"/>
                <a:gd name="connsiteY3" fmla="*/ 854770 h 1699500"/>
                <a:gd name="connsiteX4" fmla="*/ 125558 w 403516"/>
                <a:gd name="connsiteY4" fmla="*/ 833845 h 1699500"/>
                <a:gd name="connsiteX5" fmla="*/ 125558 w 403516"/>
                <a:gd name="connsiteY5" fmla="*/ 20925 h 1699500"/>
                <a:gd name="connsiteX6" fmla="*/ 251116 w 403516"/>
                <a:gd name="connsiteY6" fmla="*/ 0 h 1699500"/>
                <a:gd name="connsiteX7" fmla="*/ 270165 w 403516"/>
                <a:gd name="connsiteY7" fmla="*/ 1699500 h 1699500"/>
                <a:gd name="connsiteX0" fmla="*/ 398753 w 403516"/>
                <a:gd name="connsiteY0" fmla="*/ 1680446 h 1699500"/>
                <a:gd name="connsiteX1" fmla="*/ 125558 w 403516"/>
                <a:gd name="connsiteY1" fmla="*/ 1669045 h 1699500"/>
                <a:gd name="connsiteX2" fmla="*/ 125558 w 403516"/>
                <a:gd name="connsiteY2" fmla="*/ 875695 h 1699500"/>
                <a:gd name="connsiteX3" fmla="*/ 0 w 403516"/>
                <a:gd name="connsiteY3" fmla="*/ 854770 h 1699500"/>
                <a:gd name="connsiteX4" fmla="*/ 125558 w 403516"/>
                <a:gd name="connsiteY4" fmla="*/ 833845 h 1699500"/>
                <a:gd name="connsiteX5" fmla="*/ 125558 w 403516"/>
                <a:gd name="connsiteY5" fmla="*/ 20925 h 1699500"/>
                <a:gd name="connsiteX6" fmla="*/ 403516 w 403516"/>
                <a:gd name="connsiteY6" fmla="*/ 9525 h 1699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3516" h="1699500" stroke="0" extrusionOk="0">
                  <a:moveTo>
                    <a:pt x="270165" y="1699500"/>
                  </a:moveTo>
                  <a:cubicBezTo>
                    <a:pt x="200821" y="1699500"/>
                    <a:pt x="125558" y="1680602"/>
                    <a:pt x="125558" y="1669045"/>
                  </a:cubicBezTo>
                  <a:lnTo>
                    <a:pt x="125558" y="875695"/>
                  </a:lnTo>
                  <a:cubicBezTo>
                    <a:pt x="125558" y="864138"/>
                    <a:pt x="69344" y="854770"/>
                    <a:pt x="0" y="854770"/>
                  </a:cubicBezTo>
                  <a:cubicBezTo>
                    <a:pt x="69344" y="854770"/>
                    <a:pt x="125558" y="845402"/>
                    <a:pt x="125558" y="833845"/>
                  </a:cubicBezTo>
                  <a:lnTo>
                    <a:pt x="125558" y="20925"/>
                  </a:lnTo>
                  <a:cubicBezTo>
                    <a:pt x="125558" y="9368"/>
                    <a:pt x="181772" y="0"/>
                    <a:pt x="251116" y="0"/>
                  </a:cubicBezTo>
                  <a:cubicBezTo>
                    <a:pt x="252703" y="637936"/>
                    <a:pt x="268578" y="1061564"/>
                    <a:pt x="270165" y="1699500"/>
                  </a:cubicBezTo>
                  <a:close/>
                </a:path>
                <a:path w="403516" h="1699500" fill="none">
                  <a:moveTo>
                    <a:pt x="398753" y="1680446"/>
                  </a:moveTo>
                  <a:cubicBezTo>
                    <a:pt x="329409" y="1680446"/>
                    <a:pt x="125558" y="1680602"/>
                    <a:pt x="125558" y="1669045"/>
                  </a:cubicBezTo>
                  <a:lnTo>
                    <a:pt x="125558" y="875695"/>
                  </a:lnTo>
                  <a:cubicBezTo>
                    <a:pt x="125558" y="864138"/>
                    <a:pt x="69344" y="854770"/>
                    <a:pt x="0" y="854770"/>
                  </a:cubicBezTo>
                  <a:cubicBezTo>
                    <a:pt x="69344" y="854770"/>
                    <a:pt x="125558" y="845402"/>
                    <a:pt x="125558" y="833845"/>
                  </a:cubicBezTo>
                  <a:lnTo>
                    <a:pt x="125558" y="20925"/>
                  </a:lnTo>
                  <a:cubicBezTo>
                    <a:pt x="125558" y="9368"/>
                    <a:pt x="334172" y="9525"/>
                    <a:pt x="403516" y="9525"/>
                  </a:cubicBezTo>
                </a:path>
              </a:pathLst>
            </a:cu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3" name="textruta 2">
              <a:extLst>
                <a:ext uri="{FF2B5EF4-FFF2-40B4-BE49-F238E27FC236}">
                  <a16:creationId xmlns:a16="http://schemas.microsoft.com/office/drawing/2014/main" id="{A8434BEF-6195-B853-53A8-738CD10C6CD8}"/>
                </a:ext>
              </a:extLst>
            </p:cNvPr>
            <p:cNvSpPr txBox="1"/>
            <p:nvPr/>
          </p:nvSpPr>
          <p:spPr>
            <a:xfrm>
              <a:off x="9223940" y="5371012"/>
              <a:ext cx="1564931" cy="246221"/>
            </a:xfrm>
            <a:prstGeom prst="rect">
              <a:avLst/>
            </a:prstGeom>
            <a:noFill/>
          </p:spPr>
          <p:txBody>
            <a:bodyPr wrap="square" rtlCol="0">
              <a:spAutoFit/>
            </a:bodyPr>
            <a:lstStyle/>
            <a:p>
              <a:r>
                <a:rPr lang="sv-SE" sz="1000" b="1" dirty="0">
                  <a:latin typeface="+mj-lt"/>
                </a:rPr>
                <a:t>Gemensam förståelse</a:t>
              </a:r>
            </a:p>
          </p:txBody>
        </p:sp>
      </p:grpSp>
      <p:sp>
        <p:nvSpPr>
          <p:cNvPr id="7" name="Rubrik 1">
            <a:extLst>
              <a:ext uri="{FF2B5EF4-FFF2-40B4-BE49-F238E27FC236}">
                <a16:creationId xmlns:a16="http://schemas.microsoft.com/office/drawing/2014/main" id="{5390EA1C-881C-736F-1F5F-131B0D14BEAF}"/>
              </a:ext>
            </a:extLst>
          </p:cNvPr>
          <p:cNvSpPr txBox="1">
            <a:spLocks/>
          </p:cNvSpPr>
          <p:nvPr/>
        </p:nvSpPr>
        <p:spPr>
          <a:xfrm>
            <a:off x="1900052" y="681038"/>
            <a:ext cx="9453748" cy="541926"/>
          </a:xfrm>
          <a:prstGeom prst="rect">
            <a:avLst/>
          </a:prstGeom>
        </p:spPr>
        <p:txBody>
          <a:bodyPr/>
          <a:lst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sz="3200" b="1" dirty="0">
                <a:latin typeface="Century Gothic" panose="020B0502020202020204" pitchFamily="34" charset="0"/>
              </a:rPr>
              <a:t>Exempel på aktörer och rapporteringsflöde i en beredskapssektor</a:t>
            </a:r>
          </a:p>
        </p:txBody>
      </p:sp>
    </p:spTree>
    <p:extLst>
      <p:ext uri="{BB962C8B-B14F-4D97-AF65-F5344CB8AC3E}">
        <p14:creationId xmlns:p14="http://schemas.microsoft.com/office/powerpoint/2010/main" val="681627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2000"/>
                                  </p:stCondLst>
                                  <p:childTnLst>
                                    <p:set>
                                      <p:cBhvr>
                                        <p:cTn id="8" dur="1" fill="hold">
                                          <p:stCondLst>
                                            <p:cond delay="0"/>
                                          </p:stCondLst>
                                        </p:cTn>
                                        <p:tgtEl>
                                          <p:spTgt spid="3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grpId="0" nodeType="withEffect">
                                  <p:stCondLst>
                                    <p:cond delay="2000"/>
                                  </p:stCondLst>
                                  <p:childTnLst>
                                    <p:set>
                                      <p:cBhvr>
                                        <p:cTn id="18" dur="1" fill="hold">
                                          <p:stCondLst>
                                            <p:cond delay="0"/>
                                          </p:stCondLst>
                                        </p:cTn>
                                        <p:tgtEl>
                                          <p:spTgt spid="39"/>
                                        </p:tgtEl>
                                        <p:attrNameLst>
                                          <p:attrName>style.visibility</p:attrName>
                                        </p:attrNameLst>
                                      </p:cBhvr>
                                      <p:to>
                                        <p:strVal val="visible"/>
                                      </p:to>
                                    </p:set>
                                  </p:childTnLst>
                                </p:cTn>
                              </p:par>
                              <p:par>
                                <p:cTn id="19" presetID="1" presetClass="entr" presetSubtype="0" fill="hold" nodeType="withEffect">
                                  <p:stCondLst>
                                    <p:cond delay="400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0" nodeType="withEffect">
                                  <p:stCondLst>
                                    <p:cond delay="2000"/>
                                  </p:stCondLst>
                                  <p:childTnLst>
                                    <p:set>
                                      <p:cBhvr>
                                        <p:cTn id="30" dur="1" fill="hold">
                                          <p:stCondLst>
                                            <p:cond delay="0"/>
                                          </p:stCondLst>
                                        </p:cTn>
                                        <p:tgtEl>
                                          <p:spTgt spid="40"/>
                                        </p:tgtEl>
                                        <p:attrNameLst>
                                          <p:attrName>style.visibility</p:attrName>
                                        </p:attrNameLst>
                                      </p:cBhvr>
                                      <p:to>
                                        <p:strVal val="visible"/>
                                      </p:to>
                                    </p:set>
                                  </p:childTnLst>
                                </p:cTn>
                              </p:par>
                              <p:par>
                                <p:cTn id="31" presetID="1" presetClass="entr" presetSubtype="0" fill="hold" nodeType="withEffect">
                                  <p:stCondLst>
                                    <p:cond delay="400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39" grpId="0"/>
      <p:bldP spid="4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96172-5821-9394-B05A-DD61D85FA42E}"/>
            </a:ext>
          </a:extLst>
        </p:cNvPr>
        <p:cNvGrpSpPr/>
        <p:nvPr/>
      </p:nvGrpSpPr>
      <p:grpSpPr>
        <a:xfrm>
          <a:off x="0" y="0"/>
          <a:ext cx="0" cy="0"/>
          <a:chOff x="0" y="0"/>
          <a:chExt cx="0" cy="0"/>
        </a:xfrm>
      </p:grpSpPr>
      <p:sp>
        <p:nvSpPr>
          <p:cNvPr id="7" name="Platshållare för innehåll 2">
            <a:extLst>
              <a:ext uri="{FF2B5EF4-FFF2-40B4-BE49-F238E27FC236}">
                <a16:creationId xmlns:a16="http://schemas.microsoft.com/office/drawing/2014/main" id="{BF524EAC-1A62-7A3B-6DF9-E0F6D612EEAD}"/>
              </a:ext>
            </a:extLst>
          </p:cNvPr>
          <p:cNvSpPr txBox="1">
            <a:spLocks/>
          </p:cNvSpPr>
          <p:nvPr/>
        </p:nvSpPr>
        <p:spPr>
          <a:xfrm>
            <a:off x="4465122" y="1684700"/>
            <a:ext cx="6673934" cy="31864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sz="1500" dirty="0">
                <a:latin typeface="+mj-lt"/>
              </a:rPr>
              <a:t>När det uppstår behov av att upprätta en samlad lägesbild för sektorn tar sektorsansvarig myndighet fram frågeställningar som svarar upp mot det aktuella behovet. Staben upprättar kontakt med de ansvariga samt påverkade verksamheterna enligt ansvarsprincipen. </a:t>
            </a:r>
          </a:p>
          <a:p>
            <a:pPr marL="0" indent="0">
              <a:buFont typeface="Arial" panose="020B0604020202020204" pitchFamily="34" charset="0"/>
              <a:buNone/>
            </a:pPr>
            <a:r>
              <a:rPr lang="sv-SE" sz="1500" dirty="0">
                <a:latin typeface="+mj-lt"/>
              </a:rPr>
              <a:t>Frågeställningarna är ofta utformade på förhand men kan behöva anpassas utifrån situationen. I andra fall är frågeställningarna givna, som en del av en beställning från exempelvis Regeringskansliet. Uppmärksamhet på ökad risk för ras, skred och erosion. Vid behov ska vatten kunna avledas från de identifierade riskområden. </a:t>
            </a:r>
          </a:p>
          <a:p>
            <a:pPr marL="0" indent="0">
              <a:buFont typeface="Arial" panose="020B0604020202020204" pitchFamily="34" charset="0"/>
              <a:buNone/>
            </a:pPr>
            <a:r>
              <a:rPr lang="sv-SE" sz="1500" dirty="0">
                <a:latin typeface="+mj-lt"/>
              </a:rPr>
              <a:t>Sektorsansvarig myndighet skickar ut en förfrågan om lägesrapport samt anger en tydlig tidsram för när förfrågan ska besvaras samt, vid behov, förklaringar till de aktuella frågeställningarna. ​</a:t>
            </a:r>
          </a:p>
        </p:txBody>
      </p:sp>
      <p:pic>
        <p:nvPicPr>
          <p:cNvPr id="20" name="Bild 19">
            <a:extLst>
              <a:ext uri="{FF2B5EF4-FFF2-40B4-BE49-F238E27FC236}">
                <a16:creationId xmlns:a16="http://schemas.microsoft.com/office/drawing/2014/main" id="{20415528-2702-AA47-DD43-70C0900EC29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984860" y="1832542"/>
            <a:ext cx="2172171" cy="2508316"/>
          </a:xfrm>
          <a:prstGeom prst="rect">
            <a:avLst/>
          </a:prstGeom>
        </p:spPr>
      </p:pic>
      <p:pic>
        <p:nvPicPr>
          <p:cNvPr id="21" name="Bild 20">
            <a:extLst>
              <a:ext uri="{FF2B5EF4-FFF2-40B4-BE49-F238E27FC236}">
                <a16:creationId xmlns:a16="http://schemas.microsoft.com/office/drawing/2014/main" id="{446BE361-0DFB-636E-4BC6-E72B3AA560B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900052" y="1747790"/>
            <a:ext cx="2337269" cy="2672494"/>
          </a:xfrm>
          <a:prstGeom prst="rect">
            <a:avLst/>
          </a:prstGeom>
        </p:spPr>
      </p:pic>
      <p:pic>
        <p:nvPicPr>
          <p:cNvPr id="22" name="Bild 21">
            <a:extLst>
              <a:ext uri="{FF2B5EF4-FFF2-40B4-BE49-F238E27FC236}">
                <a16:creationId xmlns:a16="http://schemas.microsoft.com/office/drawing/2014/main" id="{1182D238-2152-10A9-7ADF-B222293CF6B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32023" y="1891463"/>
            <a:ext cx="2057965" cy="400110"/>
          </a:xfrm>
          <a:prstGeom prst="rect">
            <a:avLst/>
          </a:prstGeom>
        </p:spPr>
      </p:pic>
      <p:sp>
        <p:nvSpPr>
          <p:cNvPr id="23" name="textruta 22">
            <a:extLst>
              <a:ext uri="{FF2B5EF4-FFF2-40B4-BE49-F238E27FC236}">
                <a16:creationId xmlns:a16="http://schemas.microsoft.com/office/drawing/2014/main" id="{05F1381B-860A-1D4B-ECC3-A42673960B3B}"/>
              </a:ext>
            </a:extLst>
          </p:cNvPr>
          <p:cNvSpPr txBox="1"/>
          <p:nvPr/>
        </p:nvSpPr>
        <p:spPr>
          <a:xfrm>
            <a:off x="2032023" y="1891045"/>
            <a:ext cx="2057966" cy="400110"/>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Sektorsansvarig </a:t>
            </a:r>
            <a:br>
              <a:rPr lang="sv-SE" sz="1000" b="1" dirty="0">
                <a:solidFill>
                  <a:schemeClr val="bg1"/>
                </a:solidFill>
                <a:latin typeface="Century Gothic" panose="020B0502020202020204" pitchFamily="34" charset="0"/>
              </a:rPr>
            </a:br>
            <a:r>
              <a:rPr lang="sv-SE" sz="1000" b="1" dirty="0">
                <a:solidFill>
                  <a:schemeClr val="bg1"/>
                </a:solidFill>
                <a:latin typeface="Century Gothic" panose="020B0502020202020204" pitchFamily="34" charset="0"/>
              </a:rPr>
              <a:t>myndighet​</a:t>
            </a:r>
          </a:p>
        </p:txBody>
      </p:sp>
      <p:sp>
        <p:nvSpPr>
          <p:cNvPr id="24" name="textruta 23">
            <a:extLst>
              <a:ext uri="{FF2B5EF4-FFF2-40B4-BE49-F238E27FC236}">
                <a16:creationId xmlns:a16="http://schemas.microsoft.com/office/drawing/2014/main" id="{DC175965-4C2E-C22D-E256-AB9A874CEA3C}"/>
              </a:ext>
            </a:extLst>
          </p:cNvPr>
          <p:cNvSpPr txBox="1"/>
          <p:nvPr/>
        </p:nvSpPr>
        <p:spPr>
          <a:xfrm>
            <a:off x="1965254" y="2374325"/>
            <a:ext cx="2082428" cy="923330"/>
          </a:xfrm>
          <a:prstGeom prst="rect">
            <a:avLst/>
          </a:prstGeom>
          <a:noFill/>
        </p:spPr>
        <p:txBody>
          <a:bodyPr wrap="square" rtlCol="0">
            <a:spAutoFit/>
          </a:bodyPr>
          <a:lstStyle/>
          <a:p>
            <a:r>
              <a:rPr lang="sv-SE" sz="900" b="1" dirty="0">
                <a:latin typeface="+mj-lt"/>
              </a:rPr>
              <a:t>Identifierar behov </a:t>
            </a:r>
            <a:r>
              <a:rPr lang="sv-SE" sz="900" dirty="0">
                <a:latin typeface="+mj-lt"/>
              </a:rPr>
              <a:t>av att </a:t>
            </a:r>
            <a:r>
              <a:rPr lang="sv-SE" sz="900" b="1" dirty="0">
                <a:latin typeface="+mj-lt"/>
              </a:rPr>
              <a:t>efterfråga information</a:t>
            </a:r>
            <a:r>
              <a:rPr lang="sv-SE" sz="900" dirty="0">
                <a:latin typeface="+mj-lt"/>
              </a:rPr>
              <a:t>.  </a:t>
            </a:r>
          </a:p>
          <a:p>
            <a:endParaRPr lang="sv-SE" sz="900" dirty="0">
              <a:latin typeface="+mj-lt"/>
            </a:endParaRPr>
          </a:p>
          <a:p>
            <a:r>
              <a:rPr lang="sv-SE" sz="900" dirty="0">
                <a:latin typeface="+mj-lt"/>
              </a:rPr>
              <a:t>Förfrågan om lägesrapporter skickas ut till myndigheter i sektorn och till näringslivet.</a:t>
            </a:r>
          </a:p>
        </p:txBody>
      </p:sp>
      <p:pic>
        <p:nvPicPr>
          <p:cNvPr id="32" name="Bild 31">
            <a:extLst>
              <a:ext uri="{FF2B5EF4-FFF2-40B4-BE49-F238E27FC236}">
                <a16:creationId xmlns:a16="http://schemas.microsoft.com/office/drawing/2014/main" id="{69BDAC79-CE80-A485-B746-6E69797A91BC}"/>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027390" y="3997298"/>
            <a:ext cx="304800" cy="304800"/>
          </a:xfrm>
          <a:prstGeom prst="rect">
            <a:avLst/>
          </a:prstGeom>
        </p:spPr>
      </p:pic>
      <p:sp>
        <p:nvSpPr>
          <p:cNvPr id="33" name="textruta 32">
            <a:extLst>
              <a:ext uri="{FF2B5EF4-FFF2-40B4-BE49-F238E27FC236}">
                <a16:creationId xmlns:a16="http://schemas.microsoft.com/office/drawing/2014/main" id="{80FE73BE-876C-79C6-8C61-E38CD20919A2}"/>
              </a:ext>
            </a:extLst>
          </p:cNvPr>
          <p:cNvSpPr txBox="1"/>
          <p:nvPr/>
        </p:nvSpPr>
        <p:spPr>
          <a:xfrm>
            <a:off x="2040168" y="4026224"/>
            <a:ext cx="279244" cy="246221"/>
          </a:xfrm>
          <a:prstGeom prst="rect">
            <a:avLst/>
          </a:prstGeom>
          <a:noFill/>
        </p:spPr>
        <p:txBody>
          <a:bodyPr wrap="none" rtlCol="0">
            <a:spAutoFit/>
          </a:bodyPr>
          <a:lstStyle/>
          <a:p>
            <a:r>
              <a:rPr lang="sv-SE" sz="1000" b="1" dirty="0">
                <a:latin typeface="Century Gothic" panose="020B0502020202020204" pitchFamily="34" charset="0"/>
              </a:rPr>
              <a:t>A</a:t>
            </a:r>
          </a:p>
        </p:txBody>
      </p:sp>
      <p:pic>
        <p:nvPicPr>
          <p:cNvPr id="55" name="Bild 54">
            <a:extLst>
              <a:ext uri="{FF2B5EF4-FFF2-40B4-BE49-F238E27FC236}">
                <a16:creationId xmlns:a16="http://schemas.microsoft.com/office/drawing/2014/main" id="{147BDAE8-DECB-7552-D900-87E52611DFF8}"/>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3003739" y="5955619"/>
            <a:ext cx="6184521" cy="680825"/>
          </a:xfrm>
          <a:prstGeom prst="rect">
            <a:avLst/>
          </a:prstGeom>
        </p:spPr>
      </p:pic>
      <p:pic>
        <p:nvPicPr>
          <p:cNvPr id="56" name="Bild 55">
            <a:extLst>
              <a:ext uri="{FF2B5EF4-FFF2-40B4-BE49-F238E27FC236}">
                <a16:creationId xmlns:a16="http://schemas.microsoft.com/office/drawing/2014/main" id="{9E92A78A-57EC-42D0-1534-C2ABFE1D997A}"/>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093120" y="6112666"/>
            <a:ext cx="358474" cy="358474"/>
          </a:xfrm>
          <a:prstGeom prst="rect">
            <a:avLst/>
          </a:prstGeom>
        </p:spPr>
      </p:pic>
      <p:sp>
        <p:nvSpPr>
          <p:cNvPr id="57" name="textruta 56">
            <a:extLst>
              <a:ext uri="{FF2B5EF4-FFF2-40B4-BE49-F238E27FC236}">
                <a16:creationId xmlns:a16="http://schemas.microsoft.com/office/drawing/2014/main" id="{296A142E-F0CB-97A1-5B33-34301C1D457B}"/>
              </a:ext>
            </a:extLst>
          </p:cNvPr>
          <p:cNvSpPr txBox="1"/>
          <p:nvPr/>
        </p:nvSpPr>
        <p:spPr>
          <a:xfrm>
            <a:off x="3467595" y="6102950"/>
            <a:ext cx="1518584" cy="369332"/>
          </a:xfrm>
          <a:prstGeom prst="rect">
            <a:avLst/>
          </a:prstGeom>
          <a:noFill/>
        </p:spPr>
        <p:txBody>
          <a:bodyPr wrap="square" rtlCol="0">
            <a:spAutoFit/>
          </a:bodyPr>
          <a:lstStyle/>
          <a:p>
            <a:r>
              <a:rPr lang="sv-SE" sz="900" dirty="0">
                <a:latin typeface="+mj-lt"/>
              </a:rPr>
              <a:t>Identifierar behov och efterfrågar information​</a:t>
            </a:r>
          </a:p>
        </p:txBody>
      </p:sp>
      <p:sp>
        <p:nvSpPr>
          <p:cNvPr id="58" name="textruta 57">
            <a:extLst>
              <a:ext uri="{FF2B5EF4-FFF2-40B4-BE49-F238E27FC236}">
                <a16:creationId xmlns:a16="http://schemas.microsoft.com/office/drawing/2014/main" id="{A8F17524-7CC3-A4BB-95C9-8457EF2772CB}"/>
              </a:ext>
            </a:extLst>
          </p:cNvPr>
          <p:cNvSpPr txBox="1"/>
          <p:nvPr/>
        </p:nvSpPr>
        <p:spPr>
          <a:xfrm>
            <a:off x="5459576" y="6102950"/>
            <a:ext cx="1462397" cy="369332"/>
          </a:xfrm>
          <a:prstGeom prst="rect">
            <a:avLst/>
          </a:prstGeom>
          <a:noFill/>
        </p:spPr>
        <p:txBody>
          <a:bodyPr wrap="square" rtlCol="0">
            <a:spAutoFit/>
          </a:bodyPr>
          <a:lstStyle/>
          <a:p>
            <a:r>
              <a:rPr lang="sv-SE" sz="900" dirty="0">
                <a:latin typeface="+mj-lt"/>
              </a:rPr>
              <a:t>Avger lägesrapporter till sektorsansvarig​</a:t>
            </a:r>
          </a:p>
        </p:txBody>
      </p:sp>
      <p:sp>
        <p:nvSpPr>
          <p:cNvPr id="59" name="textruta 58">
            <a:extLst>
              <a:ext uri="{FF2B5EF4-FFF2-40B4-BE49-F238E27FC236}">
                <a16:creationId xmlns:a16="http://schemas.microsoft.com/office/drawing/2014/main" id="{DB02C3B1-80AE-D5A7-332B-F58C872F2B4B}"/>
              </a:ext>
            </a:extLst>
          </p:cNvPr>
          <p:cNvSpPr txBox="1"/>
          <p:nvPr/>
        </p:nvSpPr>
        <p:spPr>
          <a:xfrm>
            <a:off x="7354566" y="6102950"/>
            <a:ext cx="1833694" cy="369332"/>
          </a:xfrm>
          <a:prstGeom prst="rect">
            <a:avLst/>
          </a:prstGeom>
          <a:noFill/>
        </p:spPr>
        <p:txBody>
          <a:bodyPr wrap="square" rtlCol="0">
            <a:spAutoFit/>
          </a:bodyPr>
          <a:lstStyle/>
          <a:p>
            <a:r>
              <a:rPr lang="sv-SE" sz="900" dirty="0">
                <a:latin typeface="+mj-lt"/>
              </a:rPr>
              <a:t>Vid behov förmedlar vidare utifrån ansvarsområde​</a:t>
            </a:r>
          </a:p>
        </p:txBody>
      </p:sp>
      <p:sp>
        <p:nvSpPr>
          <p:cNvPr id="60" name="textruta 59">
            <a:extLst>
              <a:ext uri="{FF2B5EF4-FFF2-40B4-BE49-F238E27FC236}">
                <a16:creationId xmlns:a16="http://schemas.microsoft.com/office/drawing/2014/main" id="{43DC8A79-6CAD-9182-1240-3507B780F33C}"/>
              </a:ext>
            </a:extLst>
          </p:cNvPr>
          <p:cNvSpPr txBox="1"/>
          <p:nvPr/>
        </p:nvSpPr>
        <p:spPr>
          <a:xfrm>
            <a:off x="3092971" y="6164701"/>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A</a:t>
            </a:r>
          </a:p>
        </p:txBody>
      </p:sp>
      <p:pic>
        <p:nvPicPr>
          <p:cNvPr id="61" name="Bild 60">
            <a:extLst>
              <a:ext uri="{FF2B5EF4-FFF2-40B4-BE49-F238E27FC236}">
                <a16:creationId xmlns:a16="http://schemas.microsoft.com/office/drawing/2014/main" id="{F83CAA19-8EB2-D82C-E73D-64273747D58F}"/>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080090" y="6112666"/>
            <a:ext cx="358474" cy="358474"/>
          </a:xfrm>
          <a:prstGeom prst="rect">
            <a:avLst/>
          </a:prstGeom>
        </p:spPr>
      </p:pic>
      <p:sp>
        <p:nvSpPr>
          <p:cNvPr id="62" name="textruta 61">
            <a:extLst>
              <a:ext uri="{FF2B5EF4-FFF2-40B4-BE49-F238E27FC236}">
                <a16:creationId xmlns:a16="http://schemas.microsoft.com/office/drawing/2014/main" id="{6489ED95-F250-6800-17D3-AE4ACEBC3549}"/>
              </a:ext>
            </a:extLst>
          </p:cNvPr>
          <p:cNvSpPr txBox="1"/>
          <p:nvPr/>
        </p:nvSpPr>
        <p:spPr>
          <a:xfrm>
            <a:off x="5079941" y="6164701"/>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B</a:t>
            </a:r>
          </a:p>
        </p:txBody>
      </p:sp>
      <p:pic>
        <p:nvPicPr>
          <p:cNvPr id="63" name="Bild 62">
            <a:extLst>
              <a:ext uri="{FF2B5EF4-FFF2-40B4-BE49-F238E27FC236}">
                <a16:creationId xmlns:a16="http://schemas.microsoft.com/office/drawing/2014/main" id="{35F1556C-F3B9-A494-3856-22D5FEC03F60}"/>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970556" y="6112666"/>
            <a:ext cx="358474" cy="358474"/>
          </a:xfrm>
          <a:prstGeom prst="rect">
            <a:avLst/>
          </a:prstGeom>
        </p:spPr>
      </p:pic>
      <p:sp>
        <p:nvSpPr>
          <p:cNvPr id="64" name="textruta 63">
            <a:extLst>
              <a:ext uri="{FF2B5EF4-FFF2-40B4-BE49-F238E27FC236}">
                <a16:creationId xmlns:a16="http://schemas.microsoft.com/office/drawing/2014/main" id="{92416EFC-676E-3010-6B6F-8F0D896DD951}"/>
              </a:ext>
            </a:extLst>
          </p:cNvPr>
          <p:cNvSpPr txBox="1"/>
          <p:nvPr/>
        </p:nvSpPr>
        <p:spPr>
          <a:xfrm>
            <a:off x="6970407" y="6164701"/>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C</a:t>
            </a:r>
          </a:p>
        </p:txBody>
      </p:sp>
      <p:sp>
        <p:nvSpPr>
          <p:cNvPr id="3" name="Rubrik 1">
            <a:extLst>
              <a:ext uri="{FF2B5EF4-FFF2-40B4-BE49-F238E27FC236}">
                <a16:creationId xmlns:a16="http://schemas.microsoft.com/office/drawing/2014/main" id="{54783C40-AFFF-8019-AEC2-0BC7789E4622}"/>
              </a:ext>
            </a:extLst>
          </p:cNvPr>
          <p:cNvSpPr txBox="1">
            <a:spLocks/>
          </p:cNvSpPr>
          <p:nvPr/>
        </p:nvSpPr>
        <p:spPr>
          <a:xfrm>
            <a:off x="1900052" y="681038"/>
            <a:ext cx="9453748" cy="541926"/>
          </a:xfrm>
          <a:prstGeom prst="rect">
            <a:avLst/>
          </a:prstGeom>
        </p:spPr>
        <p:txBody>
          <a:bodyPr/>
          <a:lst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sz="3200" b="1" dirty="0">
                <a:latin typeface="Century Gothic" panose="020B0502020202020204" pitchFamily="34" charset="0"/>
              </a:rPr>
              <a:t>1. Förfrågan skickas ut​</a:t>
            </a:r>
          </a:p>
        </p:txBody>
      </p:sp>
    </p:spTree>
    <p:extLst>
      <p:ext uri="{BB962C8B-B14F-4D97-AF65-F5344CB8AC3E}">
        <p14:creationId xmlns:p14="http://schemas.microsoft.com/office/powerpoint/2010/main" val="261228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0C7496-19DA-9FEE-6DCD-8CE0A4EFF874}"/>
            </a:ext>
          </a:extLst>
        </p:cNvPr>
        <p:cNvGrpSpPr/>
        <p:nvPr/>
      </p:nvGrpSpPr>
      <p:grpSpPr>
        <a:xfrm>
          <a:off x="0" y="0"/>
          <a:ext cx="0" cy="0"/>
          <a:chOff x="0" y="0"/>
          <a:chExt cx="0" cy="0"/>
        </a:xfrm>
      </p:grpSpPr>
      <p:sp>
        <p:nvSpPr>
          <p:cNvPr id="7" name="Platshållare för innehåll 2">
            <a:extLst>
              <a:ext uri="{FF2B5EF4-FFF2-40B4-BE49-F238E27FC236}">
                <a16:creationId xmlns:a16="http://schemas.microsoft.com/office/drawing/2014/main" id="{CCCBA074-14E2-27C3-0B00-323041398344}"/>
              </a:ext>
            </a:extLst>
          </p:cNvPr>
          <p:cNvSpPr txBox="1">
            <a:spLocks/>
          </p:cNvSpPr>
          <p:nvPr/>
        </p:nvSpPr>
        <p:spPr>
          <a:xfrm>
            <a:off x="4465122" y="1684701"/>
            <a:ext cx="6888678" cy="135296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sz="1500" dirty="0">
                <a:latin typeface="+mj-lt"/>
              </a:rPr>
              <a:t>Beredskapsmyndigheterna samlar in information utifrån sitt ansvars- och kompetensområde, inklusive eventuell näringslivsinformation som inte täcks in på annat sätt*. </a:t>
            </a:r>
          </a:p>
          <a:p>
            <a:pPr marL="0" indent="0">
              <a:buFont typeface="Arial" panose="020B0604020202020204" pitchFamily="34" charset="0"/>
              <a:buNone/>
            </a:pPr>
            <a:r>
              <a:rPr lang="sv-SE" sz="1500" dirty="0">
                <a:latin typeface="+mj-lt"/>
              </a:rPr>
              <a:t>Informationen bearbetas och sammanställs utifrån den sektorsansvariga myndighetens förfrågan. </a:t>
            </a:r>
          </a:p>
        </p:txBody>
      </p:sp>
      <p:pic>
        <p:nvPicPr>
          <p:cNvPr id="20" name="Bild 19">
            <a:extLst>
              <a:ext uri="{FF2B5EF4-FFF2-40B4-BE49-F238E27FC236}">
                <a16:creationId xmlns:a16="http://schemas.microsoft.com/office/drawing/2014/main" id="{420A494D-6AD2-807B-A2D7-5A2578B6119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984860" y="1832542"/>
            <a:ext cx="2172171" cy="2508316"/>
          </a:xfrm>
          <a:prstGeom prst="rect">
            <a:avLst/>
          </a:prstGeom>
        </p:spPr>
      </p:pic>
      <p:pic>
        <p:nvPicPr>
          <p:cNvPr id="21" name="Bild 20">
            <a:extLst>
              <a:ext uri="{FF2B5EF4-FFF2-40B4-BE49-F238E27FC236}">
                <a16:creationId xmlns:a16="http://schemas.microsoft.com/office/drawing/2014/main" id="{66151F56-5CF2-3EED-C0B9-3AD2156CD00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900052" y="1747790"/>
            <a:ext cx="2337269" cy="2672494"/>
          </a:xfrm>
          <a:prstGeom prst="rect">
            <a:avLst/>
          </a:prstGeom>
        </p:spPr>
      </p:pic>
      <p:sp>
        <p:nvSpPr>
          <p:cNvPr id="24" name="textruta 23">
            <a:extLst>
              <a:ext uri="{FF2B5EF4-FFF2-40B4-BE49-F238E27FC236}">
                <a16:creationId xmlns:a16="http://schemas.microsoft.com/office/drawing/2014/main" id="{87D23C30-D8F2-EE48-295B-D8A5AD43D2F8}"/>
              </a:ext>
            </a:extLst>
          </p:cNvPr>
          <p:cNvSpPr txBox="1"/>
          <p:nvPr/>
        </p:nvSpPr>
        <p:spPr>
          <a:xfrm>
            <a:off x="1965254" y="2839717"/>
            <a:ext cx="2082428" cy="646331"/>
          </a:xfrm>
          <a:prstGeom prst="rect">
            <a:avLst/>
          </a:prstGeom>
          <a:noFill/>
        </p:spPr>
        <p:txBody>
          <a:bodyPr wrap="square" rtlCol="0">
            <a:spAutoFit/>
          </a:bodyPr>
          <a:lstStyle/>
          <a:p>
            <a:r>
              <a:rPr lang="sv-SE" sz="900" dirty="0">
                <a:latin typeface="+mj-lt"/>
              </a:rPr>
              <a:t>Myndigheter och näringslivet</a:t>
            </a:r>
          </a:p>
          <a:p>
            <a:r>
              <a:rPr lang="sv-SE" sz="900" b="1" dirty="0">
                <a:latin typeface="+mj-lt"/>
              </a:rPr>
              <a:t>tar emot </a:t>
            </a:r>
            <a:r>
              <a:rPr lang="sv-SE" sz="900" dirty="0">
                <a:latin typeface="+mj-lt"/>
              </a:rPr>
              <a:t>förfrågan, </a:t>
            </a:r>
            <a:r>
              <a:rPr lang="sv-SE" sz="900" b="1" dirty="0">
                <a:latin typeface="+mj-lt"/>
              </a:rPr>
              <a:t>samlar in</a:t>
            </a:r>
            <a:r>
              <a:rPr lang="sv-SE" sz="900" dirty="0">
                <a:latin typeface="+mj-lt"/>
              </a:rPr>
              <a:t>,</a:t>
            </a:r>
          </a:p>
          <a:p>
            <a:r>
              <a:rPr lang="sv-SE" sz="900" dirty="0">
                <a:latin typeface="+mj-lt"/>
              </a:rPr>
              <a:t>bearbetar och </a:t>
            </a:r>
            <a:r>
              <a:rPr lang="sv-SE" sz="900" b="1" dirty="0">
                <a:latin typeface="+mj-lt"/>
              </a:rPr>
              <a:t>sammanställer</a:t>
            </a:r>
          </a:p>
          <a:p>
            <a:r>
              <a:rPr lang="sv-SE" sz="900" dirty="0">
                <a:latin typeface="+mj-lt"/>
              </a:rPr>
              <a:t>information.</a:t>
            </a:r>
          </a:p>
        </p:txBody>
      </p:sp>
      <p:pic>
        <p:nvPicPr>
          <p:cNvPr id="3" name="Bild 2">
            <a:extLst>
              <a:ext uri="{FF2B5EF4-FFF2-40B4-BE49-F238E27FC236}">
                <a16:creationId xmlns:a16="http://schemas.microsoft.com/office/drawing/2014/main" id="{C82052F2-D294-0629-7DF4-E1C23FF2723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27389" y="1892466"/>
            <a:ext cx="2062600" cy="408200"/>
          </a:xfrm>
          <a:prstGeom prst="rect">
            <a:avLst/>
          </a:prstGeom>
        </p:spPr>
      </p:pic>
      <p:sp>
        <p:nvSpPr>
          <p:cNvPr id="23" name="textruta 22">
            <a:extLst>
              <a:ext uri="{FF2B5EF4-FFF2-40B4-BE49-F238E27FC236}">
                <a16:creationId xmlns:a16="http://schemas.microsoft.com/office/drawing/2014/main" id="{C78E7B2B-FA32-F046-0495-C57EE40D6242}"/>
              </a:ext>
            </a:extLst>
          </p:cNvPr>
          <p:cNvSpPr txBox="1"/>
          <p:nvPr/>
        </p:nvSpPr>
        <p:spPr>
          <a:xfrm>
            <a:off x="2032023" y="1985388"/>
            <a:ext cx="2057966" cy="246221"/>
          </a:xfrm>
          <a:prstGeom prst="rect">
            <a:avLst/>
          </a:prstGeom>
          <a:noFill/>
        </p:spPr>
        <p:txBody>
          <a:bodyPr wrap="square" rtlCol="0">
            <a:spAutoFit/>
          </a:bodyPr>
          <a:lstStyle/>
          <a:p>
            <a:pPr algn="ctr"/>
            <a:r>
              <a:rPr lang="sv-SE" sz="1000" b="1" dirty="0">
                <a:latin typeface="Century Gothic" panose="020B0502020202020204" pitchFamily="34" charset="0"/>
              </a:rPr>
              <a:t>Beredskapsmyndigheter​</a:t>
            </a:r>
          </a:p>
        </p:txBody>
      </p:sp>
      <p:pic>
        <p:nvPicPr>
          <p:cNvPr id="4" name="Bild 3">
            <a:extLst>
              <a:ext uri="{FF2B5EF4-FFF2-40B4-BE49-F238E27FC236}">
                <a16:creationId xmlns:a16="http://schemas.microsoft.com/office/drawing/2014/main" id="{4B9EC0E9-5AAB-F8A3-CC2C-B0F45F32D63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27389" y="2352404"/>
            <a:ext cx="2062600" cy="408200"/>
          </a:xfrm>
          <a:prstGeom prst="rect">
            <a:avLst/>
          </a:prstGeom>
        </p:spPr>
      </p:pic>
      <p:sp>
        <p:nvSpPr>
          <p:cNvPr id="5" name="textruta 4">
            <a:extLst>
              <a:ext uri="{FF2B5EF4-FFF2-40B4-BE49-F238E27FC236}">
                <a16:creationId xmlns:a16="http://schemas.microsoft.com/office/drawing/2014/main" id="{C312D599-49C2-7EC4-2FB4-6D35D7A4D1D8}"/>
              </a:ext>
            </a:extLst>
          </p:cNvPr>
          <p:cNvSpPr txBox="1"/>
          <p:nvPr/>
        </p:nvSpPr>
        <p:spPr>
          <a:xfrm>
            <a:off x="2032023" y="2350983"/>
            <a:ext cx="2057966" cy="400110"/>
          </a:xfrm>
          <a:prstGeom prst="rect">
            <a:avLst/>
          </a:prstGeom>
          <a:noFill/>
        </p:spPr>
        <p:txBody>
          <a:bodyPr wrap="square" rtlCol="0">
            <a:spAutoFit/>
          </a:bodyPr>
          <a:lstStyle/>
          <a:p>
            <a:pPr algn="ctr"/>
            <a:r>
              <a:rPr lang="sv-SE" sz="1000" b="1" dirty="0">
                <a:latin typeface="Century Gothic" panose="020B0502020202020204" pitchFamily="34" charset="0"/>
              </a:rPr>
              <a:t>Nätverk för privat-offentlig samverkan​</a:t>
            </a:r>
          </a:p>
        </p:txBody>
      </p:sp>
      <p:sp>
        <p:nvSpPr>
          <p:cNvPr id="37" name="Platshållare för innehåll 2">
            <a:extLst>
              <a:ext uri="{FF2B5EF4-FFF2-40B4-BE49-F238E27FC236}">
                <a16:creationId xmlns:a16="http://schemas.microsoft.com/office/drawing/2014/main" id="{EA75227E-078B-A661-3282-E04CC5B6E9B7}"/>
              </a:ext>
            </a:extLst>
          </p:cNvPr>
          <p:cNvSpPr txBox="1">
            <a:spLocks/>
          </p:cNvSpPr>
          <p:nvPr/>
        </p:nvSpPr>
        <p:spPr>
          <a:xfrm>
            <a:off x="4465122" y="3204118"/>
            <a:ext cx="4973346" cy="76500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sz="1200" dirty="0">
                <a:latin typeface="+mj-lt"/>
              </a:rPr>
              <a:t>*Där privat-offentlig samverkan är etablerad kan insamlingen ske inom ramen för denna, annars ansvarar sektorsansvarig myndighet för att förtydliga hur man tänker sig att informationen ska samlas in och presenteras. ​</a:t>
            </a:r>
          </a:p>
        </p:txBody>
      </p:sp>
      <p:pic>
        <p:nvPicPr>
          <p:cNvPr id="40" name="Bild 39">
            <a:extLst>
              <a:ext uri="{FF2B5EF4-FFF2-40B4-BE49-F238E27FC236}">
                <a16:creationId xmlns:a16="http://schemas.microsoft.com/office/drawing/2014/main" id="{46543623-717F-94C4-720F-3E3BD089B72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003739" y="5955619"/>
            <a:ext cx="6184521" cy="680825"/>
          </a:xfrm>
          <a:prstGeom prst="rect">
            <a:avLst/>
          </a:prstGeom>
        </p:spPr>
      </p:pic>
      <p:pic>
        <p:nvPicPr>
          <p:cNvPr id="41" name="Bild 40">
            <a:extLst>
              <a:ext uri="{FF2B5EF4-FFF2-40B4-BE49-F238E27FC236}">
                <a16:creationId xmlns:a16="http://schemas.microsoft.com/office/drawing/2014/main" id="{49F103CE-695E-4CD9-F07B-D9A47238BF7D}"/>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093120" y="6112666"/>
            <a:ext cx="358474" cy="358474"/>
          </a:xfrm>
          <a:prstGeom prst="rect">
            <a:avLst/>
          </a:prstGeom>
        </p:spPr>
      </p:pic>
      <p:sp>
        <p:nvSpPr>
          <p:cNvPr id="42" name="textruta 41">
            <a:extLst>
              <a:ext uri="{FF2B5EF4-FFF2-40B4-BE49-F238E27FC236}">
                <a16:creationId xmlns:a16="http://schemas.microsoft.com/office/drawing/2014/main" id="{B041CFCD-CB2D-82C7-D4EA-C70B5238AF9E}"/>
              </a:ext>
            </a:extLst>
          </p:cNvPr>
          <p:cNvSpPr txBox="1"/>
          <p:nvPr/>
        </p:nvSpPr>
        <p:spPr>
          <a:xfrm>
            <a:off x="3467595" y="6102950"/>
            <a:ext cx="1518584" cy="369332"/>
          </a:xfrm>
          <a:prstGeom prst="rect">
            <a:avLst/>
          </a:prstGeom>
          <a:noFill/>
        </p:spPr>
        <p:txBody>
          <a:bodyPr wrap="square" rtlCol="0">
            <a:spAutoFit/>
          </a:bodyPr>
          <a:lstStyle/>
          <a:p>
            <a:r>
              <a:rPr lang="sv-SE" sz="900" dirty="0">
                <a:latin typeface="+mj-lt"/>
              </a:rPr>
              <a:t>Identifierar behov och efterfrågar information​</a:t>
            </a:r>
          </a:p>
        </p:txBody>
      </p:sp>
      <p:sp>
        <p:nvSpPr>
          <p:cNvPr id="43" name="textruta 42">
            <a:extLst>
              <a:ext uri="{FF2B5EF4-FFF2-40B4-BE49-F238E27FC236}">
                <a16:creationId xmlns:a16="http://schemas.microsoft.com/office/drawing/2014/main" id="{BCA4C011-47CD-C823-0C5F-90451B4F36CB}"/>
              </a:ext>
            </a:extLst>
          </p:cNvPr>
          <p:cNvSpPr txBox="1"/>
          <p:nvPr/>
        </p:nvSpPr>
        <p:spPr>
          <a:xfrm>
            <a:off x="5459576" y="6102950"/>
            <a:ext cx="1462397" cy="369332"/>
          </a:xfrm>
          <a:prstGeom prst="rect">
            <a:avLst/>
          </a:prstGeom>
          <a:noFill/>
        </p:spPr>
        <p:txBody>
          <a:bodyPr wrap="square" rtlCol="0">
            <a:spAutoFit/>
          </a:bodyPr>
          <a:lstStyle/>
          <a:p>
            <a:r>
              <a:rPr lang="sv-SE" sz="900" dirty="0">
                <a:latin typeface="+mj-lt"/>
              </a:rPr>
              <a:t>Avger lägesrapporter till sektorsansvarig​</a:t>
            </a:r>
          </a:p>
        </p:txBody>
      </p:sp>
      <p:sp>
        <p:nvSpPr>
          <p:cNvPr id="44" name="textruta 43">
            <a:extLst>
              <a:ext uri="{FF2B5EF4-FFF2-40B4-BE49-F238E27FC236}">
                <a16:creationId xmlns:a16="http://schemas.microsoft.com/office/drawing/2014/main" id="{44A0F67F-3413-7BA1-C46F-914740C6F398}"/>
              </a:ext>
            </a:extLst>
          </p:cNvPr>
          <p:cNvSpPr txBox="1"/>
          <p:nvPr/>
        </p:nvSpPr>
        <p:spPr>
          <a:xfrm>
            <a:off x="7354566" y="6102950"/>
            <a:ext cx="1833694" cy="369332"/>
          </a:xfrm>
          <a:prstGeom prst="rect">
            <a:avLst/>
          </a:prstGeom>
          <a:noFill/>
        </p:spPr>
        <p:txBody>
          <a:bodyPr wrap="square" rtlCol="0">
            <a:spAutoFit/>
          </a:bodyPr>
          <a:lstStyle/>
          <a:p>
            <a:r>
              <a:rPr lang="sv-SE" sz="900" dirty="0">
                <a:latin typeface="+mj-lt"/>
              </a:rPr>
              <a:t>Vid behov förmedlar vidare utifrån ansvarsområde​</a:t>
            </a:r>
          </a:p>
        </p:txBody>
      </p:sp>
      <p:sp>
        <p:nvSpPr>
          <p:cNvPr id="45" name="textruta 44">
            <a:extLst>
              <a:ext uri="{FF2B5EF4-FFF2-40B4-BE49-F238E27FC236}">
                <a16:creationId xmlns:a16="http://schemas.microsoft.com/office/drawing/2014/main" id="{A8A179E7-429B-CBC2-3BFB-1DF5D57FC2C7}"/>
              </a:ext>
            </a:extLst>
          </p:cNvPr>
          <p:cNvSpPr txBox="1"/>
          <p:nvPr/>
        </p:nvSpPr>
        <p:spPr>
          <a:xfrm>
            <a:off x="3092971" y="6164701"/>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A</a:t>
            </a:r>
          </a:p>
        </p:txBody>
      </p:sp>
      <p:pic>
        <p:nvPicPr>
          <p:cNvPr id="46" name="Bild 45">
            <a:extLst>
              <a:ext uri="{FF2B5EF4-FFF2-40B4-BE49-F238E27FC236}">
                <a16:creationId xmlns:a16="http://schemas.microsoft.com/office/drawing/2014/main" id="{521BF0EE-F2EF-BE31-C7EE-96F528510C5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080090" y="6112666"/>
            <a:ext cx="358474" cy="358474"/>
          </a:xfrm>
          <a:prstGeom prst="rect">
            <a:avLst/>
          </a:prstGeom>
        </p:spPr>
      </p:pic>
      <p:sp>
        <p:nvSpPr>
          <p:cNvPr id="47" name="textruta 46">
            <a:extLst>
              <a:ext uri="{FF2B5EF4-FFF2-40B4-BE49-F238E27FC236}">
                <a16:creationId xmlns:a16="http://schemas.microsoft.com/office/drawing/2014/main" id="{667A0F07-6173-E372-2EFB-D34357F69BD4}"/>
              </a:ext>
            </a:extLst>
          </p:cNvPr>
          <p:cNvSpPr txBox="1"/>
          <p:nvPr/>
        </p:nvSpPr>
        <p:spPr>
          <a:xfrm>
            <a:off x="5079941" y="6164701"/>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B</a:t>
            </a:r>
          </a:p>
        </p:txBody>
      </p:sp>
      <p:pic>
        <p:nvPicPr>
          <p:cNvPr id="48" name="Bild 47">
            <a:extLst>
              <a:ext uri="{FF2B5EF4-FFF2-40B4-BE49-F238E27FC236}">
                <a16:creationId xmlns:a16="http://schemas.microsoft.com/office/drawing/2014/main" id="{891503CC-BC44-4300-E95D-67DF926BE0CE}"/>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970556" y="6112666"/>
            <a:ext cx="358474" cy="358474"/>
          </a:xfrm>
          <a:prstGeom prst="rect">
            <a:avLst/>
          </a:prstGeom>
        </p:spPr>
      </p:pic>
      <p:sp>
        <p:nvSpPr>
          <p:cNvPr id="49" name="textruta 48">
            <a:extLst>
              <a:ext uri="{FF2B5EF4-FFF2-40B4-BE49-F238E27FC236}">
                <a16:creationId xmlns:a16="http://schemas.microsoft.com/office/drawing/2014/main" id="{AC0F7AE5-E8A6-A1B6-13CD-569BCCD71682}"/>
              </a:ext>
            </a:extLst>
          </p:cNvPr>
          <p:cNvSpPr txBox="1"/>
          <p:nvPr/>
        </p:nvSpPr>
        <p:spPr>
          <a:xfrm>
            <a:off x="6970407" y="6164701"/>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C</a:t>
            </a:r>
          </a:p>
        </p:txBody>
      </p:sp>
      <p:sp>
        <p:nvSpPr>
          <p:cNvPr id="6" name="Rubrik 1">
            <a:extLst>
              <a:ext uri="{FF2B5EF4-FFF2-40B4-BE49-F238E27FC236}">
                <a16:creationId xmlns:a16="http://schemas.microsoft.com/office/drawing/2014/main" id="{A9C9612B-5D76-0E9B-CD1A-D73D577696F0}"/>
              </a:ext>
            </a:extLst>
          </p:cNvPr>
          <p:cNvSpPr txBox="1">
            <a:spLocks/>
          </p:cNvSpPr>
          <p:nvPr/>
        </p:nvSpPr>
        <p:spPr>
          <a:xfrm>
            <a:off x="1900052" y="681038"/>
            <a:ext cx="9453748" cy="541926"/>
          </a:xfrm>
          <a:prstGeom prst="rect">
            <a:avLst/>
          </a:prstGeom>
        </p:spPr>
        <p:txBody>
          <a:bodyPr/>
          <a:lst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sz="3200" b="1">
                <a:latin typeface="Century Gothic" panose="020B0502020202020204" pitchFamily="34" charset="0"/>
              </a:rPr>
              <a:t>2. Insamling och sammanställning​</a:t>
            </a:r>
            <a:endParaRPr lang="sv-SE" sz="3200" b="1" dirty="0">
              <a:latin typeface="Century Gothic" panose="020B0502020202020204" pitchFamily="34" charset="0"/>
            </a:endParaRPr>
          </a:p>
        </p:txBody>
      </p:sp>
    </p:spTree>
    <p:extLst>
      <p:ext uri="{BB962C8B-B14F-4D97-AF65-F5344CB8AC3E}">
        <p14:creationId xmlns:p14="http://schemas.microsoft.com/office/powerpoint/2010/main" val="3568776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93FBD-3362-E985-378C-DC16FD360584}"/>
            </a:ext>
          </a:extLst>
        </p:cNvPr>
        <p:cNvGrpSpPr/>
        <p:nvPr/>
      </p:nvGrpSpPr>
      <p:grpSpPr>
        <a:xfrm>
          <a:off x="0" y="0"/>
          <a:ext cx="0" cy="0"/>
          <a:chOff x="0" y="0"/>
          <a:chExt cx="0" cy="0"/>
        </a:xfrm>
      </p:grpSpPr>
      <p:sp>
        <p:nvSpPr>
          <p:cNvPr id="7" name="Platshållare för innehåll 2">
            <a:extLst>
              <a:ext uri="{FF2B5EF4-FFF2-40B4-BE49-F238E27FC236}">
                <a16:creationId xmlns:a16="http://schemas.microsoft.com/office/drawing/2014/main" id="{6A15EBBB-36C5-58EC-FE03-5226869E7A42}"/>
              </a:ext>
            </a:extLst>
          </p:cNvPr>
          <p:cNvSpPr txBox="1">
            <a:spLocks/>
          </p:cNvSpPr>
          <p:nvPr/>
        </p:nvSpPr>
        <p:spPr>
          <a:xfrm>
            <a:off x="4465122" y="1684700"/>
            <a:ext cx="7062849" cy="180241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sz="1500" dirty="0">
                <a:latin typeface="+mj-lt"/>
              </a:rPr>
              <a:t>Aktörerna inom sektorn (beredskapsmyndigheter samt näringslivet) återkommer med lägesrapporter till sektorsansvarig inom angiven svarstid. </a:t>
            </a:r>
          </a:p>
          <a:p>
            <a:pPr marL="0" indent="0">
              <a:buFont typeface="Arial" panose="020B0604020202020204" pitchFamily="34" charset="0"/>
              <a:buNone/>
            </a:pPr>
            <a:r>
              <a:rPr lang="sv-SE" sz="1500" dirty="0">
                <a:latin typeface="+mj-lt"/>
              </a:rPr>
              <a:t>I de fall den sektorsansvariga myndighetens förfrågan inte fångar upp alla relevanta frågeställningar kan den rapporterande aktören komplettera med perspektiv som kan vara relevanta för övriga aktörer att känna till. </a:t>
            </a:r>
          </a:p>
        </p:txBody>
      </p:sp>
      <p:pic>
        <p:nvPicPr>
          <p:cNvPr id="20" name="Bild 19">
            <a:extLst>
              <a:ext uri="{FF2B5EF4-FFF2-40B4-BE49-F238E27FC236}">
                <a16:creationId xmlns:a16="http://schemas.microsoft.com/office/drawing/2014/main" id="{F152B989-8E94-83CC-8B6D-0DB36DC7FEC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984860" y="1832542"/>
            <a:ext cx="2172171" cy="2508316"/>
          </a:xfrm>
          <a:prstGeom prst="rect">
            <a:avLst/>
          </a:prstGeom>
        </p:spPr>
      </p:pic>
      <p:pic>
        <p:nvPicPr>
          <p:cNvPr id="21" name="Bild 20">
            <a:extLst>
              <a:ext uri="{FF2B5EF4-FFF2-40B4-BE49-F238E27FC236}">
                <a16:creationId xmlns:a16="http://schemas.microsoft.com/office/drawing/2014/main" id="{0E509BC8-728B-E1E8-9A05-5D946279C0E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900052" y="1747790"/>
            <a:ext cx="2337269" cy="2672494"/>
          </a:xfrm>
          <a:prstGeom prst="rect">
            <a:avLst/>
          </a:prstGeom>
        </p:spPr>
      </p:pic>
      <p:sp>
        <p:nvSpPr>
          <p:cNvPr id="24" name="textruta 23">
            <a:extLst>
              <a:ext uri="{FF2B5EF4-FFF2-40B4-BE49-F238E27FC236}">
                <a16:creationId xmlns:a16="http://schemas.microsoft.com/office/drawing/2014/main" id="{3502128C-5885-0A7D-333F-6BE455EC6D75}"/>
              </a:ext>
            </a:extLst>
          </p:cNvPr>
          <p:cNvSpPr txBox="1"/>
          <p:nvPr/>
        </p:nvSpPr>
        <p:spPr>
          <a:xfrm>
            <a:off x="1965254" y="2839717"/>
            <a:ext cx="2172170" cy="646331"/>
          </a:xfrm>
          <a:prstGeom prst="rect">
            <a:avLst/>
          </a:prstGeom>
          <a:noFill/>
        </p:spPr>
        <p:txBody>
          <a:bodyPr wrap="square" rtlCol="0">
            <a:spAutoFit/>
          </a:bodyPr>
          <a:lstStyle/>
          <a:p>
            <a:r>
              <a:rPr lang="sv-SE" sz="900" dirty="0">
                <a:latin typeface="+mj-lt"/>
              </a:rPr>
              <a:t>Myndigheter och näringslivet </a:t>
            </a:r>
            <a:r>
              <a:rPr lang="sv-SE" sz="900" b="1" dirty="0">
                <a:latin typeface="+mj-lt"/>
              </a:rPr>
              <a:t>skickar lägesrapporter</a:t>
            </a:r>
            <a:r>
              <a:rPr lang="sv-SE" sz="900" dirty="0">
                <a:latin typeface="+mj-lt"/>
              </a:rPr>
              <a:t> som svar på förfrågan till den sektorsansvariga myndigheten.​</a:t>
            </a:r>
          </a:p>
        </p:txBody>
      </p:sp>
      <p:pic>
        <p:nvPicPr>
          <p:cNvPr id="9" name="Bild 8">
            <a:extLst>
              <a:ext uri="{FF2B5EF4-FFF2-40B4-BE49-F238E27FC236}">
                <a16:creationId xmlns:a16="http://schemas.microsoft.com/office/drawing/2014/main" id="{DA9A2E20-D63A-FCE5-87B6-437B70FE1EE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003739" y="5955619"/>
            <a:ext cx="6184521" cy="680825"/>
          </a:xfrm>
          <a:prstGeom prst="rect">
            <a:avLst/>
          </a:prstGeom>
        </p:spPr>
      </p:pic>
      <p:pic>
        <p:nvPicPr>
          <p:cNvPr id="10" name="Bild 9">
            <a:extLst>
              <a:ext uri="{FF2B5EF4-FFF2-40B4-BE49-F238E27FC236}">
                <a16:creationId xmlns:a16="http://schemas.microsoft.com/office/drawing/2014/main" id="{1F5FA46E-072E-CBDC-511C-91A006E4498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093120" y="6112666"/>
            <a:ext cx="358474" cy="358474"/>
          </a:xfrm>
          <a:prstGeom prst="rect">
            <a:avLst/>
          </a:prstGeom>
        </p:spPr>
      </p:pic>
      <p:sp>
        <p:nvSpPr>
          <p:cNvPr id="12" name="textruta 11">
            <a:extLst>
              <a:ext uri="{FF2B5EF4-FFF2-40B4-BE49-F238E27FC236}">
                <a16:creationId xmlns:a16="http://schemas.microsoft.com/office/drawing/2014/main" id="{49DA978F-444D-2BB3-976D-98BFA3EC8BC0}"/>
              </a:ext>
            </a:extLst>
          </p:cNvPr>
          <p:cNvSpPr txBox="1"/>
          <p:nvPr/>
        </p:nvSpPr>
        <p:spPr>
          <a:xfrm>
            <a:off x="3467595" y="6102950"/>
            <a:ext cx="1518584" cy="369332"/>
          </a:xfrm>
          <a:prstGeom prst="rect">
            <a:avLst/>
          </a:prstGeom>
          <a:noFill/>
        </p:spPr>
        <p:txBody>
          <a:bodyPr wrap="square" rtlCol="0">
            <a:spAutoFit/>
          </a:bodyPr>
          <a:lstStyle/>
          <a:p>
            <a:r>
              <a:rPr lang="sv-SE" sz="900" dirty="0">
                <a:latin typeface="+mj-lt"/>
              </a:rPr>
              <a:t>Identifierar behov och efterfrågar information​</a:t>
            </a:r>
          </a:p>
        </p:txBody>
      </p:sp>
      <p:sp>
        <p:nvSpPr>
          <p:cNvPr id="13" name="textruta 12">
            <a:extLst>
              <a:ext uri="{FF2B5EF4-FFF2-40B4-BE49-F238E27FC236}">
                <a16:creationId xmlns:a16="http://schemas.microsoft.com/office/drawing/2014/main" id="{CDEA69C0-53B6-81E8-013F-D423DD7662ED}"/>
              </a:ext>
            </a:extLst>
          </p:cNvPr>
          <p:cNvSpPr txBox="1"/>
          <p:nvPr/>
        </p:nvSpPr>
        <p:spPr>
          <a:xfrm>
            <a:off x="5459576" y="6102950"/>
            <a:ext cx="1462397" cy="369332"/>
          </a:xfrm>
          <a:prstGeom prst="rect">
            <a:avLst/>
          </a:prstGeom>
          <a:noFill/>
        </p:spPr>
        <p:txBody>
          <a:bodyPr wrap="square" rtlCol="0">
            <a:spAutoFit/>
          </a:bodyPr>
          <a:lstStyle/>
          <a:p>
            <a:r>
              <a:rPr lang="sv-SE" sz="900" dirty="0">
                <a:latin typeface="+mj-lt"/>
              </a:rPr>
              <a:t>Avger lägesrapporter till sektorsansvarig​</a:t>
            </a:r>
          </a:p>
        </p:txBody>
      </p:sp>
      <p:sp>
        <p:nvSpPr>
          <p:cNvPr id="14" name="textruta 13">
            <a:extLst>
              <a:ext uri="{FF2B5EF4-FFF2-40B4-BE49-F238E27FC236}">
                <a16:creationId xmlns:a16="http://schemas.microsoft.com/office/drawing/2014/main" id="{AE9036EC-0452-AFBF-45A6-AC6258BED468}"/>
              </a:ext>
            </a:extLst>
          </p:cNvPr>
          <p:cNvSpPr txBox="1"/>
          <p:nvPr/>
        </p:nvSpPr>
        <p:spPr>
          <a:xfrm>
            <a:off x="7354566" y="6102950"/>
            <a:ext cx="1833694" cy="369332"/>
          </a:xfrm>
          <a:prstGeom prst="rect">
            <a:avLst/>
          </a:prstGeom>
          <a:noFill/>
        </p:spPr>
        <p:txBody>
          <a:bodyPr wrap="square" rtlCol="0">
            <a:spAutoFit/>
          </a:bodyPr>
          <a:lstStyle/>
          <a:p>
            <a:r>
              <a:rPr lang="sv-SE" sz="900" dirty="0">
                <a:latin typeface="+mj-lt"/>
              </a:rPr>
              <a:t>Vid behov förmedlar vidare utifrån ansvarsområde​</a:t>
            </a:r>
          </a:p>
        </p:txBody>
      </p:sp>
      <p:sp>
        <p:nvSpPr>
          <p:cNvPr id="15" name="textruta 14">
            <a:extLst>
              <a:ext uri="{FF2B5EF4-FFF2-40B4-BE49-F238E27FC236}">
                <a16:creationId xmlns:a16="http://schemas.microsoft.com/office/drawing/2014/main" id="{502E39D1-5B3B-A3B8-90AA-349D3292192D}"/>
              </a:ext>
            </a:extLst>
          </p:cNvPr>
          <p:cNvSpPr txBox="1"/>
          <p:nvPr/>
        </p:nvSpPr>
        <p:spPr>
          <a:xfrm>
            <a:off x="3092971" y="6164701"/>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A</a:t>
            </a:r>
          </a:p>
        </p:txBody>
      </p:sp>
      <p:pic>
        <p:nvPicPr>
          <p:cNvPr id="16" name="Bild 15">
            <a:extLst>
              <a:ext uri="{FF2B5EF4-FFF2-40B4-BE49-F238E27FC236}">
                <a16:creationId xmlns:a16="http://schemas.microsoft.com/office/drawing/2014/main" id="{C8C29B0D-282E-FA15-BB62-8EF3649CF9A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080090" y="6112666"/>
            <a:ext cx="358474" cy="358474"/>
          </a:xfrm>
          <a:prstGeom prst="rect">
            <a:avLst/>
          </a:prstGeom>
        </p:spPr>
      </p:pic>
      <p:sp>
        <p:nvSpPr>
          <p:cNvPr id="17" name="textruta 16">
            <a:extLst>
              <a:ext uri="{FF2B5EF4-FFF2-40B4-BE49-F238E27FC236}">
                <a16:creationId xmlns:a16="http://schemas.microsoft.com/office/drawing/2014/main" id="{DAE858CB-584A-8E0C-F9DF-0843D878A914}"/>
              </a:ext>
            </a:extLst>
          </p:cNvPr>
          <p:cNvSpPr txBox="1"/>
          <p:nvPr/>
        </p:nvSpPr>
        <p:spPr>
          <a:xfrm>
            <a:off x="5079941" y="6164701"/>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B</a:t>
            </a:r>
          </a:p>
        </p:txBody>
      </p:sp>
      <p:pic>
        <p:nvPicPr>
          <p:cNvPr id="18" name="Bild 17">
            <a:extLst>
              <a:ext uri="{FF2B5EF4-FFF2-40B4-BE49-F238E27FC236}">
                <a16:creationId xmlns:a16="http://schemas.microsoft.com/office/drawing/2014/main" id="{D2D974C2-0834-4593-B91D-A6A88BD2581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970556" y="6112666"/>
            <a:ext cx="358474" cy="358474"/>
          </a:xfrm>
          <a:prstGeom prst="rect">
            <a:avLst/>
          </a:prstGeom>
        </p:spPr>
      </p:pic>
      <p:sp>
        <p:nvSpPr>
          <p:cNvPr id="19" name="textruta 18">
            <a:extLst>
              <a:ext uri="{FF2B5EF4-FFF2-40B4-BE49-F238E27FC236}">
                <a16:creationId xmlns:a16="http://schemas.microsoft.com/office/drawing/2014/main" id="{9E0F5680-BCFE-0759-B2C0-4AD6DD8C96D8}"/>
              </a:ext>
            </a:extLst>
          </p:cNvPr>
          <p:cNvSpPr txBox="1"/>
          <p:nvPr/>
        </p:nvSpPr>
        <p:spPr>
          <a:xfrm>
            <a:off x="6970407" y="6164701"/>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C</a:t>
            </a:r>
          </a:p>
        </p:txBody>
      </p:sp>
      <p:pic>
        <p:nvPicPr>
          <p:cNvPr id="22" name="Bild 21">
            <a:extLst>
              <a:ext uri="{FF2B5EF4-FFF2-40B4-BE49-F238E27FC236}">
                <a16:creationId xmlns:a16="http://schemas.microsoft.com/office/drawing/2014/main" id="{C2475833-29B1-365B-DC05-A1A492D4FFF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27390" y="3984598"/>
            <a:ext cx="304800" cy="304800"/>
          </a:xfrm>
          <a:prstGeom prst="rect">
            <a:avLst/>
          </a:prstGeom>
        </p:spPr>
      </p:pic>
      <p:sp>
        <p:nvSpPr>
          <p:cNvPr id="27" name="textruta 26">
            <a:extLst>
              <a:ext uri="{FF2B5EF4-FFF2-40B4-BE49-F238E27FC236}">
                <a16:creationId xmlns:a16="http://schemas.microsoft.com/office/drawing/2014/main" id="{2D88ABEE-0E86-363B-A015-3E92E25F6AEF}"/>
              </a:ext>
            </a:extLst>
          </p:cNvPr>
          <p:cNvSpPr txBox="1"/>
          <p:nvPr/>
        </p:nvSpPr>
        <p:spPr>
          <a:xfrm>
            <a:off x="2049693" y="4013524"/>
            <a:ext cx="258404" cy="246221"/>
          </a:xfrm>
          <a:prstGeom prst="rect">
            <a:avLst/>
          </a:prstGeom>
          <a:noFill/>
        </p:spPr>
        <p:txBody>
          <a:bodyPr wrap="square" rtlCol="0">
            <a:spAutoFit/>
          </a:bodyPr>
          <a:lstStyle/>
          <a:p>
            <a:r>
              <a:rPr lang="sv-SE" sz="1000" b="1" dirty="0">
                <a:latin typeface="Century Gothic" panose="020B0502020202020204" pitchFamily="34" charset="0"/>
              </a:rPr>
              <a:t>B</a:t>
            </a:r>
          </a:p>
        </p:txBody>
      </p:sp>
      <p:pic>
        <p:nvPicPr>
          <p:cNvPr id="6" name="Bild 5">
            <a:extLst>
              <a:ext uri="{FF2B5EF4-FFF2-40B4-BE49-F238E27FC236}">
                <a16:creationId xmlns:a16="http://schemas.microsoft.com/office/drawing/2014/main" id="{2AB4B81F-DF98-F5A1-868F-0E39AAE72CB4}"/>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027389" y="1892466"/>
            <a:ext cx="2062600" cy="408200"/>
          </a:xfrm>
          <a:prstGeom prst="rect">
            <a:avLst/>
          </a:prstGeom>
        </p:spPr>
      </p:pic>
      <p:sp>
        <p:nvSpPr>
          <p:cNvPr id="8" name="textruta 7">
            <a:extLst>
              <a:ext uri="{FF2B5EF4-FFF2-40B4-BE49-F238E27FC236}">
                <a16:creationId xmlns:a16="http://schemas.microsoft.com/office/drawing/2014/main" id="{83752CD9-CC4E-B429-AE34-5C35D24B16A6}"/>
              </a:ext>
            </a:extLst>
          </p:cNvPr>
          <p:cNvSpPr txBox="1"/>
          <p:nvPr/>
        </p:nvSpPr>
        <p:spPr>
          <a:xfrm>
            <a:off x="2032023" y="1985388"/>
            <a:ext cx="2057966" cy="246221"/>
          </a:xfrm>
          <a:prstGeom prst="rect">
            <a:avLst/>
          </a:prstGeom>
          <a:noFill/>
        </p:spPr>
        <p:txBody>
          <a:bodyPr wrap="square" rtlCol="0">
            <a:spAutoFit/>
          </a:bodyPr>
          <a:lstStyle/>
          <a:p>
            <a:pPr algn="ctr"/>
            <a:r>
              <a:rPr lang="sv-SE" sz="1000" b="1" dirty="0">
                <a:latin typeface="Century Gothic" panose="020B0502020202020204" pitchFamily="34" charset="0"/>
              </a:rPr>
              <a:t>Beredskapsmyndigheter​</a:t>
            </a:r>
          </a:p>
        </p:txBody>
      </p:sp>
      <p:pic>
        <p:nvPicPr>
          <p:cNvPr id="11" name="Bild 10">
            <a:extLst>
              <a:ext uri="{FF2B5EF4-FFF2-40B4-BE49-F238E27FC236}">
                <a16:creationId xmlns:a16="http://schemas.microsoft.com/office/drawing/2014/main" id="{73BBE6D7-925A-CB06-DEFF-55DB7E24A8A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027389" y="2352404"/>
            <a:ext cx="2062600" cy="408200"/>
          </a:xfrm>
          <a:prstGeom prst="rect">
            <a:avLst/>
          </a:prstGeom>
        </p:spPr>
      </p:pic>
      <p:sp>
        <p:nvSpPr>
          <p:cNvPr id="25" name="textruta 24">
            <a:extLst>
              <a:ext uri="{FF2B5EF4-FFF2-40B4-BE49-F238E27FC236}">
                <a16:creationId xmlns:a16="http://schemas.microsoft.com/office/drawing/2014/main" id="{14308451-5119-62B9-3F1C-E0A332B1D07E}"/>
              </a:ext>
            </a:extLst>
          </p:cNvPr>
          <p:cNvSpPr txBox="1"/>
          <p:nvPr/>
        </p:nvSpPr>
        <p:spPr>
          <a:xfrm>
            <a:off x="2032023" y="2350983"/>
            <a:ext cx="2057966" cy="400110"/>
          </a:xfrm>
          <a:prstGeom prst="rect">
            <a:avLst/>
          </a:prstGeom>
          <a:noFill/>
        </p:spPr>
        <p:txBody>
          <a:bodyPr wrap="square" rtlCol="0">
            <a:spAutoFit/>
          </a:bodyPr>
          <a:lstStyle/>
          <a:p>
            <a:pPr algn="ctr"/>
            <a:r>
              <a:rPr lang="sv-SE" sz="1000" b="1" dirty="0">
                <a:latin typeface="Century Gothic" panose="020B0502020202020204" pitchFamily="34" charset="0"/>
              </a:rPr>
              <a:t>Nätverk för privat-offentlig samverkan​</a:t>
            </a:r>
          </a:p>
        </p:txBody>
      </p:sp>
      <p:sp>
        <p:nvSpPr>
          <p:cNvPr id="26" name="Rubrik 1">
            <a:extLst>
              <a:ext uri="{FF2B5EF4-FFF2-40B4-BE49-F238E27FC236}">
                <a16:creationId xmlns:a16="http://schemas.microsoft.com/office/drawing/2014/main" id="{6104405C-BF8D-6EC0-7DBB-354F5C1EA8D7}"/>
              </a:ext>
            </a:extLst>
          </p:cNvPr>
          <p:cNvSpPr txBox="1">
            <a:spLocks/>
          </p:cNvSpPr>
          <p:nvPr/>
        </p:nvSpPr>
        <p:spPr>
          <a:xfrm>
            <a:off x="1900052" y="681038"/>
            <a:ext cx="9453748" cy="541926"/>
          </a:xfrm>
          <a:prstGeom prst="rect">
            <a:avLst/>
          </a:prstGeom>
        </p:spPr>
        <p:txBody>
          <a:bodyPr/>
          <a:lst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sz="3200" b="1">
                <a:latin typeface="Century Gothic" panose="020B0502020202020204" pitchFamily="34" charset="0"/>
              </a:rPr>
              <a:t>3. Rapportering till sektorsansvarig​</a:t>
            </a:r>
            <a:endParaRPr lang="sv-SE" sz="3200" b="1" dirty="0">
              <a:latin typeface="Century Gothic" panose="020B0502020202020204" pitchFamily="34" charset="0"/>
            </a:endParaRPr>
          </a:p>
        </p:txBody>
      </p:sp>
    </p:spTree>
    <p:extLst>
      <p:ext uri="{BB962C8B-B14F-4D97-AF65-F5344CB8AC3E}">
        <p14:creationId xmlns:p14="http://schemas.microsoft.com/office/powerpoint/2010/main" val="78373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F0EAF-4C21-0B2B-F4DE-4DBB93C8B582}"/>
            </a:ext>
          </a:extLst>
        </p:cNvPr>
        <p:cNvGrpSpPr/>
        <p:nvPr/>
      </p:nvGrpSpPr>
      <p:grpSpPr>
        <a:xfrm>
          <a:off x="0" y="0"/>
          <a:ext cx="0" cy="0"/>
          <a:chOff x="0" y="0"/>
          <a:chExt cx="0" cy="0"/>
        </a:xfrm>
      </p:grpSpPr>
      <p:sp>
        <p:nvSpPr>
          <p:cNvPr id="7" name="Platshållare för innehåll 2">
            <a:extLst>
              <a:ext uri="{FF2B5EF4-FFF2-40B4-BE49-F238E27FC236}">
                <a16:creationId xmlns:a16="http://schemas.microsoft.com/office/drawing/2014/main" id="{2787B0E3-E3B4-8F8B-4874-0F9016E8D089}"/>
              </a:ext>
            </a:extLst>
          </p:cNvPr>
          <p:cNvSpPr txBox="1">
            <a:spLocks/>
          </p:cNvSpPr>
          <p:nvPr/>
        </p:nvSpPr>
        <p:spPr>
          <a:xfrm>
            <a:off x="4465122" y="1684700"/>
            <a:ext cx="6518560" cy="24837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sz="1500" dirty="0">
                <a:latin typeface="+mj-lt"/>
              </a:rPr>
              <a:t>Sektorsansvarig myndighet tar emot lägesrapporter från aktörerna och bearbetar och sammanställer underlaget till en samlad lägesbild för sektorn. </a:t>
            </a:r>
          </a:p>
          <a:p>
            <a:pPr marL="0" indent="0">
              <a:buFont typeface="Arial" panose="020B0604020202020204" pitchFamily="34" charset="0"/>
              <a:buNone/>
            </a:pPr>
            <a:r>
              <a:rPr lang="sv-SE" sz="1500" dirty="0">
                <a:latin typeface="+mj-lt"/>
              </a:rPr>
              <a:t>Sektorsansvarig myndighet återkopplar, om möjligt, relevant och delbar information från det sammanställda underlaget till de som bidragit med information till lägesbilden. Även i de fall det inte går att dela information från underlaget sker en enkel återkoppling till svarande aktörer som tack för rapporteringen. </a:t>
            </a:r>
          </a:p>
          <a:p>
            <a:pPr marL="0" indent="0">
              <a:buFont typeface="Arial" panose="020B0604020202020204" pitchFamily="34" charset="0"/>
              <a:buNone/>
            </a:pPr>
            <a:r>
              <a:rPr lang="sv-SE" sz="1500" dirty="0">
                <a:latin typeface="+mj-lt"/>
              </a:rPr>
              <a:t>I återkoppling ingår även att informera om rapporteringen är avslutad eller om den ska fortsätta. </a:t>
            </a:r>
          </a:p>
        </p:txBody>
      </p:sp>
      <p:pic>
        <p:nvPicPr>
          <p:cNvPr id="20" name="Bild 19">
            <a:extLst>
              <a:ext uri="{FF2B5EF4-FFF2-40B4-BE49-F238E27FC236}">
                <a16:creationId xmlns:a16="http://schemas.microsoft.com/office/drawing/2014/main" id="{33716A8C-BC42-C912-A853-A1A0B93E80C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984860" y="1823116"/>
            <a:ext cx="2172171" cy="1664003"/>
          </a:xfrm>
          <a:prstGeom prst="rect">
            <a:avLst/>
          </a:prstGeom>
        </p:spPr>
      </p:pic>
      <p:pic>
        <p:nvPicPr>
          <p:cNvPr id="21" name="Bild 20">
            <a:extLst>
              <a:ext uri="{FF2B5EF4-FFF2-40B4-BE49-F238E27FC236}">
                <a16:creationId xmlns:a16="http://schemas.microsoft.com/office/drawing/2014/main" id="{AE14237B-FD31-82C1-0EDE-F02740D63DC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900052" y="1747790"/>
            <a:ext cx="2337269" cy="1802419"/>
          </a:xfrm>
          <a:prstGeom prst="rect">
            <a:avLst/>
          </a:prstGeom>
        </p:spPr>
      </p:pic>
      <p:sp>
        <p:nvSpPr>
          <p:cNvPr id="24" name="textruta 23">
            <a:extLst>
              <a:ext uri="{FF2B5EF4-FFF2-40B4-BE49-F238E27FC236}">
                <a16:creationId xmlns:a16="http://schemas.microsoft.com/office/drawing/2014/main" id="{9FFA934E-B840-E823-3E15-00BBB9EFFFEF}"/>
              </a:ext>
            </a:extLst>
          </p:cNvPr>
          <p:cNvSpPr txBox="1"/>
          <p:nvPr/>
        </p:nvSpPr>
        <p:spPr>
          <a:xfrm>
            <a:off x="1965254" y="2373100"/>
            <a:ext cx="2082428" cy="923330"/>
          </a:xfrm>
          <a:prstGeom prst="rect">
            <a:avLst/>
          </a:prstGeom>
          <a:noFill/>
        </p:spPr>
        <p:txBody>
          <a:bodyPr wrap="square" rtlCol="0">
            <a:spAutoFit/>
          </a:bodyPr>
          <a:lstStyle/>
          <a:p>
            <a:r>
              <a:rPr lang="sv-SE" sz="900" dirty="0">
                <a:latin typeface="+mj-lt"/>
              </a:rPr>
              <a:t>Sektorsansvarig </a:t>
            </a:r>
            <a:r>
              <a:rPr lang="sv-SE" sz="900" b="1" dirty="0">
                <a:latin typeface="+mj-lt"/>
              </a:rPr>
              <a:t>bearbetar</a:t>
            </a:r>
            <a:r>
              <a:rPr lang="sv-SE" sz="900" dirty="0">
                <a:latin typeface="+mj-lt"/>
              </a:rPr>
              <a:t> och </a:t>
            </a:r>
            <a:r>
              <a:rPr lang="sv-SE" sz="900" b="1" dirty="0">
                <a:latin typeface="+mj-lt"/>
              </a:rPr>
              <a:t>sammanställer</a:t>
            </a:r>
            <a:r>
              <a:rPr lang="sv-SE" sz="900" dirty="0">
                <a:latin typeface="+mj-lt"/>
              </a:rPr>
              <a:t> informationen till en samlad lägesbild för sektorn.​</a:t>
            </a:r>
          </a:p>
          <a:p>
            <a:endParaRPr lang="sv-SE" sz="900" dirty="0">
              <a:latin typeface="+mj-lt"/>
            </a:endParaRPr>
          </a:p>
          <a:p>
            <a:r>
              <a:rPr lang="sv-SE" sz="900" b="1" dirty="0">
                <a:latin typeface="+mj-lt"/>
              </a:rPr>
              <a:t>Återkopplar till</a:t>
            </a:r>
            <a:r>
              <a:rPr lang="sv-SE" sz="900" dirty="0">
                <a:latin typeface="+mj-lt"/>
              </a:rPr>
              <a:t> aktörer som har förmedlat information.​</a:t>
            </a:r>
          </a:p>
        </p:txBody>
      </p:sp>
      <p:pic>
        <p:nvPicPr>
          <p:cNvPr id="12" name="Bild 11">
            <a:extLst>
              <a:ext uri="{FF2B5EF4-FFF2-40B4-BE49-F238E27FC236}">
                <a16:creationId xmlns:a16="http://schemas.microsoft.com/office/drawing/2014/main" id="{5ECEE360-0F9A-4AA5-3905-0F4FC6CF2F1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32023" y="1891463"/>
            <a:ext cx="2057965" cy="400110"/>
          </a:xfrm>
          <a:prstGeom prst="rect">
            <a:avLst/>
          </a:prstGeom>
        </p:spPr>
      </p:pic>
      <p:sp>
        <p:nvSpPr>
          <p:cNvPr id="13" name="textruta 12">
            <a:extLst>
              <a:ext uri="{FF2B5EF4-FFF2-40B4-BE49-F238E27FC236}">
                <a16:creationId xmlns:a16="http://schemas.microsoft.com/office/drawing/2014/main" id="{77E5333C-311B-734D-57ED-C1F7127DF6E3}"/>
              </a:ext>
            </a:extLst>
          </p:cNvPr>
          <p:cNvSpPr txBox="1"/>
          <p:nvPr/>
        </p:nvSpPr>
        <p:spPr>
          <a:xfrm>
            <a:off x="2032023" y="1891045"/>
            <a:ext cx="2057966" cy="400110"/>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Sektorsansvarig </a:t>
            </a:r>
            <a:br>
              <a:rPr lang="sv-SE" sz="1000" b="1" dirty="0">
                <a:solidFill>
                  <a:schemeClr val="bg1"/>
                </a:solidFill>
                <a:latin typeface="Century Gothic" panose="020B0502020202020204" pitchFamily="34" charset="0"/>
              </a:rPr>
            </a:br>
            <a:r>
              <a:rPr lang="sv-SE" sz="1000" b="1" dirty="0">
                <a:solidFill>
                  <a:schemeClr val="bg1"/>
                </a:solidFill>
                <a:latin typeface="Century Gothic" panose="020B0502020202020204" pitchFamily="34" charset="0"/>
              </a:rPr>
              <a:t>myndighet​</a:t>
            </a:r>
          </a:p>
        </p:txBody>
      </p:sp>
      <p:cxnSp>
        <p:nvCxnSpPr>
          <p:cNvPr id="14" name="Rak pil 13">
            <a:extLst>
              <a:ext uri="{FF2B5EF4-FFF2-40B4-BE49-F238E27FC236}">
                <a16:creationId xmlns:a16="http://schemas.microsoft.com/office/drawing/2014/main" id="{0F7F8CBA-648C-FBA8-CBF0-283EA4F6D0EF}"/>
              </a:ext>
            </a:extLst>
          </p:cNvPr>
          <p:cNvCxnSpPr>
            <a:cxnSpLocks/>
          </p:cNvCxnSpPr>
          <p:nvPr/>
        </p:nvCxnSpPr>
        <p:spPr>
          <a:xfrm>
            <a:off x="3068685" y="3571410"/>
            <a:ext cx="0" cy="261083"/>
          </a:xfrm>
          <a:prstGeom prst="straightConnector1">
            <a:avLst/>
          </a:prstGeom>
          <a:ln w="19050">
            <a:solidFill>
              <a:srgbClr val="D77141"/>
            </a:solidFill>
            <a:tailEnd type="triangle" w="lg" len="med"/>
          </a:ln>
        </p:spPr>
        <p:style>
          <a:lnRef idx="1">
            <a:schemeClr val="accent1"/>
          </a:lnRef>
          <a:fillRef idx="0">
            <a:schemeClr val="accent1"/>
          </a:fillRef>
          <a:effectRef idx="0">
            <a:schemeClr val="accent1"/>
          </a:effectRef>
          <a:fontRef idx="minor">
            <a:schemeClr val="tx1"/>
          </a:fontRef>
        </p:style>
      </p:cxnSp>
      <p:pic>
        <p:nvPicPr>
          <p:cNvPr id="27" name="Bild 26">
            <a:extLst>
              <a:ext uri="{FF2B5EF4-FFF2-40B4-BE49-F238E27FC236}">
                <a16:creationId xmlns:a16="http://schemas.microsoft.com/office/drawing/2014/main" id="{F6321325-4EEC-B105-65BA-628CAAD0CB82}"/>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982600" y="3938235"/>
            <a:ext cx="2172171" cy="1006364"/>
          </a:xfrm>
          <a:prstGeom prst="rect">
            <a:avLst/>
          </a:prstGeom>
        </p:spPr>
      </p:pic>
      <p:pic>
        <p:nvPicPr>
          <p:cNvPr id="38" name="Bild 37">
            <a:extLst>
              <a:ext uri="{FF2B5EF4-FFF2-40B4-BE49-F238E27FC236}">
                <a16:creationId xmlns:a16="http://schemas.microsoft.com/office/drawing/2014/main" id="{18E0F656-F3CE-41C0-6C0F-20B73BD1DE17}"/>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037385" y="3998158"/>
            <a:ext cx="2062600" cy="408200"/>
          </a:xfrm>
          <a:prstGeom prst="rect">
            <a:avLst/>
          </a:prstGeom>
        </p:spPr>
      </p:pic>
      <p:sp>
        <p:nvSpPr>
          <p:cNvPr id="39" name="textruta 38">
            <a:extLst>
              <a:ext uri="{FF2B5EF4-FFF2-40B4-BE49-F238E27FC236}">
                <a16:creationId xmlns:a16="http://schemas.microsoft.com/office/drawing/2014/main" id="{779EF927-CA75-6EB6-499F-CCE126D7DBB5}"/>
              </a:ext>
            </a:extLst>
          </p:cNvPr>
          <p:cNvSpPr txBox="1"/>
          <p:nvPr/>
        </p:nvSpPr>
        <p:spPr>
          <a:xfrm>
            <a:off x="2039702" y="4075035"/>
            <a:ext cx="2057966" cy="246221"/>
          </a:xfrm>
          <a:prstGeom prst="rect">
            <a:avLst/>
          </a:prstGeom>
          <a:noFill/>
        </p:spPr>
        <p:txBody>
          <a:bodyPr wrap="square" rtlCol="0">
            <a:spAutoFit/>
          </a:bodyPr>
          <a:lstStyle/>
          <a:p>
            <a:pPr algn="ctr"/>
            <a:r>
              <a:rPr lang="sv-SE" sz="1000" b="1" dirty="0">
                <a:latin typeface="Century Gothic" panose="020B0502020202020204" pitchFamily="34" charset="0"/>
              </a:rPr>
              <a:t>Beredskapsmyndigheter​</a:t>
            </a:r>
          </a:p>
        </p:txBody>
      </p:sp>
      <p:pic>
        <p:nvPicPr>
          <p:cNvPr id="40" name="Bild 39">
            <a:extLst>
              <a:ext uri="{FF2B5EF4-FFF2-40B4-BE49-F238E27FC236}">
                <a16:creationId xmlns:a16="http://schemas.microsoft.com/office/drawing/2014/main" id="{1337E441-7B0B-C1A0-6236-D27683CF5FBF}"/>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037385" y="4458096"/>
            <a:ext cx="2062600" cy="408200"/>
          </a:xfrm>
          <a:prstGeom prst="rect">
            <a:avLst/>
          </a:prstGeom>
        </p:spPr>
      </p:pic>
      <p:sp>
        <p:nvSpPr>
          <p:cNvPr id="41" name="textruta 40">
            <a:extLst>
              <a:ext uri="{FF2B5EF4-FFF2-40B4-BE49-F238E27FC236}">
                <a16:creationId xmlns:a16="http://schemas.microsoft.com/office/drawing/2014/main" id="{A44DECF2-3559-30D0-0E12-E08114CCF792}"/>
              </a:ext>
            </a:extLst>
          </p:cNvPr>
          <p:cNvSpPr txBox="1"/>
          <p:nvPr/>
        </p:nvSpPr>
        <p:spPr>
          <a:xfrm>
            <a:off x="2039702" y="4456675"/>
            <a:ext cx="2057966" cy="400110"/>
          </a:xfrm>
          <a:prstGeom prst="rect">
            <a:avLst/>
          </a:prstGeom>
          <a:noFill/>
        </p:spPr>
        <p:txBody>
          <a:bodyPr wrap="square" rtlCol="0">
            <a:spAutoFit/>
          </a:bodyPr>
          <a:lstStyle/>
          <a:p>
            <a:pPr algn="ctr"/>
            <a:r>
              <a:rPr lang="sv-SE" sz="1000" b="1" dirty="0">
                <a:latin typeface="Century Gothic" panose="020B0502020202020204" pitchFamily="34" charset="0"/>
              </a:rPr>
              <a:t>Nätverk för privatoffentlig samverkan​</a:t>
            </a:r>
          </a:p>
        </p:txBody>
      </p:sp>
      <p:sp>
        <p:nvSpPr>
          <p:cNvPr id="42" name="Rektangel med rundade hörn 41">
            <a:extLst>
              <a:ext uri="{FF2B5EF4-FFF2-40B4-BE49-F238E27FC236}">
                <a16:creationId xmlns:a16="http://schemas.microsoft.com/office/drawing/2014/main" id="{9BE46D9E-D398-EC30-59AB-A89E20AE1322}"/>
              </a:ext>
            </a:extLst>
          </p:cNvPr>
          <p:cNvSpPr/>
          <p:nvPr/>
        </p:nvSpPr>
        <p:spPr>
          <a:xfrm>
            <a:off x="1900052" y="3874898"/>
            <a:ext cx="2337266" cy="1157455"/>
          </a:xfrm>
          <a:prstGeom prst="roundRect">
            <a:avLst>
              <a:gd name="adj" fmla="val 4656"/>
            </a:avLst>
          </a:prstGeom>
          <a:noFill/>
          <a:ln w="19050">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53" name="Bild 52">
            <a:extLst>
              <a:ext uri="{FF2B5EF4-FFF2-40B4-BE49-F238E27FC236}">
                <a16:creationId xmlns:a16="http://schemas.microsoft.com/office/drawing/2014/main" id="{D77CD8D0-367E-FA2E-89A6-8667F12EEA8C}"/>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003739" y="5955619"/>
            <a:ext cx="6184521" cy="680825"/>
          </a:xfrm>
          <a:prstGeom prst="rect">
            <a:avLst/>
          </a:prstGeom>
        </p:spPr>
      </p:pic>
      <p:pic>
        <p:nvPicPr>
          <p:cNvPr id="54" name="Bild 53">
            <a:extLst>
              <a:ext uri="{FF2B5EF4-FFF2-40B4-BE49-F238E27FC236}">
                <a16:creationId xmlns:a16="http://schemas.microsoft.com/office/drawing/2014/main" id="{E6A08E7B-B8F2-BA1C-945B-95EC5FA58E06}"/>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3093120" y="6112666"/>
            <a:ext cx="358474" cy="358474"/>
          </a:xfrm>
          <a:prstGeom prst="rect">
            <a:avLst/>
          </a:prstGeom>
        </p:spPr>
      </p:pic>
      <p:sp>
        <p:nvSpPr>
          <p:cNvPr id="55" name="textruta 54">
            <a:extLst>
              <a:ext uri="{FF2B5EF4-FFF2-40B4-BE49-F238E27FC236}">
                <a16:creationId xmlns:a16="http://schemas.microsoft.com/office/drawing/2014/main" id="{18E5A5F3-4D8D-CD7F-F726-951670D64C52}"/>
              </a:ext>
            </a:extLst>
          </p:cNvPr>
          <p:cNvSpPr txBox="1"/>
          <p:nvPr/>
        </p:nvSpPr>
        <p:spPr>
          <a:xfrm>
            <a:off x="3467595" y="6102950"/>
            <a:ext cx="1518584" cy="369332"/>
          </a:xfrm>
          <a:prstGeom prst="rect">
            <a:avLst/>
          </a:prstGeom>
          <a:noFill/>
        </p:spPr>
        <p:txBody>
          <a:bodyPr wrap="square" rtlCol="0">
            <a:spAutoFit/>
          </a:bodyPr>
          <a:lstStyle/>
          <a:p>
            <a:r>
              <a:rPr lang="sv-SE" sz="900" dirty="0">
                <a:latin typeface="+mj-lt"/>
              </a:rPr>
              <a:t>Identifierar behov och efterfrågar information​</a:t>
            </a:r>
          </a:p>
        </p:txBody>
      </p:sp>
      <p:sp>
        <p:nvSpPr>
          <p:cNvPr id="56" name="textruta 55">
            <a:extLst>
              <a:ext uri="{FF2B5EF4-FFF2-40B4-BE49-F238E27FC236}">
                <a16:creationId xmlns:a16="http://schemas.microsoft.com/office/drawing/2014/main" id="{F5EDE1AB-5A1C-CFD9-A97A-3DF683615083}"/>
              </a:ext>
            </a:extLst>
          </p:cNvPr>
          <p:cNvSpPr txBox="1"/>
          <p:nvPr/>
        </p:nvSpPr>
        <p:spPr>
          <a:xfrm>
            <a:off x="5459576" y="6102950"/>
            <a:ext cx="1462397" cy="369332"/>
          </a:xfrm>
          <a:prstGeom prst="rect">
            <a:avLst/>
          </a:prstGeom>
          <a:noFill/>
        </p:spPr>
        <p:txBody>
          <a:bodyPr wrap="square" rtlCol="0">
            <a:spAutoFit/>
          </a:bodyPr>
          <a:lstStyle/>
          <a:p>
            <a:r>
              <a:rPr lang="sv-SE" sz="900" dirty="0">
                <a:latin typeface="+mj-lt"/>
              </a:rPr>
              <a:t>Avger lägesrapporter till sektorsansvarig​</a:t>
            </a:r>
          </a:p>
        </p:txBody>
      </p:sp>
      <p:sp>
        <p:nvSpPr>
          <p:cNvPr id="57" name="textruta 56">
            <a:extLst>
              <a:ext uri="{FF2B5EF4-FFF2-40B4-BE49-F238E27FC236}">
                <a16:creationId xmlns:a16="http://schemas.microsoft.com/office/drawing/2014/main" id="{CF1B29F1-F4C1-1B6A-C9FE-3C22324E0173}"/>
              </a:ext>
            </a:extLst>
          </p:cNvPr>
          <p:cNvSpPr txBox="1"/>
          <p:nvPr/>
        </p:nvSpPr>
        <p:spPr>
          <a:xfrm>
            <a:off x="7354566" y="6102950"/>
            <a:ext cx="1833694" cy="369332"/>
          </a:xfrm>
          <a:prstGeom prst="rect">
            <a:avLst/>
          </a:prstGeom>
          <a:noFill/>
        </p:spPr>
        <p:txBody>
          <a:bodyPr wrap="square" rtlCol="0">
            <a:spAutoFit/>
          </a:bodyPr>
          <a:lstStyle/>
          <a:p>
            <a:r>
              <a:rPr lang="sv-SE" sz="900" dirty="0">
                <a:latin typeface="+mj-lt"/>
              </a:rPr>
              <a:t>Vid behov förmedlar vidare utifrån ansvarsområde​</a:t>
            </a:r>
          </a:p>
        </p:txBody>
      </p:sp>
      <p:sp>
        <p:nvSpPr>
          <p:cNvPr id="58" name="textruta 57">
            <a:extLst>
              <a:ext uri="{FF2B5EF4-FFF2-40B4-BE49-F238E27FC236}">
                <a16:creationId xmlns:a16="http://schemas.microsoft.com/office/drawing/2014/main" id="{73E40A61-847E-F20F-4086-51F2E860370A}"/>
              </a:ext>
            </a:extLst>
          </p:cNvPr>
          <p:cNvSpPr txBox="1"/>
          <p:nvPr/>
        </p:nvSpPr>
        <p:spPr>
          <a:xfrm>
            <a:off x="3092971" y="6164701"/>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A</a:t>
            </a:r>
          </a:p>
        </p:txBody>
      </p:sp>
      <p:pic>
        <p:nvPicPr>
          <p:cNvPr id="59" name="Bild 58">
            <a:extLst>
              <a:ext uri="{FF2B5EF4-FFF2-40B4-BE49-F238E27FC236}">
                <a16:creationId xmlns:a16="http://schemas.microsoft.com/office/drawing/2014/main" id="{4102B1F8-CC18-73A8-C50C-1F3B9D7E6439}"/>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5080090" y="6112666"/>
            <a:ext cx="358474" cy="358474"/>
          </a:xfrm>
          <a:prstGeom prst="rect">
            <a:avLst/>
          </a:prstGeom>
        </p:spPr>
      </p:pic>
      <p:sp>
        <p:nvSpPr>
          <p:cNvPr id="60" name="textruta 59">
            <a:extLst>
              <a:ext uri="{FF2B5EF4-FFF2-40B4-BE49-F238E27FC236}">
                <a16:creationId xmlns:a16="http://schemas.microsoft.com/office/drawing/2014/main" id="{999DD1FB-D48B-2142-3DA7-511C0AA27DC0}"/>
              </a:ext>
            </a:extLst>
          </p:cNvPr>
          <p:cNvSpPr txBox="1"/>
          <p:nvPr/>
        </p:nvSpPr>
        <p:spPr>
          <a:xfrm>
            <a:off x="5079941" y="6164701"/>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B</a:t>
            </a:r>
          </a:p>
        </p:txBody>
      </p:sp>
      <p:pic>
        <p:nvPicPr>
          <p:cNvPr id="61" name="Bild 60">
            <a:extLst>
              <a:ext uri="{FF2B5EF4-FFF2-40B4-BE49-F238E27FC236}">
                <a16:creationId xmlns:a16="http://schemas.microsoft.com/office/drawing/2014/main" id="{8D4CA36A-53FC-47EB-A20E-89E99540BD26}"/>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970556" y="6112666"/>
            <a:ext cx="358474" cy="358474"/>
          </a:xfrm>
          <a:prstGeom prst="rect">
            <a:avLst/>
          </a:prstGeom>
        </p:spPr>
      </p:pic>
      <p:sp>
        <p:nvSpPr>
          <p:cNvPr id="62" name="textruta 61">
            <a:extLst>
              <a:ext uri="{FF2B5EF4-FFF2-40B4-BE49-F238E27FC236}">
                <a16:creationId xmlns:a16="http://schemas.microsoft.com/office/drawing/2014/main" id="{5801FBA4-9B09-0D70-0B65-0683BCF03B76}"/>
              </a:ext>
            </a:extLst>
          </p:cNvPr>
          <p:cNvSpPr txBox="1"/>
          <p:nvPr/>
        </p:nvSpPr>
        <p:spPr>
          <a:xfrm>
            <a:off x="6970407" y="6164701"/>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C</a:t>
            </a:r>
          </a:p>
        </p:txBody>
      </p:sp>
      <p:sp>
        <p:nvSpPr>
          <p:cNvPr id="3" name="Rubrik 1">
            <a:extLst>
              <a:ext uri="{FF2B5EF4-FFF2-40B4-BE49-F238E27FC236}">
                <a16:creationId xmlns:a16="http://schemas.microsoft.com/office/drawing/2014/main" id="{69C37C18-B1B9-8CAD-E130-7A9171AFAC4D}"/>
              </a:ext>
            </a:extLst>
          </p:cNvPr>
          <p:cNvSpPr txBox="1">
            <a:spLocks/>
          </p:cNvSpPr>
          <p:nvPr/>
        </p:nvSpPr>
        <p:spPr>
          <a:xfrm>
            <a:off x="1900052" y="681038"/>
            <a:ext cx="9453748" cy="541926"/>
          </a:xfrm>
          <a:prstGeom prst="rect">
            <a:avLst/>
          </a:prstGeom>
        </p:spPr>
        <p:txBody>
          <a:bodyPr/>
          <a:lst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sz="3200" b="1">
                <a:latin typeface="Century Gothic" panose="020B0502020202020204" pitchFamily="34" charset="0"/>
              </a:rPr>
              <a:t>4. Sammanställer underlag och återkopplar</a:t>
            </a:r>
            <a:endParaRPr lang="sv-SE" sz="3200" b="1" dirty="0">
              <a:latin typeface="Century Gothic" panose="020B0502020202020204" pitchFamily="34" charset="0"/>
            </a:endParaRPr>
          </a:p>
        </p:txBody>
      </p:sp>
    </p:spTree>
    <p:extLst>
      <p:ext uri="{BB962C8B-B14F-4D97-AF65-F5344CB8AC3E}">
        <p14:creationId xmlns:p14="http://schemas.microsoft.com/office/powerpoint/2010/main" val="67460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DBD96-BE7A-264B-A19C-2F1593407A8C}"/>
            </a:ext>
          </a:extLst>
        </p:cNvPr>
        <p:cNvGrpSpPr/>
        <p:nvPr/>
      </p:nvGrpSpPr>
      <p:grpSpPr>
        <a:xfrm>
          <a:off x="0" y="0"/>
          <a:ext cx="0" cy="0"/>
          <a:chOff x="0" y="0"/>
          <a:chExt cx="0" cy="0"/>
        </a:xfrm>
      </p:grpSpPr>
      <p:sp>
        <p:nvSpPr>
          <p:cNvPr id="7" name="Platshållare för innehåll 2">
            <a:extLst>
              <a:ext uri="{FF2B5EF4-FFF2-40B4-BE49-F238E27FC236}">
                <a16:creationId xmlns:a16="http://schemas.microsoft.com/office/drawing/2014/main" id="{9E9FFE24-0B6E-C309-EB10-E9E946EF62FE}"/>
              </a:ext>
            </a:extLst>
          </p:cNvPr>
          <p:cNvSpPr txBox="1">
            <a:spLocks/>
          </p:cNvSpPr>
          <p:nvPr/>
        </p:nvSpPr>
        <p:spPr>
          <a:xfrm>
            <a:off x="4465122" y="1684700"/>
            <a:ext cx="7003624" cy="24837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sz="1500" dirty="0">
                <a:latin typeface="+mj-lt"/>
              </a:rPr>
              <a:t>Sektorsansvarig myndighet delger läget inom beredskapssektorns ansvarsområde till den/de aktörer som har behov av informationen. </a:t>
            </a:r>
            <a:br>
              <a:rPr lang="sv-SE" sz="1500" dirty="0">
                <a:latin typeface="+mj-lt"/>
              </a:rPr>
            </a:br>
            <a:r>
              <a:rPr lang="sv-SE" sz="1500" dirty="0">
                <a:latin typeface="+mj-lt"/>
              </a:rPr>
              <a:t>Det kan vara en del i den sektorsansvariga myndighetens rapporteringsskyldighet till annan instans. </a:t>
            </a:r>
          </a:p>
          <a:p>
            <a:pPr marL="0" indent="0">
              <a:buFont typeface="Arial" panose="020B0604020202020204" pitchFamily="34" charset="0"/>
              <a:buNone/>
            </a:pPr>
            <a:r>
              <a:rPr lang="sv-SE" sz="1500" dirty="0">
                <a:latin typeface="+mj-lt"/>
              </a:rPr>
              <a:t>Berörda instanser kan till exempel vara Regeringskansliet, Försvarsmakten och Myndigheten för samhällsskydd och beredskap. </a:t>
            </a:r>
          </a:p>
        </p:txBody>
      </p:sp>
      <p:pic>
        <p:nvPicPr>
          <p:cNvPr id="3" name="Bild 2">
            <a:extLst>
              <a:ext uri="{FF2B5EF4-FFF2-40B4-BE49-F238E27FC236}">
                <a16:creationId xmlns:a16="http://schemas.microsoft.com/office/drawing/2014/main" id="{38B2CE26-4825-399B-4B7B-FFEE45541FC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984860" y="1832542"/>
            <a:ext cx="2172171" cy="2144235"/>
          </a:xfrm>
          <a:prstGeom prst="rect">
            <a:avLst/>
          </a:prstGeom>
        </p:spPr>
      </p:pic>
      <p:pic>
        <p:nvPicPr>
          <p:cNvPr id="4" name="Bild 3">
            <a:extLst>
              <a:ext uri="{FF2B5EF4-FFF2-40B4-BE49-F238E27FC236}">
                <a16:creationId xmlns:a16="http://schemas.microsoft.com/office/drawing/2014/main" id="{93F0EE2B-09F1-8B69-ABB8-76F88D6F37C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900052" y="1747790"/>
            <a:ext cx="2337269" cy="2306625"/>
          </a:xfrm>
          <a:prstGeom prst="rect">
            <a:avLst/>
          </a:prstGeom>
        </p:spPr>
      </p:pic>
      <p:pic>
        <p:nvPicPr>
          <p:cNvPr id="5" name="Bild 4">
            <a:extLst>
              <a:ext uri="{FF2B5EF4-FFF2-40B4-BE49-F238E27FC236}">
                <a16:creationId xmlns:a16="http://schemas.microsoft.com/office/drawing/2014/main" id="{19C162DF-6757-A3A3-B2D8-61602A82C36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32023" y="1891463"/>
            <a:ext cx="2057965" cy="400110"/>
          </a:xfrm>
          <a:prstGeom prst="rect">
            <a:avLst/>
          </a:prstGeom>
        </p:spPr>
      </p:pic>
      <p:sp>
        <p:nvSpPr>
          <p:cNvPr id="9" name="textruta 8">
            <a:extLst>
              <a:ext uri="{FF2B5EF4-FFF2-40B4-BE49-F238E27FC236}">
                <a16:creationId xmlns:a16="http://schemas.microsoft.com/office/drawing/2014/main" id="{2FBA4446-BF8B-3382-A2EE-E0ECEFE8AFA0}"/>
              </a:ext>
            </a:extLst>
          </p:cNvPr>
          <p:cNvSpPr txBox="1"/>
          <p:nvPr/>
        </p:nvSpPr>
        <p:spPr>
          <a:xfrm>
            <a:off x="2032023" y="1891045"/>
            <a:ext cx="2057966" cy="400110"/>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Sektorsansvarig </a:t>
            </a:r>
            <a:br>
              <a:rPr lang="sv-SE" sz="1000" b="1" dirty="0">
                <a:solidFill>
                  <a:schemeClr val="bg1"/>
                </a:solidFill>
                <a:latin typeface="Century Gothic" panose="020B0502020202020204" pitchFamily="34" charset="0"/>
              </a:rPr>
            </a:br>
            <a:r>
              <a:rPr lang="sv-SE" sz="1000" b="1" dirty="0">
                <a:solidFill>
                  <a:schemeClr val="bg1"/>
                </a:solidFill>
                <a:latin typeface="Century Gothic" panose="020B0502020202020204" pitchFamily="34" charset="0"/>
              </a:rPr>
              <a:t>myndighet​</a:t>
            </a:r>
          </a:p>
        </p:txBody>
      </p:sp>
      <p:sp>
        <p:nvSpPr>
          <p:cNvPr id="10" name="textruta 9">
            <a:extLst>
              <a:ext uri="{FF2B5EF4-FFF2-40B4-BE49-F238E27FC236}">
                <a16:creationId xmlns:a16="http://schemas.microsoft.com/office/drawing/2014/main" id="{B5C6267F-117C-A4D1-24CA-2F0CBA827365}"/>
              </a:ext>
            </a:extLst>
          </p:cNvPr>
          <p:cNvSpPr txBox="1"/>
          <p:nvPr/>
        </p:nvSpPr>
        <p:spPr>
          <a:xfrm>
            <a:off x="1965254" y="2374325"/>
            <a:ext cx="2082428" cy="507831"/>
          </a:xfrm>
          <a:prstGeom prst="rect">
            <a:avLst/>
          </a:prstGeom>
          <a:noFill/>
        </p:spPr>
        <p:txBody>
          <a:bodyPr wrap="square" rtlCol="0">
            <a:spAutoFit/>
          </a:bodyPr>
          <a:lstStyle/>
          <a:p>
            <a:r>
              <a:rPr lang="sv-SE" sz="900" dirty="0">
                <a:latin typeface="+mj-lt"/>
              </a:rPr>
              <a:t>Sektorsansvarig </a:t>
            </a:r>
            <a:r>
              <a:rPr lang="sv-SE" sz="900" b="1" dirty="0">
                <a:latin typeface="+mj-lt"/>
              </a:rPr>
              <a:t>delger samlad lägesbild</a:t>
            </a:r>
            <a:r>
              <a:rPr lang="sv-SE" sz="900" dirty="0">
                <a:latin typeface="+mj-lt"/>
              </a:rPr>
              <a:t> eller delar av den till berörda instanser.​</a:t>
            </a:r>
          </a:p>
        </p:txBody>
      </p:sp>
      <p:pic>
        <p:nvPicPr>
          <p:cNvPr id="16" name="Bild 15">
            <a:extLst>
              <a:ext uri="{FF2B5EF4-FFF2-40B4-BE49-F238E27FC236}">
                <a16:creationId xmlns:a16="http://schemas.microsoft.com/office/drawing/2014/main" id="{3120A5E4-E6B2-0BCD-C402-009283253F5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027390" y="3612290"/>
            <a:ext cx="304800" cy="304800"/>
          </a:xfrm>
          <a:prstGeom prst="rect">
            <a:avLst/>
          </a:prstGeom>
        </p:spPr>
      </p:pic>
      <p:sp>
        <p:nvSpPr>
          <p:cNvPr id="17" name="textruta 16">
            <a:extLst>
              <a:ext uri="{FF2B5EF4-FFF2-40B4-BE49-F238E27FC236}">
                <a16:creationId xmlns:a16="http://schemas.microsoft.com/office/drawing/2014/main" id="{F6FBF560-F746-2BF8-25F6-ADC09CFA1AB5}"/>
              </a:ext>
            </a:extLst>
          </p:cNvPr>
          <p:cNvSpPr txBox="1"/>
          <p:nvPr/>
        </p:nvSpPr>
        <p:spPr>
          <a:xfrm>
            <a:off x="2040168" y="3641216"/>
            <a:ext cx="284052" cy="246221"/>
          </a:xfrm>
          <a:prstGeom prst="rect">
            <a:avLst/>
          </a:prstGeom>
          <a:noFill/>
        </p:spPr>
        <p:txBody>
          <a:bodyPr wrap="none" rtlCol="0">
            <a:spAutoFit/>
          </a:bodyPr>
          <a:lstStyle/>
          <a:p>
            <a:r>
              <a:rPr lang="sv-SE" sz="1000" b="1" dirty="0">
                <a:latin typeface="Century Gothic" panose="020B0502020202020204" pitchFamily="34" charset="0"/>
              </a:rPr>
              <a:t>C</a:t>
            </a:r>
          </a:p>
        </p:txBody>
      </p:sp>
      <p:pic>
        <p:nvPicPr>
          <p:cNvPr id="18" name="Bild 17">
            <a:extLst>
              <a:ext uri="{FF2B5EF4-FFF2-40B4-BE49-F238E27FC236}">
                <a16:creationId xmlns:a16="http://schemas.microsoft.com/office/drawing/2014/main" id="{F8C1FE48-74A0-F52B-9CF2-274D11E16FE1}"/>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3003739" y="5955619"/>
            <a:ext cx="6184521" cy="680825"/>
          </a:xfrm>
          <a:prstGeom prst="rect">
            <a:avLst/>
          </a:prstGeom>
        </p:spPr>
      </p:pic>
      <p:pic>
        <p:nvPicPr>
          <p:cNvPr id="19" name="Bild 18">
            <a:extLst>
              <a:ext uri="{FF2B5EF4-FFF2-40B4-BE49-F238E27FC236}">
                <a16:creationId xmlns:a16="http://schemas.microsoft.com/office/drawing/2014/main" id="{054A4DDF-8A33-4FB3-5FA8-8A03459D8EA9}"/>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093120" y="6112666"/>
            <a:ext cx="358474" cy="358474"/>
          </a:xfrm>
          <a:prstGeom prst="rect">
            <a:avLst/>
          </a:prstGeom>
        </p:spPr>
      </p:pic>
      <p:sp>
        <p:nvSpPr>
          <p:cNvPr id="22" name="textruta 21">
            <a:extLst>
              <a:ext uri="{FF2B5EF4-FFF2-40B4-BE49-F238E27FC236}">
                <a16:creationId xmlns:a16="http://schemas.microsoft.com/office/drawing/2014/main" id="{51274BF8-19CB-D443-6AD5-4F1A36065485}"/>
              </a:ext>
            </a:extLst>
          </p:cNvPr>
          <p:cNvSpPr txBox="1"/>
          <p:nvPr/>
        </p:nvSpPr>
        <p:spPr>
          <a:xfrm>
            <a:off x="3467595" y="6102950"/>
            <a:ext cx="1518584" cy="369332"/>
          </a:xfrm>
          <a:prstGeom prst="rect">
            <a:avLst/>
          </a:prstGeom>
          <a:noFill/>
        </p:spPr>
        <p:txBody>
          <a:bodyPr wrap="square" rtlCol="0">
            <a:spAutoFit/>
          </a:bodyPr>
          <a:lstStyle/>
          <a:p>
            <a:r>
              <a:rPr lang="sv-SE" sz="900" dirty="0">
                <a:latin typeface="+mj-lt"/>
              </a:rPr>
              <a:t>Identifierar behov och efterfrågar information​</a:t>
            </a:r>
          </a:p>
        </p:txBody>
      </p:sp>
      <p:sp>
        <p:nvSpPr>
          <p:cNvPr id="23" name="textruta 22">
            <a:extLst>
              <a:ext uri="{FF2B5EF4-FFF2-40B4-BE49-F238E27FC236}">
                <a16:creationId xmlns:a16="http://schemas.microsoft.com/office/drawing/2014/main" id="{C36BA289-49E0-BD8A-199D-C515AB941064}"/>
              </a:ext>
            </a:extLst>
          </p:cNvPr>
          <p:cNvSpPr txBox="1"/>
          <p:nvPr/>
        </p:nvSpPr>
        <p:spPr>
          <a:xfrm>
            <a:off x="5459576" y="6102950"/>
            <a:ext cx="1462397" cy="369332"/>
          </a:xfrm>
          <a:prstGeom prst="rect">
            <a:avLst/>
          </a:prstGeom>
          <a:noFill/>
        </p:spPr>
        <p:txBody>
          <a:bodyPr wrap="square" rtlCol="0">
            <a:spAutoFit/>
          </a:bodyPr>
          <a:lstStyle/>
          <a:p>
            <a:r>
              <a:rPr lang="sv-SE" sz="900" dirty="0">
                <a:latin typeface="+mj-lt"/>
              </a:rPr>
              <a:t>Avger lägesrapporter till sektorsansvarig​</a:t>
            </a:r>
          </a:p>
        </p:txBody>
      </p:sp>
      <p:sp>
        <p:nvSpPr>
          <p:cNvPr id="28" name="textruta 27">
            <a:extLst>
              <a:ext uri="{FF2B5EF4-FFF2-40B4-BE49-F238E27FC236}">
                <a16:creationId xmlns:a16="http://schemas.microsoft.com/office/drawing/2014/main" id="{B0E99194-FEFC-59F7-5702-EFDC1517330E}"/>
              </a:ext>
            </a:extLst>
          </p:cNvPr>
          <p:cNvSpPr txBox="1"/>
          <p:nvPr/>
        </p:nvSpPr>
        <p:spPr>
          <a:xfrm>
            <a:off x="7354566" y="6102950"/>
            <a:ext cx="1833694" cy="369332"/>
          </a:xfrm>
          <a:prstGeom prst="rect">
            <a:avLst/>
          </a:prstGeom>
          <a:noFill/>
        </p:spPr>
        <p:txBody>
          <a:bodyPr wrap="square" rtlCol="0">
            <a:spAutoFit/>
          </a:bodyPr>
          <a:lstStyle/>
          <a:p>
            <a:r>
              <a:rPr lang="sv-SE" sz="900" dirty="0">
                <a:latin typeface="+mj-lt"/>
              </a:rPr>
              <a:t>Vid behov förmedlar vidare utifrån ansvarsområde​</a:t>
            </a:r>
          </a:p>
        </p:txBody>
      </p:sp>
      <p:sp>
        <p:nvSpPr>
          <p:cNvPr id="37" name="textruta 36">
            <a:extLst>
              <a:ext uri="{FF2B5EF4-FFF2-40B4-BE49-F238E27FC236}">
                <a16:creationId xmlns:a16="http://schemas.microsoft.com/office/drawing/2014/main" id="{10D782D6-7C8B-670C-C0EC-2721399AED5D}"/>
              </a:ext>
            </a:extLst>
          </p:cNvPr>
          <p:cNvSpPr txBox="1"/>
          <p:nvPr/>
        </p:nvSpPr>
        <p:spPr>
          <a:xfrm>
            <a:off x="3092971" y="6164701"/>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A</a:t>
            </a:r>
          </a:p>
        </p:txBody>
      </p:sp>
      <p:pic>
        <p:nvPicPr>
          <p:cNvPr id="43" name="Bild 42">
            <a:extLst>
              <a:ext uri="{FF2B5EF4-FFF2-40B4-BE49-F238E27FC236}">
                <a16:creationId xmlns:a16="http://schemas.microsoft.com/office/drawing/2014/main" id="{0B5679FD-0C5F-B163-EEFF-28D1E2E2E1AE}"/>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080090" y="6112666"/>
            <a:ext cx="358474" cy="358474"/>
          </a:xfrm>
          <a:prstGeom prst="rect">
            <a:avLst/>
          </a:prstGeom>
        </p:spPr>
      </p:pic>
      <p:sp>
        <p:nvSpPr>
          <p:cNvPr id="44" name="textruta 43">
            <a:extLst>
              <a:ext uri="{FF2B5EF4-FFF2-40B4-BE49-F238E27FC236}">
                <a16:creationId xmlns:a16="http://schemas.microsoft.com/office/drawing/2014/main" id="{01869631-095E-1183-F7DB-89414A404C03}"/>
              </a:ext>
            </a:extLst>
          </p:cNvPr>
          <p:cNvSpPr txBox="1"/>
          <p:nvPr/>
        </p:nvSpPr>
        <p:spPr>
          <a:xfrm>
            <a:off x="5079941" y="6164701"/>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B</a:t>
            </a:r>
          </a:p>
        </p:txBody>
      </p:sp>
      <p:pic>
        <p:nvPicPr>
          <p:cNvPr id="45" name="Bild 44">
            <a:extLst>
              <a:ext uri="{FF2B5EF4-FFF2-40B4-BE49-F238E27FC236}">
                <a16:creationId xmlns:a16="http://schemas.microsoft.com/office/drawing/2014/main" id="{71619903-DA84-F039-94FF-1CB96136E170}"/>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970556" y="6112666"/>
            <a:ext cx="358474" cy="358474"/>
          </a:xfrm>
          <a:prstGeom prst="rect">
            <a:avLst/>
          </a:prstGeom>
        </p:spPr>
      </p:pic>
      <p:sp>
        <p:nvSpPr>
          <p:cNvPr id="46" name="textruta 45">
            <a:extLst>
              <a:ext uri="{FF2B5EF4-FFF2-40B4-BE49-F238E27FC236}">
                <a16:creationId xmlns:a16="http://schemas.microsoft.com/office/drawing/2014/main" id="{F0376B70-BFF4-3E06-59EA-26EBB8F12CC1}"/>
              </a:ext>
            </a:extLst>
          </p:cNvPr>
          <p:cNvSpPr txBox="1"/>
          <p:nvPr/>
        </p:nvSpPr>
        <p:spPr>
          <a:xfrm>
            <a:off x="6970407" y="6164701"/>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C</a:t>
            </a:r>
          </a:p>
        </p:txBody>
      </p:sp>
      <p:sp>
        <p:nvSpPr>
          <p:cNvPr id="6" name="Rubrik 1">
            <a:extLst>
              <a:ext uri="{FF2B5EF4-FFF2-40B4-BE49-F238E27FC236}">
                <a16:creationId xmlns:a16="http://schemas.microsoft.com/office/drawing/2014/main" id="{952C2218-A1BD-EDCF-76F9-DF3DD4DF71BE}"/>
              </a:ext>
            </a:extLst>
          </p:cNvPr>
          <p:cNvSpPr txBox="1">
            <a:spLocks/>
          </p:cNvSpPr>
          <p:nvPr/>
        </p:nvSpPr>
        <p:spPr>
          <a:xfrm>
            <a:off x="1900052" y="681038"/>
            <a:ext cx="9453748" cy="541926"/>
          </a:xfrm>
          <a:prstGeom prst="rect">
            <a:avLst/>
          </a:prstGeom>
        </p:spPr>
        <p:txBody>
          <a:bodyPr/>
          <a:lst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sz="3200" b="1">
                <a:latin typeface="Century Gothic" panose="020B0502020202020204" pitchFamily="34" charset="0"/>
              </a:rPr>
              <a:t>5. Dela till berörda instanser​</a:t>
            </a:r>
            <a:endParaRPr lang="sv-SE" sz="3200" b="1" dirty="0">
              <a:latin typeface="Century Gothic" panose="020B0502020202020204" pitchFamily="34" charset="0"/>
            </a:endParaRPr>
          </a:p>
        </p:txBody>
      </p:sp>
    </p:spTree>
    <p:extLst>
      <p:ext uri="{BB962C8B-B14F-4D97-AF65-F5344CB8AC3E}">
        <p14:creationId xmlns:p14="http://schemas.microsoft.com/office/powerpoint/2010/main" val="3783144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276EFF-967F-B938-DF91-5E508234D5FE}"/>
            </a:ext>
          </a:extLst>
        </p:cNvPr>
        <p:cNvGrpSpPr/>
        <p:nvPr/>
      </p:nvGrpSpPr>
      <p:grpSpPr>
        <a:xfrm>
          <a:off x="0" y="0"/>
          <a:ext cx="0" cy="0"/>
          <a:chOff x="0" y="0"/>
          <a:chExt cx="0" cy="0"/>
        </a:xfrm>
      </p:grpSpPr>
      <p:pic>
        <p:nvPicPr>
          <p:cNvPr id="5" name="Bild 4">
            <a:extLst>
              <a:ext uri="{FF2B5EF4-FFF2-40B4-BE49-F238E27FC236}">
                <a16:creationId xmlns:a16="http://schemas.microsoft.com/office/drawing/2014/main" id="{06E0533A-639E-E93F-4C2B-EF351D0515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984860" y="1832542"/>
            <a:ext cx="2172171" cy="2144235"/>
          </a:xfrm>
          <a:prstGeom prst="rect">
            <a:avLst/>
          </a:prstGeom>
        </p:spPr>
      </p:pic>
      <p:pic>
        <p:nvPicPr>
          <p:cNvPr id="6" name="Bild 5">
            <a:extLst>
              <a:ext uri="{FF2B5EF4-FFF2-40B4-BE49-F238E27FC236}">
                <a16:creationId xmlns:a16="http://schemas.microsoft.com/office/drawing/2014/main" id="{39AB30D5-00F5-03C9-0D26-BB0F4074301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900052" y="1747790"/>
            <a:ext cx="2337269" cy="2306625"/>
          </a:xfrm>
          <a:prstGeom prst="rect">
            <a:avLst/>
          </a:prstGeom>
        </p:spPr>
      </p:pic>
      <p:sp>
        <p:nvSpPr>
          <p:cNvPr id="7" name="Platshållare för innehåll 2">
            <a:extLst>
              <a:ext uri="{FF2B5EF4-FFF2-40B4-BE49-F238E27FC236}">
                <a16:creationId xmlns:a16="http://schemas.microsoft.com/office/drawing/2014/main" id="{489CB0A1-944E-CE21-A6C0-B255BCB0F5EF}"/>
              </a:ext>
            </a:extLst>
          </p:cNvPr>
          <p:cNvSpPr txBox="1">
            <a:spLocks/>
          </p:cNvSpPr>
          <p:nvPr/>
        </p:nvSpPr>
        <p:spPr>
          <a:xfrm>
            <a:off x="4465122" y="1684700"/>
            <a:ext cx="6673934" cy="24837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sz="1500" dirty="0">
                <a:latin typeface="+mj-lt"/>
              </a:rPr>
              <a:t>Berörda instanser tar emot samlad lägesbild eller delar av den från sektorsansvarig myndighet. </a:t>
            </a:r>
          </a:p>
          <a:p>
            <a:pPr marL="0" indent="0">
              <a:buFont typeface="Arial" panose="020B0604020202020204" pitchFamily="34" charset="0"/>
              <a:buNone/>
            </a:pPr>
            <a:r>
              <a:rPr lang="sv-SE" sz="1500" dirty="0">
                <a:latin typeface="+mj-lt"/>
              </a:rPr>
              <a:t>Tillsammans med samverkan och kommunikation möjliggör den samlade lägesbilden en gemensam förståelse av skeende och aktiviteter samt förmågan att hantera samhällsstörningen.</a:t>
            </a:r>
          </a:p>
          <a:p>
            <a:pPr marL="0" indent="0">
              <a:buFont typeface="Arial" panose="020B0604020202020204" pitchFamily="34" charset="0"/>
              <a:buNone/>
            </a:pPr>
            <a:r>
              <a:rPr lang="sv-SE" sz="1500" dirty="0">
                <a:latin typeface="+mj-lt"/>
              </a:rPr>
              <a:t>Berörda instanser i sin tur kan vid behov förmedla vidare utifrån ansvarsområde och rapporteringsskyldighet.</a:t>
            </a:r>
          </a:p>
        </p:txBody>
      </p:sp>
      <p:sp>
        <p:nvSpPr>
          <p:cNvPr id="14" name="textruta 13">
            <a:extLst>
              <a:ext uri="{FF2B5EF4-FFF2-40B4-BE49-F238E27FC236}">
                <a16:creationId xmlns:a16="http://schemas.microsoft.com/office/drawing/2014/main" id="{02D0B1D0-3A20-167F-0FC3-E8E55AE4536C}"/>
              </a:ext>
            </a:extLst>
          </p:cNvPr>
          <p:cNvSpPr txBox="1"/>
          <p:nvPr/>
        </p:nvSpPr>
        <p:spPr>
          <a:xfrm>
            <a:off x="1965255" y="2885503"/>
            <a:ext cx="2019214" cy="369332"/>
          </a:xfrm>
          <a:prstGeom prst="rect">
            <a:avLst/>
          </a:prstGeom>
          <a:noFill/>
        </p:spPr>
        <p:txBody>
          <a:bodyPr wrap="square" rtlCol="0">
            <a:spAutoFit/>
          </a:bodyPr>
          <a:lstStyle/>
          <a:p>
            <a:r>
              <a:rPr lang="sv-SE" sz="900" dirty="0">
                <a:latin typeface="+mj-lt"/>
              </a:rPr>
              <a:t>Berörda instanser tar emot och vid behov </a:t>
            </a:r>
            <a:r>
              <a:rPr lang="sv-SE" sz="900" b="1" dirty="0">
                <a:latin typeface="+mj-lt"/>
              </a:rPr>
              <a:t>förmedlar vidare</a:t>
            </a:r>
            <a:r>
              <a:rPr lang="sv-SE" sz="900" dirty="0">
                <a:latin typeface="+mj-lt"/>
              </a:rPr>
              <a:t>. ​</a:t>
            </a:r>
          </a:p>
        </p:txBody>
      </p:sp>
      <p:pic>
        <p:nvPicPr>
          <p:cNvPr id="21" name="Bild 20">
            <a:extLst>
              <a:ext uri="{FF2B5EF4-FFF2-40B4-BE49-F238E27FC236}">
                <a16:creationId xmlns:a16="http://schemas.microsoft.com/office/drawing/2014/main" id="{BFC58701-7809-9E90-9AD5-A007BC0278E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44785" y="1901704"/>
            <a:ext cx="2019215" cy="254000"/>
          </a:xfrm>
          <a:prstGeom prst="rect">
            <a:avLst/>
          </a:prstGeom>
        </p:spPr>
      </p:pic>
      <p:sp>
        <p:nvSpPr>
          <p:cNvPr id="22" name="textruta 21">
            <a:extLst>
              <a:ext uri="{FF2B5EF4-FFF2-40B4-BE49-F238E27FC236}">
                <a16:creationId xmlns:a16="http://schemas.microsoft.com/office/drawing/2014/main" id="{1E03AE8B-8F3D-AC63-4CA1-E1316C35E6FE}"/>
              </a:ext>
            </a:extLst>
          </p:cNvPr>
          <p:cNvSpPr txBox="1"/>
          <p:nvPr/>
        </p:nvSpPr>
        <p:spPr>
          <a:xfrm>
            <a:off x="2048949" y="1895682"/>
            <a:ext cx="2005525" cy="246221"/>
          </a:xfrm>
          <a:prstGeom prst="rect">
            <a:avLst/>
          </a:prstGeom>
          <a:noFill/>
        </p:spPr>
        <p:txBody>
          <a:bodyPr wrap="square" rtlCol="0">
            <a:spAutoFit/>
          </a:bodyPr>
          <a:lstStyle/>
          <a:p>
            <a:pPr algn="ctr"/>
            <a:r>
              <a:rPr lang="sv-SE" sz="1000" b="1" dirty="0">
                <a:latin typeface="Century Gothic" panose="020B0502020202020204" pitchFamily="34" charset="0"/>
              </a:rPr>
              <a:t>Regeringen​</a:t>
            </a:r>
          </a:p>
        </p:txBody>
      </p:sp>
      <p:pic>
        <p:nvPicPr>
          <p:cNvPr id="23" name="Bild 22">
            <a:extLst>
              <a:ext uri="{FF2B5EF4-FFF2-40B4-BE49-F238E27FC236}">
                <a16:creationId xmlns:a16="http://schemas.microsoft.com/office/drawing/2014/main" id="{324CDFA4-7462-958B-D8C1-954CB4F37D9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44785" y="2222002"/>
            <a:ext cx="2019215" cy="254000"/>
          </a:xfrm>
          <a:prstGeom prst="rect">
            <a:avLst/>
          </a:prstGeom>
        </p:spPr>
      </p:pic>
      <p:sp>
        <p:nvSpPr>
          <p:cNvPr id="24" name="textruta 23">
            <a:extLst>
              <a:ext uri="{FF2B5EF4-FFF2-40B4-BE49-F238E27FC236}">
                <a16:creationId xmlns:a16="http://schemas.microsoft.com/office/drawing/2014/main" id="{7F946676-EC8D-02FC-7E90-F19C75D21FD9}"/>
              </a:ext>
            </a:extLst>
          </p:cNvPr>
          <p:cNvSpPr txBox="1"/>
          <p:nvPr/>
        </p:nvSpPr>
        <p:spPr>
          <a:xfrm>
            <a:off x="2048949" y="2215980"/>
            <a:ext cx="2005525" cy="246221"/>
          </a:xfrm>
          <a:prstGeom prst="rect">
            <a:avLst/>
          </a:prstGeom>
          <a:noFill/>
        </p:spPr>
        <p:txBody>
          <a:bodyPr wrap="square" rtlCol="0">
            <a:spAutoFit/>
          </a:bodyPr>
          <a:lstStyle/>
          <a:p>
            <a:pPr algn="ctr"/>
            <a:r>
              <a:rPr lang="sv-SE" sz="1000" b="1" dirty="0">
                <a:latin typeface="Century Gothic" panose="020B0502020202020204" pitchFamily="34" charset="0"/>
              </a:rPr>
              <a:t>Försvarsmakten​​</a:t>
            </a:r>
          </a:p>
        </p:txBody>
      </p:sp>
      <p:pic>
        <p:nvPicPr>
          <p:cNvPr id="27" name="Bild 26">
            <a:extLst>
              <a:ext uri="{FF2B5EF4-FFF2-40B4-BE49-F238E27FC236}">
                <a16:creationId xmlns:a16="http://schemas.microsoft.com/office/drawing/2014/main" id="{8C6ED05F-9642-E5A0-51FF-9F18897D96A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44785" y="2554515"/>
            <a:ext cx="2019215" cy="254000"/>
          </a:xfrm>
          <a:prstGeom prst="rect">
            <a:avLst/>
          </a:prstGeom>
        </p:spPr>
      </p:pic>
      <p:sp>
        <p:nvSpPr>
          <p:cNvPr id="28" name="textruta 27">
            <a:extLst>
              <a:ext uri="{FF2B5EF4-FFF2-40B4-BE49-F238E27FC236}">
                <a16:creationId xmlns:a16="http://schemas.microsoft.com/office/drawing/2014/main" id="{199E9780-AEC8-78EB-0254-42C75C04745A}"/>
              </a:ext>
            </a:extLst>
          </p:cNvPr>
          <p:cNvSpPr txBox="1"/>
          <p:nvPr/>
        </p:nvSpPr>
        <p:spPr>
          <a:xfrm>
            <a:off x="2048949" y="2548493"/>
            <a:ext cx="2005525" cy="246221"/>
          </a:xfrm>
          <a:prstGeom prst="rect">
            <a:avLst/>
          </a:prstGeom>
          <a:noFill/>
        </p:spPr>
        <p:txBody>
          <a:bodyPr wrap="square" rtlCol="0">
            <a:spAutoFit/>
          </a:bodyPr>
          <a:lstStyle/>
          <a:p>
            <a:pPr algn="ctr"/>
            <a:r>
              <a:rPr lang="sv-SE" sz="1000" b="1" dirty="0">
                <a:latin typeface="Century Gothic" panose="020B0502020202020204" pitchFamily="34" charset="0"/>
              </a:rPr>
              <a:t>MSB</a:t>
            </a:r>
          </a:p>
        </p:txBody>
      </p:sp>
      <p:pic>
        <p:nvPicPr>
          <p:cNvPr id="38" name="Bild 37">
            <a:extLst>
              <a:ext uri="{FF2B5EF4-FFF2-40B4-BE49-F238E27FC236}">
                <a16:creationId xmlns:a16="http://schemas.microsoft.com/office/drawing/2014/main" id="{062D251F-DFAA-DD43-4FFB-A7CEBFBBF8C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003739" y="5955619"/>
            <a:ext cx="6184521" cy="680825"/>
          </a:xfrm>
          <a:prstGeom prst="rect">
            <a:avLst/>
          </a:prstGeom>
        </p:spPr>
      </p:pic>
      <p:pic>
        <p:nvPicPr>
          <p:cNvPr id="39" name="Bild 38">
            <a:extLst>
              <a:ext uri="{FF2B5EF4-FFF2-40B4-BE49-F238E27FC236}">
                <a16:creationId xmlns:a16="http://schemas.microsoft.com/office/drawing/2014/main" id="{D32923D0-3256-75DA-37ED-2A01358DA122}"/>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093120" y="6112666"/>
            <a:ext cx="358474" cy="358474"/>
          </a:xfrm>
          <a:prstGeom prst="rect">
            <a:avLst/>
          </a:prstGeom>
        </p:spPr>
      </p:pic>
      <p:sp>
        <p:nvSpPr>
          <p:cNvPr id="40" name="textruta 39">
            <a:extLst>
              <a:ext uri="{FF2B5EF4-FFF2-40B4-BE49-F238E27FC236}">
                <a16:creationId xmlns:a16="http://schemas.microsoft.com/office/drawing/2014/main" id="{D82C4D39-18F3-75F7-05C7-CDAFE59B01A3}"/>
              </a:ext>
            </a:extLst>
          </p:cNvPr>
          <p:cNvSpPr txBox="1"/>
          <p:nvPr/>
        </p:nvSpPr>
        <p:spPr>
          <a:xfrm>
            <a:off x="3467595" y="6102950"/>
            <a:ext cx="1518584" cy="369332"/>
          </a:xfrm>
          <a:prstGeom prst="rect">
            <a:avLst/>
          </a:prstGeom>
          <a:noFill/>
        </p:spPr>
        <p:txBody>
          <a:bodyPr wrap="square" rtlCol="0">
            <a:spAutoFit/>
          </a:bodyPr>
          <a:lstStyle/>
          <a:p>
            <a:r>
              <a:rPr lang="sv-SE" sz="900" dirty="0">
                <a:latin typeface="+mj-lt"/>
              </a:rPr>
              <a:t>Identifierar behov och efterfrågar information​</a:t>
            </a:r>
          </a:p>
        </p:txBody>
      </p:sp>
      <p:sp>
        <p:nvSpPr>
          <p:cNvPr id="41" name="textruta 40">
            <a:extLst>
              <a:ext uri="{FF2B5EF4-FFF2-40B4-BE49-F238E27FC236}">
                <a16:creationId xmlns:a16="http://schemas.microsoft.com/office/drawing/2014/main" id="{99808E74-9EE7-0E78-A6C9-87DA26B10D61}"/>
              </a:ext>
            </a:extLst>
          </p:cNvPr>
          <p:cNvSpPr txBox="1"/>
          <p:nvPr/>
        </p:nvSpPr>
        <p:spPr>
          <a:xfrm>
            <a:off x="5459576" y="6102950"/>
            <a:ext cx="1462397" cy="369332"/>
          </a:xfrm>
          <a:prstGeom prst="rect">
            <a:avLst/>
          </a:prstGeom>
          <a:noFill/>
        </p:spPr>
        <p:txBody>
          <a:bodyPr wrap="square" rtlCol="0">
            <a:spAutoFit/>
          </a:bodyPr>
          <a:lstStyle/>
          <a:p>
            <a:r>
              <a:rPr lang="sv-SE" sz="900" dirty="0">
                <a:latin typeface="+mj-lt"/>
              </a:rPr>
              <a:t>Avger lägesrapporter till sektorsansvarig​</a:t>
            </a:r>
          </a:p>
        </p:txBody>
      </p:sp>
      <p:sp>
        <p:nvSpPr>
          <p:cNvPr id="42" name="textruta 41">
            <a:extLst>
              <a:ext uri="{FF2B5EF4-FFF2-40B4-BE49-F238E27FC236}">
                <a16:creationId xmlns:a16="http://schemas.microsoft.com/office/drawing/2014/main" id="{9BBE02FE-8EC0-0746-A1AD-2B56D0FE1360}"/>
              </a:ext>
            </a:extLst>
          </p:cNvPr>
          <p:cNvSpPr txBox="1"/>
          <p:nvPr/>
        </p:nvSpPr>
        <p:spPr>
          <a:xfrm>
            <a:off x="7354566" y="6102950"/>
            <a:ext cx="1833694" cy="369332"/>
          </a:xfrm>
          <a:prstGeom prst="rect">
            <a:avLst/>
          </a:prstGeom>
          <a:noFill/>
        </p:spPr>
        <p:txBody>
          <a:bodyPr wrap="square" rtlCol="0">
            <a:spAutoFit/>
          </a:bodyPr>
          <a:lstStyle/>
          <a:p>
            <a:r>
              <a:rPr lang="sv-SE" sz="900" dirty="0">
                <a:latin typeface="+mj-lt"/>
              </a:rPr>
              <a:t>Vid behov förmedlar vidare utifrån ansvarsområde​</a:t>
            </a:r>
          </a:p>
        </p:txBody>
      </p:sp>
      <p:sp>
        <p:nvSpPr>
          <p:cNvPr id="43" name="textruta 42">
            <a:extLst>
              <a:ext uri="{FF2B5EF4-FFF2-40B4-BE49-F238E27FC236}">
                <a16:creationId xmlns:a16="http://schemas.microsoft.com/office/drawing/2014/main" id="{9042E49B-A390-F03C-116B-4359749ED64B}"/>
              </a:ext>
            </a:extLst>
          </p:cNvPr>
          <p:cNvSpPr txBox="1"/>
          <p:nvPr/>
        </p:nvSpPr>
        <p:spPr>
          <a:xfrm>
            <a:off x="3092971" y="6164701"/>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A</a:t>
            </a:r>
          </a:p>
        </p:txBody>
      </p:sp>
      <p:pic>
        <p:nvPicPr>
          <p:cNvPr id="44" name="Bild 43">
            <a:extLst>
              <a:ext uri="{FF2B5EF4-FFF2-40B4-BE49-F238E27FC236}">
                <a16:creationId xmlns:a16="http://schemas.microsoft.com/office/drawing/2014/main" id="{0DA2E4F3-EF56-7A7C-3590-83C735A51EF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080090" y="6112666"/>
            <a:ext cx="358474" cy="358474"/>
          </a:xfrm>
          <a:prstGeom prst="rect">
            <a:avLst/>
          </a:prstGeom>
        </p:spPr>
      </p:pic>
      <p:sp>
        <p:nvSpPr>
          <p:cNvPr id="45" name="textruta 44">
            <a:extLst>
              <a:ext uri="{FF2B5EF4-FFF2-40B4-BE49-F238E27FC236}">
                <a16:creationId xmlns:a16="http://schemas.microsoft.com/office/drawing/2014/main" id="{6397ED72-BACD-D389-AD2B-524C20E646EF}"/>
              </a:ext>
            </a:extLst>
          </p:cNvPr>
          <p:cNvSpPr txBox="1"/>
          <p:nvPr/>
        </p:nvSpPr>
        <p:spPr>
          <a:xfrm>
            <a:off x="5079941" y="6164701"/>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B</a:t>
            </a:r>
          </a:p>
        </p:txBody>
      </p:sp>
      <p:pic>
        <p:nvPicPr>
          <p:cNvPr id="46" name="Bild 45">
            <a:extLst>
              <a:ext uri="{FF2B5EF4-FFF2-40B4-BE49-F238E27FC236}">
                <a16:creationId xmlns:a16="http://schemas.microsoft.com/office/drawing/2014/main" id="{6AFAA883-7292-05B0-1DAC-553CA3F2190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970556" y="6112666"/>
            <a:ext cx="358474" cy="358474"/>
          </a:xfrm>
          <a:prstGeom prst="rect">
            <a:avLst/>
          </a:prstGeom>
        </p:spPr>
      </p:pic>
      <p:sp>
        <p:nvSpPr>
          <p:cNvPr id="47" name="textruta 46">
            <a:extLst>
              <a:ext uri="{FF2B5EF4-FFF2-40B4-BE49-F238E27FC236}">
                <a16:creationId xmlns:a16="http://schemas.microsoft.com/office/drawing/2014/main" id="{FAB4892B-7904-BAC2-CD27-6B7A38758F51}"/>
              </a:ext>
            </a:extLst>
          </p:cNvPr>
          <p:cNvSpPr txBox="1"/>
          <p:nvPr/>
        </p:nvSpPr>
        <p:spPr>
          <a:xfrm>
            <a:off x="6970407" y="6164701"/>
            <a:ext cx="358474" cy="246221"/>
          </a:xfrm>
          <a:prstGeom prst="rect">
            <a:avLst/>
          </a:prstGeom>
          <a:noFill/>
        </p:spPr>
        <p:txBody>
          <a:bodyPr wrap="square" rtlCol="0">
            <a:spAutoFit/>
          </a:bodyPr>
          <a:lstStyle/>
          <a:p>
            <a:pPr algn="ctr"/>
            <a:r>
              <a:rPr lang="sv-SE" sz="1000" b="1" dirty="0">
                <a:latin typeface="Century Gothic" panose="020B0502020202020204" pitchFamily="34" charset="0"/>
              </a:rPr>
              <a:t>C</a:t>
            </a:r>
          </a:p>
        </p:txBody>
      </p:sp>
      <p:pic>
        <p:nvPicPr>
          <p:cNvPr id="8" name="Bild 7">
            <a:extLst>
              <a:ext uri="{FF2B5EF4-FFF2-40B4-BE49-F238E27FC236}">
                <a16:creationId xmlns:a16="http://schemas.microsoft.com/office/drawing/2014/main" id="{59720394-CD44-9D77-42C6-D7C1AC72C5AD}"/>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027390" y="3612290"/>
            <a:ext cx="304800" cy="304800"/>
          </a:xfrm>
          <a:prstGeom prst="rect">
            <a:avLst/>
          </a:prstGeom>
        </p:spPr>
      </p:pic>
      <p:sp>
        <p:nvSpPr>
          <p:cNvPr id="9" name="textruta 8">
            <a:extLst>
              <a:ext uri="{FF2B5EF4-FFF2-40B4-BE49-F238E27FC236}">
                <a16:creationId xmlns:a16="http://schemas.microsoft.com/office/drawing/2014/main" id="{2D38C53D-62F8-06D8-3AD6-316701771C8D}"/>
              </a:ext>
            </a:extLst>
          </p:cNvPr>
          <p:cNvSpPr txBox="1"/>
          <p:nvPr/>
        </p:nvSpPr>
        <p:spPr>
          <a:xfrm>
            <a:off x="2040168" y="3641216"/>
            <a:ext cx="284052" cy="246221"/>
          </a:xfrm>
          <a:prstGeom prst="rect">
            <a:avLst/>
          </a:prstGeom>
          <a:noFill/>
        </p:spPr>
        <p:txBody>
          <a:bodyPr wrap="none" rtlCol="0">
            <a:spAutoFit/>
          </a:bodyPr>
          <a:lstStyle/>
          <a:p>
            <a:r>
              <a:rPr lang="sv-SE" sz="1000" b="1" dirty="0">
                <a:latin typeface="Century Gothic" panose="020B0502020202020204" pitchFamily="34" charset="0"/>
              </a:rPr>
              <a:t>C</a:t>
            </a:r>
          </a:p>
        </p:txBody>
      </p:sp>
      <p:sp>
        <p:nvSpPr>
          <p:cNvPr id="10" name="Rubrik 1">
            <a:extLst>
              <a:ext uri="{FF2B5EF4-FFF2-40B4-BE49-F238E27FC236}">
                <a16:creationId xmlns:a16="http://schemas.microsoft.com/office/drawing/2014/main" id="{D15ACADD-44D4-612C-9A9D-5CB2CA14E410}"/>
              </a:ext>
            </a:extLst>
          </p:cNvPr>
          <p:cNvSpPr txBox="1">
            <a:spLocks/>
          </p:cNvSpPr>
          <p:nvPr/>
        </p:nvSpPr>
        <p:spPr>
          <a:xfrm>
            <a:off x="1900052" y="681038"/>
            <a:ext cx="9453748" cy="541926"/>
          </a:xfrm>
          <a:prstGeom prst="rect">
            <a:avLst/>
          </a:prstGeom>
        </p:spPr>
        <p:txBody>
          <a:bodyPr/>
          <a:lst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sz="3200" b="1">
                <a:latin typeface="Century Gothic" panose="020B0502020202020204" pitchFamily="34" charset="0"/>
              </a:rPr>
              <a:t>6. Berörda instanser tar emot​</a:t>
            </a:r>
            <a:endParaRPr lang="sv-SE" sz="3200" b="1" dirty="0">
              <a:latin typeface="Century Gothic" panose="020B0502020202020204" pitchFamily="34" charset="0"/>
            </a:endParaRPr>
          </a:p>
        </p:txBody>
      </p:sp>
    </p:spTree>
    <p:extLst>
      <p:ext uri="{BB962C8B-B14F-4D97-AF65-F5344CB8AC3E}">
        <p14:creationId xmlns:p14="http://schemas.microsoft.com/office/powerpoint/2010/main" val="46285589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XTCOLOR" val="0"/>
</p:tagLst>
</file>

<file path=ppt/tags/tag10.xml><?xml version="1.0" encoding="utf-8"?>
<p:tagLst xmlns:a="http://schemas.openxmlformats.org/drawingml/2006/main" xmlns:r="http://schemas.openxmlformats.org/officeDocument/2006/relationships" xmlns:p="http://schemas.openxmlformats.org/presentationml/2006/main">
  <p:tag name="TEXTCOLOR" val="0"/>
</p:tagLst>
</file>

<file path=ppt/tags/tag11.xml><?xml version="1.0" encoding="utf-8"?>
<p:tagLst xmlns:a="http://schemas.openxmlformats.org/drawingml/2006/main" xmlns:r="http://schemas.openxmlformats.org/officeDocument/2006/relationships" xmlns:p="http://schemas.openxmlformats.org/presentationml/2006/main">
  <p:tag name="TEXTCOLOR" val="0"/>
</p:tagLst>
</file>

<file path=ppt/tags/tag12.xml><?xml version="1.0" encoding="utf-8"?>
<p:tagLst xmlns:a="http://schemas.openxmlformats.org/drawingml/2006/main" xmlns:r="http://schemas.openxmlformats.org/officeDocument/2006/relationships" xmlns:p="http://schemas.openxmlformats.org/presentationml/2006/main">
  <p:tag name="TEXTCOLOR" val="0"/>
</p:tagLst>
</file>

<file path=ppt/tags/tag13.xml><?xml version="1.0" encoding="utf-8"?>
<p:tagLst xmlns:a="http://schemas.openxmlformats.org/drawingml/2006/main" xmlns:r="http://schemas.openxmlformats.org/officeDocument/2006/relationships" xmlns:p="http://schemas.openxmlformats.org/presentationml/2006/main">
  <p:tag name="TEXTCOLOR" val="0"/>
</p:tagLst>
</file>

<file path=ppt/tags/tag14.xml><?xml version="1.0" encoding="utf-8"?>
<p:tagLst xmlns:a="http://schemas.openxmlformats.org/drawingml/2006/main" xmlns:r="http://schemas.openxmlformats.org/officeDocument/2006/relationships" xmlns:p="http://schemas.openxmlformats.org/presentationml/2006/main">
  <p:tag name="TEXTCOLOR" val="0"/>
</p:tagLst>
</file>

<file path=ppt/tags/tag15.xml><?xml version="1.0" encoding="utf-8"?>
<p:tagLst xmlns:a="http://schemas.openxmlformats.org/drawingml/2006/main" xmlns:r="http://schemas.openxmlformats.org/officeDocument/2006/relationships" xmlns:p="http://schemas.openxmlformats.org/presentationml/2006/main">
  <p:tag name="TEXTCOLOR" val="0"/>
</p:tagLst>
</file>

<file path=ppt/tags/tag16.xml><?xml version="1.0" encoding="utf-8"?>
<p:tagLst xmlns:a="http://schemas.openxmlformats.org/drawingml/2006/main" xmlns:r="http://schemas.openxmlformats.org/officeDocument/2006/relationships" xmlns:p="http://schemas.openxmlformats.org/presentationml/2006/main">
  <p:tag name="TEXTCOLOR" val="0"/>
</p:tagLst>
</file>

<file path=ppt/tags/tag17.xml><?xml version="1.0" encoding="utf-8"?>
<p:tagLst xmlns:a="http://schemas.openxmlformats.org/drawingml/2006/main" xmlns:r="http://schemas.openxmlformats.org/officeDocument/2006/relationships" xmlns:p="http://schemas.openxmlformats.org/presentationml/2006/main">
  <p:tag name="TEXTCOLOR" val="0"/>
</p:tagLst>
</file>

<file path=ppt/tags/tag18.xml><?xml version="1.0" encoding="utf-8"?>
<p:tagLst xmlns:a="http://schemas.openxmlformats.org/drawingml/2006/main" xmlns:r="http://schemas.openxmlformats.org/officeDocument/2006/relationships" xmlns:p="http://schemas.openxmlformats.org/presentationml/2006/main">
  <p:tag name="TEXTCOLOR" val="0"/>
</p:tagLst>
</file>

<file path=ppt/tags/tag19.xml><?xml version="1.0" encoding="utf-8"?>
<p:tagLst xmlns:a="http://schemas.openxmlformats.org/drawingml/2006/main" xmlns:r="http://schemas.openxmlformats.org/officeDocument/2006/relationships" xmlns:p="http://schemas.openxmlformats.org/presentationml/2006/main">
  <p:tag name="TEXTCOLOR" val="0"/>
</p:tagLst>
</file>

<file path=ppt/tags/tag2.xml><?xml version="1.0" encoding="utf-8"?>
<p:tagLst xmlns:a="http://schemas.openxmlformats.org/drawingml/2006/main" xmlns:r="http://schemas.openxmlformats.org/officeDocument/2006/relationships" xmlns:p="http://schemas.openxmlformats.org/presentationml/2006/main">
  <p:tag name="TEXTCOLOR" val="0"/>
</p:tagLst>
</file>

<file path=ppt/tags/tag20.xml><?xml version="1.0" encoding="utf-8"?>
<p:tagLst xmlns:a="http://schemas.openxmlformats.org/drawingml/2006/main" xmlns:r="http://schemas.openxmlformats.org/officeDocument/2006/relationships" xmlns:p="http://schemas.openxmlformats.org/presentationml/2006/main">
  <p:tag name="TEXTCOLOR" val="0"/>
</p:tagLst>
</file>

<file path=ppt/tags/tag21.xml><?xml version="1.0" encoding="utf-8"?>
<p:tagLst xmlns:a="http://schemas.openxmlformats.org/drawingml/2006/main" xmlns:r="http://schemas.openxmlformats.org/officeDocument/2006/relationships" xmlns:p="http://schemas.openxmlformats.org/presentationml/2006/main">
  <p:tag name="TEXTCOLOR" val="0"/>
</p:tagLst>
</file>

<file path=ppt/tags/tag22.xml><?xml version="1.0" encoding="utf-8"?>
<p:tagLst xmlns:a="http://schemas.openxmlformats.org/drawingml/2006/main" xmlns:r="http://schemas.openxmlformats.org/officeDocument/2006/relationships" xmlns:p="http://schemas.openxmlformats.org/presentationml/2006/main">
  <p:tag name="TEXTCOLOR" val="0"/>
</p:tagLst>
</file>

<file path=ppt/tags/tag23.xml><?xml version="1.0" encoding="utf-8"?>
<p:tagLst xmlns:a="http://schemas.openxmlformats.org/drawingml/2006/main" xmlns:r="http://schemas.openxmlformats.org/officeDocument/2006/relationships" xmlns:p="http://schemas.openxmlformats.org/presentationml/2006/main">
  <p:tag name="TEXTCOLOR" val="0"/>
</p:tagLst>
</file>

<file path=ppt/tags/tag24.xml><?xml version="1.0" encoding="utf-8"?>
<p:tagLst xmlns:a="http://schemas.openxmlformats.org/drawingml/2006/main" xmlns:r="http://schemas.openxmlformats.org/officeDocument/2006/relationships" xmlns:p="http://schemas.openxmlformats.org/presentationml/2006/main">
  <p:tag name="TEXTCOLOR" val="0"/>
</p:tagLst>
</file>

<file path=ppt/tags/tag3.xml><?xml version="1.0" encoding="utf-8"?>
<p:tagLst xmlns:a="http://schemas.openxmlformats.org/drawingml/2006/main" xmlns:r="http://schemas.openxmlformats.org/officeDocument/2006/relationships" xmlns:p="http://schemas.openxmlformats.org/presentationml/2006/main">
  <p:tag name="TEXTCOLOR" val="0"/>
</p:tagLst>
</file>

<file path=ppt/tags/tag4.xml><?xml version="1.0" encoding="utf-8"?>
<p:tagLst xmlns:a="http://schemas.openxmlformats.org/drawingml/2006/main" xmlns:r="http://schemas.openxmlformats.org/officeDocument/2006/relationships" xmlns:p="http://schemas.openxmlformats.org/presentationml/2006/main">
  <p:tag name="TEXTCOLOR" val="0"/>
</p:tagLst>
</file>

<file path=ppt/tags/tag5.xml><?xml version="1.0" encoding="utf-8"?>
<p:tagLst xmlns:a="http://schemas.openxmlformats.org/drawingml/2006/main" xmlns:r="http://schemas.openxmlformats.org/officeDocument/2006/relationships" xmlns:p="http://schemas.openxmlformats.org/presentationml/2006/main">
  <p:tag name="TEXTCOLOR" val="0"/>
</p:tagLst>
</file>

<file path=ppt/tags/tag6.xml><?xml version="1.0" encoding="utf-8"?>
<p:tagLst xmlns:a="http://schemas.openxmlformats.org/drawingml/2006/main" xmlns:r="http://schemas.openxmlformats.org/officeDocument/2006/relationships" xmlns:p="http://schemas.openxmlformats.org/presentationml/2006/main">
  <p:tag name="TEXTCOLOR" val="0"/>
</p:tagLst>
</file>

<file path=ppt/tags/tag7.xml><?xml version="1.0" encoding="utf-8"?>
<p:tagLst xmlns:a="http://schemas.openxmlformats.org/drawingml/2006/main" xmlns:r="http://schemas.openxmlformats.org/officeDocument/2006/relationships" xmlns:p="http://schemas.openxmlformats.org/presentationml/2006/main">
  <p:tag name="TEXTCOLOR" val="0"/>
</p:tagLst>
</file>

<file path=ppt/tags/tag8.xml><?xml version="1.0" encoding="utf-8"?>
<p:tagLst xmlns:a="http://schemas.openxmlformats.org/drawingml/2006/main" xmlns:r="http://schemas.openxmlformats.org/officeDocument/2006/relationships" xmlns:p="http://schemas.openxmlformats.org/presentationml/2006/main">
  <p:tag name="TEXTCOLOR" val="0"/>
</p:tagLst>
</file>

<file path=ppt/tags/tag9.xml><?xml version="1.0" encoding="utf-8"?>
<p:tagLst xmlns:a="http://schemas.openxmlformats.org/drawingml/2006/main" xmlns:r="http://schemas.openxmlformats.org/officeDocument/2006/relationships" xmlns:p="http://schemas.openxmlformats.org/presentationml/2006/main">
  <p:tag name="TEXTCOLOR" val="0"/>
</p:tagLst>
</file>

<file path=ppt/theme/theme1.xml><?xml version="1.0" encoding="utf-8"?>
<a:theme xmlns:a="http://schemas.openxmlformats.org/drawingml/2006/main" name="Gemensamma grunder">
  <a:themeElements>
    <a:clrScheme name="GGV">
      <a:dk1>
        <a:srgbClr val="000000"/>
      </a:dk1>
      <a:lt1>
        <a:srgbClr val="FFFFFF"/>
      </a:lt1>
      <a:dk2>
        <a:srgbClr val="333333"/>
      </a:dk2>
      <a:lt2>
        <a:srgbClr val="FAFAF9"/>
      </a:lt2>
      <a:accent1>
        <a:srgbClr val="4A4944"/>
      </a:accent1>
      <a:accent2>
        <a:srgbClr val="CECECE"/>
      </a:accent2>
      <a:accent3>
        <a:srgbClr val="D9BECD"/>
      </a:accent3>
      <a:accent4>
        <a:srgbClr val="DB835A"/>
      </a:accent4>
      <a:accent5>
        <a:srgbClr val="80C2B4"/>
      </a:accent5>
      <a:accent6>
        <a:srgbClr val="FFCF00"/>
      </a:accent6>
      <a:hlink>
        <a:srgbClr val="0563C1"/>
      </a:hlink>
      <a:folHlink>
        <a:srgbClr val="954F72"/>
      </a:folHlink>
    </a:clrScheme>
    <a:fontScheme name="GGV">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MSB Röd 100%">
      <a:srgbClr val="CC0000"/>
    </a:custClr>
    <a:custClr name="MSB Röd 80%">
      <a:srgbClr val="D63333"/>
    </a:custClr>
    <a:custClr name="MSB Röd 60%">
      <a:srgbClr val="E06666"/>
    </a:custClr>
    <a:custClr name="MSB Röd 40%">
      <a:srgbClr val="EB9999"/>
    </a:custClr>
    <a:custClr name="MSB Röd 20%">
      <a:srgbClr val="F5CCCC"/>
    </a:custClr>
    <a:custClr>
      <a:srgbClr val="FFFFFF"/>
    </a:custClr>
    <a:custClr>
      <a:srgbClr val="FFFFFF"/>
    </a:custClr>
    <a:custClr>
      <a:srgbClr val="FFFFFF"/>
    </a:custClr>
    <a:custClr>
      <a:srgbClr val="FFFFFF"/>
    </a:custClr>
    <a:custClr>
      <a:srgbClr val="FFFFFF"/>
    </a:custClr>
    <a:custClr name="MSB Lila 100%">
      <a:srgbClr val="822757"/>
    </a:custClr>
    <a:custClr name="MSB Lila 80%">
      <a:srgbClr val="9B5279"/>
    </a:custClr>
    <a:custClr name="MSB Lila 60%">
      <a:srgbClr val="B47D9A"/>
    </a:custClr>
    <a:custClr name="MSB Lila 40%">
      <a:srgbClr val="CDA9BC"/>
    </a:custClr>
    <a:custClr name="MSB Lila 20%">
      <a:srgbClr val="E6D4DD"/>
    </a:custClr>
    <a:custClr>
      <a:srgbClr val="FFFFFF"/>
    </a:custClr>
    <a:custClr>
      <a:srgbClr val="FFFFFF"/>
    </a:custClr>
    <a:custClr>
      <a:srgbClr val="FFFFFF"/>
    </a:custClr>
    <a:custClr>
      <a:srgbClr val="FFFFFF"/>
    </a:custClr>
    <a:custClr>
      <a:srgbClr val="FFFFFF"/>
    </a:custClr>
    <a:custClr name="MSB Grå 100%">
      <a:srgbClr val="6F6E67"/>
    </a:custClr>
    <a:custClr name="MSB Grå 80%">
      <a:srgbClr val="8C8B85"/>
    </a:custClr>
    <a:custClr name="MSB Grå 60%">
      <a:srgbClr val="A9A8A4"/>
    </a:custClr>
    <a:custClr name="MSB Grå 40%">
      <a:srgbClr val="C5C5C2"/>
    </a:custClr>
    <a:custClr name="MSB Grå 20%">
      <a:srgbClr val="E2E2E1"/>
    </a:custClr>
    <a:custClr>
      <a:srgbClr val="FFFFFF"/>
    </a:custClr>
    <a:custClr>
      <a:srgbClr val="FFFFFF"/>
    </a:custClr>
    <a:custClr>
      <a:srgbClr val="FFFFFF"/>
    </a:custClr>
    <a:custClr>
      <a:srgbClr val="FFFFFF"/>
    </a:custClr>
    <a:custClr>
      <a:srgbClr val="FFFFFF"/>
    </a:custClr>
  </a:custClrLst>
  <a:extLst>
    <a:ext uri="{05A4C25C-085E-4340-85A3-A5531E510DB2}">
      <thm15:themeFamily xmlns:thm15="http://schemas.microsoft.com/office/thememl/2012/main" name="Presentation3" id="{14DE7980-D319-7B4A-BE84-BA0770C6A5AD}" vid="{AEB315C6-CA65-B149-A8CB-15B9152BE529}"/>
    </a:ext>
  </a:extLst>
</a:theme>
</file>

<file path=ppt/theme/theme2.xml><?xml version="1.0" encoding="utf-8"?>
<a:theme xmlns:a="http://schemas.openxmlformats.org/drawingml/2006/main" name="Utgångspunkter">
  <a:themeElements>
    <a:clrScheme name="GGV">
      <a:dk1>
        <a:srgbClr val="000000"/>
      </a:dk1>
      <a:lt1>
        <a:srgbClr val="FFFFFF"/>
      </a:lt1>
      <a:dk2>
        <a:srgbClr val="333333"/>
      </a:dk2>
      <a:lt2>
        <a:srgbClr val="FAFAF9"/>
      </a:lt2>
      <a:accent1>
        <a:srgbClr val="4A4944"/>
      </a:accent1>
      <a:accent2>
        <a:srgbClr val="CECECE"/>
      </a:accent2>
      <a:accent3>
        <a:srgbClr val="D9BECD"/>
      </a:accent3>
      <a:accent4>
        <a:srgbClr val="DB835A"/>
      </a:accent4>
      <a:accent5>
        <a:srgbClr val="80C2B4"/>
      </a:accent5>
      <a:accent6>
        <a:srgbClr val="FFCF00"/>
      </a:accent6>
      <a:hlink>
        <a:srgbClr val="0563C1"/>
      </a:hlink>
      <a:folHlink>
        <a:srgbClr val="954F72"/>
      </a:folHlink>
    </a:clrScheme>
    <a:fontScheme name="GGV">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MSB Röd 100%">
      <a:srgbClr val="CC0000"/>
    </a:custClr>
    <a:custClr name="MSB Röd 80%">
      <a:srgbClr val="D63333"/>
    </a:custClr>
    <a:custClr name="MSB Röd 60%">
      <a:srgbClr val="E06666"/>
    </a:custClr>
    <a:custClr name="MSB Röd 40%">
      <a:srgbClr val="EB9999"/>
    </a:custClr>
    <a:custClr name="MSB Röd 20%">
      <a:srgbClr val="F5CCCC"/>
    </a:custClr>
    <a:custClr>
      <a:srgbClr val="FFFFFF"/>
    </a:custClr>
    <a:custClr>
      <a:srgbClr val="FFFFFF"/>
    </a:custClr>
    <a:custClr>
      <a:srgbClr val="FFFFFF"/>
    </a:custClr>
    <a:custClr>
      <a:srgbClr val="FFFFFF"/>
    </a:custClr>
    <a:custClr>
      <a:srgbClr val="FFFFFF"/>
    </a:custClr>
    <a:custClr name="MSB Lila 100%">
      <a:srgbClr val="822757"/>
    </a:custClr>
    <a:custClr name="MSB Lila 80%">
      <a:srgbClr val="9B5279"/>
    </a:custClr>
    <a:custClr name="MSB Lila 60%">
      <a:srgbClr val="B47D9A"/>
    </a:custClr>
    <a:custClr name="MSB Lila 40%">
      <a:srgbClr val="CDA9BC"/>
    </a:custClr>
    <a:custClr name="MSB Lila 20%">
      <a:srgbClr val="E6D4DD"/>
    </a:custClr>
    <a:custClr>
      <a:srgbClr val="FFFFFF"/>
    </a:custClr>
    <a:custClr>
      <a:srgbClr val="FFFFFF"/>
    </a:custClr>
    <a:custClr>
      <a:srgbClr val="FFFFFF"/>
    </a:custClr>
    <a:custClr>
      <a:srgbClr val="FFFFFF"/>
    </a:custClr>
    <a:custClr>
      <a:srgbClr val="FFFFFF"/>
    </a:custClr>
    <a:custClr name="MSB Grå 100%">
      <a:srgbClr val="6F6E67"/>
    </a:custClr>
    <a:custClr name="MSB Grå 80%">
      <a:srgbClr val="8C8B85"/>
    </a:custClr>
    <a:custClr name="MSB Grå 60%">
      <a:srgbClr val="A9A8A4"/>
    </a:custClr>
    <a:custClr name="MSB Grå 40%">
      <a:srgbClr val="C5C5C2"/>
    </a:custClr>
    <a:custClr name="MSB Grå 20%">
      <a:srgbClr val="E2E2E1"/>
    </a:custClr>
    <a:custClr>
      <a:srgbClr val="FFFFFF"/>
    </a:custClr>
    <a:custClr>
      <a:srgbClr val="FFFFFF"/>
    </a:custClr>
    <a:custClr>
      <a:srgbClr val="FFFFFF"/>
    </a:custClr>
    <a:custClr>
      <a:srgbClr val="FFFFFF"/>
    </a:custClr>
    <a:custClr>
      <a:srgbClr val="FFFFFF"/>
    </a:custClr>
  </a:custClrLst>
  <a:extLst>
    <a:ext uri="{05A4C25C-085E-4340-85A3-A5531E510DB2}">
      <thm15:themeFamily xmlns:thm15="http://schemas.microsoft.com/office/thememl/2012/main" name="Presentation3" id="{14DE7980-D319-7B4A-BE84-BA0770C6A5AD}" vid="{460C98C6-F2A9-0B41-9ABF-2279F0A2B08D}"/>
    </a:ext>
  </a:extLst>
</a:theme>
</file>

<file path=ppt/theme/theme3.xml><?xml version="1.0" encoding="utf-8"?>
<a:theme xmlns:a="http://schemas.openxmlformats.org/drawingml/2006/main" name="Rutiner och checklistor">
  <a:themeElements>
    <a:clrScheme name="GGV">
      <a:dk1>
        <a:srgbClr val="000000"/>
      </a:dk1>
      <a:lt1>
        <a:srgbClr val="FFFFFF"/>
      </a:lt1>
      <a:dk2>
        <a:srgbClr val="333333"/>
      </a:dk2>
      <a:lt2>
        <a:srgbClr val="FAFAF9"/>
      </a:lt2>
      <a:accent1>
        <a:srgbClr val="4A4944"/>
      </a:accent1>
      <a:accent2>
        <a:srgbClr val="CECECE"/>
      </a:accent2>
      <a:accent3>
        <a:srgbClr val="D9BECD"/>
      </a:accent3>
      <a:accent4>
        <a:srgbClr val="DB835A"/>
      </a:accent4>
      <a:accent5>
        <a:srgbClr val="80C2B4"/>
      </a:accent5>
      <a:accent6>
        <a:srgbClr val="FFCF00"/>
      </a:accent6>
      <a:hlink>
        <a:srgbClr val="0563C1"/>
      </a:hlink>
      <a:folHlink>
        <a:srgbClr val="954F72"/>
      </a:folHlink>
    </a:clrScheme>
    <a:fontScheme name="GGV">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MSB Röd 100%">
      <a:srgbClr val="CC0000"/>
    </a:custClr>
    <a:custClr name="MSB Röd 80%">
      <a:srgbClr val="D63333"/>
    </a:custClr>
    <a:custClr name="MSB Röd 60%">
      <a:srgbClr val="E06666"/>
    </a:custClr>
    <a:custClr name="MSB Röd 40%">
      <a:srgbClr val="EB9999"/>
    </a:custClr>
    <a:custClr name="MSB Röd 20%">
      <a:srgbClr val="F5CCCC"/>
    </a:custClr>
    <a:custClr>
      <a:srgbClr val="FFFFFF"/>
    </a:custClr>
    <a:custClr>
      <a:srgbClr val="FFFFFF"/>
    </a:custClr>
    <a:custClr>
      <a:srgbClr val="FFFFFF"/>
    </a:custClr>
    <a:custClr>
      <a:srgbClr val="FFFFFF"/>
    </a:custClr>
    <a:custClr>
      <a:srgbClr val="FFFFFF"/>
    </a:custClr>
    <a:custClr name="MSB Lila 100%">
      <a:srgbClr val="822757"/>
    </a:custClr>
    <a:custClr name="MSB Lila 80%">
      <a:srgbClr val="9B5279"/>
    </a:custClr>
    <a:custClr name="MSB Lila 60%">
      <a:srgbClr val="B47D9A"/>
    </a:custClr>
    <a:custClr name="MSB Lila 40%">
      <a:srgbClr val="CDA9BC"/>
    </a:custClr>
    <a:custClr name="MSB Lila 20%">
      <a:srgbClr val="E6D4DD"/>
    </a:custClr>
    <a:custClr>
      <a:srgbClr val="FFFFFF"/>
    </a:custClr>
    <a:custClr>
      <a:srgbClr val="FFFFFF"/>
    </a:custClr>
    <a:custClr>
      <a:srgbClr val="FFFFFF"/>
    </a:custClr>
    <a:custClr>
      <a:srgbClr val="FFFFFF"/>
    </a:custClr>
    <a:custClr>
      <a:srgbClr val="FFFFFF"/>
    </a:custClr>
    <a:custClr name="MSB Grå 100%">
      <a:srgbClr val="6F6E67"/>
    </a:custClr>
    <a:custClr name="MSB Grå 80%">
      <a:srgbClr val="8C8B85"/>
    </a:custClr>
    <a:custClr name="MSB Grå 60%">
      <a:srgbClr val="A9A8A4"/>
    </a:custClr>
    <a:custClr name="MSB Grå 40%">
      <a:srgbClr val="C5C5C2"/>
    </a:custClr>
    <a:custClr name="MSB Grå 20%">
      <a:srgbClr val="E2E2E1"/>
    </a:custClr>
    <a:custClr>
      <a:srgbClr val="FFFFFF"/>
    </a:custClr>
    <a:custClr>
      <a:srgbClr val="FFFFFF"/>
    </a:custClr>
    <a:custClr>
      <a:srgbClr val="FFFFFF"/>
    </a:custClr>
    <a:custClr>
      <a:srgbClr val="FFFFFF"/>
    </a:custClr>
    <a:custClr>
      <a:srgbClr val="FFFFFF"/>
    </a:custClr>
  </a:custClrLst>
  <a:extLst>
    <a:ext uri="{05A4C25C-085E-4340-85A3-A5531E510DB2}">
      <thm15:themeFamily xmlns:thm15="http://schemas.microsoft.com/office/thememl/2012/main" name="Presentation3" id="{14DE7980-D319-7B4A-BE84-BA0770C6A5AD}" vid="{EF1BF1E3-0126-3D4C-8CB3-6094B52774D1}"/>
    </a:ext>
  </a:extLst>
</a:theme>
</file>

<file path=ppt/theme/theme4.xml><?xml version="1.0" encoding="utf-8"?>
<a:theme xmlns:a="http://schemas.openxmlformats.org/drawingml/2006/main" name="Arbetssätt">
  <a:themeElements>
    <a:clrScheme name="Egen 1">
      <a:dk1>
        <a:srgbClr val="000000"/>
      </a:dk1>
      <a:lt1>
        <a:srgbClr val="FFFFFF"/>
      </a:lt1>
      <a:dk2>
        <a:srgbClr val="333333"/>
      </a:dk2>
      <a:lt2>
        <a:srgbClr val="FAFAF9"/>
      </a:lt2>
      <a:accent1>
        <a:srgbClr val="4A4944"/>
      </a:accent1>
      <a:accent2>
        <a:srgbClr val="CECECE"/>
      </a:accent2>
      <a:accent3>
        <a:srgbClr val="D9BECD"/>
      </a:accent3>
      <a:accent4>
        <a:srgbClr val="DB835A"/>
      </a:accent4>
      <a:accent5>
        <a:srgbClr val="80C2B4"/>
      </a:accent5>
      <a:accent6>
        <a:srgbClr val="FFCF00"/>
      </a:accent6>
      <a:hlink>
        <a:srgbClr val="0563C1"/>
      </a:hlink>
      <a:folHlink>
        <a:srgbClr val="954F72"/>
      </a:folHlink>
    </a:clrScheme>
    <a:fontScheme name="GGV">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MSB Röd 100%">
      <a:srgbClr val="CC0000"/>
    </a:custClr>
    <a:custClr name="MSB Röd 80%">
      <a:srgbClr val="D63333"/>
    </a:custClr>
    <a:custClr name="MSB Röd 60%">
      <a:srgbClr val="E06666"/>
    </a:custClr>
    <a:custClr name="MSB Röd 40%">
      <a:srgbClr val="EB9999"/>
    </a:custClr>
    <a:custClr name="MSB Röd 20%">
      <a:srgbClr val="F5CCCC"/>
    </a:custClr>
    <a:custClr>
      <a:srgbClr val="FFFFFF"/>
    </a:custClr>
    <a:custClr>
      <a:srgbClr val="FFFFFF"/>
    </a:custClr>
    <a:custClr>
      <a:srgbClr val="FFFFFF"/>
    </a:custClr>
    <a:custClr>
      <a:srgbClr val="FFFFFF"/>
    </a:custClr>
    <a:custClr>
      <a:srgbClr val="FFFFFF"/>
    </a:custClr>
    <a:custClr name="MSB Lila 100%">
      <a:srgbClr val="822757"/>
    </a:custClr>
    <a:custClr name="MSB Lila 80%">
      <a:srgbClr val="9B5279"/>
    </a:custClr>
    <a:custClr name="MSB Lila 60%">
      <a:srgbClr val="B47D9A"/>
    </a:custClr>
    <a:custClr name="MSB Lila 40%">
      <a:srgbClr val="CDA9BC"/>
    </a:custClr>
    <a:custClr name="MSB Lila 20%">
      <a:srgbClr val="E6D4DD"/>
    </a:custClr>
    <a:custClr>
      <a:srgbClr val="FFFFFF"/>
    </a:custClr>
    <a:custClr>
      <a:srgbClr val="FFFFFF"/>
    </a:custClr>
    <a:custClr>
      <a:srgbClr val="FFFFFF"/>
    </a:custClr>
    <a:custClr>
      <a:srgbClr val="FFFFFF"/>
    </a:custClr>
    <a:custClr>
      <a:srgbClr val="FFFFFF"/>
    </a:custClr>
    <a:custClr name="MSB Grå 100%">
      <a:srgbClr val="6F6E67"/>
    </a:custClr>
    <a:custClr name="MSB Grå 80%">
      <a:srgbClr val="8C8B85"/>
    </a:custClr>
    <a:custClr name="MSB Grå 60%">
      <a:srgbClr val="A9A8A4"/>
    </a:custClr>
    <a:custClr name="MSB Grå 40%">
      <a:srgbClr val="C5C5C2"/>
    </a:custClr>
    <a:custClr name="MSB Grå 20%">
      <a:srgbClr val="E2E2E1"/>
    </a:custClr>
    <a:custClr>
      <a:srgbClr val="FFFFFF"/>
    </a:custClr>
    <a:custClr>
      <a:srgbClr val="FFFFFF"/>
    </a:custClr>
    <a:custClr>
      <a:srgbClr val="FFFFFF"/>
    </a:custClr>
    <a:custClr>
      <a:srgbClr val="FFFFFF"/>
    </a:custClr>
    <a:custClr>
      <a:srgbClr val="FFFFFF"/>
    </a:custClr>
  </a:custClrLst>
  <a:extLst>
    <a:ext uri="{05A4C25C-085E-4340-85A3-A5531E510DB2}">
      <thm15:themeFamily xmlns:thm15="http://schemas.microsoft.com/office/thememl/2012/main" name="Presentation3" id="{14DE7980-D319-7B4A-BE84-BA0770C6A5AD}" vid="{8E3091E3-195E-3F44-A1BB-893A71BD9A0B}"/>
    </a:ext>
  </a:extLst>
</a:theme>
</file>

<file path=ppt/theme/theme5.xml><?xml version="1.0" encoding="utf-8"?>
<a:theme xmlns:a="http://schemas.openxmlformats.org/drawingml/2006/main" name="Förhållningssätt">
  <a:themeElements>
    <a:clrScheme name="GGV">
      <a:dk1>
        <a:srgbClr val="000000"/>
      </a:dk1>
      <a:lt1>
        <a:srgbClr val="FFFFFF"/>
      </a:lt1>
      <a:dk2>
        <a:srgbClr val="333333"/>
      </a:dk2>
      <a:lt2>
        <a:srgbClr val="FAFAF9"/>
      </a:lt2>
      <a:accent1>
        <a:srgbClr val="4A4944"/>
      </a:accent1>
      <a:accent2>
        <a:srgbClr val="CECECE"/>
      </a:accent2>
      <a:accent3>
        <a:srgbClr val="D9BECD"/>
      </a:accent3>
      <a:accent4>
        <a:srgbClr val="DB835A"/>
      </a:accent4>
      <a:accent5>
        <a:srgbClr val="80C2B4"/>
      </a:accent5>
      <a:accent6>
        <a:srgbClr val="FFCF00"/>
      </a:accent6>
      <a:hlink>
        <a:srgbClr val="0563C1"/>
      </a:hlink>
      <a:folHlink>
        <a:srgbClr val="954F72"/>
      </a:folHlink>
    </a:clrScheme>
    <a:fontScheme name="GGV">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MSB Röd 100%">
      <a:srgbClr val="CC0000"/>
    </a:custClr>
    <a:custClr name="MSB Röd 80%">
      <a:srgbClr val="D63333"/>
    </a:custClr>
    <a:custClr name="MSB Röd 60%">
      <a:srgbClr val="E06666"/>
    </a:custClr>
    <a:custClr name="MSB Röd 40%">
      <a:srgbClr val="EB9999"/>
    </a:custClr>
    <a:custClr name="MSB Röd 20%">
      <a:srgbClr val="F5CCCC"/>
    </a:custClr>
    <a:custClr>
      <a:srgbClr val="FFFFFF"/>
    </a:custClr>
    <a:custClr>
      <a:srgbClr val="FFFFFF"/>
    </a:custClr>
    <a:custClr>
      <a:srgbClr val="FFFFFF"/>
    </a:custClr>
    <a:custClr>
      <a:srgbClr val="FFFFFF"/>
    </a:custClr>
    <a:custClr>
      <a:srgbClr val="FFFFFF"/>
    </a:custClr>
    <a:custClr name="MSB Lila 100%">
      <a:srgbClr val="822757"/>
    </a:custClr>
    <a:custClr name="MSB Lila 80%">
      <a:srgbClr val="9B5279"/>
    </a:custClr>
    <a:custClr name="MSB Lila 60%">
      <a:srgbClr val="B47D9A"/>
    </a:custClr>
    <a:custClr name="MSB Lila 40%">
      <a:srgbClr val="CDA9BC"/>
    </a:custClr>
    <a:custClr name="MSB Lila 20%">
      <a:srgbClr val="E6D4DD"/>
    </a:custClr>
    <a:custClr>
      <a:srgbClr val="FFFFFF"/>
    </a:custClr>
    <a:custClr>
      <a:srgbClr val="FFFFFF"/>
    </a:custClr>
    <a:custClr>
      <a:srgbClr val="FFFFFF"/>
    </a:custClr>
    <a:custClr>
      <a:srgbClr val="FFFFFF"/>
    </a:custClr>
    <a:custClr>
      <a:srgbClr val="FFFFFF"/>
    </a:custClr>
    <a:custClr name="MSB Grå 100%">
      <a:srgbClr val="6F6E67"/>
    </a:custClr>
    <a:custClr name="MSB Grå 80%">
      <a:srgbClr val="8C8B85"/>
    </a:custClr>
    <a:custClr name="MSB Grå 60%">
      <a:srgbClr val="A9A8A4"/>
    </a:custClr>
    <a:custClr name="MSB Grå 40%">
      <a:srgbClr val="C5C5C2"/>
    </a:custClr>
    <a:custClr name="MSB Grå 20%">
      <a:srgbClr val="E2E2E1"/>
    </a:custClr>
    <a:custClr>
      <a:srgbClr val="FFFFFF"/>
    </a:custClr>
    <a:custClr>
      <a:srgbClr val="FFFFFF"/>
    </a:custClr>
    <a:custClr>
      <a:srgbClr val="FFFFFF"/>
    </a:custClr>
    <a:custClr>
      <a:srgbClr val="FFFFFF"/>
    </a:custClr>
    <a:custClr>
      <a:srgbClr val="FFFFFF"/>
    </a:custClr>
  </a:custClrLst>
  <a:extLst>
    <a:ext uri="{05A4C25C-085E-4340-85A3-A5531E510DB2}">
      <thm15:themeFamily xmlns:thm15="http://schemas.microsoft.com/office/thememl/2012/main" name="Presentation3" id="{14DE7980-D319-7B4A-BE84-BA0770C6A5AD}" vid="{11C031A8-F46C-1949-89DC-172968FABA03}"/>
    </a:ext>
  </a:extLst>
</a:theme>
</file>

<file path=ppt/theme/theme6.xml><?xml version="1.0" encoding="utf-8"?>
<a:theme xmlns:a="http://schemas.openxmlformats.org/drawingml/2006/main" name="Konceptuell grund">
  <a:themeElements>
    <a:clrScheme name="GGV">
      <a:dk1>
        <a:srgbClr val="000000"/>
      </a:dk1>
      <a:lt1>
        <a:srgbClr val="FFFFFF"/>
      </a:lt1>
      <a:dk2>
        <a:srgbClr val="333333"/>
      </a:dk2>
      <a:lt2>
        <a:srgbClr val="FAFAF9"/>
      </a:lt2>
      <a:accent1>
        <a:srgbClr val="4A4944"/>
      </a:accent1>
      <a:accent2>
        <a:srgbClr val="CECECE"/>
      </a:accent2>
      <a:accent3>
        <a:srgbClr val="D9BECD"/>
      </a:accent3>
      <a:accent4>
        <a:srgbClr val="DB835A"/>
      </a:accent4>
      <a:accent5>
        <a:srgbClr val="80C2B4"/>
      </a:accent5>
      <a:accent6>
        <a:srgbClr val="FFCF00"/>
      </a:accent6>
      <a:hlink>
        <a:srgbClr val="0563C1"/>
      </a:hlink>
      <a:folHlink>
        <a:srgbClr val="954F72"/>
      </a:folHlink>
    </a:clrScheme>
    <a:fontScheme name="GGV">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MSB Röd 100%">
      <a:srgbClr val="CC0000"/>
    </a:custClr>
    <a:custClr name="MSB Röd 80%">
      <a:srgbClr val="D63333"/>
    </a:custClr>
    <a:custClr name="MSB Röd 60%">
      <a:srgbClr val="E06666"/>
    </a:custClr>
    <a:custClr name="MSB Röd 40%">
      <a:srgbClr val="EB9999"/>
    </a:custClr>
    <a:custClr name="MSB Röd 20%">
      <a:srgbClr val="F5CCCC"/>
    </a:custClr>
    <a:custClr>
      <a:srgbClr val="FFFFFF"/>
    </a:custClr>
    <a:custClr>
      <a:srgbClr val="FFFFFF"/>
    </a:custClr>
    <a:custClr>
      <a:srgbClr val="FFFFFF"/>
    </a:custClr>
    <a:custClr>
      <a:srgbClr val="FFFFFF"/>
    </a:custClr>
    <a:custClr>
      <a:srgbClr val="FFFFFF"/>
    </a:custClr>
    <a:custClr name="MSB Lila 100%">
      <a:srgbClr val="822757"/>
    </a:custClr>
    <a:custClr name="MSB Lila 80%">
      <a:srgbClr val="9B5279"/>
    </a:custClr>
    <a:custClr name="MSB Lila 60%">
      <a:srgbClr val="B47D9A"/>
    </a:custClr>
    <a:custClr name="MSB Lila 40%">
      <a:srgbClr val="CDA9BC"/>
    </a:custClr>
    <a:custClr name="MSB Lila 20%">
      <a:srgbClr val="E6D4DD"/>
    </a:custClr>
    <a:custClr>
      <a:srgbClr val="FFFFFF"/>
    </a:custClr>
    <a:custClr>
      <a:srgbClr val="FFFFFF"/>
    </a:custClr>
    <a:custClr>
      <a:srgbClr val="FFFFFF"/>
    </a:custClr>
    <a:custClr>
      <a:srgbClr val="FFFFFF"/>
    </a:custClr>
    <a:custClr>
      <a:srgbClr val="FFFFFF"/>
    </a:custClr>
    <a:custClr name="MSB Grå 100%">
      <a:srgbClr val="6F6E67"/>
    </a:custClr>
    <a:custClr name="MSB Grå 80%">
      <a:srgbClr val="8C8B85"/>
    </a:custClr>
    <a:custClr name="MSB Grå 60%">
      <a:srgbClr val="A9A8A4"/>
    </a:custClr>
    <a:custClr name="MSB Grå 40%">
      <a:srgbClr val="C5C5C2"/>
    </a:custClr>
    <a:custClr name="MSB Grå 20%">
      <a:srgbClr val="E2E2E1"/>
    </a:custClr>
    <a:custClr>
      <a:srgbClr val="FFFFFF"/>
    </a:custClr>
    <a:custClr>
      <a:srgbClr val="FFFFFF"/>
    </a:custClr>
    <a:custClr>
      <a:srgbClr val="FFFFFF"/>
    </a:custClr>
    <a:custClr>
      <a:srgbClr val="FFFFFF"/>
    </a:custClr>
    <a:custClr>
      <a:srgbClr val="FFFFFF"/>
    </a:custClr>
  </a:custClrLst>
  <a:extLst>
    <a:ext uri="{05A4C25C-085E-4340-85A3-A5531E510DB2}">
      <thm15:themeFamily xmlns:thm15="http://schemas.microsoft.com/office/thememl/2012/main" name="Presentation3" id="{14DE7980-D319-7B4A-BE84-BA0770C6A5AD}" vid="{099C6049-0681-4848-A54C-5645D8DF3B08}"/>
    </a:ext>
  </a:extLst>
</a:theme>
</file>

<file path=ppt/theme/theme7.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740B55C163EB90458BDE35D4726831D6" ma:contentTypeVersion="2" ma:contentTypeDescription="Skapa ett nytt dokument." ma:contentTypeScope="" ma:versionID="d09095029e12e54bba9f5e819bd336a3">
  <xsd:schema xmlns:xsd="http://www.w3.org/2001/XMLSchema" xmlns:xs="http://www.w3.org/2001/XMLSchema" xmlns:p="http://schemas.microsoft.com/office/2006/metadata/properties" xmlns:ns2="03895b0a-d61f-4293-917f-0cd761b2cdea" targetNamespace="http://schemas.microsoft.com/office/2006/metadata/properties" ma:root="true" ma:fieldsID="55050264076c175eae4f46ad52de0e3b" ns2:_="">
    <xsd:import namespace="03895b0a-d61f-4293-917f-0cd761b2cdea"/>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895b0a-d61f-4293-917f-0cd761b2cdea" elementFormDefault="qualified">
    <xsd:import namespace="http://schemas.microsoft.com/office/2006/documentManagement/types"/>
    <xsd:import namespace="http://schemas.microsoft.com/office/infopath/2007/PartnerControls"/>
    <xsd:element name="SharedWithUsers" ma:index="8"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B9F8BC6-6020-4B83-8030-EA457056A3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895b0a-d61f-4293-917f-0cd761b2cd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8B7EF6E-8DFF-4BAF-880E-39621E4B80B0}">
  <ds:schemaRefs>
    <ds:schemaRef ds:uri="9c950a28-eb4a-4f43-b9f9-45c02166cf8c"/>
    <ds:schemaRef ds:uri="http://purl.org/dc/terms/"/>
    <ds:schemaRef ds:uri="http://schemas.microsoft.com/office/2006/metadata/properties"/>
    <ds:schemaRef ds:uri="http://purl.org/dc/elements/1.1/"/>
    <ds:schemaRef ds:uri="http://www.w3.org/XML/1998/namespace"/>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1d358615-c749-462e-b141-ebbf7cdbce9a"/>
  </ds:schemaRefs>
</ds:datastoreItem>
</file>

<file path=customXml/itemProps3.xml><?xml version="1.0" encoding="utf-8"?>
<ds:datastoreItem xmlns:ds="http://schemas.openxmlformats.org/officeDocument/2006/customXml" ds:itemID="{61D06082-4631-4517-9637-CACE61C301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Gemensamma grunder</Template>
  <TotalTime>9824</TotalTime>
  <Words>1170</Words>
  <Application>Microsoft Office PowerPoint</Application>
  <PresentationFormat>Bredbild</PresentationFormat>
  <Paragraphs>171</Paragraphs>
  <Slides>11</Slides>
  <Notes>7</Notes>
  <HiddenSlides>0</HiddenSlides>
  <MMClips>0</MMClips>
  <ScaleCrop>false</ScaleCrop>
  <HeadingPairs>
    <vt:vector size="6" baseType="variant">
      <vt:variant>
        <vt:lpstr>Använt teckensnitt</vt:lpstr>
      </vt:variant>
      <vt:variant>
        <vt:i4>3</vt:i4>
      </vt:variant>
      <vt:variant>
        <vt:lpstr>Tema</vt:lpstr>
      </vt:variant>
      <vt:variant>
        <vt:i4>6</vt:i4>
      </vt:variant>
      <vt:variant>
        <vt:lpstr>Bildrubriker</vt:lpstr>
      </vt:variant>
      <vt:variant>
        <vt:i4>11</vt:i4>
      </vt:variant>
    </vt:vector>
  </HeadingPairs>
  <TitlesOfParts>
    <vt:vector size="20" baseType="lpstr">
      <vt:lpstr>Aptos</vt:lpstr>
      <vt:lpstr>Arial</vt:lpstr>
      <vt:lpstr>Century Gothic</vt:lpstr>
      <vt:lpstr>Gemensamma grunder</vt:lpstr>
      <vt:lpstr>Utgångspunkter</vt:lpstr>
      <vt:lpstr>Rutiner och checklistor</vt:lpstr>
      <vt:lpstr>Arbetssätt</vt:lpstr>
      <vt:lpstr>Förhållningssätt</vt:lpstr>
      <vt:lpstr>Konceptuell grund</vt:lpstr>
      <vt:lpstr>Exempel på rapportering – sektor </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Exempel på rapportering – sektor</dc:title>
  <dc:creator>Johan Håkansson;Fredrik Andersson;Gerell Gustav, PLsbg</dc:creator>
  <cp:lastModifiedBy>Nelson Magnus</cp:lastModifiedBy>
  <cp:revision>20</cp:revision>
  <dcterms:created xsi:type="dcterms:W3CDTF">2024-11-07T13:59:39Z</dcterms:created>
  <dcterms:modified xsi:type="dcterms:W3CDTF">2024-11-15T12:27:47Z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0x010100740B55C163EB90458BDE35D4726831D6</vt:lpwstr>
  </property>
  <property fmtid="{D5CDD505-2E9C-101B-9397-08002B2CF9AE}" pid="3" name="MediaServiceImageTags">
    <vt:lpwstr/>
  </property>
</Properties>
</file>