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8" r:id="rId4"/>
  </p:sldMasterIdLst>
  <p:notesMasterIdLst>
    <p:notesMasterId r:id="rId39"/>
  </p:notesMasterIdLst>
  <p:sldIdLst>
    <p:sldId id="258" r:id="rId5"/>
    <p:sldId id="263" r:id="rId6"/>
    <p:sldId id="264" r:id="rId7"/>
    <p:sldId id="265" r:id="rId8"/>
    <p:sldId id="266" r:id="rId9"/>
    <p:sldId id="267" r:id="rId10"/>
    <p:sldId id="268" r:id="rId11"/>
    <p:sldId id="269" r:id="rId12"/>
    <p:sldId id="270" r:id="rId13"/>
    <p:sldId id="271" r:id="rId14"/>
    <p:sldId id="272" r:id="rId15"/>
    <p:sldId id="273" r:id="rId16"/>
    <p:sldId id="274" r:id="rId17"/>
    <p:sldId id="275" r:id="rId18"/>
    <p:sldId id="276" r:id="rId19"/>
    <p:sldId id="277" r:id="rId20"/>
    <p:sldId id="278" r:id="rId21"/>
    <p:sldId id="279" r:id="rId22"/>
    <p:sldId id="280" r:id="rId23"/>
    <p:sldId id="281" r:id="rId24"/>
    <p:sldId id="282" r:id="rId25"/>
    <p:sldId id="283" r:id="rId26"/>
    <p:sldId id="284" r:id="rId27"/>
    <p:sldId id="285" r:id="rId28"/>
    <p:sldId id="286" r:id="rId29"/>
    <p:sldId id="287" r:id="rId30"/>
    <p:sldId id="288" r:id="rId31"/>
    <p:sldId id="289" r:id="rId32"/>
    <p:sldId id="290" r:id="rId33"/>
    <p:sldId id="291" r:id="rId34"/>
    <p:sldId id="295" r:id="rId35"/>
    <p:sldId id="296" r:id="rId36"/>
    <p:sldId id="294" r:id="rId37"/>
    <p:sldId id="292"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rt" id="{4B9C6E50-375F-1348-9CFD-56D8A251945F}">
          <p14:sldIdLst>
            <p14:sldId id="258"/>
          </p14:sldIdLst>
        </p14:section>
        <p14:section name="Introduktion" id="{9562BDE8-5036-984D-AF26-E507E3EDD575}">
          <p14:sldIdLst>
            <p14:sldId id="263"/>
            <p14:sldId id="264"/>
          </p14:sldIdLst>
        </p14:section>
        <p14:section name="1. Lyssna in och kommunicera aktivt" id="{0F49B379-B522-0D4F-A7D5-349F1B71C0AF}">
          <p14:sldIdLst>
            <p14:sldId id="265"/>
            <p14:sldId id="266"/>
            <p14:sldId id="267"/>
            <p14:sldId id="268"/>
            <p14:sldId id="269"/>
            <p14:sldId id="270"/>
          </p14:sldIdLst>
        </p14:section>
        <p14:section name="Ha perspektivförståelse" id="{4EE82E1D-EBA4-0D41-A279-E6E054523846}">
          <p14:sldIdLst>
            <p14:sldId id="271"/>
            <p14:sldId id="272"/>
            <p14:sldId id="273"/>
            <p14:sldId id="274"/>
            <p14:sldId id="275"/>
          </p14:sldIdLst>
        </p14:section>
        <p14:section name="Se helheten" id="{98D9D4EC-78F3-FD44-B43C-41D153F6A941}">
          <p14:sldIdLst>
            <p14:sldId id="276"/>
            <p14:sldId id="277"/>
            <p14:sldId id="278"/>
            <p14:sldId id="279"/>
            <p14:sldId id="280"/>
            <p14:sldId id="281"/>
          </p14:sldIdLst>
        </p14:section>
        <p14:section name="Ta medvetna beslut" id="{37C0F83C-D620-6E44-88E4-18EF4513F275}">
          <p14:sldIdLst>
            <p14:sldId id="282"/>
            <p14:sldId id="283"/>
            <p14:sldId id="284"/>
            <p14:sldId id="285"/>
            <p14:sldId id="286"/>
          </p14:sldIdLst>
        </p14:section>
        <p14:section name="Var proaktiv" id="{021162CE-A2A2-8043-8B34-71D40048015D}">
          <p14:sldIdLst>
            <p14:sldId id="287"/>
            <p14:sldId id="288"/>
            <p14:sldId id="289"/>
            <p14:sldId id="290"/>
            <p14:sldId id="291"/>
          </p14:sldIdLst>
        </p14:section>
        <p14:section name="Agera handlingskraftigt" id="{7EC650CE-B3C3-43C0-A12B-14290DF4BC7C}">
          <p14:sldIdLst>
            <p14:sldId id="295"/>
            <p14:sldId id="296"/>
            <p14:sldId id="294"/>
          </p14:sldIdLst>
        </p14:section>
        <p14:section name="Avslut" id="{01BA69F3-C13E-BA40-AE30-05AB49FEF2AA}">
          <p14:sldIdLst>
            <p14:sldId id="292"/>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olmlund Jan-Anders" initials="HJ" lastIdx="12" clrIdx="0">
    <p:extLst>
      <p:ext uri="{19B8F6BF-5375-455C-9EA6-DF929625EA0E}">
        <p15:presenceInfo xmlns:p15="http://schemas.microsoft.com/office/powerpoint/2012/main" userId="S-1-5-21-466509168-1772936955-2901788264-3158" providerId="AD"/>
      </p:ext>
    </p:extLst>
  </p:cmAuthor>
  <p:cmAuthor id="2" name="Wegberg Stina" initials="WS" lastIdx="6" clrIdx="1">
    <p:extLst>
      <p:ext uri="{19B8F6BF-5375-455C-9EA6-DF929625EA0E}">
        <p15:presenceInfo xmlns:p15="http://schemas.microsoft.com/office/powerpoint/2012/main" userId="S-1-5-21-466509168-1772936955-2901788264-2010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910" autoAdjust="0"/>
    <p:restoredTop sz="68219" autoAdjust="0"/>
  </p:normalViewPr>
  <p:slideViewPr>
    <p:cSldViewPr snapToGrid="0">
      <p:cViewPr varScale="1">
        <p:scale>
          <a:sx n="84" d="100"/>
          <a:sy n="84" d="100"/>
        </p:scale>
        <p:origin x="1256" y="19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commentAuthors" Target="commentAuthors.xml"/><Relationship Id="rId45"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0" Type="http://schemas.openxmlformats.org/officeDocument/2006/relationships/slide" Target="slides/slide16.xml"/><Relationship Id="rId4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ia Degert Grahn" userId="dc8b16d1-0159-4ad7-bcec-966deb3e95d5" providerId="ADAL" clId="{3EC67279-E7E9-5049-9CE0-20A8400A3690}"/>
    <pc:docChg chg="modSld">
      <pc:chgData name="Maria Degert Grahn" userId="dc8b16d1-0159-4ad7-bcec-966deb3e95d5" providerId="ADAL" clId="{3EC67279-E7E9-5049-9CE0-20A8400A3690}" dt="2026-06-29T10:39:06.165" v="0" actId="14100"/>
      <pc:docMkLst>
        <pc:docMk/>
      </pc:docMkLst>
      <pc:sldChg chg="modSp mod">
        <pc:chgData name="Maria Degert Grahn" userId="dc8b16d1-0159-4ad7-bcec-966deb3e95d5" providerId="ADAL" clId="{3EC67279-E7E9-5049-9CE0-20A8400A3690}" dt="2026-06-29T10:39:06.165" v="0" actId="14100"/>
        <pc:sldMkLst>
          <pc:docMk/>
          <pc:sldMk cId="3922486372" sldId="258"/>
        </pc:sldMkLst>
        <pc:spChg chg="mod">
          <ac:chgData name="Maria Degert Grahn" userId="dc8b16d1-0159-4ad7-bcec-966deb3e95d5" providerId="ADAL" clId="{3EC67279-E7E9-5049-9CE0-20A8400A3690}" dt="2026-06-29T10:39:06.165" v="0" actId="14100"/>
          <ac:spMkLst>
            <pc:docMk/>
            <pc:sldMk cId="3922486372" sldId="258"/>
            <ac:spMk id="5" creationId="{D6429AEC-D967-7A90-0A72-99ADBAC5630A}"/>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2AE26E0-422B-7B4E-BDB3-5B33BF130D6C}" type="datetimeFigureOut">
              <a:rPr lang="sv-SE" smtClean="0"/>
              <a:t>2026-06-29</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2F4645E-8FB4-274E-98F6-BAED646D31AB}" type="slidenum">
              <a:rPr lang="sv-SE" smtClean="0"/>
              <a:t>‹#›</a:t>
            </a:fld>
            <a:endParaRPr lang="sv-SE"/>
          </a:p>
        </p:txBody>
      </p:sp>
    </p:spTree>
    <p:extLst>
      <p:ext uri="{BB962C8B-B14F-4D97-AF65-F5344CB8AC3E}">
        <p14:creationId xmlns:p14="http://schemas.microsoft.com/office/powerpoint/2010/main" val="26513781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B2F4645E-8FB4-274E-98F6-BAED646D31AB}" type="slidenum">
              <a:rPr lang="sv-SE" smtClean="0"/>
              <a:t>1</a:t>
            </a:fld>
            <a:endParaRPr lang="sv-SE"/>
          </a:p>
        </p:txBody>
      </p:sp>
    </p:spTree>
    <p:extLst>
      <p:ext uri="{BB962C8B-B14F-4D97-AF65-F5344CB8AC3E}">
        <p14:creationId xmlns:p14="http://schemas.microsoft.com/office/powerpoint/2010/main" val="24777187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1897F7-DFC6-7C33-F706-9805E99E3B4A}"/>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B399E9E3-24E8-DFD6-81CB-4882EE8AA5BF}"/>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9D86F29C-CCA9-6014-7013-2DDBD7B6D905}"/>
              </a:ext>
            </a:extLst>
          </p:cNvPr>
          <p:cNvSpPr>
            <a:spLocks noGrp="1"/>
          </p:cNvSpPr>
          <p:nvPr>
            <p:ph type="body" idx="1"/>
          </p:nvPr>
        </p:nvSpPr>
        <p:spPr/>
        <p:txBody>
          <a:bodyPr/>
          <a:lstStyle/>
          <a:p>
            <a:r>
              <a:rPr lang="sv-SE" sz="1200" dirty="0"/>
              <a:t>Perspektivförståelse innebär att förstå andras perspektiv som komplement till det egna perspektivet. Perspektivförståelse uppnås genom att vi är öppna för att ta in olika aktörers perspektiv i vår hantering av samhällsstörningar. </a:t>
            </a:r>
          </a:p>
          <a:p>
            <a:r>
              <a:rPr lang="sv-SE" sz="1200" dirty="0"/>
              <a:t>Om vi är nyfikna, ställer frågor och aktivt försöker förstå varandras perspektiv får vi en mer heltäckande bild av samhällsstörningen och hjälpbehoven.</a:t>
            </a:r>
            <a:endParaRPr lang="sv-SE" dirty="0"/>
          </a:p>
        </p:txBody>
      </p:sp>
      <p:sp>
        <p:nvSpPr>
          <p:cNvPr id="4" name="Platshållare för bildnummer 3">
            <a:extLst>
              <a:ext uri="{FF2B5EF4-FFF2-40B4-BE49-F238E27FC236}">
                <a16:creationId xmlns:a16="http://schemas.microsoft.com/office/drawing/2014/main" id="{659ECBBE-0812-FB77-811B-5A88163405F3}"/>
              </a:ext>
            </a:extLst>
          </p:cNvPr>
          <p:cNvSpPr>
            <a:spLocks noGrp="1"/>
          </p:cNvSpPr>
          <p:nvPr>
            <p:ph type="sldNum" sz="quarter" idx="5"/>
          </p:nvPr>
        </p:nvSpPr>
        <p:spPr/>
        <p:txBody>
          <a:bodyPr/>
          <a:lstStyle/>
          <a:p>
            <a:fld id="{B2F4645E-8FB4-274E-98F6-BAED646D31AB}" type="slidenum">
              <a:rPr lang="sv-SE" smtClean="0"/>
              <a:t>10</a:t>
            </a:fld>
            <a:endParaRPr lang="sv-SE"/>
          </a:p>
        </p:txBody>
      </p:sp>
    </p:spTree>
    <p:extLst>
      <p:ext uri="{BB962C8B-B14F-4D97-AF65-F5344CB8AC3E}">
        <p14:creationId xmlns:p14="http://schemas.microsoft.com/office/powerpoint/2010/main" val="28760200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5AA890-1D12-28EB-CB0C-388158B10CC9}"/>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0B1BCF5F-1354-476C-19E1-4FC0E08087B7}"/>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EE2F2716-DFAB-7E02-A69F-BE7D71BF5583}"/>
              </a:ext>
            </a:extLst>
          </p:cNvPr>
          <p:cNvSpPr>
            <a:spLocks noGrp="1"/>
          </p:cNvSpPr>
          <p:nvPr>
            <p:ph type="body" idx="1"/>
          </p:nvPr>
        </p:nvSpPr>
        <p:spPr/>
        <p:txBody>
          <a:bodyPr/>
          <a:lstStyle/>
          <a:p>
            <a:endParaRPr lang="sv-SE" dirty="0"/>
          </a:p>
        </p:txBody>
      </p:sp>
      <p:sp>
        <p:nvSpPr>
          <p:cNvPr id="4" name="Platshållare för bildnummer 3">
            <a:extLst>
              <a:ext uri="{FF2B5EF4-FFF2-40B4-BE49-F238E27FC236}">
                <a16:creationId xmlns:a16="http://schemas.microsoft.com/office/drawing/2014/main" id="{2DEEF919-B591-49B5-6D06-6E5060CFF025}"/>
              </a:ext>
            </a:extLst>
          </p:cNvPr>
          <p:cNvSpPr>
            <a:spLocks noGrp="1"/>
          </p:cNvSpPr>
          <p:nvPr>
            <p:ph type="sldNum" sz="quarter" idx="5"/>
          </p:nvPr>
        </p:nvSpPr>
        <p:spPr/>
        <p:txBody>
          <a:bodyPr/>
          <a:lstStyle/>
          <a:p>
            <a:fld id="{B2F4645E-8FB4-274E-98F6-BAED646D31AB}" type="slidenum">
              <a:rPr lang="sv-SE" smtClean="0"/>
              <a:t>11</a:t>
            </a:fld>
            <a:endParaRPr lang="sv-SE"/>
          </a:p>
        </p:txBody>
      </p:sp>
    </p:spTree>
    <p:extLst>
      <p:ext uri="{BB962C8B-B14F-4D97-AF65-F5344CB8AC3E}">
        <p14:creationId xmlns:p14="http://schemas.microsoft.com/office/powerpoint/2010/main" val="23679179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DD4327-A98E-F700-282B-38399C4D65B1}"/>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C0DA356D-EB1F-1DE8-003E-96EA9A08776C}"/>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7E842DD5-90F6-1BE6-794A-EFC808D02B69}"/>
              </a:ext>
            </a:extLst>
          </p:cNvPr>
          <p:cNvSpPr>
            <a:spLocks noGrp="1"/>
          </p:cNvSpPr>
          <p:nvPr>
            <p:ph type="body" idx="1"/>
          </p:nvPr>
        </p:nvSpPr>
        <p:spPr/>
        <p:txBody>
          <a:bodyPr/>
          <a:lstStyle/>
          <a:p>
            <a:endParaRPr lang="sv-SE" sz="900" dirty="0"/>
          </a:p>
        </p:txBody>
      </p:sp>
      <p:sp>
        <p:nvSpPr>
          <p:cNvPr id="4" name="Platshållare för bildnummer 3">
            <a:extLst>
              <a:ext uri="{FF2B5EF4-FFF2-40B4-BE49-F238E27FC236}">
                <a16:creationId xmlns:a16="http://schemas.microsoft.com/office/drawing/2014/main" id="{215FAB60-738C-FB3C-176E-C551720677FC}"/>
              </a:ext>
            </a:extLst>
          </p:cNvPr>
          <p:cNvSpPr>
            <a:spLocks noGrp="1"/>
          </p:cNvSpPr>
          <p:nvPr>
            <p:ph type="sldNum" sz="quarter" idx="5"/>
          </p:nvPr>
        </p:nvSpPr>
        <p:spPr/>
        <p:txBody>
          <a:bodyPr/>
          <a:lstStyle/>
          <a:p>
            <a:fld id="{B2F4645E-8FB4-274E-98F6-BAED646D31AB}" type="slidenum">
              <a:rPr lang="sv-SE" smtClean="0"/>
              <a:t>12</a:t>
            </a:fld>
            <a:endParaRPr lang="sv-SE"/>
          </a:p>
        </p:txBody>
      </p:sp>
    </p:spTree>
    <p:extLst>
      <p:ext uri="{BB962C8B-B14F-4D97-AF65-F5344CB8AC3E}">
        <p14:creationId xmlns:p14="http://schemas.microsoft.com/office/powerpoint/2010/main" val="1758564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AEF1C9-2333-61F6-5E25-77DD9AA11F05}"/>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38166334-24C4-F041-D9CC-C17A44A2B072}"/>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0AE3C789-E0F7-1AA7-CF04-2864FA919C89}"/>
              </a:ext>
            </a:extLst>
          </p:cNvPr>
          <p:cNvSpPr>
            <a:spLocks noGrp="1"/>
          </p:cNvSpPr>
          <p:nvPr>
            <p:ph type="body" idx="1"/>
          </p:nvPr>
        </p:nvSpPr>
        <p:spPr/>
        <p:txBody>
          <a:bodyPr/>
          <a:lstStyle/>
          <a:p>
            <a:r>
              <a:rPr lang="sv-SE" sz="900" dirty="0"/>
              <a:t>Tips till dig som dialogledare </a:t>
            </a:r>
          </a:p>
          <a:p>
            <a:r>
              <a:rPr lang="sv-SE" sz="900" dirty="0"/>
              <a:t>Om gruppen har svårt att komma i gång kan du testa att dela ut ett perspektiv per person. Låt dem fundera en stund och sedan ge förslag på behov för respektive perspektiv. </a:t>
            </a:r>
          </a:p>
          <a:p>
            <a:endParaRPr lang="sv-SE" sz="900" dirty="0"/>
          </a:p>
          <a:p>
            <a:r>
              <a:rPr lang="sv-SE" sz="900" dirty="0"/>
              <a:t>Det finns inga rätt och fel svar här. Det viktiga är att deltagarna ser på vägavstängningen ur olika perspektiv, inte att behoven är hundra procent korrekta. </a:t>
            </a:r>
          </a:p>
          <a:p>
            <a:endParaRPr lang="sv-SE" sz="900" dirty="0"/>
          </a:p>
          <a:p>
            <a:r>
              <a:rPr lang="sv-SE" sz="900" dirty="0"/>
              <a:t>Exempel på olika aktörers behov: </a:t>
            </a:r>
          </a:p>
          <a:p>
            <a:r>
              <a:rPr lang="sv-SE" sz="900" dirty="0"/>
              <a:t>• Räddningsledaren: Att så få människor befinner sig i området som möjligt. </a:t>
            </a:r>
          </a:p>
          <a:p>
            <a:r>
              <a:rPr lang="sv-SE" sz="900" dirty="0"/>
              <a:t>• Samhällsviktig verksamhet: Att nå fram till brukare, skyddande åtgärder på utrustning såsom vattenverk eller industrimaskiner. </a:t>
            </a:r>
          </a:p>
          <a:p>
            <a:r>
              <a:rPr lang="sv-SE" sz="900" dirty="0"/>
              <a:t>• Hus-, mark- och djurägare: Genomföra förebyggande skyddande åtgärder på mark och egendom, evakuering eller skötsel av djur. </a:t>
            </a:r>
          </a:p>
          <a:p>
            <a:r>
              <a:rPr lang="sv-SE" sz="900" dirty="0"/>
              <a:t>• Boende med arbeten på fastlandet: Försäkran om att barnen är i säkerhet, tillgång till boende för att packa inför evakuering</a:t>
            </a:r>
          </a:p>
        </p:txBody>
      </p:sp>
      <p:sp>
        <p:nvSpPr>
          <p:cNvPr id="4" name="Platshållare för bildnummer 3">
            <a:extLst>
              <a:ext uri="{FF2B5EF4-FFF2-40B4-BE49-F238E27FC236}">
                <a16:creationId xmlns:a16="http://schemas.microsoft.com/office/drawing/2014/main" id="{113A4778-FB1B-8509-BF6C-708400CEEDFB}"/>
              </a:ext>
            </a:extLst>
          </p:cNvPr>
          <p:cNvSpPr>
            <a:spLocks noGrp="1"/>
          </p:cNvSpPr>
          <p:nvPr>
            <p:ph type="sldNum" sz="quarter" idx="5"/>
          </p:nvPr>
        </p:nvSpPr>
        <p:spPr/>
        <p:txBody>
          <a:bodyPr/>
          <a:lstStyle/>
          <a:p>
            <a:fld id="{B2F4645E-8FB4-274E-98F6-BAED646D31AB}" type="slidenum">
              <a:rPr lang="sv-SE" smtClean="0"/>
              <a:t>13</a:t>
            </a:fld>
            <a:endParaRPr lang="sv-SE"/>
          </a:p>
        </p:txBody>
      </p:sp>
    </p:spTree>
    <p:extLst>
      <p:ext uri="{BB962C8B-B14F-4D97-AF65-F5344CB8AC3E}">
        <p14:creationId xmlns:p14="http://schemas.microsoft.com/office/powerpoint/2010/main" val="29341969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39625D-4DE1-8668-1572-444B9F0D8EFF}"/>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E108338F-9AB5-954D-CF97-3EA518A91501}"/>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B4B00007-EACB-EFE1-69C6-417E48412394}"/>
              </a:ext>
            </a:extLst>
          </p:cNvPr>
          <p:cNvSpPr>
            <a:spLocks noGrp="1"/>
          </p:cNvSpPr>
          <p:nvPr>
            <p:ph type="body" idx="1"/>
          </p:nvPr>
        </p:nvSpPr>
        <p:spPr/>
        <p:txBody>
          <a:bodyPr/>
          <a:lstStyle/>
          <a:p>
            <a:r>
              <a:rPr lang="sv-SE" sz="900" dirty="0"/>
              <a:t>Tips till dig som dialogledare </a:t>
            </a:r>
          </a:p>
          <a:p>
            <a:r>
              <a:rPr lang="sv-SE" sz="900" dirty="0"/>
              <a:t>Vilka samverkar? Vem som kallar till eller leder samverkan är inte det viktiga här. Det skulle förmodligen skilja sig beroende på var vi är i landet samt när och hur händelsen inträffar. Få gruppen att fokusera på hur den samlade behovsbilden kan vägas in utifrån olika perspektiv för att hitta lösningar som träffar flera behov samtidigt. </a:t>
            </a:r>
          </a:p>
          <a:p>
            <a:endParaRPr lang="sv-SE" sz="900" dirty="0"/>
          </a:p>
          <a:p>
            <a:r>
              <a:rPr lang="sv-SE" sz="900" dirty="0"/>
              <a:t>Åtgärderna kan till exempel handla om:</a:t>
            </a:r>
          </a:p>
          <a:p>
            <a:r>
              <a:rPr lang="sv-SE" sz="900" dirty="0"/>
              <a:t>• Tydliga och samordnade budskap för att förhindra att folk tar sig in i det farliga området. </a:t>
            </a:r>
          </a:p>
          <a:p>
            <a:r>
              <a:rPr lang="sv-SE" sz="900" dirty="0"/>
              <a:t>• Budskap till föräldrar om att uppmuntra till samåkning och samordning kring hämtning av barn på förskola och skola. </a:t>
            </a:r>
          </a:p>
          <a:p>
            <a:r>
              <a:rPr lang="sv-SE" sz="900" dirty="0"/>
              <a:t>• Riktad och målgruppsanpassad information till hus-, mark och djurägare gällande risker och regler. </a:t>
            </a:r>
          </a:p>
          <a:p>
            <a:r>
              <a:rPr lang="sv-SE" sz="900" dirty="0"/>
              <a:t>• Att hjälpas åt att så snabbt som möjligt och i flera kanaler, nå ut med information till alla berörda.</a:t>
            </a:r>
          </a:p>
          <a:p>
            <a:endParaRPr lang="sv-SE" sz="900" dirty="0"/>
          </a:p>
        </p:txBody>
      </p:sp>
      <p:sp>
        <p:nvSpPr>
          <p:cNvPr id="4" name="Platshållare för bildnummer 3">
            <a:extLst>
              <a:ext uri="{FF2B5EF4-FFF2-40B4-BE49-F238E27FC236}">
                <a16:creationId xmlns:a16="http://schemas.microsoft.com/office/drawing/2014/main" id="{FF3E661B-125B-BC89-4D83-6C1D9A1238A4}"/>
              </a:ext>
            </a:extLst>
          </p:cNvPr>
          <p:cNvSpPr>
            <a:spLocks noGrp="1"/>
          </p:cNvSpPr>
          <p:nvPr>
            <p:ph type="sldNum" sz="quarter" idx="5"/>
          </p:nvPr>
        </p:nvSpPr>
        <p:spPr/>
        <p:txBody>
          <a:bodyPr/>
          <a:lstStyle/>
          <a:p>
            <a:fld id="{B2F4645E-8FB4-274E-98F6-BAED646D31AB}" type="slidenum">
              <a:rPr lang="sv-SE" smtClean="0"/>
              <a:t>14</a:t>
            </a:fld>
            <a:endParaRPr lang="sv-SE"/>
          </a:p>
        </p:txBody>
      </p:sp>
    </p:spTree>
    <p:extLst>
      <p:ext uri="{BB962C8B-B14F-4D97-AF65-F5344CB8AC3E}">
        <p14:creationId xmlns:p14="http://schemas.microsoft.com/office/powerpoint/2010/main" val="19848360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4A1424-74CE-38D6-EFEB-DF75F5BCDF15}"/>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548D10D0-9431-B8B6-FF44-55833AF46B67}"/>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F139305F-F8B4-CDB1-5659-FAABBE0AEDA6}"/>
              </a:ext>
            </a:extLst>
          </p:cNvPr>
          <p:cNvSpPr>
            <a:spLocks noGrp="1"/>
          </p:cNvSpPr>
          <p:nvPr>
            <p:ph type="body" idx="1"/>
          </p:nvPr>
        </p:nvSpPr>
        <p:spPr/>
        <p:txBody>
          <a:bodyPr/>
          <a:lstStyle/>
          <a:p>
            <a:r>
              <a:rPr lang="sv-SE" sz="1800" dirty="0">
                <a:effectLst/>
                <a:latin typeface="Garamond" panose="02020404030301010803" pitchFamily="18" charset="0"/>
                <a:ea typeface="Garamond" panose="02020404030301010803" pitchFamily="18" charset="0"/>
                <a:cs typeface="Times New Roman" panose="02020603050405020304" pitchFamily="18" charset="0"/>
              </a:rPr>
              <a:t>Se den egna organisationen som </a:t>
            </a:r>
            <a:r>
              <a:rPr lang="sv-SE" sz="1800" b="1" dirty="0">
                <a:effectLst/>
                <a:latin typeface="Garamond" panose="02020404030301010803" pitchFamily="18" charset="0"/>
                <a:ea typeface="Garamond" panose="02020404030301010803" pitchFamily="18" charset="0"/>
                <a:cs typeface="Times New Roman" panose="02020603050405020304" pitchFamily="18" charset="0"/>
              </a:rPr>
              <a:t>en del av en helhet – en pusselbit i ett större system</a:t>
            </a:r>
            <a:r>
              <a:rPr lang="sv-SE" sz="1800" dirty="0">
                <a:effectLst/>
                <a:latin typeface="Garamond" panose="02020404030301010803" pitchFamily="18" charset="0"/>
                <a:ea typeface="Garamond" panose="02020404030301010803" pitchFamily="18" charset="0"/>
                <a:cs typeface="Times New Roman" panose="02020603050405020304" pitchFamily="18" charset="0"/>
              </a:rPr>
              <a:t>.</a:t>
            </a:r>
          </a:p>
          <a:p>
            <a:endParaRPr lang="sv-SE" sz="1800" dirty="0">
              <a:effectLst/>
              <a:latin typeface="Garamond" panose="02020404030301010803" pitchFamily="18" charset="0"/>
              <a:ea typeface="Garamond" panose="02020404030301010803" pitchFamily="18" charset="0"/>
              <a:cs typeface="Times New Roman" panose="02020603050405020304" pitchFamily="18" charset="0"/>
            </a:endParaRPr>
          </a:p>
          <a:p>
            <a:r>
              <a:rPr lang="sv-SE" sz="1800" dirty="0">
                <a:effectLst/>
                <a:latin typeface="Garamond" panose="02020404030301010803" pitchFamily="18" charset="0"/>
                <a:ea typeface="Garamond" panose="02020404030301010803" pitchFamily="18" charset="0"/>
                <a:cs typeface="Times New Roman" panose="02020603050405020304" pitchFamily="18" charset="0"/>
              </a:rPr>
              <a:t>När vi har helhetssyn tar vi ansvar för det egna uppdraget samtidigt som vi aktivt bidrar till att den gemensamma hanteringen blir så effektiv som möjligt.</a:t>
            </a:r>
          </a:p>
          <a:p>
            <a:endParaRPr lang="sv-SE" sz="1800" dirty="0">
              <a:effectLst/>
              <a:latin typeface="Garamond" panose="02020404030301010803"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Att se helheten handlar om att vi ser vår egen organisation som en del av en helhet – en pusselbit i ett större system. Att ha helhetssyn är att tänka bortom enbart vårt eget ansvar. Vi förstår hur vi passar in i ett eller flera större sammanhang – till exempel som en avdelning hos en aktör, en aktör i ett län eller en del av en sektor. När vi förstår vår del i helheten blir det lättare att se hur vårt agerande kan påverka andra aktörer och hanteringen i stort.</a:t>
            </a:r>
          </a:p>
          <a:p>
            <a:endParaRPr lang="sv-SE" dirty="0"/>
          </a:p>
        </p:txBody>
      </p:sp>
      <p:sp>
        <p:nvSpPr>
          <p:cNvPr id="4" name="Platshållare för bildnummer 3">
            <a:extLst>
              <a:ext uri="{FF2B5EF4-FFF2-40B4-BE49-F238E27FC236}">
                <a16:creationId xmlns:a16="http://schemas.microsoft.com/office/drawing/2014/main" id="{C1908B7C-7FB2-33D8-598E-6EF536A3BB35}"/>
              </a:ext>
            </a:extLst>
          </p:cNvPr>
          <p:cNvSpPr>
            <a:spLocks noGrp="1"/>
          </p:cNvSpPr>
          <p:nvPr>
            <p:ph type="sldNum" sz="quarter" idx="5"/>
          </p:nvPr>
        </p:nvSpPr>
        <p:spPr/>
        <p:txBody>
          <a:bodyPr/>
          <a:lstStyle/>
          <a:p>
            <a:fld id="{B2F4645E-8FB4-274E-98F6-BAED646D31AB}" type="slidenum">
              <a:rPr lang="sv-SE" smtClean="0"/>
              <a:t>15</a:t>
            </a:fld>
            <a:endParaRPr lang="sv-SE"/>
          </a:p>
        </p:txBody>
      </p:sp>
    </p:spTree>
    <p:extLst>
      <p:ext uri="{BB962C8B-B14F-4D97-AF65-F5344CB8AC3E}">
        <p14:creationId xmlns:p14="http://schemas.microsoft.com/office/powerpoint/2010/main" val="23097573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3624A3-F3D9-8DE3-966A-4813CD1A5A78}"/>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B1E97878-DBE3-4F7A-70D8-1BBB4B3C19E0}"/>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DD6B57EF-0711-B939-70CB-00905C328096}"/>
              </a:ext>
            </a:extLst>
          </p:cNvPr>
          <p:cNvSpPr>
            <a:spLocks noGrp="1"/>
          </p:cNvSpPr>
          <p:nvPr>
            <p:ph type="body" idx="1"/>
          </p:nvPr>
        </p:nvSpPr>
        <p:spPr/>
        <p:txBody>
          <a:bodyPr/>
          <a:lstStyle/>
          <a:p>
            <a:endParaRPr lang="sv-SE" dirty="0"/>
          </a:p>
        </p:txBody>
      </p:sp>
      <p:sp>
        <p:nvSpPr>
          <p:cNvPr id="4" name="Platshållare för bildnummer 3">
            <a:extLst>
              <a:ext uri="{FF2B5EF4-FFF2-40B4-BE49-F238E27FC236}">
                <a16:creationId xmlns:a16="http://schemas.microsoft.com/office/drawing/2014/main" id="{ED5B24AF-12EA-C0F7-C9E9-367FDB6F4848}"/>
              </a:ext>
            </a:extLst>
          </p:cNvPr>
          <p:cNvSpPr>
            <a:spLocks noGrp="1"/>
          </p:cNvSpPr>
          <p:nvPr>
            <p:ph type="sldNum" sz="quarter" idx="5"/>
          </p:nvPr>
        </p:nvSpPr>
        <p:spPr/>
        <p:txBody>
          <a:bodyPr/>
          <a:lstStyle/>
          <a:p>
            <a:fld id="{B2F4645E-8FB4-274E-98F6-BAED646D31AB}" type="slidenum">
              <a:rPr lang="sv-SE" smtClean="0"/>
              <a:t>16</a:t>
            </a:fld>
            <a:endParaRPr lang="sv-SE"/>
          </a:p>
        </p:txBody>
      </p:sp>
    </p:spTree>
    <p:extLst>
      <p:ext uri="{BB962C8B-B14F-4D97-AF65-F5344CB8AC3E}">
        <p14:creationId xmlns:p14="http://schemas.microsoft.com/office/powerpoint/2010/main" val="8817390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5923EC-59C1-F43C-5EBC-64BE773AEFFD}"/>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48CB04C9-96D1-77C7-281E-0B7443C7E720}"/>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624C727F-57DD-BA16-0661-B64FD5EF66E0}"/>
              </a:ext>
            </a:extLst>
          </p:cNvPr>
          <p:cNvSpPr>
            <a:spLocks noGrp="1"/>
          </p:cNvSpPr>
          <p:nvPr>
            <p:ph type="body" idx="1"/>
          </p:nvPr>
        </p:nvSpPr>
        <p:spPr/>
        <p:txBody>
          <a:bodyPr/>
          <a:lstStyle/>
          <a:p>
            <a:r>
              <a:rPr lang="sv-SE" sz="900" dirty="0"/>
              <a:t>(För att underlätta dialogerna använder vi olika scenarion där vi ibland ber er att tänka er in i andra aktörers perspektiv. Scenarierna rör sig över hela hotskalan, från fredstid till höjd beredskap. Fokusera på konsekvenserna av händelserna snarare än orsakerna till dem. </a:t>
            </a:r>
          </a:p>
          <a:p>
            <a:r>
              <a:rPr lang="sv-SE" sz="900" dirty="0"/>
              <a:t>Det går bra att byta ut scenarierna mot andra som passar bättre för just er aktör. Exempelvis scenarion från övningar eller faktiska händelser som ni har hanterat. Men det är viktigt att det scenario ni utgår ifrån omfattar samverkan med andra aktörer, eftersom förhållningssätten handlar om aktörsgemensam hantering.)</a:t>
            </a:r>
          </a:p>
        </p:txBody>
      </p:sp>
      <p:sp>
        <p:nvSpPr>
          <p:cNvPr id="4" name="Platshållare för bildnummer 3">
            <a:extLst>
              <a:ext uri="{FF2B5EF4-FFF2-40B4-BE49-F238E27FC236}">
                <a16:creationId xmlns:a16="http://schemas.microsoft.com/office/drawing/2014/main" id="{56D07920-CFCA-B98D-70A5-3EB7C16DE1E6}"/>
              </a:ext>
            </a:extLst>
          </p:cNvPr>
          <p:cNvSpPr>
            <a:spLocks noGrp="1"/>
          </p:cNvSpPr>
          <p:nvPr>
            <p:ph type="sldNum" sz="quarter" idx="5"/>
          </p:nvPr>
        </p:nvSpPr>
        <p:spPr/>
        <p:txBody>
          <a:bodyPr/>
          <a:lstStyle/>
          <a:p>
            <a:fld id="{B2F4645E-8FB4-274E-98F6-BAED646D31AB}" type="slidenum">
              <a:rPr lang="sv-SE" smtClean="0"/>
              <a:t>17</a:t>
            </a:fld>
            <a:endParaRPr lang="sv-SE"/>
          </a:p>
        </p:txBody>
      </p:sp>
    </p:spTree>
    <p:extLst>
      <p:ext uri="{BB962C8B-B14F-4D97-AF65-F5344CB8AC3E}">
        <p14:creationId xmlns:p14="http://schemas.microsoft.com/office/powerpoint/2010/main" val="34618023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4FA7B8-5848-B0AE-2A60-4BE8F0A0C5AE}"/>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DFC8DE6B-0CB8-EF67-B567-6F5E18A1382C}"/>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E4A96C00-20FC-FC84-18A9-74C13B8F0CB9}"/>
              </a:ext>
            </a:extLst>
          </p:cNvPr>
          <p:cNvSpPr>
            <a:spLocks noGrp="1"/>
          </p:cNvSpPr>
          <p:nvPr>
            <p:ph type="body" idx="1"/>
          </p:nvPr>
        </p:nvSpPr>
        <p:spPr/>
        <p:txBody>
          <a:bodyPr/>
          <a:lstStyle/>
          <a:p>
            <a:r>
              <a:rPr lang="sv-SE" sz="900" dirty="0"/>
              <a:t>Tips till dig som dialogledare </a:t>
            </a:r>
          </a:p>
          <a:p>
            <a:r>
              <a:rPr lang="sv-SE" sz="900" dirty="0"/>
              <a:t>Om de som deltar är väldigt nya i beredskapssystemet kan du förbereda några exempel på konsekvenser och/eller behov  samt förslag på åtgärder inom ert ansvarsområde.</a:t>
            </a:r>
          </a:p>
        </p:txBody>
      </p:sp>
      <p:sp>
        <p:nvSpPr>
          <p:cNvPr id="4" name="Platshållare för bildnummer 3">
            <a:extLst>
              <a:ext uri="{FF2B5EF4-FFF2-40B4-BE49-F238E27FC236}">
                <a16:creationId xmlns:a16="http://schemas.microsoft.com/office/drawing/2014/main" id="{B5532D0E-9DA9-9B5F-30FC-BF2FCF2B45BE}"/>
              </a:ext>
            </a:extLst>
          </p:cNvPr>
          <p:cNvSpPr>
            <a:spLocks noGrp="1"/>
          </p:cNvSpPr>
          <p:nvPr>
            <p:ph type="sldNum" sz="quarter" idx="5"/>
          </p:nvPr>
        </p:nvSpPr>
        <p:spPr/>
        <p:txBody>
          <a:bodyPr/>
          <a:lstStyle/>
          <a:p>
            <a:fld id="{B2F4645E-8FB4-274E-98F6-BAED646D31AB}" type="slidenum">
              <a:rPr lang="sv-SE" smtClean="0"/>
              <a:t>18</a:t>
            </a:fld>
            <a:endParaRPr lang="sv-SE"/>
          </a:p>
        </p:txBody>
      </p:sp>
    </p:spTree>
    <p:extLst>
      <p:ext uri="{BB962C8B-B14F-4D97-AF65-F5344CB8AC3E}">
        <p14:creationId xmlns:p14="http://schemas.microsoft.com/office/powerpoint/2010/main" val="40712023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316AE8-E34A-A2AF-4031-13E257A45021}"/>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3B404D68-BAA6-5272-1373-3284D47415E3}"/>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541E7D31-87CB-E530-F123-1DE0C50359BD}"/>
              </a:ext>
            </a:extLst>
          </p:cNvPr>
          <p:cNvSpPr>
            <a:spLocks noGrp="1"/>
          </p:cNvSpPr>
          <p:nvPr>
            <p:ph type="body" idx="1"/>
          </p:nvPr>
        </p:nvSpPr>
        <p:spPr/>
        <p:txBody>
          <a:bodyPr/>
          <a:lstStyle/>
          <a:p>
            <a:r>
              <a:rPr lang="sv-SE" sz="900" dirty="0"/>
              <a:t>Tips till dig som dialogledare: </a:t>
            </a:r>
          </a:p>
          <a:p>
            <a:r>
              <a:rPr lang="sv-SE" sz="900" dirty="0"/>
              <a:t>Några exempel på tänkbara konsekvenser för scenario drivmedelsbrist:</a:t>
            </a:r>
          </a:p>
          <a:p>
            <a:pPr marL="171450" indent="-171450">
              <a:buFont typeface="Arial" panose="020B0604020202020204" pitchFamily="34" charset="0"/>
              <a:buChar char="•"/>
            </a:pPr>
            <a:r>
              <a:rPr lang="sv-SE" sz="900" b="1" dirty="0"/>
              <a:t>Räddningstjänst: </a:t>
            </a:r>
            <a:r>
              <a:rPr lang="sv-SE" sz="900" dirty="0"/>
              <a:t>Utryckningsfordon saknar drivmedel, till exempel inom räddningstjänst, ambulans och polis.</a:t>
            </a:r>
          </a:p>
          <a:p>
            <a:pPr marL="171450" indent="-171450">
              <a:buFont typeface="Arial" panose="020B0604020202020204" pitchFamily="34" charset="0"/>
              <a:buChar char="•"/>
            </a:pPr>
            <a:r>
              <a:rPr lang="sv-SE" sz="900" b="1" dirty="0"/>
              <a:t>Kommunal hälso- och sjukvård: </a:t>
            </a:r>
            <a:r>
              <a:rPr lang="sv-SE" sz="900" dirty="0"/>
              <a:t>Hemtjänst och hemsjukvård kan inte åka till sina brukare.</a:t>
            </a:r>
          </a:p>
          <a:p>
            <a:pPr marL="171450" indent="-171450">
              <a:buFont typeface="Arial" panose="020B0604020202020204" pitchFamily="34" charset="0"/>
              <a:buChar char="•"/>
            </a:pPr>
            <a:r>
              <a:rPr lang="sv-SE" sz="900" b="1" dirty="0"/>
              <a:t>Kunder och allmänhet: </a:t>
            </a:r>
            <a:r>
              <a:rPr lang="sv-SE" sz="900" dirty="0"/>
              <a:t>Kollektivtrafik, färdtjänst och sjuktransporter drabbas av störningar. Lastbilstransporter står still, med stora störningar i livsmedelsförsörjningen som följd.</a:t>
            </a:r>
          </a:p>
          <a:p>
            <a:pPr marL="171450" indent="-171450">
              <a:buFont typeface="Arial" panose="020B0604020202020204" pitchFamily="34" charset="0"/>
              <a:buChar char="•"/>
            </a:pPr>
            <a:r>
              <a:rPr lang="sv-SE" sz="900" b="1" dirty="0"/>
              <a:t>Samhällsviktig verksamhet: </a:t>
            </a:r>
            <a:r>
              <a:rPr lang="sv-SE" sz="900" dirty="0"/>
              <a:t>Försenade eller uteblivna leveranser av viktiga insatsvarsvaror för samhällsviktig verksamhet.</a:t>
            </a:r>
          </a:p>
        </p:txBody>
      </p:sp>
      <p:sp>
        <p:nvSpPr>
          <p:cNvPr id="4" name="Platshållare för bildnummer 3">
            <a:extLst>
              <a:ext uri="{FF2B5EF4-FFF2-40B4-BE49-F238E27FC236}">
                <a16:creationId xmlns:a16="http://schemas.microsoft.com/office/drawing/2014/main" id="{0F5FEB9E-5A31-B6A3-2594-B04478826244}"/>
              </a:ext>
            </a:extLst>
          </p:cNvPr>
          <p:cNvSpPr>
            <a:spLocks noGrp="1"/>
          </p:cNvSpPr>
          <p:nvPr>
            <p:ph type="sldNum" sz="quarter" idx="5"/>
          </p:nvPr>
        </p:nvSpPr>
        <p:spPr/>
        <p:txBody>
          <a:bodyPr/>
          <a:lstStyle/>
          <a:p>
            <a:fld id="{B2F4645E-8FB4-274E-98F6-BAED646D31AB}" type="slidenum">
              <a:rPr lang="sv-SE" smtClean="0"/>
              <a:t>19</a:t>
            </a:fld>
            <a:endParaRPr lang="sv-SE"/>
          </a:p>
        </p:txBody>
      </p:sp>
    </p:spTree>
    <p:extLst>
      <p:ext uri="{BB962C8B-B14F-4D97-AF65-F5344CB8AC3E}">
        <p14:creationId xmlns:p14="http://schemas.microsoft.com/office/powerpoint/2010/main" val="1488640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dirty="0">
                <a:latin typeface="+mn-lt"/>
              </a:rPr>
              <a:t>Förhållningssätt kan beskrivas som </a:t>
            </a:r>
            <a:r>
              <a:rPr lang="sv-SE" sz="1200" b="1" dirty="0">
                <a:latin typeface="+mn-lt"/>
              </a:rPr>
              <a:t>sätt att tänka som påverkar våra resonemang, attityder och agerande</a:t>
            </a:r>
            <a:r>
              <a:rPr lang="sv-SE" sz="1200" dirty="0">
                <a:latin typeface="+mn-lt"/>
              </a:rPr>
              <a:t>. De kan ses som </a:t>
            </a:r>
            <a:r>
              <a:rPr lang="sv-SE" sz="1200" b="1" dirty="0">
                <a:latin typeface="+mn-lt"/>
              </a:rPr>
              <a:t>mentala kompasser </a:t>
            </a:r>
            <a:r>
              <a:rPr lang="sv-SE" sz="1200" dirty="0">
                <a:latin typeface="+mn-lt"/>
              </a:rPr>
              <a:t>som vägleder vårt tänkande och våra handlingar på ett konstruktivt sätt. </a:t>
            </a:r>
          </a:p>
          <a:p>
            <a:endParaRPr lang="sv-SE" dirty="0"/>
          </a:p>
        </p:txBody>
      </p:sp>
      <p:sp>
        <p:nvSpPr>
          <p:cNvPr id="4" name="Platshållare för bildnummer 3"/>
          <p:cNvSpPr>
            <a:spLocks noGrp="1"/>
          </p:cNvSpPr>
          <p:nvPr>
            <p:ph type="sldNum" sz="quarter" idx="5"/>
          </p:nvPr>
        </p:nvSpPr>
        <p:spPr/>
        <p:txBody>
          <a:bodyPr/>
          <a:lstStyle/>
          <a:p>
            <a:fld id="{B2F4645E-8FB4-274E-98F6-BAED646D31AB}" type="slidenum">
              <a:rPr lang="sv-SE" smtClean="0"/>
              <a:t>2</a:t>
            </a:fld>
            <a:endParaRPr lang="sv-SE"/>
          </a:p>
        </p:txBody>
      </p:sp>
    </p:spTree>
    <p:extLst>
      <p:ext uri="{BB962C8B-B14F-4D97-AF65-F5344CB8AC3E}">
        <p14:creationId xmlns:p14="http://schemas.microsoft.com/office/powerpoint/2010/main" val="24654371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B1110B-816A-9DE2-251E-AAFB61070210}"/>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2D4C2FD8-FA51-A44E-9AEB-F629621CB0BF}"/>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35F4F097-FB11-BACB-090A-0DE88131BD61}"/>
              </a:ext>
            </a:extLst>
          </p:cNvPr>
          <p:cNvSpPr>
            <a:spLocks noGrp="1"/>
          </p:cNvSpPr>
          <p:nvPr>
            <p:ph type="body" idx="1"/>
          </p:nvPr>
        </p:nvSpPr>
        <p:spPr/>
        <p:txBody>
          <a:bodyPr/>
          <a:lstStyle/>
          <a:p>
            <a:r>
              <a:rPr lang="sv-SE" sz="900" dirty="0"/>
              <a:t>Tips till dig som dialogledare </a:t>
            </a:r>
          </a:p>
          <a:p>
            <a:r>
              <a:rPr lang="sv-SE" sz="900" b="1" dirty="0"/>
              <a:t>Antal aktörer: </a:t>
            </a:r>
            <a:r>
              <a:rPr lang="sv-SE" sz="900" dirty="0"/>
              <a:t>Pusslet har bara fyra bitar. Er egen aktör ska vara en av bitarna. Om systemet innehåller fler aktörer än fyra väljer ni ut tre ni ska ta med i dialogen och stå på pusselbitarna. Är ni fem i gruppen kan ni öka till fem pusselbitar och fem aktörer. </a:t>
            </a:r>
          </a:p>
          <a:p>
            <a:endParaRPr lang="sv-SE" sz="900" dirty="0"/>
          </a:p>
          <a:p>
            <a:r>
              <a:rPr lang="sv-SE" sz="900" b="1" dirty="0"/>
              <a:t>Vilka helheter tillhör ni? </a:t>
            </a:r>
          </a:p>
          <a:p>
            <a:r>
              <a:rPr lang="sv-SE" sz="900" dirty="0"/>
              <a:t>• Tillhör ni en eller kanske flera sektorer? </a:t>
            </a:r>
          </a:p>
          <a:p>
            <a:r>
              <a:rPr lang="sv-SE" sz="900" dirty="0"/>
              <a:t>• Vilket eller vilka län och kommuner har ni kontor i? </a:t>
            </a:r>
          </a:p>
          <a:p>
            <a:r>
              <a:rPr lang="sv-SE" sz="900" dirty="0"/>
              <a:t>• Verkar ni inom ett särskilt kunskapsområde såsom smittskydd? </a:t>
            </a:r>
          </a:p>
        </p:txBody>
      </p:sp>
      <p:sp>
        <p:nvSpPr>
          <p:cNvPr id="4" name="Platshållare för bildnummer 3">
            <a:extLst>
              <a:ext uri="{FF2B5EF4-FFF2-40B4-BE49-F238E27FC236}">
                <a16:creationId xmlns:a16="http://schemas.microsoft.com/office/drawing/2014/main" id="{A62A0641-327A-497E-A835-CE38303A35AD}"/>
              </a:ext>
            </a:extLst>
          </p:cNvPr>
          <p:cNvSpPr>
            <a:spLocks noGrp="1"/>
          </p:cNvSpPr>
          <p:nvPr>
            <p:ph type="sldNum" sz="quarter" idx="5"/>
          </p:nvPr>
        </p:nvSpPr>
        <p:spPr/>
        <p:txBody>
          <a:bodyPr/>
          <a:lstStyle/>
          <a:p>
            <a:fld id="{B2F4645E-8FB4-274E-98F6-BAED646D31AB}" type="slidenum">
              <a:rPr lang="sv-SE" smtClean="0"/>
              <a:t>20</a:t>
            </a:fld>
            <a:endParaRPr lang="sv-SE"/>
          </a:p>
        </p:txBody>
      </p:sp>
    </p:spTree>
    <p:extLst>
      <p:ext uri="{BB962C8B-B14F-4D97-AF65-F5344CB8AC3E}">
        <p14:creationId xmlns:p14="http://schemas.microsoft.com/office/powerpoint/2010/main" val="40025209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E42175-6F72-8137-9802-FE0BFA72F577}"/>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8A97355F-095F-9476-8EAD-40B4426EC265}"/>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EB213C1E-4181-2C89-9E5A-E7BEDD98F542}"/>
              </a:ext>
            </a:extLst>
          </p:cNvPr>
          <p:cNvSpPr>
            <a:spLocks noGrp="1"/>
          </p:cNvSpPr>
          <p:nvPr>
            <p:ph type="body" idx="1"/>
          </p:nvPr>
        </p:nvSpPr>
        <p:spPr/>
        <p:txBody>
          <a:bodyPr/>
          <a:lstStyle/>
          <a:p>
            <a:r>
              <a:rPr lang="sv-SE" sz="1200" dirty="0"/>
              <a:t>Beslutsfattande är en central del i hanteringen av samhällsstörningar. Det kan till exempel handla om beslut om inriktning, prioriteringar och åtgärder. Ibland fattar olika aktörer bristfälliga beslut som inte löser de aktuella hjälpbehoven och i vissa fall kan besluten utebli helt. </a:t>
            </a:r>
          </a:p>
          <a:p>
            <a:endParaRPr lang="sv-SE" sz="1200" dirty="0"/>
          </a:p>
          <a:p>
            <a:r>
              <a:rPr lang="sv-SE" sz="1200" dirty="0"/>
              <a:t>Så fattar ni medvetna beslut: </a:t>
            </a:r>
          </a:p>
          <a:p>
            <a:r>
              <a:rPr lang="sv-SE" sz="1200" dirty="0"/>
              <a:t>• Använd analys i beslutsfattandet. </a:t>
            </a:r>
          </a:p>
          <a:p>
            <a:r>
              <a:rPr lang="sv-SE" sz="1200" dirty="0"/>
              <a:t>• Sträva efter ett tillräckligt bra beslut snarare än det perfekta.</a:t>
            </a:r>
          </a:p>
          <a:p>
            <a:r>
              <a:rPr lang="sv-SE" sz="1200" dirty="0"/>
              <a:t>• Fatta beslut tillsammans med andra.</a:t>
            </a:r>
          </a:p>
          <a:p>
            <a:r>
              <a:rPr lang="sv-SE" sz="1200" dirty="0"/>
              <a:t>• Fatta beslut baserat på antaganden och scenarier.</a:t>
            </a:r>
            <a:endParaRPr lang="sv-SE" sz="1200" dirty="0">
              <a:latin typeface="+mn-lt"/>
            </a:endParaRPr>
          </a:p>
        </p:txBody>
      </p:sp>
      <p:sp>
        <p:nvSpPr>
          <p:cNvPr id="4" name="Platshållare för bildnummer 3">
            <a:extLst>
              <a:ext uri="{FF2B5EF4-FFF2-40B4-BE49-F238E27FC236}">
                <a16:creationId xmlns:a16="http://schemas.microsoft.com/office/drawing/2014/main" id="{575CF5F8-EFE1-6A52-8C57-F74E1AF88727}"/>
              </a:ext>
            </a:extLst>
          </p:cNvPr>
          <p:cNvSpPr>
            <a:spLocks noGrp="1"/>
          </p:cNvSpPr>
          <p:nvPr>
            <p:ph type="sldNum" sz="quarter" idx="5"/>
          </p:nvPr>
        </p:nvSpPr>
        <p:spPr/>
        <p:txBody>
          <a:bodyPr/>
          <a:lstStyle/>
          <a:p>
            <a:fld id="{B2F4645E-8FB4-274E-98F6-BAED646D31AB}" type="slidenum">
              <a:rPr lang="sv-SE" smtClean="0"/>
              <a:t>21</a:t>
            </a:fld>
            <a:endParaRPr lang="sv-SE"/>
          </a:p>
        </p:txBody>
      </p:sp>
    </p:spTree>
    <p:extLst>
      <p:ext uri="{BB962C8B-B14F-4D97-AF65-F5344CB8AC3E}">
        <p14:creationId xmlns:p14="http://schemas.microsoft.com/office/powerpoint/2010/main" val="10827931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60767B-F3BF-7F49-003E-F915C02E1AD4}"/>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5FDC108E-C91A-33CF-A9A2-6BF62E41D4C8}"/>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02D04400-6CDE-23B1-316D-2E3D7A07B16C}"/>
              </a:ext>
            </a:extLst>
          </p:cNvPr>
          <p:cNvSpPr>
            <a:spLocks noGrp="1"/>
          </p:cNvSpPr>
          <p:nvPr>
            <p:ph type="body" idx="1"/>
          </p:nvPr>
        </p:nvSpPr>
        <p:spPr/>
        <p:txBody>
          <a:bodyPr/>
          <a:lstStyle/>
          <a:p>
            <a:endParaRPr lang="sv-SE" dirty="0"/>
          </a:p>
        </p:txBody>
      </p:sp>
      <p:sp>
        <p:nvSpPr>
          <p:cNvPr id="4" name="Platshållare för bildnummer 3">
            <a:extLst>
              <a:ext uri="{FF2B5EF4-FFF2-40B4-BE49-F238E27FC236}">
                <a16:creationId xmlns:a16="http://schemas.microsoft.com/office/drawing/2014/main" id="{135777AE-ED3C-D772-6A71-0A3F98BEC4BE}"/>
              </a:ext>
            </a:extLst>
          </p:cNvPr>
          <p:cNvSpPr>
            <a:spLocks noGrp="1"/>
          </p:cNvSpPr>
          <p:nvPr>
            <p:ph type="sldNum" sz="quarter" idx="5"/>
          </p:nvPr>
        </p:nvSpPr>
        <p:spPr/>
        <p:txBody>
          <a:bodyPr/>
          <a:lstStyle/>
          <a:p>
            <a:fld id="{B2F4645E-8FB4-274E-98F6-BAED646D31AB}" type="slidenum">
              <a:rPr lang="sv-SE" smtClean="0"/>
              <a:t>22</a:t>
            </a:fld>
            <a:endParaRPr lang="sv-SE"/>
          </a:p>
        </p:txBody>
      </p:sp>
    </p:spTree>
    <p:extLst>
      <p:ext uri="{BB962C8B-B14F-4D97-AF65-F5344CB8AC3E}">
        <p14:creationId xmlns:p14="http://schemas.microsoft.com/office/powerpoint/2010/main" val="3990788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062994-650D-3C84-6C48-33FFE2024D80}"/>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FBA26339-1EC9-1C9E-C8EC-CE0D81DB4F71}"/>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01124403-DF87-BFE5-60B9-BC928A2AE3E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900" dirty="0">
                <a:solidFill>
                  <a:srgbClr val="000000"/>
                </a:solidFill>
                <a:effectLst/>
                <a:latin typeface="+mn-lt"/>
                <a:ea typeface="Times New Roman" panose="02020603050405020304" pitchFamily="18" charset="0"/>
                <a:cs typeface="Times New Roman" panose="02020603050405020304" pitchFamily="18" charset="0"/>
              </a:rPr>
              <a:t>Scenariot är förkortat i den här bilden, läs hela i </a:t>
            </a:r>
            <a:r>
              <a:rPr lang="sv-SE" sz="900" dirty="0" err="1">
                <a:solidFill>
                  <a:srgbClr val="000000"/>
                </a:solidFill>
                <a:effectLst/>
                <a:latin typeface="+mn-lt"/>
                <a:ea typeface="Times New Roman" panose="02020603050405020304" pitchFamily="18" charset="0"/>
                <a:cs typeface="Times New Roman" panose="02020603050405020304" pitchFamily="18" charset="0"/>
              </a:rPr>
              <a:t>pdf:en</a:t>
            </a:r>
            <a:r>
              <a:rPr lang="sv-SE" sz="900" dirty="0">
                <a:solidFill>
                  <a:srgbClr val="000000"/>
                </a:solidFill>
                <a:effectLst/>
                <a:latin typeface="+mn-lt"/>
                <a:ea typeface="Times New Roman" panose="02020603050405020304" pitchFamily="18" charset="0"/>
                <a:cs typeface="Times New Roman" panose="02020603050405020304" pitchFamily="18" charset="0"/>
              </a:rPr>
              <a:t>.</a:t>
            </a:r>
          </a:p>
          <a:p>
            <a:endParaRPr lang="sv-SE" sz="900" dirty="0"/>
          </a:p>
        </p:txBody>
      </p:sp>
      <p:sp>
        <p:nvSpPr>
          <p:cNvPr id="4" name="Platshållare för bildnummer 3">
            <a:extLst>
              <a:ext uri="{FF2B5EF4-FFF2-40B4-BE49-F238E27FC236}">
                <a16:creationId xmlns:a16="http://schemas.microsoft.com/office/drawing/2014/main" id="{EB0995D3-D1A8-1D9C-AC97-EF931CD43837}"/>
              </a:ext>
            </a:extLst>
          </p:cNvPr>
          <p:cNvSpPr>
            <a:spLocks noGrp="1"/>
          </p:cNvSpPr>
          <p:nvPr>
            <p:ph type="sldNum" sz="quarter" idx="5"/>
          </p:nvPr>
        </p:nvSpPr>
        <p:spPr/>
        <p:txBody>
          <a:bodyPr/>
          <a:lstStyle/>
          <a:p>
            <a:fld id="{B2F4645E-8FB4-274E-98F6-BAED646D31AB}" type="slidenum">
              <a:rPr lang="sv-SE" smtClean="0"/>
              <a:t>23</a:t>
            </a:fld>
            <a:endParaRPr lang="sv-SE"/>
          </a:p>
        </p:txBody>
      </p:sp>
    </p:spTree>
    <p:extLst>
      <p:ext uri="{BB962C8B-B14F-4D97-AF65-F5344CB8AC3E}">
        <p14:creationId xmlns:p14="http://schemas.microsoft.com/office/powerpoint/2010/main" val="37710423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0B9881-A9B4-813A-A086-D00112208B3A}"/>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56843D30-510D-735F-EA8A-D82140165068}"/>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0AC897B3-3E0C-A80E-384C-66217929BBE5}"/>
              </a:ext>
            </a:extLst>
          </p:cNvPr>
          <p:cNvSpPr>
            <a:spLocks noGrp="1"/>
          </p:cNvSpPr>
          <p:nvPr>
            <p:ph type="body" idx="1"/>
          </p:nvPr>
        </p:nvSpPr>
        <p:spPr/>
        <p:txBody>
          <a:bodyPr/>
          <a:lstStyle/>
          <a:p>
            <a:pPr marL="0" marR="0" lvl="0" indent="0" algn="l" defTabSz="914309" rtl="0" eaLnBrk="1" fontAlgn="auto" latinLnBrk="0" hangingPunct="1">
              <a:lnSpc>
                <a:spcPct val="100000"/>
              </a:lnSpc>
              <a:spcBef>
                <a:spcPts val="0"/>
              </a:spcBef>
              <a:spcAft>
                <a:spcPts val="0"/>
              </a:spcAft>
              <a:buClrTx/>
              <a:buSzTx/>
              <a:buFontTx/>
              <a:buNone/>
              <a:tabLst/>
              <a:defRPr/>
            </a:pPr>
            <a:endParaRPr lang="sv-SE" sz="900" dirty="0">
              <a:solidFill>
                <a:srgbClr val="000000"/>
              </a:solidFill>
              <a:effectLst/>
              <a:latin typeface="+mn-lt"/>
              <a:ea typeface="Times New Roman" panose="02020603050405020304" pitchFamily="18" charset="0"/>
              <a:cs typeface="Times New Roman" panose="02020603050405020304" pitchFamily="18" charset="0"/>
            </a:endParaRPr>
          </a:p>
          <a:p>
            <a:pPr marL="0" marR="0" lvl="0" indent="0" algn="l" defTabSz="914309" rtl="0" eaLnBrk="1" fontAlgn="auto" latinLnBrk="0" hangingPunct="1">
              <a:lnSpc>
                <a:spcPct val="100000"/>
              </a:lnSpc>
              <a:spcBef>
                <a:spcPts val="0"/>
              </a:spcBef>
              <a:spcAft>
                <a:spcPts val="0"/>
              </a:spcAft>
              <a:buClrTx/>
              <a:buSzTx/>
              <a:buFontTx/>
              <a:buNone/>
              <a:tabLst/>
              <a:defRPr/>
            </a:pPr>
            <a:r>
              <a:rPr lang="sv-SE" sz="900" kern="1200" dirty="0">
                <a:solidFill>
                  <a:schemeClr val="tx1"/>
                </a:solidFill>
                <a:latin typeface="+mn-lt"/>
                <a:ea typeface="+mn-ea"/>
                <a:cs typeface="+mn-cs"/>
              </a:rPr>
              <a:t> </a:t>
            </a:r>
            <a:r>
              <a:rPr lang="sv-SE" sz="800" dirty="0"/>
              <a:t>Tips till dig som dialogledare </a:t>
            </a:r>
          </a:p>
          <a:p>
            <a:endParaRPr lang="sv-SE" sz="900" b="1" kern="1200" dirty="0">
              <a:solidFill>
                <a:schemeClr val="tx1"/>
              </a:solidFill>
              <a:latin typeface="+mn-lt"/>
              <a:ea typeface="+mn-ea"/>
              <a:cs typeface="+mn-cs"/>
            </a:endParaRPr>
          </a:p>
          <a:p>
            <a:r>
              <a:rPr lang="sv-SE" sz="900" b="1" kern="1200" dirty="0">
                <a:solidFill>
                  <a:schemeClr val="tx1"/>
                </a:solidFill>
                <a:latin typeface="+mn-lt"/>
                <a:ea typeface="+mn-ea"/>
                <a:cs typeface="+mn-cs"/>
              </a:rPr>
              <a:t>Fakta i tabellen: </a:t>
            </a:r>
            <a:r>
              <a:rPr lang="sv-SE" sz="900" kern="1200" dirty="0">
                <a:solidFill>
                  <a:schemeClr val="tx1"/>
                </a:solidFill>
                <a:latin typeface="+mn-lt"/>
                <a:ea typeface="+mn-ea"/>
                <a:cs typeface="+mn-cs"/>
              </a:rPr>
              <a:t>Scenariot och beslutsunderlaget är fiktivt. Led diskussionerna bort från vad som är korrekt eller inte rent faktamässigt i de olika kolumnerna och styr i stället i dem på att väga olika alternativ mot varandra.</a:t>
            </a:r>
          </a:p>
          <a:p>
            <a:endParaRPr lang="sv-SE" sz="900" kern="1200" dirty="0">
              <a:solidFill>
                <a:schemeClr val="tx1"/>
              </a:solidFill>
              <a:latin typeface="+mn-lt"/>
              <a:ea typeface="+mn-ea"/>
              <a:cs typeface="+mn-cs"/>
            </a:endParaRPr>
          </a:p>
          <a:p>
            <a:r>
              <a:rPr lang="sv-SE" sz="900" b="1" kern="1200" dirty="0">
                <a:solidFill>
                  <a:schemeClr val="tx1"/>
                </a:solidFill>
                <a:latin typeface="+mn-lt"/>
                <a:ea typeface="+mn-ea"/>
                <a:cs typeface="+mn-cs"/>
              </a:rPr>
              <a:t>Ställ följdfrågor: </a:t>
            </a:r>
            <a:r>
              <a:rPr lang="sv-SE" sz="900" kern="1200" dirty="0">
                <a:solidFill>
                  <a:schemeClr val="tx1"/>
                </a:solidFill>
                <a:latin typeface="+mn-lt"/>
                <a:ea typeface="+mn-ea"/>
                <a:cs typeface="+mn-cs"/>
              </a:rPr>
              <a:t>Fördjupa diskussionen genom att fråga ”Vilka andra faktorer kan påverka valet av hamn?” eller ”Vad finns det för alternativ till att föra fartyget till en hamn om det visar sig att ett haveri är nära förestående?”</a:t>
            </a:r>
          </a:p>
          <a:p>
            <a:endParaRPr lang="sv-SE" sz="900" kern="1200" dirty="0">
              <a:solidFill>
                <a:schemeClr val="tx1"/>
              </a:solidFill>
              <a:latin typeface="+mn-lt"/>
              <a:ea typeface="+mn-ea"/>
              <a:cs typeface="+mn-cs"/>
            </a:endParaRPr>
          </a:p>
          <a:p>
            <a:r>
              <a:rPr lang="sv-SE" sz="900" b="1" kern="1200" dirty="0">
                <a:solidFill>
                  <a:schemeClr val="tx1"/>
                </a:solidFill>
                <a:latin typeface="+mn-lt"/>
                <a:ea typeface="+mn-ea"/>
                <a:cs typeface="+mn-cs"/>
              </a:rPr>
              <a:t>Uppmuntra jämförelser: </a:t>
            </a:r>
            <a:r>
              <a:rPr lang="sv-SE" sz="900" kern="1200" dirty="0">
                <a:solidFill>
                  <a:schemeClr val="tx1"/>
                </a:solidFill>
                <a:latin typeface="+mn-lt"/>
                <a:ea typeface="+mn-ea"/>
                <a:cs typeface="+mn-cs"/>
              </a:rPr>
              <a:t>Be deltagarna att jämföra de olika hamnarna baserat på kriterierna och diskutera för- och nackdelar med varje alternativ såsom:</a:t>
            </a:r>
          </a:p>
          <a:p>
            <a:r>
              <a:rPr lang="sv-SE" sz="900" kern="1200" dirty="0">
                <a:solidFill>
                  <a:schemeClr val="tx1"/>
                </a:solidFill>
                <a:latin typeface="+mn-lt"/>
                <a:ea typeface="+mn-ea"/>
                <a:cs typeface="+mn-cs"/>
              </a:rPr>
              <a:t>• Är några kriterier viktigare än andra?</a:t>
            </a:r>
          </a:p>
          <a:p>
            <a:r>
              <a:rPr lang="sv-SE" sz="900" kern="1200" dirty="0">
                <a:solidFill>
                  <a:schemeClr val="tx1"/>
                </a:solidFill>
                <a:latin typeface="+mn-lt"/>
                <a:ea typeface="+mn-ea"/>
                <a:cs typeface="+mn-cs"/>
              </a:rPr>
              <a:t>• Går det att rangordna kriterierna?</a:t>
            </a:r>
          </a:p>
          <a:p>
            <a:r>
              <a:rPr lang="sv-SE" sz="900" kern="1200" dirty="0">
                <a:solidFill>
                  <a:schemeClr val="tx1"/>
                </a:solidFill>
                <a:latin typeface="+mn-lt"/>
                <a:ea typeface="+mn-ea"/>
                <a:cs typeface="+mn-cs"/>
              </a:rPr>
              <a:t>• Vilka hamnar uppfyller flest kriterier?</a:t>
            </a:r>
          </a:p>
          <a:p>
            <a:r>
              <a:rPr lang="sv-SE" sz="900" kern="1200" dirty="0">
                <a:solidFill>
                  <a:schemeClr val="tx1"/>
                </a:solidFill>
                <a:latin typeface="+mn-lt"/>
                <a:ea typeface="+mn-ea"/>
                <a:cs typeface="+mn-cs"/>
              </a:rPr>
              <a:t>• Finns det några hamnar vi bör undvika baserat på dessa kriterier?</a:t>
            </a:r>
          </a:p>
          <a:p>
            <a:endParaRPr lang="sv-SE" sz="900" dirty="0"/>
          </a:p>
        </p:txBody>
      </p:sp>
      <p:sp>
        <p:nvSpPr>
          <p:cNvPr id="4" name="Platshållare för bildnummer 3">
            <a:extLst>
              <a:ext uri="{FF2B5EF4-FFF2-40B4-BE49-F238E27FC236}">
                <a16:creationId xmlns:a16="http://schemas.microsoft.com/office/drawing/2014/main" id="{13FF2F96-5722-1AA0-B55D-B4576F2692D7}"/>
              </a:ext>
            </a:extLst>
          </p:cNvPr>
          <p:cNvSpPr>
            <a:spLocks noGrp="1"/>
          </p:cNvSpPr>
          <p:nvPr>
            <p:ph type="sldNum" sz="quarter" idx="5"/>
          </p:nvPr>
        </p:nvSpPr>
        <p:spPr/>
        <p:txBody>
          <a:bodyPr/>
          <a:lstStyle/>
          <a:p>
            <a:fld id="{B2F4645E-8FB4-274E-98F6-BAED646D31AB}" type="slidenum">
              <a:rPr lang="sv-SE" smtClean="0"/>
              <a:t>24</a:t>
            </a:fld>
            <a:endParaRPr lang="sv-SE"/>
          </a:p>
        </p:txBody>
      </p:sp>
    </p:spTree>
    <p:extLst>
      <p:ext uri="{BB962C8B-B14F-4D97-AF65-F5344CB8AC3E}">
        <p14:creationId xmlns:p14="http://schemas.microsoft.com/office/powerpoint/2010/main" val="29732608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694B08-5283-3990-BA5B-33DA1AE13A8F}"/>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C7F348E8-CDF5-CFB3-C00C-EDDB2C08E2BB}"/>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8BB0D073-4377-FBAB-202F-E27743A297F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900" dirty="0"/>
              <a:t>Tips till dig som dialogledare </a:t>
            </a:r>
          </a:p>
          <a:p>
            <a:r>
              <a:rPr lang="sv-SE" sz="900" b="1" kern="1200" dirty="0">
                <a:solidFill>
                  <a:schemeClr val="tx1"/>
                </a:solidFill>
                <a:latin typeface="+mn-lt"/>
                <a:ea typeface="+mn-ea"/>
                <a:cs typeface="+mn-cs"/>
              </a:rPr>
              <a:t>Ställ följdfrågor: </a:t>
            </a:r>
            <a:r>
              <a:rPr lang="sv-SE" sz="900" kern="1200" dirty="0">
                <a:solidFill>
                  <a:schemeClr val="tx1"/>
                </a:solidFill>
                <a:latin typeface="+mn-lt"/>
                <a:ea typeface="+mn-ea"/>
                <a:cs typeface="+mn-cs"/>
              </a:rPr>
              <a:t>Hjälp deltagarna att fördjupa sina reflektioner genom att ställa följdfrågor som ”Vad bygger intuitiva beslut på?” eller ”Vilka steg tar du när du fattar beslut analytiskt?”</a:t>
            </a:r>
          </a:p>
          <a:p>
            <a:endParaRPr lang="sv-SE" sz="900" kern="1200" dirty="0">
              <a:solidFill>
                <a:schemeClr val="tx1"/>
              </a:solidFill>
              <a:latin typeface="+mn-lt"/>
              <a:ea typeface="+mn-ea"/>
              <a:cs typeface="+mn-cs"/>
            </a:endParaRPr>
          </a:p>
          <a:p>
            <a:r>
              <a:rPr lang="sv-SE" sz="900" b="1" kern="1200" dirty="0">
                <a:solidFill>
                  <a:schemeClr val="tx1"/>
                </a:solidFill>
                <a:latin typeface="+mn-lt"/>
                <a:ea typeface="+mn-ea"/>
                <a:cs typeface="+mn-cs"/>
              </a:rPr>
              <a:t>Ge exempel: </a:t>
            </a:r>
            <a:r>
              <a:rPr lang="sv-SE" sz="900" kern="1200" dirty="0">
                <a:solidFill>
                  <a:schemeClr val="tx1"/>
                </a:solidFill>
                <a:latin typeface="+mn-lt"/>
                <a:ea typeface="+mn-ea"/>
                <a:cs typeface="+mn-cs"/>
              </a:rPr>
              <a:t>Dela med dig av egna erfarenheter eller exempel på situationer där beslut har fattats intuitivt eller analytiskt. Detta kan hjälpa deltagarna </a:t>
            </a:r>
          </a:p>
          <a:p>
            <a:r>
              <a:rPr lang="sv-SE" sz="900" kern="1200" dirty="0">
                <a:solidFill>
                  <a:schemeClr val="tx1"/>
                </a:solidFill>
                <a:latin typeface="+mn-lt"/>
                <a:ea typeface="+mn-ea"/>
                <a:cs typeface="+mn-cs"/>
              </a:rPr>
              <a:t>att relatera till frågan och tänka på sina egna erfarenheter.</a:t>
            </a:r>
          </a:p>
          <a:p>
            <a:endParaRPr lang="sv-SE" sz="900" b="1" kern="1200" dirty="0">
              <a:solidFill>
                <a:schemeClr val="tx1"/>
              </a:solidFill>
              <a:latin typeface="+mn-lt"/>
              <a:ea typeface="+mn-ea"/>
              <a:cs typeface="+mn-cs"/>
            </a:endParaRPr>
          </a:p>
          <a:p>
            <a:r>
              <a:rPr lang="sv-SE" sz="900" b="1" kern="1200" dirty="0">
                <a:solidFill>
                  <a:schemeClr val="tx1"/>
                </a:solidFill>
                <a:latin typeface="+mn-lt"/>
                <a:ea typeface="+mn-ea"/>
                <a:cs typeface="+mn-cs"/>
              </a:rPr>
              <a:t>Uppmuntra jämförelser: </a:t>
            </a:r>
            <a:r>
              <a:rPr lang="sv-SE" sz="900" kern="1200" dirty="0">
                <a:solidFill>
                  <a:schemeClr val="tx1"/>
                </a:solidFill>
                <a:latin typeface="+mn-lt"/>
                <a:ea typeface="+mn-ea"/>
                <a:cs typeface="+mn-cs"/>
              </a:rPr>
              <a:t>Be deltagarna att jämföra hur de fattar beslut i olika sammanhang, till exempel på jobbet kontra privat. Detta kan ge insikt i hur deras beslutsprocesser varierar beroende på situationen.</a:t>
            </a:r>
          </a:p>
          <a:p>
            <a:endParaRPr lang="sv-SE" sz="900" kern="1200" dirty="0">
              <a:solidFill>
                <a:schemeClr val="tx1"/>
              </a:solidFill>
              <a:latin typeface="+mn-lt"/>
              <a:ea typeface="+mn-ea"/>
              <a:cs typeface="+mn-cs"/>
            </a:endParaRPr>
          </a:p>
          <a:p>
            <a:r>
              <a:rPr lang="sv-SE" sz="900" kern="1200" dirty="0">
                <a:solidFill>
                  <a:schemeClr val="tx1"/>
                </a:solidFill>
                <a:latin typeface="+mn-lt"/>
                <a:ea typeface="+mn-ea"/>
                <a:cs typeface="+mn-cs"/>
              </a:rPr>
              <a:t>För att komma i gång med att reflektera över ett nyligen fattat beslut i egen organisation kan du hjälpa deltagarna att utforska detaljer kring beslutet genom att fråga ”Vilka faktorer togs i beaktning inför beslutet?” och ”Vilka var involverade i beslutsprocessen?”.</a:t>
            </a:r>
          </a:p>
        </p:txBody>
      </p:sp>
      <p:sp>
        <p:nvSpPr>
          <p:cNvPr id="4" name="Platshållare för bildnummer 3">
            <a:extLst>
              <a:ext uri="{FF2B5EF4-FFF2-40B4-BE49-F238E27FC236}">
                <a16:creationId xmlns:a16="http://schemas.microsoft.com/office/drawing/2014/main" id="{F89B025A-1E98-F45B-7C6A-FD1CA2F16922}"/>
              </a:ext>
            </a:extLst>
          </p:cNvPr>
          <p:cNvSpPr>
            <a:spLocks noGrp="1"/>
          </p:cNvSpPr>
          <p:nvPr>
            <p:ph type="sldNum" sz="quarter" idx="5"/>
          </p:nvPr>
        </p:nvSpPr>
        <p:spPr/>
        <p:txBody>
          <a:bodyPr/>
          <a:lstStyle/>
          <a:p>
            <a:fld id="{B2F4645E-8FB4-274E-98F6-BAED646D31AB}" type="slidenum">
              <a:rPr lang="sv-SE" smtClean="0"/>
              <a:t>25</a:t>
            </a:fld>
            <a:endParaRPr lang="sv-SE"/>
          </a:p>
        </p:txBody>
      </p:sp>
    </p:spTree>
    <p:extLst>
      <p:ext uri="{BB962C8B-B14F-4D97-AF65-F5344CB8AC3E}">
        <p14:creationId xmlns:p14="http://schemas.microsoft.com/office/powerpoint/2010/main" val="135446311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3DBEA6-A210-41E4-451A-6EDEB6172640}"/>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BD61363E-61ED-6E23-28EC-011504609763}"/>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6AB39B9D-733D-088C-E279-891B0E71380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100" dirty="0">
                <a:solidFill>
                  <a:srgbClr val="000000"/>
                </a:solidFill>
                <a:effectLst/>
                <a:latin typeface="+mn-lt"/>
                <a:ea typeface="Times New Roman" panose="02020603050405020304" pitchFamily="18" charset="0"/>
                <a:cs typeface="Times New Roman" panose="02020603050405020304" pitchFamily="18" charset="0"/>
              </a:rPr>
              <a:t>En utmärkande faktor för många samhällsstörningar är kampen mot tiden. Om samhällsstörningar ska hanteras effektivt behöver vi vara proaktiva snarare än avvaktande.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100" dirty="0">
              <a:solidFill>
                <a:srgbClr val="000000"/>
              </a:solidFill>
              <a:effectLst/>
              <a:latin typeface="+mn-lt"/>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100" dirty="0">
                <a:solidFill>
                  <a:srgbClr val="000000"/>
                </a:solidFill>
                <a:effectLst/>
                <a:latin typeface="+mn-lt"/>
                <a:ea typeface="Times New Roman" panose="02020603050405020304" pitchFamily="18" charset="0"/>
                <a:cs typeface="Times New Roman" panose="02020603050405020304" pitchFamily="18" charset="0"/>
              </a:rPr>
              <a:t>Ett proaktivt förhållningssätt handlar bland annat om att </a:t>
            </a:r>
            <a:r>
              <a:rPr lang="sv-SE" sz="1100" b="1" dirty="0">
                <a:solidFill>
                  <a:srgbClr val="000000"/>
                </a:solidFill>
                <a:effectLst/>
                <a:latin typeface="+mn-lt"/>
                <a:ea typeface="Times New Roman" panose="02020603050405020304" pitchFamily="18" charset="0"/>
                <a:cs typeface="Times New Roman" panose="02020603050405020304" pitchFamily="18" charset="0"/>
              </a:rPr>
              <a:t>upptäcka tidiga signaler </a:t>
            </a:r>
            <a:r>
              <a:rPr lang="sv-SE" sz="1100" dirty="0">
                <a:solidFill>
                  <a:srgbClr val="000000"/>
                </a:solidFill>
                <a:effectLst/>
                <a:latin typeface="+mn-lt"/>
                <a:ea typeface="Times New Roman" panose="02020603050405020304" pitchFamily="18" charset="0"/>
                <a:cs typeface="Times New Roman" panose="02020603050405020304" pitchFamily="18" charset="0"/>
              </a:rPr>
              <a:t>och att </a:t>
            </a:r>
            <a:r>
              <a:rPr lang="sv-SE" sz="1100" b="1" dirty="0">
                <a:solidFill>
                  <a:srgbClr val="000000"/>
                </a:solidFill>
                <a:effectLst/>
                <a:latin typeface="+mn-lt"/>
                <a:ea typeface="Times New Roman" panose="02020603050405020304" pitchFamily="18" charset="0"/>
                <a:cs typeface="Times New Roman" panose="02020603050405020304" pitchFamily="18" charset="0"/>
              </a:rPr>
              <a:t>vidta konkreta åtgärder i ett tidigt skede</a:t>
            </a:r>
            <a:r>
              <a:rPr lang="sv-SE" sz="1100" dirty="0">
                <a:solidFill>
                  <a:srgbClr val="000000"/>
                </a:solidFill>
                <a:effectLst/>
                <a:latin typeface="+mn-lt"/>
                <a:ea typeface="Times New Roman" panose="02020603050405020304" pitchFamily="18" charset="0"/>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800" dirty="0">
                <a:effectLst/>
                <a:latin typeface="Garamond" panose="02020404030301010803" pitchFamily="18" charset="0"/>
                <a:ea typeface="Garamond" panose="02020404030301010803" pitchFamily="18" charset="0"/>
                <a:cs typeface="Times New Roman" panose="02020603050405020304" pitchFamily="18" charset="0"/>
              </a:rPr>
              <a:t>När vi är förutseende, flexibla och initiativrika kan vi enklare hantera komplexa och dynamiska händelseförlopp tillsammans. </a:t>
            </a:r>
            <a:endParaRPr lang="sv-SE" sz="1100" dirty="0">
              <a:solidFill>
                <a:srgbClr val="000000"/>
              </a:solidFill>
              <a:effectLst/>
              <a:latin typeface="+mn-lt"/>
              <a:ea typeface="Times New Roman" panose="02020603050405020304" pitchFamily="18" charset="0"/>
              <a:cs typeface="Times New Roman" panose="02020603050405020304" pitchFamily="18" charset="0"/>
            </a:endParaRPr>
          </a:p>
          <a:p>
            <a:endParaRPr lang="sv-SE" dirty="0"/>
          </a:p>
          <a:p>
            <a:pPr marL="0" marR="0" lvl="0" indent="0" algn="l" defTabSz="914309" rtl="0" eaLnBrk="1" fontAlgn="auto" latinLnBrk="0" hangingPunct="1">
              <a:lnSpc>
                <a:spcPct val="100000"/>
              </a:lnSpc>
              <a:spcBef>
                <a:spcPts val="0"/>
              </a:spcBef>
              <a:spcAft>
                <a:spcPts val="0"/>
              </a:spcAft>
              <a:buClrTx/>
              <a:buSzTx/>
              <a:buFontTx/>
              <a:buNone/>
              <a:tabLst/>
              <a:defRPr/>
            </a:pPr>
            <a:r>
              <a:rPr lang="sv-SE" sz="1200" dirty="0">
                <a:solidFill>
                  <a:srgbClr val="000000"/>
                </a:solidFill>
                <a:effectLst/>
                <a:latin typeface="+mn-lt"/>
                <a:ea typeface="Times New Roman" panose="02020603050405020304" pitchFamily="18" charset="0"/>
                <a:cs typeface="Times New Roman" panose="02020603050405020304" pitchFamily="18" charset="0"/>
              </a:rPr>
              <a:t>En utmärkande faktor för många samhällsstörningar är kampen mot tiden. Om samhällsstörningar ska hanteras effektivt behöver vi vara proaktiva snarare än avvaktande. </a:t>
            </a:r>
          </a:p>
          <a:p>
            <a:pPr marL="171450" indent="-171450">
              <a:buFont typeface="Arial" panose="020B0604020202020204" pitchFamily="34" charset="0"/>
              <a:buChar char="•"/>
            </a:pPr>
            <a:r>
              <a:rPr lang="sv-SE" sz="1200" dirty="0"/>
              <a:t>upptäcka signaler i ett tidigt skede.</a:t>
            </a:r>
          </a:p>
          <a:p>
            <a:pPr marL="171450" indent="-171450">
              <a:buFont typeface="Arial" panose="020B0604020202020204" pitchFamily="34" charset="0"/>
              <a:buChar char="•"/>
            </a:pPr>
            <a:r>
              <a:rPr lang="sv-SE" sz="1200" dirty="0"/>
              <a:t>Ta initiativ och agera utifrån det egna uppdraget.</a:t>
            </a:r>
          </a:p>
          <a:p>
            <a:pPr marL="171450" indent="-171450">
              <a:buFont typeface="Arial" panose="020B0604020202020204" pitchFamily="34" charset="0"/>
              <a:buChar char="•"/>
            </a:pPr>
            <a:r>
              <a:rPr lang="sv-SE" sz="1200" dirty="0"/>
              <a:t>Kontakta andra aktörer i ett tidigt skede.</a:t>
            </a:r>
          </a:p>
          <a:p>
            <a:pPr marL="171450" indent="-171450">
              <a:buFont typeface="Arial" panose="020B0604020202020204" pitchFamily="34" charset="0"/>
              <a:buChar char="•"/>
            </a:pPr>
            <a:r>
              <a:rPr lang="sv-SE" sz="1200" dirty="0"/>
              <a:t>Våga fatta beslut utifrån ofullständig information. </a:t>
            </a:r>
          </a:p>
          <a:p>
            <a:pPr marL="171450" indent="-171450">
              <a:buFont typeface="Arial" panose="020B0604020202020204" pitchFamily="34" charset="0"/>
              <a:buChar char="•"/>
            </a:pPr>
            <a:r>
              <a:rPr lang="sv-SE" sz="1200" dirty="0"/>
              <a:t>Hantera och planera samtidigt.</a:t>
            </a:r>
          </a:p>
        </p:txBody>
      </p:sp>
      <p:sp>
        <p:nvSpPr>
          <p:cNvPr id="4" name="Platshållare för bildnummer 3">
            <a:extLst>
              <a:ext uri="{FF2B5EF4-FFF2-40B4-BE49-F238E27FC236}">
                <a16:creationId xmlns:a16="http://schemas.microsoft.com/office/drawing/2014/main" id="{144DE747-8B2B-A007-D89F-4E6E172C7E3F}"/>
              </a:ext>
            </a:extLst>
          </p:cNvPr>
          <p:cNvSpPr>
            <a:spLocks noGrp="1"/>
          </p:cNvSpPr>
          <p:nvPr>
            <p:ph type="sldNum" sz="quarter" idx="5"/>
          </p:nvPr>
        </p:nvSpPr>
        <p:spPr/>
        <p:txBody>
          <a:bodyPr/>
          <a:lstStyle/>
          <a:p>
            <a:fld id="{B2F4645E-8FB4-274E-98F6-BAED646D31AB}" type="slidenum">
              <a:rPr lang="sv-SE" smtClean="0"/>
              <a:t>26</a:t>
            </a:fld>
            <a:endParaRPr lang="sv-SE"/>
          </a:p>
        </p:txBody>
      </p:sp>
    </p:spTree>
    <p:extLst>
      <p:ext uri="{BB962C8B-B14F-4D97-AF65-F5344CB8AC3E}">
        <p14:creationId xmlns:p14="http://schemas.microsoft.com/office/powerpoint/2010/main" val="23379715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F47891-649B-7AAA-5B74-63C3BB4C029D}"/>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382FB9F0-2964-63BF-F01F-C06F2309DA1C}"/>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F40FB705-EA2E-464D-5219-2A82C934CDB4}"/>
              </a:ext>
            </a:extLst>
          </p:cNvPr>
          <p:cNvSpPr>
            <a:spLocks noGrp="1"/>
          </p:cNvSpPr>
          <p:nvPr>
            <p:ph type="body" idx="1"/>
          </p:nvPr>
        </p:nvSpPr>
        <p:spPr/>
        <p:txBody>
          <a:bodyPr/>
          <a:lstStyle/>
          <a:p>
            <a:endParaRPr lang="sv-SE" dirty="0"/>
          </a:p>
        </p:txBody>
      </p:sp>
      <p:sp>
        <p:nvSpPr>
          <p:cNvPr id="4" name="Platshållare för bildnummer 3">
            <a:extLst>
              <a:ext uri="{FF2B5EF4-FFF2-40B4-BE49-F238E27FC236}">
                <a16:creationId xmlns:a16="http://schemas.microsoft.com/office/drawing/2014/main" id="{3F55B655-5357-94CB-ED41-59AD39BE3883}"/>
              </a:ext>
            </a:extLst>
          </p:cNvPr>
          <p:cNvSpPr>
            <a:spLocks noGrp="1"/>
          </p:cNvSpPr>
          <p:nvPr>
            <p:ph type="sldNum" sz="quarter" idx="5"/>
          </p:nvPr>
        </p:nvSpPr>
        <p:spPr/>
        <p:txBody>
          <a:bodyPr/>
          <a:lstStyle/>
          <a:p>
            <a:fld id="{B2F4645E-8FB4-274E-98F6-BAED646D31AB}" type="slidenum">
              <a:rPr lang="sv-SE" smtClean="0"/>
              <a:t>27</a:t>
            </a:fld>
            <a:endParaRPr lang="sv-SE"/>
          </a:p>
        </p:txBody>
      </p:sp>
    </p:spTree>
    <p:extLst>
      <p:ext uri="{BB962C8B-B14F-4D97-AF65-F5344CB8AC3E}">
        <p14:creationId xmlns:p14="http://schemas.microsoft.com/office/powerpoint/2010/main" val="152885511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491D71-378B-8D79-92EB-0E563E55EE36}"/>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00E1BFDD-CE9B-AF68-7ADB-B8EA48526F64}"/>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40A23F05-F977-B07A-3596-F350DC15F27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900" dirty="0">
                <a:solidFill>
                  <a:srgbClr val="000000"/>
                </a:solidFill>
                <a:effectLst/>
                <a:latin typeface="+mn-lt"/>
                <a:ea typeface="Times New Roman" panose="02020603050405020304" pitchFamily="18" charset="0"/>
                <a:cs typeface="Times New Roman" panose="02020603050405020304" pitchFamily="18" charset="0"/>
              </a:rPr>
              <a:t>Scenariot är förkortat i den här bilden, läs hela i </a:t>
            </a:r>
            <a:r>
              <a:rPr lang="sv-SE" sz="900" dirty="0" err="1">
                <a:solidFill>
                  <a:srgbClr val="000000"/>
                </a:solidFill>
                <a:effectLst/>
                <a:latin typeface="+mn-lt"/>
                <a:ea typeface="Times New Roman" panose="02020603050405020304" pitchFamily="18" charset="0"/>
                <a:cs typeface="Times New Roman" panose="02020603050405020304" pitchFamily="18" charset="0"/>
              </a:rPr>
              <a:t>pdf:en</a:t>
            </a:r>
            <a:r>
              <a:rPr lang="sv-SE" sz="900" dirty="0">
                <a:solidFill>
                  <a:srgbClr val="000000"/>
                </a:solidFill>
                <a:effectLst/>
                <a:latin typeface="+mn-lt"/>
                <a:ea typeface="Times New Roman" panose="02020603050405020304" pitchFamily="18" charset="0"/>
                <a:cs typeface="Times New Roman" panose="02020603050405020304" pitchFamily="18" charset="0"/>
              </a:rPr>
              <a:t>.</a:t>
            </a:r>
          </a:p>
          <a:p>
            <a:endParaRPr lang="sv-SE" sz="900" dirty="0"/>
          </a:p>
        </p:txBody>
      </p:sp>
      <p:sp>
        <p:nvSpPr>
          <p:cNvPr id="4" name="Platshållare för bildnummer 3">
            <a:extLst>
              <a:ext uri="{FF2B5EF4-FFF2-40B4-BE49-F238E27FC236}">
                <a16:creationId xmlns:a16="http://schemas.microsoft.com/office/drawing/2014/main" id="{5DB331BB-CD17-300C-2238-EFF333872EE4}"/>
              </a:ext>
            </a:extLst>
          </p:cNvPr>
          <p:cNvSpPr>
            <a:spLocks noGrp="1"/>
          </p:cNvSpPr>
          <p:nvPr>
            <p:ph type="sldNum" sz="quarter" idx="5"/>
          </p:nvPr>
        </p:nvSpPr>
        <p:spPr/>
        <p:txBody>
          <a:bodyPr/>
          <a:lstStyle/>
          <a:p>
            <a:fld id="{B2F4645E-8FB4-274E-98F6-BAED646D31AB}" type="slidenum">
              <a:rPr lang="sv-SE" smtClean="0"/>
              <a:t>28</a:t>
            </a:fld>
            <a:endParaRPr lang="sv-SE"/>
          </a:p>
        </p:txBody>
      </p:sp>
    </p:spTree>
    <p:extLst>
      <p:ext uri="{BB962C8B-B14F-4D97-AF65-F5344CB8AC3E}">
        <p14:creationId xmlns:p14="http://schemas.microsoft.com/office/powerpoint/2010/main" val="31979450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F408A9-A782-95C3-0817-B27E0079E70C}"/>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9E0872FF-0F66-5C2A-BF73-6FB9F8333E9D}"/>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EC16A5D3-DEE9-F474-D0C8-6EBE3B98D6F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800" dirty="0"/>
              <a:t>Tips till dig som dialogledare </a:t>
            </a:r>
          </a:p>
          <a:p>
            <a:r>
              <a:rPr lang="sv-SE" sz="900" kern="1200" dirty="0">
                <a:solidFill>
                  <a:schemeClr val="tx1"/>
                </a:solidFill>
                <a:latin typeface="+mn-lt"/>
                <a:ea typeface="+mn-ea"/>
                <a:cs typeface="+mn-cs"/>
              </a:rPr>
              <a:t>Använd gärna metoden med pusselbitarna eller </a:t>
            </a:r>
            <a:r>
              <a:rPr lang="sv-SE" sz="900" kern="1200" dirty="0" err="1">
                <a:solidFill>
                  <a:schemeClr val="tx1"/>
                </a:solidFill>
                <a:latin typeface="+mn-lt"/>
                <a:ea typeface="+mn-ea"/>
                <a:cs typeface="+mn-cs"/>
              </a:rPr>
              <a:t>mindmappen</a:t>
            </a:r>
            <a:r>
              <a:rPr lang="sv-SE" sz="900" kern="1200" dirty="0">
                <a:solidFill>
                  <a:schemeClr val="tx1"/>
                </a:solidFill>
                <a:latin typeface="+mn-lt"/>
                <a:ea typeface="+mn-ea"/>
                <a:cs typeface="+mn-cs"/>
              </a:rPr>
              <a:t> från förhållningssättet Se helheten för att visualisera berörda aktörer när ni ska identifiera vilka grupper som behöver information. Tänk både offentlig verksamhet, privata aktörer och medborgargrupper.</a:t>
            </a:r>
          </a:p>
          <a:p>
            <a:endParaRPr lang="sv-SE" sz="900" kern="1200" dirty="0">
              <a:solidFill>
                <a:schemeClr val="tx1"/>
              </a:solidFill>
              <a:latin typeface="+mn-lt"/>
              <a:ea typeface="+mn-ea"/>
              <a:cs typeface="+mn-cs"/>
            </a:endParaRPr>
          </a:p>
          <a:p>
            <a:r>
              <a:rPr lang="sv-SE" sz="900" b="1" kern="1200" dirty="0">
                <a:solidFill>
                  <a:schemeClr val="tx1"/>
                </a:solidFill>
                <a:latin typeface="+mn-lt"/>
                <a:ea typeface="+mn-ea"/>
                <a:cs typeface="+mn-cs"/>
              </a:rPr>
              <a:t>Exempel på proaktiva åtgärder</a:t>
            </a:r>
          </a:p>
          <a:p>
            <a:pPr marL="285750" indent="-285750">
              <a:buFont typeface="Arial" panose="020B0604020202020204" pitchFamily="34" charset="0"/>
              <a:buChar char="•"/>
            </a:pPr>
            <a:r>
              <a:rPr lang="sv-SE" sz="900" kern="1200" dirty="0">
                <a:solidFill>
                  <a:schemeClr val="tx1"/>
                </a:solidFill>
                <a:latin typeface="+mn-lt"/>
                <a:ea typeface="+mn-ea"/>
                <a:cs typeface="+mn-cs"/>
              </a:rPr>
              <a:t>Identifiera befintliga nätverk där information om risken kan förmedlas, såsom via </a:t>
            </a:r>
            <a:r>
              <a:rPr lang="sv-SE" sz="900" kern="1200" dirty="0" err="1">
                <a:solidFill>
                  <a:schemeClr val="tx1"/>
                </a:solidFill>
                <a:latin typeface="+mn-lt"/>
                <a:ea typeface="+mn-ea"/>
                <a:cs typeface="+mn-cs"/>
              </a:rPr>
              <a:t>MCF:s</a:t>
            </a:r>
            <a:r>
              <a:rPr lang="sv-SE" sz="900" kern="1200" dirty="0">
                <a:solidFill>
                  <a:schemeClr val="tx1"/>
                </a:solidFill>
                <a:latin typeface="+mn-lt"/>
                <a:ea typeface="+mn-ea"/>
                <a:cs typeface="+mn-cs"/>
              </a:rPr>
              <a:t> veckomöten, via LRF för att nå lantbrukare eller Svenskt vatten för att nå vattentjänstföretagen.</a:t>
            </a:r>
          </a:p>
          <a:p>
            <a:pPr marL="285750" indent="-285750">
              <a:buFont typeface="Arial" panose="020B0604020202020204" pitchFamily="34" charset="0"/>
              <a:buChar char="•"/>
            </a:pPr>
            <a:r>
              <a:rPr lang="sv-SE" sz="900" kern="1200" dirty="0">
                <a:solidFill>
                  <a:schemeClr val="tx1"/>
                </a:solidFill>
                <a:latin typeface="+mn-lt"/>
                <a:ea typeface="+mn-ea"/>
                <a:cs typeface="+mn-cs"/>
              </a:rPr>
              <a:t>Kalla berörda aktörer till ett separat samverkansmöte för att informera dem, och tillsammans fundera på förebyggande åtgärder. </a:t>
            </a:r>
          </a:p>
          <a:p>
            <a:pPr marL="285750" indent="-285750">
              <a:buFont typeface="Arial" panose="020B0604020202020204" pitchFamily="34" charset="0"/>
              <a:buChar char="•"/>
            </a:pPr>
            <a:r>
              <a:rPr lang="sv-SE" sz="900" kern="1200" dirty="0">
                <a:solidFill>
                  <a:schemeClr val="tx1"/>
                </a:solidFill>
                <a:latin typeface="+mn-lt"/>
                <a:ea typeface="+mn-ea"/>
                <a:cs typeface="+mn-cs"/>
              </a:rPr>
              <a:t>Ta hjälp av kommunikatörer för att sprida information om risken för torka framåt sommaren. Det kan till exempel handla om att skriva en artikel eller tipsa medier.</a:t>
            </a:r>
            <a:endParaRPr lang="sv-SE" sz="800" b="1" kern="1200" dirty="0">
              <a:solidFill>
                <a:schemeClr val="tx1"/>
              </a:solidFill>
              <a:latin typeface="+mn-lt"/>
              <a:ea typeface="+mn-ea"/>
              <a:cs typeface="+mn-cs"/>
            </a:endParaRPr>
          </a:p>
          <a:p>
            <a:endParaRPr lang="sv-SE" sz="900" dirty="0"/>
          </a:p>
        </p:txBody>
      </p:sp>
      <p:sp>
        <p:nvSpPr>
          <p:cNvPr id="4" name="Platshållare för bildnummer 3">
            <a:extLst>
              <a:ext uri="{FF2B5EF4-FFF2-40B4-BE49-F238E27FC236}">
                <a16:creationId xmlns:a16="http://schemas.microsoft.com/office/drawing/2014/main" id="{BCC7A1BB-914D-5E9A-6197-5E0BE0118FF4}"/>
              </a:ext>
            </a:extLst>
          </p:cNvPr>
          <p:cNvSpPr>
            <a:spLocks noGrp="1"/>
          </p:cNvSpPr>
          <p:nvPr>
            <p:ph type="sldNum" sz="quarter" idx="5"/>
          </p:nvPr>
        </p:nvSpPr>
        <p:spPr/>
        <p:txBody>
          <a:bodyPr/>
          <a:lstStyle/>
          <a:p>
            <a:fld id="{B2F4645E-8FB4-274E-98F6-BAED646D31AB}" type="slidenum">
              <a:rPr lang="sv-SE" smtClean="0"/>
              <a:t>29</a:t>
            </a:fld>
            <a:endParaRPr lang="sv-SE"/>
          </a:p>
        </p:txBody>
      </p:sp>
    </p:spTree>
    <p:extLst>
      <p:ext uri="{BB962C8B-B14F-4D97-AF65-F5344CB8AC3E}">
        <p14:creationId xmlns:p14="http://schemas.microsoft.com/office/powerpoint/2010/main" val="29435333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b="1" dirty="0"/>
              <a:t>Lyssna in och kommunicera aktivt! </a:t>
            </a:r>
            <a:br>
              <a:rPr lang="sv-SE" b="1" dirty="0"/>
            </a:br>
            <a:r>
              <a:rPr lang="sv-SE" b="0" dirty="0"/>
              <a:t>Se och möt informationsbehovet hos varandra! </a:t>
            </a:r>
            <a:r>
              <a:rPr lang="sv-SE" sz="1200" kern="1200" dirty="0">
                <a:solidFill>
                  <a:schemeClr val="tx1"/>
                </a:solidFill>
                <a:latin typeface="+mn-lt"/>
                <a:ea typeface="+mn-ea"/>
                <a:cs typeface="+mn-cs"/>
              </a:rPr>
              <a:t>Genom att </a:t>
            </a:r>
            <a:r>
              <a:rPr lang="sv-SE" sz="1200" b="0" kern="1200" dirty="0">
                <a:solidFill>
                  <a:schemeClr val="tx1"/>
                </a:solidFill>
                <a:latin typeface="+mn-lt"/>
                <a:ea typeface="+mn-ea"/>
                <a:cs typeface="+mn-cs"/>
              </a:rPr>
              <a:t>anpassa vår kommunikation </a:t>
            </a:r>
            <a:r>
              <a:rPr lang="sv-SE" sz="1200" kern="1200" dirty="0">
                <a:solidFill>
                  <a:schemeClr val="tx1"/>
                </a:solidFill>
                <a:latin typeface="+mn-lt"/>
                <a:ea typeface="+mn-ea"/>
                <a:cs typeface="+mn-cs"/>
              </a:rPr>
              <a:t>utifrån de som ska ta emot och agera utifrån den, bygger vi förtroende och tillit. Med kommunikation som verktyg kan vi snabbare och effektivare nå aktörsgemensamma mål och värna om samhällets skyddsvärden.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b="1" dirty="0"/>
              <a:t>Ha perspektivförståelse! </a:t>
            </a:r>
            <a:br>
              <a:rPr lang="sv-SE" b="1" dirty="0"/>
            </a:br>
            <a:r>
              <a:rPr lang="sv-SE" b="0" dirty="0"/>
              <a:t>Förstå </a:t>
            </a:r>
            <a:r>
              <a:rPr lang="sv-SE" dirty="0"/>
              <a:t>andras perspektiv som komplement till det egna. Om vi är nyfikna, ställer frågor, lyssnar och aktivt försöker förstå andras perspektiv får vi en mer heltäckande bild av samhällsstörningen och hjälpbehoven. </a:t>
            </a:r>
          </a:p>
          <a:p>
            <a:pPr fontAlgn="auto">
              <a:spcBef>
                <a:spcPts val="0"/>
              </a:spcBef>
              <a:spcAft>
                <a:spcPts val="0"/>
              </a:spcAft>
              <a:defRPr/>
            </a:pPr>
            <a:r>
              <a:rPr lang="sv-SE" dirty="0"/>
              <a:t> </a:t>
            </a:r>
          </a:p>
          <a:p>
            <a:pPr fontAlgn="auto">
              <a:spcBef>
                <a:spcPts val="0"/>
              </a:spcBef>
              <a:spcAft>
                <a:spcPts val="0"/>
              </a:spcAft>
              <a:defRPr/>
            </a:pPr>
            <a:r>
              <a:rPr lang="sv-SE" b="1" dirty="0"/>
              <a:t>Se helheten! </a:t>
            </a:r>
            <a:br>
              <a:rPr lang="sv-SE" b="1" dirty="0"/>
            </a:br>
            <a:r>
              <a:rPr lang="sv-SE" dirty="0"/>
              <a:t>Se den egna organisationen som en del av en helhet – en pusselbit i ett större system. När vi har helhetssyn tar vi ansvar för det egna uppdraget samtidigt som vi aktivt bidrar till att den gemensamma hanteringen blir så effektiv som möjligt. </a:t>
            </a:r>
          </a:p>
          <a:p>
            <a:pPr fontAlgn="auto">
              <a:spcBef>
                <a:spcPts val="0"/>
              </a:spcBef>
              <a:spcAft>
                <a:spcPts val="0"/>
              </a:spcAft>
              <a:defRPr/>
            </a:pPr>
            <a:endParaRPr lang="sv-SE" dirty="0"/>
          </a:p>
          <a:p>
            <a:pPr fontAlgn="auto">
              <a:spcBef>
                <a:spcPts val="0"/>
              </a:spcBef>
              <a:spcAft>
                <a:spcPts val="0"/>
              </a:spcAft>
              <a:defRPr/>
            </a:pPr>
            <a:r>
              <a:rPr lang="sv-SE" b="1" dirty="0"/>
              <a:t>Ta medvetna beslut! </a:t>
            </a:r>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Det handlar dels om att vara medveten om hur vi människor fattar beslut, dels om att fatta beslut på ett mer medvetet sätt, baserat på analys. </a:t>
            </a:r>
            <a:r>
              <a:rPr lang="sv-SE" sz="1200" dirty="0"/>
              <a:t>Samhällsstörningar är ofta både unika och komplexa</a:t>
            </a:r>
            <a:r>
              <a:rPr lang="sv-SE" sz="1200" b="0" dirty="0"/>
              <a:t>. Vi kan inte i samma utsträckning förlita oss på tidigare erfarenheter. </a:t>
            </a:r>
          </a:p>
          <a:p>
            <a:endParaRPr lang="sv-SE" dirty="0"/>
          </a:p>
          <a:p>
            <a:pPr fontAlgn="auto">
              <a:spcBef>
                <a:spcPts val="0"/>
              </a:spcBef>
              <a:spcAft>
                <a:spcPts val="0"/>
              </a:spcAft>
              <a:defRPr/>
            </a:pPr>
            <a:r>
              <a:rPr lang="sv-SE" b="1" dirty="0"/>
              <a:t>Var proaktiv! </a:t>
            </a:r>
          </a:p>
          <a:p>
            <a:pPr fontAlgn="auto">
              <a:spcBef>
                <a:spcPts val="0"/>
              </a:spcBef>
              <a:spcAft>
                <a:spcPts val="0"/>
              </a:spcAft>
              <a:defRPr/>
            </a:pPr>
            <a:r>
              <a:rPr lang="sv-SE" dirty="0"/>
              <a:t>Agera på tidiga signaler och vidta konkreta åtgärder i ett tidigt skede. När vi är förutseende, flexibla och initiativrika kan vi enklare hantera komplexa och dynamiska händelseförlopp tillsammans. </a:t>
            </a:r>
          </a:p>
          <a:p>
            <a:pPr fontAlgn="auto">
              <a:spcBef>
                <a:spcPts val="0"/>
              </a:spcBef>
              <a:spcAft>
                <a:spcPts val="0"/>
              </a:spcAft>
              <a:defRPr/>
            </a:pPr>
            <a:endParaRPr lang="sv-SE" dirty="0"/>
          </a:p>
          <a:p>
            <a:pPr fontAlgn="auto">
              <a:spcBef>
                <a:spcPts val="0"/>
              </a:spcBef>
              <a:spcAft>
                <a:spcPts val="0"/>
              </a:spcAft>
              <a:defRPr/>
            </a:pPr>
            <a:r>
              <a:rPr lang="sv-SE" b="1" dirty="0"/>
              <a:t>Agera handlingskraftigt!</a:t>
            </a:r>
          </a:p>
          <a:p>
            <a:pPr fontAlgn="auto">
              <a:spcBef>
                <a:spcPts val="0"/>
              </a:spcBef>
              <a:spcAft>
                <a:spcPts val="0"/>
              </a:spcAft>
              <a:defRPr/>
            </a:pPr>
            <a:r>
              <a:rPr lang="sv-SE" dirty="0"/>
              <a:t>Handlingskraft påminner oss om behovet att fokusera på effekter och inte fastna i en överdriven försiktighet och rädsla att göra fel. Förhållningssättet handlingskraft ligger nära förhållningssättet proaktivitet. Handlingskraft grundas på de fem andra förhållningssätten.</a:t>
            </a:r>
          </a:p>
          <a:p>
            <a:pPr fontAlgn="auto">
              <a:spcBef>
                <a:spcPts val="0"/>
              </a:spcBef>
              <a:spcAft>
                <a:spcPts val="0"/>
              </a:spcAft>
              <a:defRPr/>
            </a:pPr>
            <a:endParaRPr lang="sv-SE" dirty="0"/>
          </a:p>
          <a:p>
            <a:pPr fontAlgn="auto">
              <a:spcBef>
                <a:spcPts val="0"/>
              </a:spcBef>
              <a:spcAft>
                <a:spcPts val="0"/>
              </a:spcAft>
              <a:defRPr/>
            </a:pPr>
            <a:endParaRPr lang="sv-SE" dirty="0"/>
          </a:p>
          <a:p>
            <a:endParaRPr lang="sv-SE" dirty="0"/>
          </a:p>
        </p:txBody>
      </p:sp>
      <p:sp>
        <p:nvSpPr>
          <p:cNvPr id="4" name="Platshållare för bildnummer 3"/>
          <p:cNvSpPr>
            <a:spLocks noGrp="1"/>
          </p:cNvSpPr>
          <p:nvPr>
            <p:ph type="sldNum" sz="quarter" idx="5"/>
          </p:nvPr>
        </p:nvSpPr>
        <p:spPr/>
        <p:txBody>
          <a:bodyPr/>
          <a:lstStyle/>
          <a:p>
            <a:fld id="{B2F4645E-8FB4-274E-98F6-BAED646D31AB}" type="slidenum">
              <a:rPr lang="sv-SE" smtClean="0"/>
              <a:t>3</a:t>
            </a:fld>
            <a:endParaRPr lang="sv-SE"/>
          </a:p>
        </p:txBody>
      </p:sp>
    </p:spTree>
    <p:extLst>
      <p:ext uri="{BB962C8B-B14F-4D97-AF65-F5344CB8AC3E}">
        <p14:creationId xmlns:p14="http://schemas.microsoft.com/office/powerpoint/2010/main" val="124314912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2DC869-81CE-2147-88DB-2C8CC39EEE23}"/>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1CFA9137-7260-E899-C5BA-B2FD066B6E2F}"/>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49E02AA9-F26B-4033-4B33-C56E7C8B88E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800" dirty="0"/>
              <a:t>Tips till dig som dialogledare </a:t>
            </a:r>
          </a:p>
          <a:p>
            <a:r>
              <a:rPr lang="sv-SE" sz="800" b="1" kern="1200" dirty="0">
                <a:solidFill>
                  <a:schemeClr val="tx1"/>
                </a:solidFill>
                <a:latin typeface="+mn-lt"/>
                <a:ea typeface="+mn-ea"/>
                <a:cs typeface="+mn-cs"/>
              </a:rPr>
              <a:t>Exempel på negativa effekter: </a:t>
            </a:r>
          </a:p>
          <a:p>
            <a:pPr marL="285750" indent="-285750">
              <a:buFont typeface="Arial" panose="020B0604020202020204" pitchFamily="34" charset="0"/>
              <a:buChar char="•"/>
            </a:pPr>
            <a:r>
              <a:rPr lang="sv-SE" sz="800" b="1" kern="1200" dirty="0">
                <a:solidFill>
                  <a:schemeClr val="tx1"/>
                </a:solidFill>
                <a:latin typeface="+mn-lt"/>
                <a:ea typeface="+mn-ea"/>
                <a:cs typeface="+mn-cs"/>
              </a:rPr>
              <a:t>Förlorad tid: </a:t>
            </a:r>
            <a:r>
              <a:rPr lang="sv-SE" sz="800" kern="1200" dirty="0">
                <a:solidFill>
                  <a:schemeClr val="tx1"/>
                </a:solidFill>
                <a:latin typeface="+mn-lt"/>
                <a:ea typeface="+mn-ea"/>
                <a:cs typeface="+mn-cs"/>
              </a:rPr>
              <a:t>Utan proaktivt agerande kan värdefull tid gå förlorad, vilket kan leda till att åtgärder sätts in för sent för att effektivt förebygga eller mildra torkans effekter.</a:t>
            </a:r>
          </a:p>
          <a:p>
            <a:pPr marL="285750" indent="-285750">
              <a:buFont typeface="Arial" panose="020B0604020202020204" pitchFamily="34" charset="0"/>
              <a:buChar char="•"/>
            </a:pPr>
            <a:r>
              <a:rPr lang="sv-SE" sz="800" b="1" kern="1200" dirty="0">
                <a:solidFill>
                  <a:schemeClr val="tx1"/>
                </a:solidFill>
                <a:latin typeface="+mn-lt"/>
                <a:ea typeface="+mn-ea"/>
                <a:cs typeface="+mn-cs"/>
              </a:rPr>
              <a:t>Större konsekvenser: </a:t>
            </a:r>
            <a:r>
              <a:rPr lang="sv-SE" sz="800" kern="1200" dirty="0">
                <a:solidFill>
                  <a:schemeClr val="tx1"/>
                </a:solidFill>
                <a:latin typeface="+mn-lt"/>
                <a:ea typeface="+mn-ea"/>
                <a:cs typeface="+mn-cs"/>
              </a:rPr>
              <a:t>Brist på tidiga åtgärder kan resultera i mer omfattande och allvarliga konsekvenser, såsom skador på jordbruk, minskad tillgång till dricksvatten och påverkan på energiproduktion.</a:t>
            </a:r>
          </a:p>
          <a:p>
            <a:pPr marL="285750" indent="-285750">
              <a:buFont typeface="Arial" panose="020B0604020202020204" pitchFamily="34" charset="0"/>
              <a:buChar char="•"/>
            </a:pPr>
            <a:r>
              <a:rPr lang="sv-SE" sz="800" b="1" kern="1200" dirty="0">
                <a:solidFill>
                  <a:schemeClr val="tx1"/>
                </a:solidFill>
                <a:latin typeface="+mn-lt"/>
                <a:ea typeface="+mn-ea"/>
                <a:cs typeface="+mn-cs"/>
              </a:rPr>
              <a:t>Bristande samordning och ökade kostnader: </a:t>
            </a:r>
            <a:r>
              <a:rPr lang="sv-SE" sz="800" kern="1200" dirty="0">
                <a:solidFill>
                  <a:schemeClr val="tx1"/>
                </a:solidFill>
                <a:latin typeface="+mn-lt"/>
                <a:ea typeface="+mn-ea"/>
                <a:cs typeface="+mn-cs"/>
              </a:rPr>
              <a:t>Utan tidig kommunikation och samverkan finns det risk att samordningen mellan olika aktörer bli ineffektiv, vilket kan förvärra situationen och öka kostnaderna för att hantera krisen.</a:t>
            </a:r>
          </a:p>
          <a:p>
            <a:pPr marL="285750" indent="-285750">
              <a:buFont typeface="Arial" panose="020B0604020202020204" pitchFamily="34" charset="0"/>
              <a:buChar char="•"/>
            </a:pPr>
            <a:r>
              <a:rPr lang="sv-SE" sz="800" b="1" kern="1200" dirty="0">
                <a:solidFill>
                  <a:schemeClr val="tx1"/>
                </a:solidFill>
                <a:latin typeface="+mn-lt"/>
                <a:ea typeface="+mn-ea"/>
                <a:cs typeface="+mn-cs"/>
              </a:rPr>
              <a:t>Informationsvakuum: </a:t>
            </a:r>
            <a:r>
              <a:rPr lang="sv-SE" sz="800" kern="1200" dirty="0">
                <a:solidFill>
                  <a:schemeClr val="tx1"/>
                </a:solidFill>
                <a:latin typeface="+mn-lt"/>
                <a:ea typeface="+mn-ea"/>
                <a:cs typeface="+mn-cs"/>
              </a:rPr>
              <a:t>Om organisationen inte kommunicerar proaktivt, kan det skapa ett informationsvakuum där allmänheten söker information från osäkra källor, vilket kan leda till ryktesspridning och missnöje.</a:t>
            </a:r>
          </a:p>
          <a:p>
            <a:pPr marL="285750" indent="-285750">
              <a:buFont typeface="Arial" panose="020B0604020202020204" pitchFamily="34" charset="0"/>
              <a:buChar char="•"/>
            </a:pPr>
            <a:r>
              <a:rPr lang="sv-SE" sz="800" b="1" kern="1200" dirty="0">
                <a:solidFill>
                  <a:schemeClr val="tx1"/>
                </a:solidFill>
                <a:latin typeface="+mn-lt"/>
                <a:ea typeface="+mn-ea"/>
                <a:cs typeface="+mn-cs"/>
              </a:rPr>
              <a:t>Försämrat förtroende: </a:t>
            </a:r>
            <a:r>
              <a:rPr lang="sv-SE" sz="800" kern="1200" dirty="0">
                <a:solidFill>
                  <a:schemeClr val="tx1"/>
                </a:solidFill>
                <a:latin typeface="+mn-lt"/>
                <a:ea typeface="+mn-ea"/>
                <a:cs typeface="+mn-cs"/>
              </a:rPr>
              <a:t>Brist på proaktivitet kan påverka allmänhetens förtroende för myndighetens förmåga att hantera krisen, vilket kan göra det svårare att få allmänheten att följa nödvändiga rekommendationer och restriktioner.</a:t>
            </a:r>
          </a:p>
          <a:p>
            <a:pPr marL="285750" indent="-285750">
              <a:buFont typeface="Arial" panose="020B0604020202020204" pitchFamily="34" charset="0"/>
              <a:buChar char="•"/>
            </a:pPr>
            <a:r>
              <a:rPr lang="sv-SE" sz="800" b="1" kern="1200" dirty="0">
                <a:solidFill>
                  <a:schemeClr val="tx1"/>
                </a:solidFill>
                <a:latin typeface="+mn-lt"/>
                <a:ea typeface="+mn-ea"/>
                <a:cs typeface="+mn-cs"/>
              </a:rPr>
              <a:t>Acceptans: </a:t>
            </a:r>
            <a:r>
              <a:rPr lang="sv-SE" sz="800" kern="1200" dirty="0">
                <a:solidFill>
                  <a:schemeClr val="tx1"/>
                </a:solidFill>
                <a:latin typeface="+mn-lt"/>
                <a:ea typeface="+mn-ea"/>
                <a:cs typeface="+mn-cs"/>
              </a:rPr>
              <a:t>Utan en proaktiv strategi kan det bli svårare att snabbt anpassa planer och resurser när ny information eller förändringar i situationen uppstår, vilket kan försvåra hanteringen av krisen.</a:t>
            </a:r>
          </a:p>
          <a:p>
            <a:endParaRPr lang="sv-SE" sz="800" dirty="0"/>
          </a:p>
        </p:txBody>
      </p:sp>
      <p:sp>
        <p:nvSpPr>
          <p:cNvPr id="4" name="Platshållare för bildnummer 3">
            <a:extLst>
              <a:ext uri="{FF2B5EF4-FFF2-40B4-BE49-F238E27FC236}">
                <a16:creationId xmlns:a16="http://schemas.microsoft.com/office/drawing/2014/main" id="{D1B1F95F-C620-4439-E674-B4B74D2A93B0}"/>
              </a:ext>
            </a:extLst>
          </p:cNvPr>
          <p:cNvSpPr>
            <a:spLocks noGrp="1"/>
          </p:cNvSpPr>
          <p:nvPr>
            <p:ph type="sldNum" sz="quarter" idx="5"/>
          </p:nvPr>
        </p:nvSpPr>
        <p:spPr/>
        <p:txBody>
          <a:bodyPr/>
          <a:lstStyle/>
          <a:p>
            <a:fld id="{B2F4645E-8FB4-274E-98F6-BAED646D31AB}" type="slidenum">
              <a:rPr lang="sv-SE" smtClean="0"/>
              <a:t>30</a:t>
            </a:fld>
            <a:endParaRPr lang="sv-SE"/>
          </a:p>
        </p:txBody>
      </p:sp>
    </p:spTree>
    <p:extLst>
      <p:ext uri="{BB962C8B-B14F-4D97-AF65-F5344CB8AC3E}">
        <p14:creationId xmlns:p14="http://schemas.microsoft.com/office/powerpoint/2010/main" val="271240369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B2F4645E-8FB4-274E-98F6-BAED646D31AB}" type="slidenum">
              <a:rPr lang="sv-SE" smtClean="0"/>
              <a:t>32</a:t>
            </a:fld>
            <a:endParaRPr lang="sv-SE"/>
          </a:p>
        </p:txBody>
      </p:sp>
    </p:spTree>
    <p:extLst>
      <p:ext uri="{BB962C8B-B14F-4D97-AF65-F5344CB8AC3E}">
        <p14:creationId xmlns:p14="http://schemas.microsoft.com/office/powerpoint/2010/main" val="102308955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DF6BB3-FE51-4171-178A-253F1B2E2FA9}"/>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8C56F3D1-7E79-8FD6-83C7-40CDE0F0043F}"/>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70D2EF3B-46F6-D403-D3D9-5C5F1FDF1619}"/>
              </a:ext>
            </a:extLst>
          </p:cNvPr>
          <p:cNvSpPr>
            <a:spLocks noGrp="1"/>
          </p:cNvSpPr>
          <p:nvPr>
            <p:ph type="body" idx="1"/>
          </p:nvPr>
        </p:nvSpPr>
        <p:spPr/>
        <p:txBody>
          <a:bodyPr/>
          <a:lstStyle/>
          <a:p>
            <a:endParaRPr lang="sv-SE" sz="1200" dirty="0">
              <a:latin typeface="+mn-lt"/>
            </a:endParaRPr>
          </a:p>
        </p:txBody>
      </p:sp>
      <p:sp>
        <p:nvSpPr>
          <p:cNvPr id="4" name="Platshållare för bildnummer 3">
            <a:extLst>
              <a:ext uri="{FF2B5EF4-FFF2-40B4-BE49-F238E27FC236}">
                <a16:creationId xmlns:a16="http://schemas.microsoft.com/office/drawing/2014/main" id="{92943D2B-B8C6-A8FB-7A5F-1B08FC88DBD9}"/>
              </a:ext>
            </a:extLst>
          </p:cNvPr>
          <p:cNvSpPr>
            <a:spLocks noGrp="1"/>
          </p:cNvSpPr>
          <p:nvPr>
            <p:ph type="sldNum" sz="quarter" idx="5"/>
          </p:nvPr>
        </p:nvSpPr>
        <p:spPr/>
        <p:txBody>
          <a:bodyPr/>
          <a:lstStyle/>
          <a:p>
            <a:fld id="{B2F4645E-8FB4-274E-98F6-BAED646D31AB}" type="slidenum">
              <a:rPr lang="sv-SE" smtClean="0"/>
              <a:t>34</a:t>
            </a:fld>
            <a:endParaRPr lang="sv-SE"/>
          </a:p>
        </p:txBody>
      </p:sp>
    </p:spTree>
    <p:extLst>
      <p:ext uri="{BB962C8B-B14F-4D97-AF65-F5344CB8AC3E}">
        <p14:creationId xmlns:p14="http://schemas.microsoft.com/office/powerpoint/2010/main" val="9917663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02A342-614E-A932-03C3-6A94A9515BD8}"/>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7537FBE2-B58A-B67D-0F1D-2242604B3816}"/>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74A779BA-B729-3F0E-C5B0-3FB0C66DE39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dirty="0"/>
              <a:t>Att lyssna in och kommunicera aktivt innebär att i alla steg och på alla nivåer lyssna in för att se och möta informationsbehov hos varandra.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dirty="0"/>
              <a:t>Genom att lyssna in och kommunicera aktivt kan vi bättre förstå informationsbehov hos varandra och anpassa vår information till de som ska ta emot och agera utifrån den. Det påverkar även förtroendet positivt – dels mellan samverkande aktörer, dels allmänhetens förtroende för myndigheternas och samhällets förmåga att hantera samhällsstörningar</a:t>
            </a:r>
            <a:endParaRPr lang="sv-SE" sz="1200" dirty="0">
              <a:solidFill>
                <a:srgbClr val="000000"/>
              </a:solidFill>
              <a:effectLst/>
              <a:latin typeface="Century Gothic" panose="020B0502020202020204" pitchFamily="34" charset="0"/>
              <a:ea typeface="Times New Roman" panose="02020603050405020304" pitchFamily="18" charset="0"/>
              <a:cs typeface="Times New Roman" panose="02020603050405020304" pitchFamily="18" charset="0"/>
            </a:endParaRPr>
          </a:p>
          <a:p>
            <a:endParaRPr lang="sv-SE" dirty="0"/>
          </a:p>
          <a:p>
            <a:endParaRPr lang="sv-SE" dirty="0"/>
          </a:p>
          <a:p>
            <a:endParaRPr lang="sv-SE" dirty="0"/>
          </a:p>
        </p:txBody>
      </p:sp>
      <p:sp>
        <p:nvSpPr>
          <p:cNvPr id="4" name="Platshållare för bildnummer 3">
            <a:extLst>
              <a:ext uri="{FF2B5EF4-FFF2-40B4-BE49-F238E27FC236}">
                <a16:creationId xmlns:a16="http://schemas.microsoft.com/office/drawing/2014/main" id="{AD97E2B0-A3BA-30D3-AEA9-0CD788E3F4A3}"/>
              </a:ext>
            </a:extLst>
          </p:cNvPr>
          <p:cNvSpPr>
            <a:spLocks noGrp="1"/>
          </p:cNvSpPr>
          <p:nvPr>
            <p:ph type="sldNum" sz="quarter" idx="5"/>
          </p:nvPr>
        </p:nvSpPr>
        <p:spPr/>
        <p:txBody>
          <a:bodyPr/>
          <a:lstStyle/>
          <a:p>
            <a:fld id="{B2F4645E-8FB4-274E-98F6-BAED646D31AB}" type="slidenum">
              <a:rPr lang="sv-SE" smtClean="0"/>
              <a:t>4</a:t>
            </a:fld>
            <a:endParaRPr lang="sv-SE"/>
          </a:p>
        </p:txBody>
      </p:sp>
    </p:spTree>
    <p:extLst>
      <p:ext uri="{BB962C8B-B14F-4D97-AF65-F5344CB8AC3E}">
        <p14:creationId xmlns:p14="http://schemas.microsoft.com/office/powerpoint/2010/main" val="17356621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F1E6CB-2DE8-4FBD-3255-7CB692598517}"/>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A77A4CFB-5A3B-9F80-E85B-FB248F53AECB}"/>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1DA88E21-5D6D-2B31-AACF-4ABB78941542}"/>
              </a:ext>
            </a:extLst>
          </p:cNvPr>
          <p:cNvSpPr>
            <a:spLocks noGrp="1"/>
          </p:cNvSpPr>
          <p:nvPr>
            <p:ph type="body" idx="1"/>
          </p:nvPr>
        </p:nvSpPr>
        <p:spPr/>
        <p:txBody>
          <a:bodyPr/>
          <a:lstStyle/>
          <a:p>
            <a:endParaRPr lang="sv-SE" dirty="0"/>
          </a:p>
        </p:txBody>
      </p:sp>
      <p:sp>
        <p:nvSpPr>
          <p:cNvPr id="4" name="Platshållare för bildnummer 3">
            <a:extLst>
              <a:ext uri="{FF2B5EF4-FFF2-40B4-BE49-F238E27FC236}">
                <a16:creationId xmlns:a16="http://schemas.microsoft.com/office/drawing/2014/main" id="{7C043509-25A9-E21F-3E06-8516F2CAD08D}"/>
              </a:ext>
            </a:extLst>
          </p:cNvPr>
          <p:cNvSpPr>
            <a:spLocks noGrp="1"/>
          </p:cNvSpPr>
          <p:nvPr>
            <p:ph type="sldNum" sz="quarter" idx="5"/>
          </p:nvPr>
        </p:nvSpPr>
        <p:spPr/>
        <p:txBody>
          <a:bodyPr/>
          <a:lstStyle/>
          <a:p>
            <a:fld id="{B2F4645E-8FB4-274E-98F6-BAED646D31AB}" type="slidenum">
              <a:rPr lang="sv-SE" smtClean="0"/>
              <a:t>5</a:t>
            </a:fld>
            <a:endParaRPr lang="sv-SE"/>
          </a:p>
        </p:txBody>
      </p:sp>
    </p:spTree>
    <p:extLst>
      <p:ext uri="{BB962C8B-B14F-4D97-AF65-F5344CB8AC3E}">
        <p14:creationId xmlns:p14="http://schemas.microsoft.com/office/powerpoint/2010/main" val="20951246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ED5360-8C9F-56DE-FC33-F608E38C333D}"/>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CF0B6F7C-1BEB-5217-9496-C42DFBE8A5C8}"/>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24D80F34-8DA9-1196-A1C3-785127CAC550}"/>
              </a:ext>
            </a:extLst>
          </p:cNvPr>
          <p:cNvSpPr>
            <a:spLocks noGrp="1"/>
          </p:cNvSpPr>
          <p:nvPr>
            <p:ph type="body" idx="1"/>
          </p:nvPr>
        </p:nvSpPr>
        <p:spPr/>
        <p:txBody>
          <a:bodyPr/>
          <a:lstStyle/>
          <a:p>
            <a:endParaRPr lang="sv-SE" dirty="0"/>
          </a:p>
        </p:txBody>
      </p:sp>
      <p:sp>
        <p:nvSpPr>
          <p:cNvPr id="4" name="Platshållare för bildnummer 3">
            <a:extLst>
              <a:ext uri="{FF2B5EF4-FFF2-40B4-BE49-F238E27FC236}">
                <a16:creationId xmlns:a16="http://schemas.microsoft.com/office/drawing/2014/main" id="{59419911-F853-7ECB-0EF6-61BB5DF560A4}"/>
              </a:ext>
            </a:extLst>
          </p:cNvPr>
          <p:cNvSpPr>
            <a:spLocks noGrp="1"/>
          </p:cNvSpPr>
          <p:nvPr>
            <p:ph type="sldNum" sz="quarter" idx="5"/>
          </p:nvPr>
        </p:nvSpPr>
        <p:spPr/>
        <p:txBody>
          <a:bodyPr/>
          <a:lstStyle/>
          <a:p>
            <a:fld id="{B2F4645E-8FB4-274E-98F6-BAED646D31AB}" type="slidenum">
              <a:rPr lang="sv-SE" smtClean="0"/>
              <a:t>6</a:t>
            </a:fld>
            <a:endParaRPr lang="sv-SE"/>
          </a:p>
        </p:txBody>
      </p:sp>
    </p:spTree>
    <p:extLst>
      <p:ext uri="{BB962C8B-B14F-4D97-AF65-F5344CB8AC3E}">
        <p14:creationId xmlns:p14="http://schemas.microsoft.com/office/powerpoint/2010/main" val="42197479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6BC86F-A212-809B-3B3E-3BA662F1740A}"/>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9544E430-790B-DCA9-8361-94D029FE9FCE}"/>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23CFB09D-1F6D-F4C6-A1FA-251AFFB22D0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050" dirty="0"/>
              <a:t>Tips till dig som dialogledare </a:t>
            </a:r>
          </a:p>
          <a:p>
            <a:r>
              <a:rPr lang="sv-SE" sz="1200" kern="1200" dirty="0">
                <a:solidFill>
                  <a:schemeClr val="tx1"/>
                </a:solidFill>
                <a:latin typeface="+mn-lt"/>
                <a:ea typeface="+mn-ea"/>
                <a:cs typeface="+mn-cs"/>
              </a:rPr>
              <a:t>Använd gärna metoden med pusselbitarna eller </a:t>
            </a:r>
            <a:r>
              <a:rPr lang="sv-SE" sz="1200" kern="1200" dirty="0" err="1">
                <a:solidFill>
                  <a:schemeClr val="tx1"/>
                </a:solidFill>
                <a:latin typeface="+mn-lt"/>
                <a:ea typeface="+mn-ea"/>
                <a:cs typeface="+mn-cs"/>
              </a:rPr>
              <a:t>mindmappen</a:t>
            </a:r>
            <a:r>
              <a:rPr lang="sv-SE" sz="1200" kern="1200" dirty="0">
                <a:solidFill>
                  <a:schemeClr val="tx1"/>
                </a:solidFill>
                <a:latin typeface="+mn-lt"/>
                <a:ea typeface="+mn-ea"/>
                <a:cs typeface="+mn-cs"/>
              </a:rPr>
              <a:t> för att visualisera berörda aktörer från förhållningssättet Helhetssyn när ni ska identifiera vilka grupper som behöver information.</a:t>
            </a:r>
          </a:p>
          <a:p>
            <a:endParaRPr lang="sv-SE" sz="1200" kern="1200" dirty="0">
              <a:solidFill>
                <a:schemeClr val="tx1"/>
              </a:solidFill>
              <a:latin typeface="+mn-lt"/>
              <a:ea typeface="+mn-ea"/>
              <a:cs typeface="+mn-cs"/>
            </a:endParaRPr>
          </a:p>
          <a:p>
            <a:r>
              <a:rPr lang="sv-SE" sz="1200" b="1" kern="1200" dirty="0">
                <a:solidFill>
                  <a:schemeClr val="tx1"/>
                </a:solidFill>
                <a:latin typeface="+mn-lt"/>
                <a:ea typeface="+mn-ea"/>
                <a:cs typeface="+mn-cs"/>
              </a:rPr>
              <a:t>Exempel på grupper och deras behov av rent dricksvatten:</a:t>
            </a:r>
          </a:p>
          <a:p>
            <a:pPr marL="285750" indent="-285750">
              <a:buFont typeface="Arial" panose="020B0604020202020204" pitchFamily="34" charset="0"/>
              <a:buChar char="•"/>
            </a:pPr>
            <a:r>
              <a:rPr lang="sv-SE" sz="1200" kern="1200" dirty="0">
                <a:solidFill>
                  <a:schemeClr val="tx1"/>
                </a:solidFill>
                <a:latin typeface="+mn-lt"/>
                <a:ea typeface="+mn-ea"/>
                <a:cs typeface="+mn-cs"/>
              </a:rPr>
              <a:t>Medborgare: Dricksvatten, matlagning, hygien, vattna egen trädgård, fylla pooler.</a:t>
            </a:r>
          </a:p>
          <a:p>
            <a:pPr marL="285750" indent="-285750">
              <a:buFont typeface="Arial" panose="020B0604020202020204" pitchFamily="34" charset="0"/>
              <a:buChar char="•"/>
            </a:pPr>
            <a:r>
              <a:rPr lang="sv-SE" sz="1200" kern="1200" dirty="0">
                <a:solidFill>
                  <a:schemeClr val="tx1"/>
                </a:solidFill>
                <a:latin typeface="+mn-lt"/>
                <a:ea typeface="+mn-ea"/>
                <a:cs typeface="+mn-cs"/>
              </a:rPr>
              <a:t>Djurägare lantbruk: Vatten för hygien och dricksvatten till djur.</a:t>
            </a:r>
          </a:p>
          <a:p>
            <a:pPr marL="285750" indent="-285750">
              <a:buFont typeface="Arial" panose="020B0604020202020204" pitchFamily="34" charset="0"/>
              <a:buChar char="•"/>
            </a:pPr>
            <a:r>
              <a:rPr lang="sv-SE" sz="1200" kern="1200" dirty="0">
                <a:solidFill>
                  <a:schemeClr val="tx1"/>
                </a:solidFill>
                <a:latin typeface="+mn-lt"/>
                <a:ea typeface="+mn-ea"/>
                <a:cs typeface="+mn-cs"/>
              </a:rPr>
              <a:t>Växtodlare: Bevattning av grödor.</a:t>
            </a:r>
          </a:p>
          <a:p>
            <a:pPr marL="285750" indent="-285750">
              <a:buFont typeface="Arial" panose="020B0604020202020204" pitchFamily="34" charset="0"/>
              <a:buChar char="•"/>
            </a:pPr>
            <a:r>
              <a:rPr lang="sv-SE" sz="1200" kern="1200" dirty="0">
                <a:solidFill>
                  <a:schemeClr val="tx1"/>
                </a:solidFill>
                <a:latin typeface="+mn-lt"/>
                <a:ea typeface="+mn-ea"/>
                <a:cs typeface="+mn-cs"/>
              </a:rPr>
              <a:t>Restauranger: Dricksvatten, matlagning och hygien.</a:t>
            </a:r>
          </a:p>
          <a:p>
            <a:pPr marL="285750" indent="-285750">
              <a:buFont typeface="Arial" panose="020B0604020202020204" pitchFamily="34" charset="0"/>
              <a:buChar char="•"/>
            </a:pPr>
            <a:r>
              <a:rPr lang="sv-SE" sz="1200" kern="1200" dirty="0">
                <a:solidFill>
                  <a:schemeClr val="tx1"/>
                </a:solidFill>
                <a:latin typeface="+mn-lt"/>
                <a:ea typeface="+mn-ea"/>
                <a:cs typeface="+mn-cs"/>
              </a:rPr>
              <a:t>Tillverkningsindustrier: Driva verksamhet, arbetsmiljö och hygien.</a:t>
            </a:r>
          </a:p>
          <a:p>
            <a:endParaRPr lang="sv-SE" dirty="0"/>
          </a:p>
          <a:p>
            <a:endParaRPr lang="sv-SE" dirty="0"/>
          </a:p>
        </p:txBody>
      </p:sp>
      <p:sp>
        <p:nvSpPr>
          <p:cNvPr id="4" name="Platshållare för bildnummer 3">
            <a:extLst>
              <a:ext uri="{FF2B5EF4-FFF2-40B4-BE49-F238E27FC236}">
                <a16:creationId xmlns:a16="http://schemas.microsoft.com/office/drawing/2014/main" id="{2F3E00A7-1F2B-760F-29CE-F6BE90F3A5F6}"/>
              </a:ext>
            </a:extLst>
          </p:cNvPr>
          <p:cNvSpPr>
            <a:spLocks noGrp="1"/>
          </p:cNvSpPr>
          <p:nvPr>
            <p:ph type="sldNum" sz="quarter" idx="5"/>
          </p:nvPr>
        </p:nvSpPr>
        <p:spPr/>
        <p:txBody>
          <a:bodyPr/>
          <a:lstStyle/>
          <a:p>
            <a:fld id="{B2F4645E-8FB4-274E-98F6-BAED646D31AB}" type="slidenum">
              <a:rPr lang="sv-SE" smtClean="0"/>
              <a:t>7</a:t>
            </a:fld>
            <a:endParaRPr lang="sv-SE"/>
          </a:p>
        </p:txBody>
      </p:sp>
    </p:spTree>
    <p:extLst>
      <p:ext uri="{BB962C8B-B14F-4D97-AF65-F5344CB8AC3E}">
        <p14:creationId xmlns:p14="http://schemas.microsoft.com/office/powerpoint/2010/main" val="37804028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DE4A3F-6C8A-B82B-8416-F4E047428254}"/>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8EADF62C-A844-6355-A874-E66543182598}"/>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12AF25EF-861A-58D8-1E63-079D465711A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900" dirty="0"/>
              <a:t>Tips till dig som dialogledare </a:t>
            </a:r>
          </a:p>
          <a:p>
            <a:r>
              <a:rPr lang="sv-SE" sz="1050" b="1" kern="1200" dirty="0">
                <a:solidFill>
                  <a:schemeClr val="tx1"/>
                </a:solidFill>
                <a:latin typeface="+mn-lt"/>
                <a:ea typeface="+mn-ea"/>
                <a:cs typeface="+mn-cs"/>
              </a:rPr>
              <a:t>Vad är det för beslut kommunen fattar? </a:t>
            </a:r>
          </a:p>
          <a:p>
            <a:r>
              <a:rPr lang="sv-SE" sz="1050" kern="1200" dirty="0">
                <a:solidFill>
                  <a:schemeClr val="tx1"/>
                </a:solidFill>
                <a:latin typeface="+mn-lt"/>
                <a:ea typeface="+mn-ea"/>
                <a:cs typeface="+mn-cs"/>
              </a:rPr>
              <a:t>Om gruppen fastnar i denna fråga kan du ge dem följande budskap: </a:t>
            </a:r>
          </a:p>
          <a:p>
            <a:pPr marL="285750" indent="-285750">
              <a:buFont typeface="Arial" panose="020B0604020202020204" pitchFamily="34" charset="0"/>
              <a:buChar char="•"/>
            </a:pPr>
            <a:r>
              <a:rPr lang="sv-SE" sz="1050" kern="1200" dirty="0">
                <a:solidFill>
                  <a:schemeClr val="tx1"/>
                </a:solidFill>
                <a:latin typeface="+mn-lt"/>
                <a:ea typeface="+mn-ea"/>
                <a:cs typeface="+mn-cs"/>
              </a:rPr>
              <a:t>Bevattning: Förbud eller restriktioner mot att vattna trädgårdar, gräsmattor och grönytor.</a:t>
            </a:r>
          </a:p>
          <a:p>
            <a:pPr marL="285750" indent="-285750">
              <a:buFont typeface="Arial" panose="020B0604020202020204" pitchFamily="34" charset="0"/>
              <a:buChar char="•"/>
            </a:pPr>
            <a:r>
              <a:rPr lang="sv-SE" sz="1050" kern="1200" dirty="0">
                <a:solidFill>
                  <a:schemeClr val="tx1"/>
                </a:solidFill>
                <a:latin typeface="+mn-lt"/>
                <a:ea typeface="+mn-ea"/>
                <a:cs typeface="+mn-cs"/>
              </a:rPr>
              <a:t>Fordonstvätt: Förbud mot att tvätta bilar och andra fordon hemma.</a:t>
            </a:r>
          </a:p>
          <a:p>
            <a:pPr marL="285750" indent="-285750">
              <a:buFont typeface="Arial" panose="020B0604020202020204" pitchFamily="34" charset="0"/>
              <a:buChar char="•"/>
            </a:pPr>
            <a:r>
              <a:rPr lang="sv-SE" sz="1050" kern="1200" dirty="0">
                <a:solidFill>
                  <a:schemeClr val="tx1"/>
                </a:solidFill>
                <a:latin typeface="+mn-lt"/>
                <a:ea typeface="+mn-ea"/>
                <a:cs typeface="+mn-cs"/>
              </a:rPr>
              <a:t>Poolfyllning: Förbud mot att fylla pooler och </a:t>
            </a:r>
            <a:r>
              <a:rPr lang="sv-SE" sz="1050" kern="1200" dirty="0" err="1">
                <a:solidFill>
                  <a:schemeClr val="tx1"/>
                </a:solidFill>
                <a:latin typeface="+mn-lt"/>
                <a:ea typeface="+mn-ea"/>
                <a:cs typeface="+mn-cs"/>
              </a:rPr>
              <a:t>spabad</a:t>
            </a:r>
            <a:r>
              <a:rPr lang="sv-SE" sz="1050" kern="1200" dirty="0">
                <a:solidFill>
                  <a:schemeClr val="tx1"/>
                </a:solidFill>
                <a:latin typeface="+mn-lt"/>
                <a:ea typeface="+mn-ea"/>
                <a:cs typeface="+mn-cs"/>
              </a:rPr>
              <a:t>.</a:t>
            </a:r>
          </a:p>
          <a:p>
            <a:pPr marL="285750" indent="-285750">
              <a:buFont typeface="Arial" panose="020B0604020202020204" pitchFamily="34" charset="0"/>
              <a:buChar char="•"/>
            </a:pPr>
            <a:r>
              <a:rPr lang="sv-SE" sz="1050" kern="1200" dirty="0">
                <a:solidFill>
                  <a:schemeClr val="tx1"/>
                </a:solidFill>
                <a:latin typeface="+mn-lt"/>
                <a:ea typeface="+mn-ea"/>
                <a:cs typeface="+mn-cs"/>
              </a:rPr>
              <a:t>Företags vattenanvändning: Restriktioner för industrier och företag som använder stora mängder vatten i sin verksamhet.</a:t>
            </a:r>
          </a:p>
          <a:p>
            <a:pPr marL="285750" indent="-285750">
              <a:buFont typeface="Arial" panose="020B0604020202020204" pitchFamily="34" charset="0"/>
              <a:buChar char="•"/>
            </a:pPr>
            <a:r>
              <a:rPr lang="sv-SE" sz="1050" kern="1200" dirty="0">
                <a:solidFill>
                  <a:schemeClr val="tx1"/>
                </a:solidFill>
                <a:latin typeface="+mn-lt"/>
                <a:ea typeface="+mn-ea"/>
                <a:cs typeface="+mn-cs"/>
              </a:rPr>
              <a:t>Allmän sparsamhet: Uppmaningar till hushåll att minska vattenanvändningen genom enkla åtgärder som kortare duschar och fulla disk- och tvättmaskiner.</a:t>
            </a:r>
            <a:endParaRPr lang="sv-SE" sz="900" b="1" kern="1200" dirty="0">
              <a:solidFill>
                <a:schemeClr val="tx1"/>
              </a:solidFill>
              <a:latin typeface="+mn-lt"/>
              <a:ea typeface="+mn-ea"/>
              <a:cs typeface="+mn-cs"/>
            </a:endParaRPr>
          </a:p>
          <a:p>
            <a:endParaRPr lang="sv-SE" sz="1050" dirty="0"/>
          </a:p>
        </p:txBody>
      </p:sp>
      <p:sp>
        <p:nvSpPr>
          <p:cNvPr id="4" name="Platshållare för bildnummer 3">
            <a:extLst>
              <a:ext uri="{FF2B5EF4-FFF2-40B4-BE49-F238E27FC236}">
                <a16:creationId xmlns:a16="http://schemas.microsoft.com/office/drawing/2014/main" id="{E5E40243-8619-05B5-CEC0-A0F834451D24}"/>
              </a:ext>
            </a:extLst>
          </p:cNvPr>
          <p:cNvSpPr>
            <a:spLocks noGrp="1"/>
          </p:cNvSpPr>
          <p:nvPr>
            <p:ph type="sldNum" sz="quarter" idx="5"/>
          </p:nvPr>
        </p:nvSpPr>
        <p:spPr/>
        <p:txBody>
          <a:bodyPr/>
          <a:lstStyle/>
          <a:p>
            <a:fld id="{B2F4645E-8FB4-274E-98F6-BAED646D31AB}" type="slidenum">
              <a:rPr lang="sv-SE" smtClean="0"/>
              <a:t>8</a:t>
            </a:fld>
            <a:endParaRPr lang="sv-SE"/>
          </a:p>
        </p:txBody>
      </p:sp>
    </p:spTree>
    <p:extLst>
      <p:ext uri="{BB962C8B-B14F-4D97-AF65-F5344CB8AC3E}">
        <p14:creationId xmlns:p14="http://schemas.microsoft.com/office/powerpoint/2010/main" val="35505456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50B99F-9EB6-81D5-BD17-7ED2D052D1F0}"/>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00FF6427-9452-325A-B533-C4B13A18839D}"/>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A0AEB973-B670-7E2D-829F-D1CB34F1AAC3}"/>
              </a:ext>
            </a:extLst>
          </p:cNvPr>
          <p:cNvSpPr>
            <a:spLocks noGrp="1"/>
          </p:cNvSpPr>
          <p:nvPr>
            <p:ph type="body" idx="1"/>
          </p:nvPr>
        </p:nvSpPr>
        <p:spPr/>
        <p:txBody>
          <a:bodyPr/>
          <a:lstStyle/>
          <a:p>
            <a:r>
              <a:rPr lang="sv-SE" sz="900" dirty="0"/>
              <a:t>Tips till dig som dialogledare </a:t>
            </a:r>
          </a:p>
          <a:p>
            <a:r>
              <a:rPr lang="sv-SE" sz="900" b="1" dirty="0"/>
              <a:t>Är inte detta kommunikatörernas jobb? </a:t>
            </a:r>
          </a:p>
          <a:p>
            <a:r>
              <a:rPr lang="sv-SE" sz="900" dirty="0"/>
              <a:t>Uppgiften är att få fram innehållet i budskapet, det vill säga den viktigaste fakta som ska framföras. Hur det sedan ska formuleras och kommuniceras ut kan kommunikatörerna hjälpa till med. </a:t>
            </a:r>
          </a:p>
          <a:p>
            <a:r>
              <a:rPr lang="sv-SE" sz="900" dirty="0"/>
              <a:t>Börja med att fundera kring praktiska och teoretiska förutsättningar bland de som påverkas av beslutet. Det gör det lättare att sedan gå vidare till att formulera innehåll i budskap. </a:t>
            </a:r>
          </a:p>
          <a:p>
            <a:endParaRPr lang="sv-SE" sz="900" dirty="0"/>
          </a:p>
          <a:p>
            <a:r>
              <a:rPr lang="sv-SE" sz="900" dirty="0"/>
              <a:t>Tänk på följande aspekter och se exempel nedan: </a:t>
            </a:r>
          </a:p>
          <a:p>
            <a:r>
              <a:rPr lang="sv-SE" sz="900" dirty="0"/>
              <a:t>• Praktiska förutsättningar: Vilka konkreta behov och utmaningar har de olika målgrupperna? Hur påverkas deras dagliga liv och verksamheter av beslutet? </a:t>
            </a:r>
          </a:p>
          <a:p>
            <a:r>
              <a:rPr lang="sv-SE" sz="900" dirty="0"/>
              <a:t>• Teoretiska förutsättningar: Vilken kunskap och förståelse har målgrupperna om situationen och beslutets bakgrund? Hur kan vi anpassa budskapet för att möta deras informationsbehov? </a:t>
            </a:r>
          </a:p>
          <a:p>
            <a:endParaRPr lang="sv-SE" sz="900" dirty="0"/>
          </a:p>
          <a:p>
            <a:r>
              <a:rPr lang="sv-SE" sz="900" b="1" dirty="0"/>
              <a:t>Allmänheten </a:t>
            </a:r>
          </a:p>
          <a:p>
            <a:r>
              <a:rPr lang="sv-SE" sz="900" dirty="0"/>
              <a:t>Kunskapsnivån kring hur kretsloppet för kommunens vatten ser ut är troligtvis låg. Därför kan information om vad vattnet används till när det inte används till att fylla poolen vara relevant. Utöver det, konkreta och korta budskap om vad man som medborgare får, och inte får, använda vatten till, och hur mycket. </a:t>
            </a:r>
          </a:p>
          <a:p>
            <a:endParaRPr lang="sv-SE" sz="900" dirty="0"/>
          </a:p>
          <a:p>
            <a:r>
              <a:rPr lang="sv-SE" sz="900" b="1" dirty="0"/>
              <a:t>Djurägare lantbruk och växtodlare </a:t>
            </a:r>
          </a:p>
          <a:p>
            <a:r>
              <a:rPr lang="sv-SE" sz="900" dirty="0"/>
              <a:t>Djurägares fokus är djurens väl. Därför blir det viktigt att försäkra sig om att de kommer att få tillräckligt med vatten till sina djur. Därutöver är det viktigt att ge konkreta och korta budskap om vad man som medborgare får använda vatten till och hur mycket.</a:t>
            </a:r>
          </a:p>
          <a:p>
            <a:r>
              <a:rPr lang="sv-SE" sz="900" dirty="0"/>
              <a:t>För lantbrukare kan det vara avgörande att få riktlinjer om alternativa vattenkällor, eventuella stödåtgärder från kommunen, och praktiska tips för vattenbesparing. Det kan också vara värdefullt att kommunicera hur lantbrukare kan samarbeta med varandra eller med kommunen för att optimera vattenanvändningen. Transparens kring beslutens bakgrund och hur de bidrar till att hantera den långvariga torkan kan också hjälpa till att bygga förtroende och förståelse bland både djurägare och lantbrukare.</a:t>
            </a:r>
          </a:p>
        </p:txBody>
      </p:sp>
      <p:sp>
        <p:nvSpPr>
          <p:cNvPr id="4" name="Platshållare för bildnummer 3">
            <a:extLst>
              <a:ext uri="{FF2B5EF4-FFF2-40B4-BE49-F238E27FC236}">
                <a16:creationId xmlns:a16="http://schemas.microsoft.com/office/drawing/2014/main" id="{DEFB05F8-D267-5F72-0250-08F171BD16E6}"/>
              </a:ext>
            </a:extLst>
          </p:cNvPr>
          <p:cNvSpPr>
            <a:spLocks noGrp="1"/>
          </p:cNvSpPr>
          <p:nvPr>
            <p:ph type="sldNum" sz="quarter" idx="5"/>
          </p:nvPr>
        </p:nvSpPr>
        <p:spPr/>
        <p:txBody>
          <a:bodyPr/>
          <a:lstStyle/>
          <a:p>
            <a:fld id="{B2F4645E-8FB4-274E-98F6-BAED646D31AB}" type="slidenum">
              <a:rPr lang="sv-SE" smtClean="0"/>
              <a:t>9</a:t>
            </a:fld>
            <a:endParaRPr lang="sv-SE"/>
          </a:p>
        </p:txBody>
      </p:sp>
    </p:spTree>
    <p:extLst>
      <p:ext uri="{BB962C8B-B14F-4D97-AF65-F5344CB8AC3E}">
        <p14:creationId xmlns:p14="http://schemas.microsoft.com/office/powerpoint/2010/main" val="181558505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xml"/><Relationship Id="rId1" Type="http://schemas.openxmlformats.org/officeDocument/2006/relationships/tags" Target="../tags/tag1.xml"/><Relationship Id="rId5" Type="http://schemas.openxmlformats.org/officeDocument/2006/relationships/image" Target="../media/image1.png"/><Relationship Id="rId4" Type="http://schemas.openxmlformats.org/officeDocument/2006/relationships/image" Target="../media/image2.svg"/></Relationships>
</file>

<file path=ppt/slideLayouts/_rels/slideLayout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xml"/><Relationship Id="rId1" Type="http://schemas.openxmlformats.org/officeDocument/2006/relationships/tags" Target="../tags/tag3.xml"/><Relationship Id="rId5" Type="http://schemas.openxmlformats.org/officeDocument/2006/relationships/image" Target="../media/image1.png"/><Relationship Id="rId4" Type="http://schemas.openxmlformats.org/officeDocument/2006/relationships/image" Target="../media/image2.sv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4_Rubrikbild">
    <p:spTree>
      <p:nvGrpSpPr>
        <p:cNvPr id="1" name=""/>
        <p:cNvGrpSpPr/>
        <p:nvPr/>
      </p:nvGrpSpPr>
      <p:grpSpPr>
        <a:xfrm>
          <a:off x="0" y="0"/>
          <a:ext cx="0" cy="0"/>
          <a:chOff x="0" y="0"/>
          <a:chExt cx="0" cy="0"/>
        </a:xfrm>
      </p:grpSpPr>
      <p:sp>
        <p:nvSpPr>
          <p:cNvPr id="11" name="Rektangel 10">
            <a:extLst>
              <a:ext uri="{FF2B5EF4-FFF2-40B4-BE49-F238E27FC236}">
                <a16:creationId xmlns:a16="http://schemas.microsoft.com/office/drawing/2014/main" id="{00DC3FE5-C63A-BC15-B658-4C246E0F586C}"/>
              </a:ext>
            </a:extLst>
          </p:cNvPr>
          <p:cNvSpPr/>
          <p:nvPr userDrawn="1"/>
        </p:nvSpPr>
        <p:spPr>
          <a:xfrm>
            <a:off x="0" y="0"/>
            <a:ext cx="12192000" cy="6858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Rubrik 1">
            <a:extLst>
              <a:ext uri="{FF2B5EF4-FFF2-40B4-BE49-F238E27FC236}">
                <a16:creationId xmlns:a16="http://schemas.microsoft.com/office/drawing/2014/main" id="{0CC2D943-5636-B269-DE11-8F598769F5EB}"/>
              </a:ext>
            </a:extLst>
          </p:cNvPr>
          <p:cNvSpPr>
            <a:spLocks noGrp="1"/>
          </p:cNvSpPr>
          <p:nvPr>
            <p:ph type="ctrTitle" hasCustomPrompt="1"/>
          </p:nvPr>
        </p:nvSpPr>
        <p:spPr>
          <a:xfrm>
            <a:off x="1432560" y="3106759"/>
            <a:ext cx="9144000" cy="723245"/>
          </a:xfrm>
        </p:spPr>
        <p:txBody>
          <a:bodyPr anchor="b"/>
          <a:lstStyle>
            <a:lvl1pPr algn="l">
              <a:defRPr sz="4000" b="1"/>
            </a:lvl1pPr>
          </a:lstStyle>
          <a:p>
            <a:r>
              <a:rPr lang="sv-SE"/>
              <a:t>Namn på presentation</a:t>
            </a:r>
            <a:endParaRPr lang="en-US"/>
          </a:p>
        </p:txBody>
      </p:sp>
      <p:sp>
        <p:nvSpPr>
          <p:cNvPr id="10" name="Underrubrik 2">
            <a:extLst>
              <a:ext uri="{FF2B5EF4-FFF2-40B4-BE49-F238E27FC236}">
                <a16:creationId xmlns:a16="http://schemas.microsoft.com/office/drawing/2014/main" id="{F9431811-FBD2-E573-F62E-143472D371E3}"/>
              </a:ext>
            </a:extLst>
          </p:cNvPr>
          <p:cNvSpPr>
            <a:spLocks noGrp="1"/>
          </p:cNvSpPr>
          <p:nvPr>
            <p:ph type="subTitle" idx="1" hasCustomPrompt="1"/>
          </p:nvPr>
        </p:nvSpPr>
        <p:spPr>
          <a:xfrm>
            <a:off x="1432560" y="2618935"/>
            <a:ext cx="9144000" cy="487824"/>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Förhållningssätt</a:t>
            </a:r>
            <a:endParaRPr lang="en-US"/>
          </a:p>
        </p:txBody>
      </p:sp>
      <p:pic>
        <p:nvPicPr>
          <p:cNvPr id="3" name="Bildobjekt 7">
            <a:extLst>
              <a:ext uri="{FF2B5EF4-FFF2-40B4-BE49-F238E27FC236}">
                <a16:creationId xmlns:a16="http://schemas.microsoft.com/office/drawing/2014/main" id="{9A0A0358-EBDD-6CC7-239A-D79B053C9154}"/>
              </a:ext>
              <a:ext uri="{C183D7F6-B498-43B3-948B-1728B52AA6E4}">
                <adec:decorative xmlns:adec="http://schemas.microsoft.com/office/drawing/2017/decorative" val="1"/>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10443858" y="6047117"/>
            <a:ext cx="1328022" cy="464400"/>
          </a:xfrm>
          <a:prstGeom prst="rect">
            <a:avLst/>
          </a:prstGeom>
        </p:spPr>
      </p:pic>
      <p:pic>
        <p:nvPicPr>
          <p:cNvPr id="5" name="Bildobjekt 4">
            <a:extLst>
              <a:ext uri="{FF2B5EF4-FFF2-40B4-BE49-F238E27FC236}">
                <a16:creationId xmlns:a16="http://schemas.microsoft.com/office/drawing/2014/main" id="{BA3472AE-C2CE-6032-3758-02228CD6FDB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1208424" y="232806"/>
            <a:ext cx="749300" cy="584200"/>
          </a:xfrm>
          <a:prstGeom prst="rect">
            <a:avLst/>
          </a:prstGeom>
        </p:spPr>
      </p:pic>
    </p:spTree>
    <p:extLst>
      <p:ext uri="{BB962C8B-B14F-4D97-AF65-F5344CB8AC3E}">
        <p14:creationId xmlns:p14="http://schemas.microsoft.com/office/powerpoint/2010/main" val="17990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5_Anpassad layout">
    <p:spTree>
      <p:nvGrpSpPr>
        <p:cNvPr id="1" name=""/>
        <p:cNvGrpSpPr/>
        <p:nvPr/>
      </p:nvGrpSpPr>
      <p:grpSpPr>
        <a:xfrm>
          <a:off x="0" y="0"/>
          <a:ext cx="0" cy="0"/>
          <a:chOff x="0" y="0"/>
          <a:chExt cx="0" cy="0"/>
        </a:xfrm>
      </p:grpSpPr>
      <p:grpSp>
        <p:nvGrpSpPr>
          <p:cNvPr id="11" name="Grupp 10">
            <a:extLst>
              <a:ext uri="{FF2B5EF4-FFF2-40B4-BE49-F238E27FC236}">
                <a16:creationId xmlns:a16="http://schemas.microsoft.com/office/drawing/2014/main" id="{4376267E-D34D-F0D7-B1F4-AEC5575CFC1F}"/>
              </a:ext>
              <a:ext uri="{C183D7F6-B498-43B3-948B-1728B52AA6E4}">
                <adec:decorative xmlns:adec="http://schemas.microsoft.com/office/drawing/2017/decorative" val="1"/>
              </a:ext>
            </a:extLst>
          </p:cNvPr>
          <p:cNvGrpSpPr/>
          <p:nvPr userDrawn="1"/>
        </p:nvGrpSpPr>
        <p:grpSpPr>
          <a:xfrm>
            <a:off x="-2" y="0"/>
            <a:ext cx="12192002" cy="6858000"/>
            <a:chOff x="-2" y="0"/>
            <a:chExt cx="12192002" cy="6858000"/>
          </a:xfrm>
        </p:grpSpPr>
        <p:sp>
          <p:nvSpPr>
            <p:cNvPr id="12" name="Frihandsfigur 8">
              <a:extLst>
                <a:ext uri="{FF2B5EF4-FFF2-40B4-BE49-F238E27FC236}">
                  <a16:creationId xmlns:a16="http://schemas.microsoft.com/office/drawing/2014/main" id="{6160EE3A-0738-E84E-63D0-35C97E5A398D}"/>
                </a:ext>
              </a:extLst>
            </p:cNvPr>
            <p:cNvSpPr/>
            <p:nvPr/>
          </p:nvSpPr>
          <p:spPr>
            <a:xfrm>
              <a:off x="-2" y="0"/>
              <a:ext cx="12192001" cy="6858000"/>
            </a:xfrm>
            <a:custGeom>
              <a:avLst/>
              <a:gdLst>
                <a:gd name="connsiteX0" fmla="*/ 0 w 12146434"/>
                <a:gd name="connsiteY0" fmla="*/ 0 h 6835928"/>
                <a:gd name="connsiteX1" fmla="*/ 12146435 w 12146434"/>
                <a:gd name="connsiteY1" fmla="*/ 0 h 6835928"/>
                <a:gd name="connsiteX2" fmla="*/ 12146435 w 12146434"/>
                <a:gd name="connsiteY2" fmla="*/ 6835928 h 6835928"/>
                <a:gd name="connsiteX3" fmla="*/ 0 w 12146434"/>
                <a:gd name="connsiteY3" fmla="*/ 6835928 h 6835928"/>
              </a:gdLst>
              <a:ahLst/>
              <a:cxnLst>
                <a:cxn ang="0">
                  <a:pos x="connsiteX0" y="connsiteY0"/>
                </a:cxn>
                <a:cxn ang="0">
                  <a:pos x="connsiteX1" y="connsiteY1"/>
                </a:cxn>
                <a:cxn ang="0">
                  <a:pos x="connsiteX2" y="connsiteY2"/>
                </a:cxn>
                <a:cxn ang="0">
                  <a:pos x="connsiteX3" y="connsiteY3"/>
                </a:cxn>
              </a:cxnLst>
              <a:rect l="l" t="t" r="r" b="b"/>
              <a:pathLst>
                <a:path w="12146434" h="6835928">
                  <a:moveTo>
                    <a:pt x="0" y="0"/>
                  </a:moveTo>
                  <a:lnTo>
                    <a:pt x="12146435" y="0"/>
                  </a:lnTo>
                  <a:lnTo>
                    <a:pt x="12146435" y="6835928"/>
                  </a:lnTo>
                  <a:lnTo>
                    <a:pt x="0" y="6835928"/>
                  </a:lnTo>
                  <a:close/>
                </a:path>
              </a:pathLst>
            </a:custGeom>
            <a:gradFill>
              <a:gsLst>
                <a:gs pos="50000">
                  <a:srgbClr val="F6EFE9"/>
                </a:gs>
                <a:gs pos="25000">
                  <a:srgbClr val="F6EFE9"/>
                </a:gs>
                <a:gs pos="0">
                  <a:srgbClr val="F6EFE9"/>
                </a:gs>
                <a:gs pos="75000">
                  <a:srgbClr val="F8F5F3"/>
                </a:gs>
                <a:gs pos="100000">
                  <a:srgbClr val="F8F5F3"/>
                </a:gs>
              </a:gsLst>
              <a:lin ang="0" scaled="0"/>
            </a:gradFill>
            <a:ln w="6322" cap="flat">
              <a:noFill/>
              <a:prstDash val="solid"/>
              <a:miter/>
            </a:ln>
          </p:spPr>
          <p:txBody>
            <a:bodyPr rtlCol="0" anchor="ctr"/>
            <a:lstStyle/>
            <a:p>
              <a:endParaRPr lang="sv-SE" dirty="0"/>
            </a:p>
          </p:txBody>
        </p:sp>
        <p:sp>
          <p:nvSpPr>
            <p:cNvPr id="13" name="Frihandsfigur 9">
              <a:extLst>
                <a:ext uri="{FF2B5EF4-FFF2-40B4-BE49-F238E27FC236}">
                  <a16:creationId xmlns:a16="http://schemas.microsoft.com/office/drawing/2014/main" id="{18D0AA6C-EBDC-F54A-2C13-414AEF4483FF}"/>
                </a:ext>
              </a:extLst>
            </p:cNvPr>
            <p:cNvSpPr/>
            <p:nvPr/>
          </p:nvSpPr>
          <p:spPr>
            <a:xfrm>
              <a:off x="-1" y="5162500"/>
              <a:ext cx="7261670" cy="1695500"/>
            </a:xfrm>
            <a:custGeom>
              <a:avLst/>
              <a:gdLst>
                <a:gd name="connsiteX0" fmla="*/ 0 w 7261670"/>
                <a:gd name="connsiteY0" fmla="*/ 0 h 1695500"/>
                <a:gd name="connsiteX1" fmla="*/ 7261670 w 7261670"/>
                <a:gd name="connsiteY1" fmla="*/ 0 h 1695500"/>
                <a:gd name="connsiteX2" fmla="*/ 7261670 w 7261670"/>
                <a:gd name="connsiteY2" fmla="*/ 1695500 h 1695500"/>
                <a:gd name="connsiteX3" fmla="*/ 0 w 7261670"/>
                <a:gd name="connsiteY3" fmla="*/ 1695500 h 1695500"/>
                <a:gd name="connsiteX0" fmla="*/ 0 w 7261670"/>
                <a:gd name="connsiteY0" fmla="*/ 0 h 1695500"/>
                <a:gd name="connsiteX1" fmla="*/ 7261670 w 7261670"/>
                <a:gd name="connsiteY1" fmla="*/ 1695500 h 1695500"/>
                <a:gd name="connsiteX2" fmla="*/ 0 w 7261670"/>
                <a:gd name="connsiteY2" fmla="*/ 1695500 h 1695500"/>
                <a:gd name="connsiteX3" fmla="*/ 0 w 7261670"/>
                <a:gd name="connsiteY3" fmla="*/ 0 h 1695500"/>
              </a:gdLst>
              <a:ahLst/>
              <a:cxnLst>
                <a:cxn ang="0">
                  <a:pos x="connsiteX0" y="connsiteY0"/>
                </a:cxn>
                <a:cxn ang="0">
                  <a:pos x="connsiteX1" y="connsiteY1"/>
                </a:cxn>
                <a:cxn ang="0">
                  <a:pos x="connsiteX2" y="connsiteY2"/>
                </a:cxn>
                <a:cxn ang="0">
                  <a:pos x="connsiteX3" y="connsiteY3"/>
                </a:cxn>
              </a:cxnLst>
              <a:rect l="l" t="t" r="r" b="b"/>
              <a:pathLst>
                <a:path w="7261670" h="1695500">
                  <a:moveTo>
                    <a:pt x="0" y="0"/>
                  </a:moveTo>
                  <a:lnTo>
                    <a:pt x="7261670" y="1695500"/>
                  </a:lnTo>
                  <a:lnTo>
                    <a:pt x="0" y="1695500"/>
                  </a:lnTo>
                  <a:lnTo>
                    <a:pt x="0" y="0"/>
                  </a:lnTo>
                  <a:close/>
                </a:path>
              </a:pathLst>
            </a:custGeom>
            <a:gradFill>
              <a:gsLst>
                <a:gs pos="0">
                  <a:srgbClr val="F8F5F3"/>
                </a:gs>
                <a:gs pos="75000">
                  <a:srgbClr val="F6EFE9"/>
                </a:gs>
                <a:gs pos="49000">
                  <a:srgbClr val="F7F2EE"/>
                </a:gs>
                <a:gs pos="25000">
                  <a:srgbClr val="F8F5F3"/>
                </a:gs>
                <a:gs pos="100000">
                  <a:srgbClr val="F6EFE9"/>
                </a:gs>
              </a:gsLst>
              <a:lin ang="5400000" scaled="0"/>
            </a:gradFill>
            <a:ln w="6322" cap="flat">
              <a:noFill/>
              <a:prstDash val="solid"/>
              <a:miter/>
            </a:ln>
          </p:spPr>
          <p:txBody>
            <a:bodyPr rtlCol="0" anchor="ctr"/>
            <a:lstStyle/>
            <a:p>
              <a:endParaRPr lang="sv-SE"/>
            </a:p>
          </p:txBody>
        </p:sp>
        <p:sp>
          <p:nvSpPr>
            <p:cNvPr id="14" name="Frihandsfigur 10">
              <a:extLst>
                <a:ext uri="{FF2B5EF4-FFF2-40B4-BE49-F238E27FC236}">
                  <a16:creationId xmlns:a16="http://schemas.microsoft.com/office/drawing/2014/main" id="{09570EFA-3FBB-051F-8AF6-AACEB9E8AED3}"/>
                </a:ext>
              </a:extLst>
            </p:cNvPr>
            <p:cNvSpPr/>
            <p:nvPr/>
          </p:nvSpPr>
          <p:spPr>
            <a:xfrm rot="5400000" flipV="1">
              <a:off x="8205490" y="1267028"/>
              <a:ext cx="5253538" cy="2719482"/>
            </a:xfrm>
            <a:custGeom>
              <a:avLst/>
              <a:gdLst>
                <a:gd name="connsiteX0" fmla="*/ 0 w 7261670"/>
                <a:gd name="connsiteY0" fmla="*/ 0 h 1695500"/>
                <a:gd name="connsiteX1" fmla="*/ 7261670 w 7261670"/>
                <a:gd name="connsiteY1" fmla="*/ 0 h 1695500"/>
                <a:gd name="connsiteX2" fmla="*/ 7261670 w 7261670"/>
                <a:gd name="connsiteY2" fmla="*/ 1695500 h 1695500"/>
                <a:gd name="connsiteX3" fmla="*/ 0 w 7261670"/>
                <a:gd name="connsiteY3" fmla="*/ 1695500 h 1695500"/>
                <a:gd name="connsiteX0" fmla="*/ 0 w 7261670"/>
                <a:gd name="connsiteY0" fmla="*/ 0 h 1695500"/>
                <a:gd name="connsiteX1" fmla="*/ 7261670 w 7261670"/>
                <a:gd name="connsiteY1" fmla="*/ 1695500 h 1695500"/>
                <a:gd name="connsiteX2" fmla="*/ 0 w 7261670"/>
                <a:gd name="connsiteY2" fmla="*/ 1695500 h 1695500"/>
                <a:gd name="connsiteX3" fmla="*/ 0 w 7261670"/>
                <a:gd name="connsiteY3" fmla="*/ 0 h 1695500"/>
              </a:gdLst>
              <a:ahLst/>
              <a:cxnLst>
                <a:cxn ang="0">
                  <a:pos x="connsiteX0" y="connsiteY0"/>
                </a:cxn>
                <a:cxn ang="0">
                  <a:pos x="connsiteX1" y="connsiteY1"/>
                </a:cxn>
                <a:cxn ang="0">
                  <a:pos x="connsiteX2" y="connsiteY2"/>
                </a:cxn>
                <a:cxn ang="0">
                  <a:pos x="connsiteX3" y="connsiteY3"/>
                </a:cxn>
              </a:cxnLst>
              <a:rect l="l" t="t" r="r" b="b"/>
              <a:pathLst>
                <a:path w="7261670" h="1695500">
                  <a:moveTo>
                    <a:pt x="0" y="0"/>
                  </a:moveTo>
                  <a:lnTo>
                    <a:pt x="7261670" y="1695500"/>
                  </a:lnTo>
                  <a:lnTo>
                    <a:pt x="0" y="1695500"/>
                  </a:lnTo>
                  <a:lnTo>
                    <a:pt x="0" y="0"/>
                  </a:lnTo>
                  <a:close/>
                </a:path>
              </a:pathLst>
            </a:custGeom>
            <a:gradFill>
              <a:gsLst>
                <a:gs pos="50000">
                  <a:srgbClr val="F7F2EE"/>
                </a:gs>
                <a:gs pos="25000">
                  <a:srgbClr val="F8F5F3"/>
                </a:gs>
                <a:gs pos="100000">
                  <a:srgbClr val="F6EFE9"/>
                </a:gs>
                <a:gs pos="0">
                  <a:srgbClr val="F8F5F3"/>
                </a:gs>
                <a:gs pos="74000">
                  <a:srgbClr val="F6EFE9"/>
                </a:gs>
              </a:gsLst>
              <a:lin ang="0" scaled="0"/>
            </a:gradFill>
            <a:ln w="6322" cap="flat">
              <a:noFill/>
              <a:prstDash val="solid"/>
              <a:miter/>
            </a:ln>
          </p:spPr>
          <p:txBody>
            <a:bodyPr rtlCol="0" anchor="ctr"/>
            <a:lstStyle/>
            <a:p>
              <a:endParaRPr lang="sv-SE"/>
            </a:p>
          </p:txBody>
        </p:sp>
      </p:grpSp>
      <p:sp>
        <p:nvSpPr>
          <p:cNvPr id="5" name="Rubrik 1">
            <a:extLst>
              <a:ext uri="{FF2B5EF4-FFF2-40B4-BE49-F238E27FC236}">
                <a16:creationId xmlns:a16="http://schemas.microsoft.com/office/drawing/2014/main" id="{BC346CE2-07CD-41E2-DA17-61A683C3EFAF}"/>
              </a:ext>
            </a:extLst>
          </p:cNvPr>
          <p:cNvSpPr>
            <a:spLocks noGrp="1"/>
          </p:cNvSpPr>
          <p:nvPr>
            <p:ph type="title" hasCustomPrompt="1"/>
          </p:nvPr>
        </p:nvSpPr>
        <p:spPr>
          <a:xfrm>
            <a:off x="1678670" y="844667"/>
            <a:ext cx="8543806" cy="541926"/>
          </a:xfrm>
          <a:prstGeom prst="rect">
            <a:avLst/>
          </a:prstGeom>
        </p:spPr>
        <p:txBody>
          <a:bodyPr/>
          <a:lstStyle>
            <a:lvl1pPr>
              <a:defRPr sz="3200" b="1">
                <a:solidFill>
                  <a:schemeClr val="tx1"/>
                </a:solidFill>
              </a:defRPr>
            </a:lvl1pPr>
          </a:lstStyle>
          <a:p>
            <a:r>
              <a:rPr lang="sv-SE" dirty="0"/>
              <a:t>Klicka här för att ändra format</a:t>
            </a:r>
          </a:p>
        </p:txBody>
      </p:sp>
      <p:sp>
        <p:nvSpPr>
          <p:cNvPr id="6" name="Platshållare för innehåll 2">
            <a:extLst>
              <a:ext uri="{FF2B5EF4-FFF2-40B4-BE49-F238E27FC236}">
                <a16:creationId xmlns:a16="http://schemas.microsoft.com/office/drawing/2014/main" id="{21995352-94D7-3C73-AA49-CF6ADD35EE95}"/>
              </a:ext>
            </a:extLst>
          </p:cNvPr>
          <p:cNvSpPr>
            <a:spLocks noGrp="1"/>
          </p:cNvSpPr>
          <p:nvPr>
            <p:ph idx="1"/>
          </p:nvPr>
        </p:nvSpPr>
        <p:spPr>
          <a:xfrm>
            <a:off x="1678669" y="1595206"/>
            <a:ext cx="8543807" cy="4351338"/>
          </a:xfrm>
          <a:prstGeom prst="rect">
            <a:avLst/>
          </a:prstGeo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pic>
        <p:nvPicPr>
          <p:cNvPr id="15" name="Bildobjekt 7">
            <a:extLst>
              <a:ext uri="{FF2B5EF4-FFF2-40B4-BE49-F238E27FC236}">
                <a16:creationId xmlns:a16="http://schemas.microsoft.com/office/drawing/2014/main" id="{45871DA9-5FEC-F062-F08B-1C22DBF7B053}"/>
              </a:ext>
              <a:ext uri="{C183D7F6-B498-43B3-948B-1728B52AA6E4}">
                <adec:decorative xmlns:adec="http://schemas.microsoft.com/office/drawing/2017/decorative" val="1"/>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10443858" y="6047117"/>
            <a:ext cx="1328022" cy="464400"/>
          </a:xfrm>
          <a:prstGeom prst="rect">
            <a:avLst/>
          </a:prstGeom>
        </p:spPr>
      </p:pic>
      <p:pic>
        <p:nvPicPr>
          <p:cNvPr id="4" name="Bildobjekt 3">
            <a:extLst>
              <a:ext uri="{FF2B5EF4-FFF2-40B4-BE49-F238E27FC236}">
                <a16:creationId xmlns:a16="http://schemas.microsoft.com/office/drawing/2014/main" id="{666E91B7-4CC2-FBDF-82D6-72BCE2D25A60}"/>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1208424" y="232806"/>
            <a:ext cx="749300" cy="584200"/>
          </a:xfrm>
          <a:prstGeom prst="rect">
            <a:avLst/>
          </a:prstGeom>
        </p:spPr>
      </p:pic>
    </p:spTree>
    <p:extLst>
      <p:ext uri="{BB962C8B-B14F-4D97-AF65-F5344CB8AC3E}">
        <p14:creationId xmlns:p14="http://schemas.microsoft.com/office/powerpoint/2010/main" val="5381947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6_Anpassad layout">
    <p:spTree>
      <p:nvGrpSpPr>
        <p:cNvPr id="1" name=""/>
        <p:cNvGrpSpPr/>
        <p:nvPr/>
      </p:nvGrpSpPr>
      <p:grpSpPr>
        <a:xfrm>
          <a:off x="0" y="0"/>
          <a:ext cx="0" cy="0"/>
          <a:chOff x="0" y="0"/>
          <a:chExt cx="0" cy="0"/>
        </a:xfrm>
      </p:grpSpPr>
      <p:grpSp>
        <p:nvGrpSpPr>
          <p:cNvPr id="11" name="Grupp 10">
            <a:extLst>
              <a:ext uri="{FF2B5EF4-FFF2-40B4-BE49-F238E27FC236}">
                <a16:creationId xmlns:a16="http://schemas.microsoft.com/office/drawing/2014/main" id="{4376267E-D34D-F0D7-B1F4-AEC5575CFC1F}"/>
              </a:ext>
              <a:ext uri="{C183D7F6-B498-43B3-948B-1728B52AA6E4}">
                <adec:decorative xmlns:adec="http://schemas.microsoft.com/office/drawing/2017/decorative" val="1"/>
              </a:ext>
            </a:extLst>
          </p:cNvPr>
          <p:cNvGrpSpPr/>
          <p:nvPr userDrawn="1"/>
        </p:nvGrpSpPr>
        <p:grpSpPr>
          <a:xfrm>
            <a:off x="-2" y="0"/>
            <a:ext cx="12192002" cy="6858000"/>
            <a:chOff x="-2" y="0"/>
            <a:chExt cx="12192002" cy="6858000"/>
          </a:xfrm>
        </p:grpSpPr>
        <p:sp>
          <p:nvSpPr>
            <p:cNvPr id="12" name="Frihandsfigur 8">
              <a:extLst>
                <a:ext uri="{FF2B5EF4-FFF2-40B4-BE49-F238E27FC236}">
                  <a16:creationId xmlns:a16="http://schemas.microsoft.com/office/drawing/2014/main" id="{6160EE3A-0738-E84E-63D0-35C97E5A398D}"/>
                </a:ext>
              </a:extLst>
            </p:cNvPr>
            <p:cNvSpPr/>
            <p:nvPr/>
          </p:nvSpPr>
          <p:spPr>
            <a:xfrm>
              <a:off x="-2" y="0"/>
              <a:ext cx="12192001" cy="6858000"/>
            </a:xfrm>
            <a:custGeom>
              <a:avLst/>
              <a:gdLst>
                <a:gd name="connsiteX0" fmla="*/ 0 w 12146434"/>
                <a:gd name="connsiteY0" fmla="*/ 0 h 6835928"/>
                <a:gd name="connsiteX1" fmla="*/ 12146435 w 12146434"/>
                <a:gd name="connsiteY1" fmla="*/ 0 h 6835928"/>
                <a:gd name="connsiteX2" fmla="*/ 12146435 w 12146434"/>
                <a:gd name="connsiteY2" fmla="*/ 6835928 h 6835928"/>
                <a:gd name="connsiteX3" fmla="*/ 0 w 12146434"/>
                <a:gd name="connsiteY3" fmla="*/ 6835928 h 6835928"/>
              </a:gdLst>
              <a:ahLst/>
              <a:cxnLst>
                <a:cxn ang="0">
                  <a:pos x="connsiteX0" y="connsiteY0"/>
                </a:cxn>
                <a:cxn ang="0">
                  <a:pos x="connsiteX1" y="connsiteY1"/>
                </a:cxn>
                <a:cxn ang="0">
                  <a:pos x="connsiteX2" y="connsiteY2"/>
                </a:cxn>
                <a:cxn ang="0">
                  <a:pos x="connsiteX3" y="connsiteY3"/>
                </a:cxn>
              </a:cxnLst>
              <a:rect l="l" t="t" r="r" b="b"/>
              <a:pathLst>
                <a:path w="12146434" h="6835928">
                  <a:moveTo>
                    <a:pt x="0" y="0"/>
                  </a:moveTo>
                  <a:lnTo>
                    <a:pt x="12146435" y="0"/>
                  </a:lnTo>
                  <a:lnTo>
                    <a:pt x="12146435" y="6835928"/>
                  </a:lnTo>
                  <a:lnTo>
                    <a:pt x="0" y="6835928"/>
                  </a:lnTo>
                  <a:close/>
                </a:path>
              </a:pathLst>
            </a:custGeom>
            <a:gradFill>
              <a:gsLst>
                <a:gs pos="50000">
                  <a:srgbClr val="F6EFE9"/>
                </a:gs>
                <a:gs pos="25000">
                  <a:srgbClr val="F6EFE9"/>
                </a:gs>
                <a:gs pos="0">
                  <a:srgbClr val="F6EFE9"/>
                </a:gs>
                <a:gs pos="75000">
                  <a:srgbClr val="F8F5F3"/>
                </a:gs>
                <a:gs pos="100000">
                  <a:srgbClr val="F8F5F3"/>
                </a:gs>
              </a:gsLst>
              <a:lin ang="0" scaled="0"/>
            </a:gradFill>
            <a:ln w="6322" cap="flat">
              <a:noFill/>
              <a:prstDash val="solid"/>
              <a:miter/>
            </a:ln>
          </p:spPr>
          <p:txBody>
            <a:bodyPr rtlCol="0" anchor="ctr"/>
            <a:lstStyle/>
            <a:p>
              <a:endParaRPr lang="sv-SE" dirty="0"/>
            </a:p>
          </p:txBody>
        </p:sp>
        <p:sp>
          <p:nvSpPr>
            <p:cNvPr id="13" name="Frihandsfigur 9">
              <a:extLst>
                <a:ext uri="{FF2B5EF4-FFF2-40B4-BE49-F238E27FC236}">
                  <a16:creationId xmlns:a16="http://schemas.microsoft.com/office/drawing/2014/main" id="{18D0AA6C-EBDC-F54A-2C13-414AEF4483FF}"/>
                </a:ext>
              </a:extLst>
            </p:cNvPr>
            <p:cNvSpPr/>
            <p:nvPr/>
          </p:nvSpPr>
          <p:spPr>
            <a:xfrm>
              <a:off x="-1" y="5162500"/>
              <a:ext cx="7261670" cy="1695500"/>
            </a:xfrm>
            <a:custGeom>
              <a:avLst/>
              <a:gdLst>
                <a:gd name="connsiteX0" fmla="*/ 0 w 7261670"/>
                <a:gd name="connsiteY0" fmla="*/ 0 h 1695500"/>
                <a:gd name="connsiteX1" fmla="*/ 7261670 w 7261670"/>
                <a:gd name="connsiteY1" fmla="*/ 0 h 1695500"/>
                <a:gd name="connsiteX2" fmla="*/ 7261670 w 7261670"/>
                <a:gd name="connsiteY2" fmla="*/ 1695500 h 1695500"/>
                <a:gd name="connsiteX3" fmla="*/ 0 w 7261670"/>
                <a:gd name="connsiteY3" fmla="*/ 1695500 h 1695500"/>
                <a:gd name="connsiteX0" fmla="*/ 0 w 7261670"/>
                <a:gd name="connsiteY0" fmla="*/ 0 h 1695500"/>
                <a:gd name="connsiteX1" fmla="*/ 7261670 w 7261670"/>
                <a:gd name="connsiteY1" fmla="*/ 1695500 h 1695500"/>
                <a:gd name="connsiteX2" fmla="*/ 0 w 7261670"/>
                <a:gd name="connsiteY2" fmla="*/ 1695500 h 1695500"/>
                <a:gd name="connsiteX3" fmla="*/ 0 w 7261670"/>
                <a:gd name="connsiteY3" fmla="*/ 0 h 1695500"/>
              </a:gdLst>
              <a:ahLst/>
              <a:cxnLst>
                <a:cxn ang="0">
                  <a:pos x="connsiteX0" y="connsiteY0"/>
                </a:cxn>
                <a:cxn ang="0">
                  <a:pos x="connsiteX1" y="connsiteY1"/>
                </a:cxn>
                <a:cxn ang="0">
                  <a:pos x="connsiteX2" y="connsiteY2"/>
                </a:cxn>
                <a:cxn ang="0">
                  <a:pos x="connsiteX3" y="connsiteY3"/>
                </a:cxn>
              </a:cxnLst>
              <a:rect l="l" t="t" r="r" b="b"/>
              <a:pathLst>
                <a:path w="7261670" h="1695500">
                  <a:moveTo>
                    <a:pt x="0" y="0"/>
                  </a:moveTo>
                  <a:lnTo>
                    <a:pt x="7261670" y="1695500"/>
                  </a:lnTo>
                  <a:lnTo>
                    <a:pt x="0" y="1695500"/>
                  </a:lnTo>
                  <a:lnTo>
                    <a:pt x="0" y="0"/>
                  </a:lnTo>
                  <a:close/>
                </a:path>
              </a:pathLst>
            </a:custGeom>
            <a:gradFill>
              <a:gsLst>
                <a:gs pos="0">
                  <a:srgbClr val="F8F5F3"/>
                </a:gs>
                <a:gs pos="75000">
                  <a:srgbClr val="F6EFE9"/>
                </a:gs>
                <a:gs pos="49000">
                  <a:srgbClr val="F7F2EE"/>
                </a:gs>
                <a:gs pos="25000">
                  <a:srgbClr val="F8F5F3"/>
                </a:gs>
                <a:gs pos="100000">
                  <a:srgbClr val="F6EFE9"/>
                </a:gs>
              </a:gsLst>
              <a:lin ang="5400000" scaled="0"/>
            </a:gradFill>
            <a:ln w="6322" cap="flat">
              <a:noFill/>
              <a:prstDash val="solid"/>
              <a:miter/>
            </a:ln>
          </p:spPr>
          <p:txBody>
            <a:bodyPr rtlCol="0" anchor="ctr"/>
            <a:lstStyle/>
            <a:p>
              <a:endParaRPr lang="sv-SE"/>
            </a:p>
          </p:txBody>
        </p:sp>
        <p:sp>
          <p:nvSpPr>
            <p:cNvPr id="14" name="Frihandsfigur 10">
              <a:extLst>
                <a:ext uri="{FF2B5EF4-FFF2-40B4-BE49-F238E27FC236}">
                  <a16:creationId xmlns:a16="http://schemas.microsoft.com/office/drawing/2014/main" id="{09570EFA-3FBB-051F-8AF6-AACEB9E8AED3}"/>
                </a:ext>
              </a:extLst>
            </p:cNvPr>
            <p:cNvSpPr/>
            <p:nvPr/>
          </p:nvSpPr>
          <p:spPr>
            <a:xfrm rot="5400000" flipV="1">
              <a:off x="8205490" y="1267028"/>
              <a:ext cx="5253538" cy="2719482"/>
            </a:xfrm>
            <a:custGeom>
              <a:avLst/>
              <a:gdLst>
                <a:gd name="connsiteX0" fmla="*/ 0 w 7261670"/>
                <a:gd name="connsiteY0" fmla="*/ 0 h 1695500"/>
                <a:gd name="connsiteX1" fmla="*/ 7261670 w 7261670"/>
                <a:gd name="connsiteY1" fmla="*/ 0 h 1695500"/>
                <a:gd name="connsiteX2" fmla="*/ 7261670 w 7261670"/>
                <a:gd name="connsiteY2" fmla="*/ 1695500 h 1695500"/>
                <a:gd name="connsiteX3" fmla="*/ 0 w 7261670"/>
                <a:gd name="connsiteY3" fmla="*/ 1695500 h 1695500"/>
                <a:gd name="connsiteX0" fmla="*/ 0 w 7261670"/>
                <a:gd name="connsiteY0" fmla="*/ 0 h 1695500"/>
                <a:gd name="connsiteX1" fmla="*/ 7261670 w 7261670"/>
                <a:gd name="connsiteY1" fmla="*/ 1695500 h 1695500"/>
                <a:gd name="connsiteX2" fmla="*/ 0 w 7261670"/>
                <a:gd name="connsiteY2" fmla="*/ 1695500 h 1695500"/>
                <a:gd name="connsiteX3" fmla="*/ 0 w 7261670"/>
                <a:gd name="connsiteY3" fmla="*/ 0 h 1695500"/>
              </a:gdLst>
              <a:ahLst/>
              <a:cxnLst>
                <a:cxn ang="0">
                  <a:pos x="connsiteX0" y="connsiteY0"/>
                </a:cxn>
                <a:cxn ang="0">
                  <a:pos x="connsiteX1" y="connsiteY1"/>
                </a:cxn>
                <a:cxn ang="0">
                  <a:pos x="connsiteX2" y="connsiteY2"/>
                </a:cxn>
                <a:cxn ang="0">
                  <a:pos x="connsiteX3" y="connsiteY3"/>
                </a:cxn>
              </a:cxnLst>
              <a:rect l="l" t="t" r="r" b="b"/>
              <a:pathLst>
                <a:path w="7261670" h="1695500">
                  <a:moveTo>
                    <a:pt x="0" y="0"/>
                  </a:moveTo>
                  <a:lnTo>
                    <a:pt x="7261670" y="1695500"/>
                  </a:lnTo>
                  <a:lnTo>
                    <a:pt x="0" y="1695500"/>
                  </a:lnTo>
                  <a:lnTo>
                    <a:pt x="0" y="0"/>
                  </a:lnTo>
                  <a:close/>
                </a:path>
              </a:pathLst>
            </a:custGeom>
            <a:gradFill>
              <a:gsLst>
                <a:gs pos="50000">
                  <a:srgbClr val="F7F2EE"/>
                </a:gs>
                <a:gs pos="25000">
                  <a:srgbClr val="F8F5F3"/>
                </a:gs>
                <a:gs pos="100000">
                  <a:srgbClr val="F6EFE9"/>
                </a:gs>
                <a:gs pos="0">
                  <a:srgbClr val="F8F5F3"/>
                </a:gs>
                <a:gs pos="74000">
                  <a:srgbClr val="F6EFE9"/>
                </a:gs>
              </a:gsLst>
              <a:lin ang="0" scaled="0"/>
            </a:gradFill>
            <a:ln w="6322" cap="flat">
              <a:noFill/>
              <a:prstDash val="solid"/>
              <a:miter/>
            </a:ln>
          </p:spPr>
          <p:txBody>
            <a:bodyPr rtlCol="0" anchor="ctr"/>
            <a:lstStyle/>
            <a:p>
              <a:endParaRPr lang="sv-SE"/>
            </a:p>
          </p:txBody>
        </p:sp>
      </p:grpSp>
      <p:pic>
        <p:nvPicPr>
          <p:cNvPr id="15" name="Bildobjekt 7">
            <a:extLst>
              <a:ext uri="{FF2B5EF4-FFF2-40B4-BE49-F238E27FC236}">
                <a16:creationId xmlns:a16="http://schemas.microsoft.com/office/drawing/2014/main" id="{45871DA9-5FEC-F062-F08B-1C22DBF7B053}"/>
              </a:ext>
              <a:ext uri="{C183D7F6-B498-43B3-948B-1728B52AA6E4}">
                <adec:decorative xmlns:adec="http://schemas.microsoft.com/office/drawing/2017/decorative" val="1"/>
              </a:ext>
            </a:extLst>
          </p:cNvPr>
          <p:cNvPicPr>
            <a:picLocks noChangeAspect="1"/>
          </p:cNvPicPr>
          <p:nvPr userDrawn="1"/>
        </p:nvPicPr>
        <p:blipFill>
          <a:blip>
            <a:extLst>
              <a:ext uri="{96DAC541-7B7A-43D3-8B79-37D633B846F1}">
                <asvg:svgBlip xmlns:asvg="http://schemas.microsoft.com/office/drawing/2016/SVG/main" r:embed="rId4"/>
              </a:ext>
            </a:extLst>
          </a:blip>
          <a:srcRect/>
          <a:stretch/>
        </p:blipFill>
        <p:spPr>
          <a:xfrm>
            <a:off x="10443858" y="6047117"/>
            <a:ext cx="1328022" cy="464400"/>
          </a:xfrm>
          <a:prstGeom prst="rect">
            <a:avLst/>
          </a:prstGeom>
        </p:spPr>
      </p:pic>
      <p:sp>
        <p:nvSpPr>
          <p:cNvPr id="2" name="Rubrik 1">
            <a:extLst>
              <a:ext uri="{FF2B5EF4-FFF2-40B4-BE49-F238E27FC236}">
                <a16:creationId xmlns:a16="http://schemas.microsoft.com/office/drawing/2014/main" id="{52F2BC73-4E35-E71E-D43D-18F1DFD5FF4F}"/>
              </a:ext>
            </a:extLst>
          </p:cNvPr>
          <p:cNvSpPr>
            <a:spLocks noGrp="1"/>
          </p:cNvSpPr>
          <p:nvPr>
            <p:ph type="title"/>
            <p:custDataLst>
              <p:tags r:id="rId1"/>
            </p:custDataLst>
          </p:nvPr>
        </p:nvSpPr>
        <p:spPr>
          <a:xfrm>
            <a:off x="1416050" y="2155032"/>
            <a:ext cx="8806426" cy="1273968"/>
          </a:xfrm>
          <a:prstGeom prst="rect">
            <a:avLst/>
          </a:prstGeom>
        </p:spPr>
        <p:txBody>
          <a:bodyPr anchor="b"/>
          <a:lstStyle>
            <a:lvl1pPr>
              <a:defRPr sz="4000" b="1">
                <a:solidFill>
                  <a:schemeClr val="tx1"/>
                </a:solidFill>
                <a:latin typeface="+mj-lt"/>
              </a:defRPr>
            </a:lvl1pPr>
          </a:lstStyle>
          <a:p>
            <a:r>
              <a:rPr lang="sv-SE"/>
              <a:t>Klicka här för att ändra mall för rubrikformat</a:t>
            </a:r>
            <a:endParaRPr lang="sv-SE" dirty="0"/>
          </a:p>
        </p:txBody>
      </p:sp>
      <p:sp>
        <p:nvSpPr>
          <p:cNvPr id="3" name="Platshållare för text 2">
            <a:extLst>
              <a:ext uri="{FF2B5EF4-FFF2-40B4-BE49-F238E27FC236}">
                <a16:creationId xmlns:a16="http://schemas.microsoft.com/office/drawing/2014/main" id="{8EE0C957-C07D-633A-2D93-17F207376C30}"/>
              </a:ext>
            </a:extLst>
          </p:cNvPr>
          <p:cNvSpPr>
            <a:spLocks noGrp="1"/>
          </p:cNvSpPr>
          <p:nvPr>
            <p:ph type="body" idx="1"/>
            <p:custDataLst>
              <p:tags r:id="rId2"/>
            </p:custDataLst>
          </p:nvPr>
        </p:nvSpPr>
        <p:spPr>
          <a:xfrm>
            <a:off x="1416050" y="3460777"/>
            <a:ext cx="8806426" cy="633743"/>
          </a:xfrm>
          <a:prstGeom prst="rect">
            <a:avLst/>
          </a:prstGeom>
        </p:spPr>
        <p:txBody>
          <a:bodyPr/>
          <a:lstStyle>
            <a:lvl1pPr marL="0" indent="0">
              <a:buNone/>
              <a:defRPr sz="2400">
                <a:solidFill>
                  <a:schemeClr val="tx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pic>
        <p:nvPicPr>
          <p:cNvPr id="6" name="Bildobjekt 5">
            <a:extLst>
              <a:ext uri="{FF2B5EF4-FFF2-40B4-BE49-F238E27FC236}">
                <a16:creationId xmlns:a16="http://schemas.microsoft.com/office/drawing/2014/main" id="{A6152D76-6CEA-A38A-18D7-5C501DF7E15C}"/>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11208424" y="232806"/>
            <a:ext cx="749300" cy="584200"/>
          </a:xfrm>
          <a:prstGeom prst="rect">
            <a:avLst/>
          </a:prstGeom>
        </p:spPr>
      </p:pic>
    </p:spTree>
    <p:extLst>
      <p:ext uri="{BB962C8B-B14F-4D97-AF65-F5344CB8AC3E}">
        <p14:creationId xmlns:p14="http://schemas.microsoft.com/office/powerpoint/2010/main" val="22731586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7_Anpassad layout">
    <p:spTree>
      <p:nvGrpSpPr>
        <p:cNvPr id="1" name=""/>
        <p:cNvGrpSpPr/>
        <p:nvPr/>
      </p:nvGrpSpPr>
      <p:grpSpPr>
        <a:xfrm>
          <a:off x="0" y="0"/>
          <a:ext cx="0" cy="0"/>
          <a:chOff x="0" y="0"/>
          <a:chExt cx="0" cy="0"/>
        </a:xfrm>
      </p:grpSpPr>
      <p:grpSp>
        <p:nvGrpSpPr>
          <p:cNvPr id="11" name="Grupp 10">
            <a:extLst>
              <a:ext uri="{FF2B5EF4-FFF2-40B4-BE49-F238E27FC236}">
                <a16:creationId xmlns:a16="http://schemas.microsoft.com/office/drawing/2014/main" id="{4376267E-D34D-F0D7-B1F4-AEC5575CFC1F}"/>
              </a:ext>
              <a:ext uri="{C183D7F6-B498-43B3-948B-1728B52AA6E4}">
                <adec:decorative xmlns:adec="http://schemas.microsoft.com/office/drawing/2017/decorative" val="1"/>
              </a:ext>
            </a:extLst>
          </p:cNvPr>
          <p:cNvGrpSpPr/>
          <p:nvPr userDrawn="1"/>
        </p:nvGrpSpPr>
        <p:grpSpPr>
          <a:xfrm>
            <a:off x="-2" y="0"/>
            <a:ext cx="12192002" cy="6858000"/>
            <a:chOff x="-2" y="0"/>
            <a:chExt cx="12192002" cy="6858000"/>
          </a:xfrm>
        </p:grpSpPr>
        <p:sp>
          <p:nvSpPr>
            <p:cNvPr id="12" name="Frihandsfigur 8">
              <a:extLst>
                <a:ext uri="{FF2B5EF4-FFF2-40B4-BE49-F238E27FC236}">
                  <a16:creationId xmlns:a16="http://schemas.microsoft.com/office/drawing/2014/main" id="{6160EE3A-0738-E84E-63D0-35C97E5A398D}"/>
                </a:ext>
              </a:extLst>
            </p:cNvPr>
            <p:cNvSpPr/>
            <p:nvPr/>
          </p:nvSpPr>
          <p:spPr>
            <a:xfrm>
              <a:off x="-2" y="0"/>
              <a:ext cx="12192001" cy="6858000"/>
            </a:xfrm>
            <a:custGeom>
              <a:avLst/>
              <a:gdLst>
                <a:gd name="connsiteX0" fmla="*/ 0 w 12146434"/>
                <a:gd name="connsiteY0" fmla="*/ 0 h 6835928"/>
                <a:gd name="connsiteX1" fmla="*/ 12146435 w 12146434"/>
                <a:gd name="connsiteY1" fmla="*/ 0 h 6835928"/>
                <a:gd name="connsiteX2" fmla="*/ 12146435 w 12146434"/>
                <a:gd name="connsiteY2" fmla="*/ 6835928 h 6835928"/>
                <a:gd name="connsiteX3" fmla="*/ 0 w 12146434"/>
                <a:gd name="connsiteY3" fmla="*/ 6835928 h 6835928"/>
              </a:gdLst>
              <a:ahLst/>
              <a:cxnLst>
                <a:cxn ang="0">
                  <a:pos x="connsiteX0" y="connsiteY0"/>
                </a:cxn>
                <a:cxn ang="0">
                  <a:pos x="connsiteX1" y="connsiteY1"/>
                </a:cxn>
                <a:cxn ang="0">
                  <a:pos x="connsiteX2" y="connsiteY2"/>
                </a:cxn>
                <a:cxn ang="0">
                  <a:pos x="connsiteX3" y="connsiteY3"/>
                </a:cxn>
              </a:cxnLst>
              <a:rect l="l" t="t" r="r" b="b"/>
              <a:pathLst>
                <a:path w="12146434" h="6835928">
                  <a:moveTo>
                    <a:pt x="0" y="0"/>
                  </a:moveTo>
                  <a:lnTo>
                    <a:pt x="12146435" y="0"/>
                  </a:lnTo>
                  <a:lnTo>
                    <a:pt x="12146435" y="6835928"/>
                  </a:lnTo>
                  <a:lnTo>
                    <a:pt x="0" y="6835928"/>
                  </a:lnTo>
                  <a:close/>
                </a:path>
              </a:pathLst>
            </a:custGeom>
            <a:gradFill>
              <a:gsLst>
                <a:gs pos="50000">
                  <a:srgbClr val="F6EFE9"/>
                </a:gs>
                <a:gs pos="25000">
                  <a:srgbClr val="F6EFE9"/>
                </a:gs>
                <a:gs pos="0">
                  <a:srgbClr val="F6EFE9"/>
                </a:gs>
                <a:gs pos="75000">
                  <a:srgbClr val="F8F5F3"/>
                </a:gs>
                <a:gs pos="100000">
                  <a:srgbClr val="F8F5F3"/>
                </a:gs>
              </a:gsLst>
              <a:lin ang="0" scaled="0"/>
            </a:gradFill>
            <a:ln w="6322" cap="flat">
              <a:noFill/>
              <a:prstDash val="solid"/>
              <a:miter/>
            </a:ln>
          </p:spPr>
          <p:txBody>
            <a:bodyPr rtlCol="0" anchor="ctr"/>
            <a:lstStyle/>
            <a:p>
              <a:endParaRPr lang="sv-SE" dirty="0"/>
            </a:p>
          </p:txBody>
        </p:sp>
        <p:sp>
          <p:nvSpPr>
            <p:cNvPr id="13" name="Frihandsfigur 9">
              <a:extLst>
                <a:ext uri="{FF2B5EF4-FFF2-40B4-BE49-F238E27FC236}">
                  <a16:creationId xmlns:a16="http://schemas.microsoft.com/office/drawing/2014/main" id="{18D0AA6C-EBDC-F54A-2C13-414AEF4483FF}"/>
                </a:ext>
              </a:extLst>
            </p:cNvPr>
            <p:cNvSpPr/>
            <p:nvPr/>
          </p:nvSpPr>
          <p:spPr>
            <a:xfrm>
              <a:off x="-1" y="5162500"/>
              <a:ext cx="7261670" cy="1695500"/>
            </a:xfrm>
            <a:custGeom>
              <a:avLst/>
              <a:gdLst>
                <a:gd name="connsiteX0" fmla="*/ 0 w 7261670"/>
                <a:gd name="connsiteY0" fmla="*/ 0 h 1695500"/>
                <a:gd name="connsiteX1" fmla="*/ 7261670 w 7261670"/>
                <a:gd name="connsiteY1" fmla="*/ 0 h 1695500"/>
                <a:gd name="connsiteX2" fmla="*/ 7261670 w 7261670"/>
                <a:gd name="connsiteY2" fmla="*/ 1695500 h 1695500"/>
                <a:gd name="connsiteX3" fmla="*/ 0 w 7261670"/>
                <a:gd name="connsiteY3" fmla="*/ 1695500 h 1695500"/>
                <a:gd name="connsiteX0" fmla="*/ 0 w 7261670"/>
                <a:gd name="connsiteY0" fmla="*/ 0 h 1695500"/>
                <a:gd name="connsiteX1" fmla="*/ 7261670 w 7261670"/>
                <a:gd name="connsiteY1" fmla="*/ 1695500 h 1695500"/>
                <a:gd name="connsiteX2" fmla="*/ 0 w 7261670"/>
                <a:gd name="connsiteY2" fmla="*/ 1695500 h 1695500"/>
                <a:gd name="connsiteX3" fmla="*/ 0 w 7261670"/>
                <a:gd name="connsiteY3" fmla="*/ 0 h 1695500"/>
              </a:gdLst>
              <a:ahLst/>
              <a:cxnLst>
                <a:cxn ang="0">
                  <a:pos x="connsiteX0" y="connsiteY0"/>
                </a:cxn>
                <a:cxn ang="0">
                  <a:pos x="connsiteX1" y="connsiteY1"/>
                </a:cxn>
                <a:cxn ang="0">
                  <a:pos x="connsiteX2" y="connsiteY2"/>
                </a:cxn>
                <a:cxn ang="0">
                  <a:pos x="connsiteX3" y="connsiteY3"/>
                </a:cxn>
              </a:cxnLst>
              <a:rect l="l" t="t" r="r" b="b"/>
              <a:pathLst>
                <a:path w="7261670" h="1695500">
                  <a:moveTo>
                    <a:pt x="0" y="0"/>
                  </a:moveTo>
                  <a:lnTo>
                    <a:pt x="7261670" y="1695500"/>
                  </a:lnTo>
                  <a:lnTo>
                    <a:pt x="0" y="1695500"/>
                  </a:lnTo>
                  <a:lnTo>
                    <a:pt x="0" y="0"/>
                  </a:lnTo>
                  <a:close/>
                </a:path>
              </a:pathLst>
            </a:custGeom>
            <a:gradFill>
              <a:gsLst>
                <a:gs pos="0">
                  <a:srgbClr val="F8F5F3"/>
                </a:gs>
                <a:gs pos="75000">
                  <a:srgbClr val="F6EFE9"/>
                </a:gs>
                <a:gs pos="49000">
                  <a:srgbClr val="F7F2EE"/>
                </a:gs>
                <a:gs pos="25000">
                  <a:srgbClr val="F8F5F3"/>
                </a:gs>
                <a:gs pos="100000">
                  <a:srgbClr val="F6EFE9"/>
                </a:gs>
              </a:gsLst>
              <a:lin ang="5400000" scaled="0"/>
            </a:gradFill>
            <a:ln w="6322" cap="flat">
              <a:noFill/>
              <a:prstDash val="solid"/>
              <a:miter/>
            </a:ln>
          </p:spPr>
          <p:txBody>
            <a:bodyPr rtlCol="0" anchor="ctr"/>
            <a:lstStyle/>
            <a:p>
              <a:endParaRPr lang="sv-SE"/>
            </a:p>
          </p:txBody>
        </p:sp>
        <p:sp>
          <p:nvSpPr>
            <p:cNvPr id="14" name="Frihandsfigur 10">
              <a:extLst>
                <a:ext uri="{FF2B5EF4-FFF2-40B4-BE49-F238E27FC236}">
                  <a16:creationId xmlns:a16="http://schemas.microsoft.com/office/drawing/2014/main" id="{09570EFA-3FBB-051F-8AF6-AACEB9E8AED3}"/>
                </a:ext>
              </a:extLst>
            </p:cNvPr>
            <p:cNvSpPr/>
            <p:nvPr/>
          </p:nvSpPr>
          <p:spPr>
            <a:xfrm rot="5400000" flipV="1">
              <a:off x="8205490" y="1267028"/>
              <a:ext cx="5253538" cy="2719482"/>
            </a:xfrm>
            <a:custGeom>
              <a:avLst/>
              <a:gdLst>
                <a:gd name="connsiteX0" fmla="*/ 0 w 7261670"/>
                <a:gd name="connsiteY0" fmla="*/ 0 h 1695500"/>
                <a:gd name="connsiteX1" fmla="*/ 7261670 w 7261670"/>
                <a:gd name="connsiteY1" fmla="*/ 0 h 1695500"/>
                <a:gd name="connsiteX2" fmla="*/ 7261670 w 7261670"/>
                <a:gd name="connsiteY2" fmla="*/ 1695500 h 1695500"/>
                <a:gd name="connsiteX3" fmla="*/ 0 w 7261670"/>
                <a:gd name="connsiteY3" fmla="*/ 1695500 h 1695500"/>
                <a:gd name="connsiteX0" fmla="*/ 0 w 7261670"/>
                <a:gd name="connsiteY0" fmla="*/ 0 h 1695500"/>
                <a:gd name="connsiteX1" fmla="*/ 7261670 w 7261670"/>
                <a:gd name="connsiteY1" fmla="*/ 1695500 h 1695500"/>
                <a:gd name="connsiteX2" fmla="*/ 0 w 7261670"/>
                <a:gd name="connsiteY2" fmla="*/ 1695500 h 1695500"/>
                <a:gd name="connsiteX3" fmla="*/ 0 w 7261670"/>
                <a:gd name="connsiteY3" fmla="*/ 0 h 1695500"/>
              </a:gdLst>
              <a:ahLst/>
              <a:cxnLst>
                <a:cxn ang="0">
                  <a:pos x="connsiteX0" y="connsiteY0"/>
                </a:cxn>
                <a:cxn ang="0">
                  <a:pos x="connsiteX1" y="connsiteY1"/>
                </a:cxn>
                <a:cxn ang="0">
                  <a:pos x="connsiteX2" y="connsiteY2"/>
                </a:cxn>
                <a:cxn ang="0">
                  <a:pos x="connsiteX3" y="connsiteY3"/>
                </a:cxn>
              </a:cxnLst>
              <a:rect l="l" t="t" r="r" b="b"/>
              <a:pathLst>
                <a:path w="7261670" h="1695500">
                  <a:moveTo>
                    <a:pt x="0" y="0"/>
                  </a:moveTo>
                  <a:lnTo>
                    <a:pt x="7261670" y="1695500"/>
                  </a:lnTo>
                  <a:lnTo>
                    <a:pt x="0" y="1695500"/>
                  </a:lnTo>
                  <a:lnTo>
                    <a:pt x="0" y="0"/>
                  </a:lnTo>
                  <a:close/>
                </a:path>
              </a:pathLst>
            </a:custGeom>
            <a:gradFill>
              <a:gsLst>
                <a:gs pos="50000">
                  <a:srgbClr val="F7F2EE"/>
                </a:gs>
                <a:gs pos="25000">
                  <a:srgbClr val="F8F5F3"/>
                </a:gs>
                <a:gs pos="100000">
                  <a:srgbClr val="F6EFE9"/>
                </a:gs>
                <a:gs pos="0">
                  <a:srgbClr val="F8F5F3"/>
                </a:gs>
                <a:gs pos="74000">
                  <a:srgbClr val="F6EFE9"/>
                </a:gs>
              </a:gsLst>
              <a:lin ang="0" scaled="0"/>
            </a:gradFill>
            <a:ln w="6322" cap="flat">
              <a:noFill/>
              <a:prstDash val="solid"/>
              <a:miter/>
            </a:ln>
          </p:spPr>
          <p:txBody>
            <a:bodyPr rtlCol="0" anchor="ctr"/>
            <a:lstStyle/>
            <a:p>
              <a:endParaRPr lang="sv-SE"/>
            </a:p>
          </p:txBody>
        </p:sp>
      </p:grpSp>
      <p:sp>
        <p:nvSpPr>
          <p:cNvPr id="4" name="Rubrik 1">
            <a:extLst>
              <a:ext uri="{FF2B5EF4-FFF2-40B4-BE49-F238E27FC236}">
                <a16:creationId xmlns:a16="http://schemas.microsoft.com/office/drawing/2014/main" id="{4BFF3614-DF96-023A-53F4-CD0AB967FB74}"/>
              </a:ext>
            </a:extLst>
          </p:cNvPr>
          <p:cNvSpPr>
            <a:spLocks noGrp="1"/>
          </p:cNvSpPr>
          <p:nvPr>
            <p:ph type="title" hasCustomPrompt="1"/>
          </p:nvPr>
        </p:nvSpPr>
        <p:spPr>
          <a:xfrm>
            <a:off x="1678671" y="681038"/>
            <a:ext cx="8597864" cy="541926"/>
          </a:xfrm>
          <a:prstGeom prst="rect">
            <a:avLst/>
          </a:prstGeom>
        </p:spPr>
        <p:txBody>
          <a:bodyPr/>
          <a:lstStyle>
            <a:lvl1pPr>
              <a:defRPr sz="3200" b="1">
                <a:solidFill>
                  <a:schemeClr val="tx1"/>
                </a:solidFill>
              </a:defRPr>
            </a:lvl1pPr>
          </a:lstStyle>
          <a:p>
            <a:r>
              <a:rPr lang="sv-SE" dirty="0"/>
              <a:t>Klicka här för att ändra format</a:t>
            </a:r>
          </a:p>
        </p:txBody>
      </p:sp>
      <p:pic>
        <p:nvPicPr>
          <p:cNvPr id="15" name="Bildobjekt 7">
            <a:extLst>
              <a:ext uri="{FF2B5EF4-FFF2-40B4-BE49-F238E27FC236}">
                <a16:creationId xmlns:a16="http://schemas.microsoft.com/office/drawing/2014/main" id="{45871DA9-5FEC-F062-F08B-1C22DBF7B053}"/>
              </a:ext>
              <a:ext uri="{C183D7F6-B498-43B3-948B-1728B52AA6E4}">
                <adec:decorative xmlns:adec="http://schemas.microsoft.com/office/drawing/2017/decorative" val="1"/>
              </a:ext>
            </a:extLst>
          </p:cNvPr>
          <p:cNvPicPr>
            <a:picLocks noChangeAspect="1"/>
          </p:cNvPicPr>
          <p:nvPr userDrawn="1"/>
        </p:nvPicPr>
        <p:blipFill>
          <a:blip>
            <a:extLst>
              <a:ext uri="{96DAC541-7B7A-43D3-8B79-37D633B846F1}">
                <asvg:svgBlip xmlns:asvg="http://schemas.microsoft.com/office/drawing/2016/SVG/main" r:embed="rId4"/>
              </a:ext>
            </a:extLst>
          </a:blip>
          <a:srcRect/>
          <a:stretch/>
        </p:blipFill>
        <p:spPr>
          <a:xfrm>
            <a:off x="10443858" y="6047117"/>
            <a:ext cx="1328022" cy="464400"/>
          </a:xfrm>
          <a:prstGeom prst="rect">
            <a:avLst/>
          </a:prstGeom>
        </p:spPr>
      </p:pic>
      <p:sp>
        <p:nvSpPr>
          <p:cNvPr id="2" name="Platshållare för innehåll 2">
            <a:extLst>
              <a:ext uri="{FF2B5EF4-FFF2-40B4-BE49-F238E27FC236}">
                <a16:creationId xmlns:a16="http://schemas.microsoft.com/office/drawing/2014/main" id="{DF2D06B1-DCB1-241D-2255-566BA6BAFCB1}"/>
              </a:ext>
            </a:extLst>
          </p:cNvPr>
          <p:cNvSpPr>
            <a:spLocks noGrp="1"/>
          </p:cNvSpPr>
          <p:nvPr>
            <p:ph sz="half" idx="1" hasCustomPrompt="1"/>
            <p:custDataLst>
              <p:tags r:id="rId1"/>
            </p:custDataLst>
          </p:nvPr>
        </p:nvSpPr>
        <p:spPr>
          <a:xfrm>
            <a:off x="1674916" y="1467530"/>
            <a:ext cx="4196495" cy="3574027"/>
          </a:xfrm>
          <a:prstGeom prst="rect">
            <a:avLst/>
          </a:prstGeom>
        </p:spPr>
        <p:txBody>
          <a:bodyPr/>
          <a:lstStyle>
            <a:lvl1pPr>
              <a:defRPr>
                <a:solidFill>
                  <a:schemeClr val="tx1"/>
                </a:solidFill>
                <a:latin typeface="+mn-lt"/>
              </a:defRPr>
            </a:lvl1pPr>
            <a:lvl2pPr>
              <a:defRPr>
                <a:solidFill>
                  <a:schemeClr val="tx1"/>
                </a:solidFill>
                <a:latin typeface="+mn-lt"/>
              </a:defRPr>
            </a:lvl2pPr>
            <a:lvl3pPr>
              <a:defRPr>
                <a:solidFill>
                  <a:schemeClr val="tx1"/>
                </a:solidFill>
                <a:latin typeface="+mn-lt"/>
              </a:defRPr>
            </a:lvl3pPr>
            <a:lvl4pPr>
              <a:defRPr>
                <a:solidFill>
                  <a:schemeClr val="tx1"/>
                </a:solidFill>
                <a:latin typeface="+mn-lt"/>
              </a:defRPr>
            </a:lvl4pPr>
            <a:lvl5pPr>
              <a:defRPr>
                <a:solidFill>
                  <a:schemeClr val="tx1"/>
                </a:solidFill>
                <a:latin typeface="+mn-lt"/>
              </a:defRPr>
            </a:lvl5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3" name="Platshållare för innehåll 3">
            <a:extLst>
              <a:ext uri="{FF2B5EF4-FFF2-40B4-BE49-F238E27FC236}">
                <a16:creationId xmlns:a16="http://schemas.microsoft.com/office/drawing/2014/main" id="{4CC74606-9AC2-39F1-0619-9AC0BD35E30B}"/>
              </a:ext>
            </a:extLst>
          </p:cNvPr>
          <p:cNvSpPr>
            <a:spLocks noGrp="1"/>
          </p:cNvSpPr>
          <p:nvPr>
            <p:ph sz="half" idx="11"/>
            <p:custDataLst>
              <p:tags r:id="rId2"/>
            </p:custDataLst>
          </p:nvPr>
        </p:nvSpPr>
        <p:spPr>
          <a:xfrm>
            <a:off x="6080040" y="1467530"/>
            <a:ext cx="4196495" cy="3574027"/>
          </a:xfrm>
          <a:prstGeom prst="rect">
            <a:avLst/>
          </a:prstGeom>
        </p:spPr>
        <p:txBody>
          <a:bodyPr/>
          <a:lstStyle>
            <a:lvl1pPr>
              <a:defRPr>
                <a:solidFill>
                  <a:schemeClr val="tx1"/>
                </a:solidFill>
                <a:latin typeface="+mn-lt"/>
              </a:defRPr>
            </a:lvl1pPr>
            <a:lvl2pPr>
              <a:defRPr>
                <a:solidFill>
                  <a:schemeClr val="tx1"/>
                </a:solidFill>
                <a:latin typeface="+mn-lt"/>
              </a:defRPr>
            </a:lvl2pPr>
            <a:lvl3pPr>
              <a:defRPr>
                <a:solidFill>
                  <a:schemeClr val="tx1"/>
                </a:solidFill>
                <a:latin typeface="+mn-lt"/>
              </a:defRPr>
            </a:lvl3pPr>
            <a:lvl4pPr>
              <a:defRPr>
                <a:solidFill>
                  <a:schemeClr val="tx1"/>
                </a:solidFill>
                <a:latin typeface="+mn-lt"/>
              </a:defRPr>
            </a:lvl4pPr>
            <a:lvl5pPr>
              <a:defRPr>
                <a:solidFill>
                  <a:schemeClr val="tx1"/>
                </a:solidFill>
                <a:latin typeface="+mn-lt"/>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pic>
        <p:nvPicPr>
          <p:cNvPr id="7" name="Bildobjekt 6">
            <a:extLst>
              <a:ext uri="{FF2B5EF4-FFF2-40B4-BE49-F238E27FC236}">
                <a16:creationId xmlns:a16="http://schemas.microsoft.com/office/drawing/2014/main" id="{F19EF720-1C97-6315-14B7-A68B29FA99C6}"/>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11208424" y="232806"/>
            <a:ext cx="749300" cy="584200"/>
          </a:xfrm>
          <a:prstGeom prst="rect">
            <a:avLst/>
          </a:prstGeom>
        </p:spPr>
      </p:pic>
    </p:spTree>
    <p:extLst>
      <p:ext uri="{BB962C8B-B14F-4D97-AF65-F5344CB8AC3E}">
        <p14:creationId xmlns:p14="http://schemas.microsoft.com/office/powerpoint/2010/main" val="21152873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8_Anpassad layout">
    <p:spTree>
      <p:nvGrpSpPr>
        <p:cNvPr id="1" name=""/>
        <p:cNvGrpSpPr/>
        <p:nvPr/>
      </p:nvGrpSpPr>
      <p:grpSpPr>
        <a:xfrm>
          <a:off x="0" y="0"/>
          <a:ext cx="0" cy="0"/>
          <a:chOff x="0" y="0"/>
          <a:chExt cx="0" cy="0"/>
        </a:xfrm>
      </p:grpSpPr>
      <p:grpSp>
        <p:nvGrpSpPr>
          <p:cNvPr id="11" name="Grupp 10">
            <a:extLst>
              <a:ext uri="{FF2B5EF4-FFF2-40B4-BE49-F238E27FC236}">
                <a16:creationId xmlns:a16="http://schemas.microsoft.com/office/drawing/2014/main" id="{4376267E-D34D-F0D7-B1F4-AEC5575CFC1F}"/>
              </a:ext>
              <a:ext uri="{C183D7F6-B498-43B3-948B-1728B52AA6E4}">
                <adec:decorative xmlns:adec="http://schemas.microsoft.com/office/drawing/2017/decorative" val="1"/>
              </a:ext>
            </a:extLst>
          </p:cNvPr>
          <p:cNvGrpSpPr/>
          <p:nvPr userDrawn="1"/>
        </p:nvGrpSpPr>
        <p:grpSpPr>
          <a:xfrm>
            <a:off x="-2" y="0"/>
            <a:ext cx="12192002" cy="6858000"/>
            <a:chOff x="-2" y="0"/>
            <a:chExt cx="12192002" cy="6858000"/>
          </a:xfrm>
        </p:grpSpPr>
        <p:sp>
          <p:nvSpPr>
            <p:cNvPr id="12" name="Frihandsfigur 8">
              <a:extLst>
                <a:ext uri="{FF2B5EF4-FFF2-40B4-BE49-F238E27FC236}">
                  <a16:creationId xmlns:a16="http://schemas.microsoft.com/office/drawing/2014/main" id="{6160EE3A-0738-E84E-63D0-35C97E5A398D}"/>
                </a:ext>
              </a:extLst>
            </p:cNvPr>
            <p:cNvSpPr/>
            <p:nvPr/>
          </p:nvSpPr>
          <p:spPr>
            <a:xfrm>
              <a:off x="-2" y="0"/>
              <a:ext cx="12192001" cy="6858000"/>
            </a:xfrm>
            <a:custGeom>
              <a:avLst/>
              <a:gdLst>
                <a:gd name="connsiteX0" fmla="*/ 0 w 12146434"/>
                <a:gd name="connsiteY0" fmla="*/ 0 h 6835928"/>
                <a:gd name="connsiteX1" fmla="*/ 12146435 w 12146434"/>
                <a:gd name="connsiteY1" fmla="*/ 0 h 6835928"/>
                <a:gd name="connsiteX2" fmla="*/ 12146435 w 12146434"/>
                <a:gd name="connsiteY2" fmla="*/ 6835928 h 6835928"/>
                <a:gd name="connsiteX3" fmla="*/ 0 w 12146434"/>
                <a:gd name="connsiteY3" fmla="*/ 6835928 h 6835928"/>
              </a:gdLst>
              <a:ahLst/>
              <a:cxnLst>
                <a:cxn ang="0">
                  <a:pos x="connsiteX0" y="connsiteY0"/>
                </a:cxn>
                <a:cxn ang="0">
                  <a:pos x="connsiteX1" y="connsiteY1"/>
                </a:cxn>
                <a:cxn ang="0">
                  <a:pos x="connsiteX2" y="connsiteY2"/>
                </a:cxn>
                <a:cxn ang="0">
                  <a:pos x="connsiteX3" y="connsiteY3"/>
                </a:cxn>
              </a:cxnLst>
              <a:rect l="l" t="t" r="r" b="b"/>
              <a:pathLst>
                <a:path w="12146434" h="6835928">
                  <a:moveTo>
                    <a:pt x="0" y="0"/>
                  </a:moveTo>
                  <a:lnTo>
                    <a:pt x="12146435" y="0"/>
                  </a:lnTo>
                  <a:lnTo>
                    <a:pt x="12146435" y="6835928"/>
                  </a:lnTo>
                  <a:lnTo>
                    <a:pt x="0" y="6835928"/>
                  </a:lnTo>
                  <a:close/>
                </a:path>
              </a:pathLst>
            </a:custGeom>
            <a:gradFill>
              <a:gsLst>
                <a:gs pos="50000">
                  <a:srgbClr val="F6EFE9"/>
                </a:gs>
                <a:gs pos="25000">
                  <a:srgbClr val="F6EFE9"/>
                </a:gs>
                <a:gs pos="0">
                  <a:srgbClr val="F6EFE9"/>
                </a:gs>
                <a:gs pos="75000">
                  <a:srgbClr val="F8F5F3"/>
                </a:gs>
                <a:gs pos="100000">
                  <a:srgbClr val="F8F5F3"/>
                </a:gs>
              </a:gsLst>
              <a:lin ang="0" scaled="0"/>
            </a:gradFill>
            <a:ln w="6322" cap="flat">
              <a:noFill/>
              <a:prstDash val="solid"/>
              <a:miter/>
            </a:ln>
          </p:spPr>
          <p:txBody>
            <a:bodyPr rtlCol="0" anchor="ctr"/>
            <a:lstStyle/>
            <a:p>
              <a:endParaRPr lang="sv-SE" dirty="0"/>
            </a:p>
          </p:txBody>
        </p:sp>
        <p:sp>
          <p:nvSpPr>
            <p:cNvPr id="13" name="Frihandsfigur 9">
              <a:extLst>
                <a:ext uri="{FF2B5EF4-FFF2-40B4-BE49-F238E27FC236}">
                  <a16:creationId xmlns:a16="http://schemas.microsoft.com/office/drawing/2014/main" id="{18D0AA6C-EBDC-F54A-2C13-414AEF4483FF}"/>
                </a:ext>
              </a:extLst>
            </p:cNvPr>
            <p:cNvSpPr/>
            <p:nvPr/>
          </p:nvSpPr>
          <p:spPr>
            <a:xfrm>
              <a:off x="-1" y="5162500"/>
              <a:ext cx="7261670" cy="1695500"/>
            </a:xfrm>
            <a:custGeom>
              <a:avLst/>
              <a:gdLst>
                <a:gd name="connsiteX0" fmla="*/ 0 w 7261670"/>
                <a:gd name="connsiteY0" fmla="*/ 0 h 1695500"/>
                <a:gd name="connsiteX1" fmla="*/ 7261670 w 7261670"/>
                <a:gd name="connsiteY1" fmla="*/ 0 h 1695500"/>
                <a:gd name="connsiteX2" fmla="*/ 7261670 w 7261670"/>
                <a:gd name="connsiteY2" fmla="*/ 1695500 h 1695500"/>
                <a:gd name="connsiteX3" fmla="*/ 0 w 7261670"/>
                <a:gd name="connsiteY3" fmla="*/ 1695500 h 1695500"/>
                <a:gd name="connsiteX0" fmla="*/ 0 w 7261670"/>
                <a:gd name="connsiteY0" fmla="*/ 0 h 1695500"/>
                <a:gd name="connsiteX1" fmla="*/ 7261670 w 7261670"/>
                <a:gd name="connsiteY1" fmla="*/ 1695500 h 1695500"/>
                <a:gd name="connsiteX2" fmla="*/ 0 w 7261670"/>
                <a:gd name="connsiteY2" fmla="*/ 1695500 h 1695500"/>
                <a:gd name="connsiteX3" fmla="*/ 0 w 7261670"/>
                <a:gd name="connsiteY3" fmla="*/ 0 h 1695500"/>
              </a:gdLst>
              <a:ahLst/>
              <a:cxnLst>
                <a:cxn ang="0">
                  <a:pos x="connsiteX0" y="connsiteY0"/>
                </a:cxn>
                <a:cxn ang="0">
                  <a:pos x="connsiteX1" y="connsiteY1"/>
                </a:cxn>
                <a:cxn ang="0">
                  <a:pos x="connsiteX2" y="connsiteY2"/>
                </a:cxn>
                <a:cxn ang="0">
                  <a:pos x="connsiteX3" y="connsiteY3"/>
                </a:cxn>
              </a:cxnLst>
              <a:rect l="l" t="t" r="r" b="b"/>
              <a:pathLst>
                <a:path w="7261670" h="1695500">
                  <a:moveTo>
                    <a:pt x="0" y="0"/>
                  </a:moveTo>
                  <a:lnTo>
                    <a:pt x="7261670" y="1695500"/>
                  </a:lnTo>
                  <a:lnTo>
                    <a:pt x="0" y="1695500"/>
                  </a:lnTo>
                  <a:lnTo>
                    <a:pt x="0" y="0"/>
                  </a:lnTo>
                  <a:close/>
                </a:path>
              </a:pathLst>
            </a:custGeom>
            <a:gradFill>
              <a:gsLst>
                <a:gs pos="0">
                  <a:srgbClr val="F8F5F3"/>
                </a:gs>
                <a:gs pos="75000">
                  <a:srgbClr val="F6EFE9"/>
                </a:gs>
                <a:gs pos="49000">
                  <a:srgbClr val="F7F2EE"/>
                </a:gs>
                <a:gs pos="25000">
                  <a:srgbClr val="F8F5F3"/>
                </a:gs>
                <a:gs pos="100000">
                  <a:srgbClr val="F6EFE9"/>
                </a:gs>
              </a:gsLst>
              <a:lin ang="5400000" scaled="0"/>
            </a:gradFill>
            <a:ln w="6322" cap="flat">
              <a:noFill/>
              <a:prstDash val="solid"/>
              <a:miter/>
            </a:ln>
          </p:spPr>
          <p:txBody>
            <a:bodyPr rtlCol="0" anchor="ctr"/>
            <a:lstStyle/>
            <a:p>
              <a:endParaRPr lang="sv-SE"/>
            </a:p>
          </p:txBody>
        </p:sp>
        <p:sp>
          <p:nvSpPr>
            <p:cNvPr id="14" name="Frihandsfigur 10">
              <a:extLst>
                <a:ext uri="{FF2B5EF4-FFF2-40B4-BE49-F238E27FC236}">
                  <a16:creationId xmlns:a16="http://schemas.microsoft.com/office/drawing/2014/main" id="{09570EFA-3FBB-051F-8AF6-AACEB9E8AED3}"/>
                </a:ext>
              </a:extLst>
            </p:cNvPr>
            <p:cNvSpPr/>
            <p:nvPr/>
          </p:nvSpPr>
          <p:spPr>
            <a:xfrm rot="5400000" flipV="1">
              <a:off x="8205490" y="1267028"/>
              <a:ext cx="5253538" cy="2719482"/>
            </a:xfrm>
            <a:custGeom>
              <a:avLst/>
              <a:gdLst>
                <a:gd name="connsiteX0" fmla="*/ 0 w 7261670"/>
                <a:gd name="connsiteY0" fmla="*/ 0 h 1695500"/>
                <a:gd name="connsiteX1" fmla="*/ 7261670 w 7261670"/>
                <a:gd name="connsiteY1" fmla="*/ 0 h 1695500"/>
                <a:gd name="connsiteX2" fmla="*/ 7261670 w 7261670"/>
                <a:gd name="connsiteY2" fmla="*/ 1695500 h 1695500"/>
                <a:gd name="connsiteX3" fmla="*/ 0 w 7261670"/>
                <a:gd name="connsiteY3" fmla="*/ 1695500 h 1695500"/>
                <a:gd name="connsiteX0" fmla="*/ 0 w 7261670"/>
                <a:gd name="connsiteY0" fmla="*/ 0 h 1695500"/>
                <a:gd name="connsiteX1" fmla="*/ 7261670 w 7261670"/>
                <a:gd name="connsiteY1" fmla="*/ 1695500 h 1695500"/>
                <a:gd name="connsiteX2" fmla="*/ 0 w 7261670"/>
                <a:gd name="connsiteY2" fmla="*/ 1695500 h 1695500"/>
                <a:gd name="connsiteX3" fmla="*/ 0 w 7261670"/>
                <a:gd name="connsiteY3" fmla="*/ 0 h 1695500"/>
              </a:gdLst>
              <a:ahLst/>
              <a:cxnLst>
                <a:cxn ang="0">
                  <a:pos x="connsiteX0" y="connsiteY0"/>
                </a:cxn>
                <a:cxn ang="0">
                  <a:pos x="connsiteX1" y="connsiteY1"/>
                </a:cxn>
                <a:cxn ang="0">
                  <a:pos x="connsiteX2" y="connsiteY2"/>
                </a:cxn>
                <a:cxn ang="0">
                  <a:pos x="connsiteX3" y="connsiteY3"/>
                </a:cxn>
              </a:cxnLst>
              <a:rect l="l" t="t" r="r" b="b"/>
              <a:pathLst>
                <a:path w="7261670" h="1695500">
                  <a:moveTo>
                    <a:pt x="0" y="0"/>
                  </a:moveTo>
                  <a:lnTo>
                    <a:pt x="7261670" y="1695500"/>
                  </a:lnTo>
                  <a:lnTo>
                    <a:pt x="0" y="1695500"/>
                  </a:lnTo>
                  <a:lnTo>
                    <a:pt x="0" y="0"/>
                  </a:lnTo>
                  <a:close/>
                </a:path>
              </a:pathLst>
            </a:custGeom>
            <a:gradFill>
              <a:gsLst>
                <a:gs pos="50000">
                  <a:srgbClr val="F7F2EE"/>
                </a:gs>
                <a:gs pos="25000">
                  <a:srgbClr val="F8F5F3"/>
                </a:gs>
                <a:gs pos="100000">
                  <a:srgbClr val="F6EFE9"/>
                </a:gs>
                <a:gs pos="0">
                  <a:srgbClr val="F8F5F3"/>
                </a:gs>
                <a:gs pos="74000">
                  <a:srgbClr val="F6EFE9"/>
                </a:gs>
              </a:gsLst>
              <a:lin ang="0" scaled="0"/>
            </a:gradFill>
            <a:ln w="6322" cap="flat">
              <a:noFill/>
              <a:prstDash val="solid"/>
              <a:miter/>
            </a:ln>
          </p:spPr>
          <p:txBody>
            <a:bodyPr rtlCol="0" anchor="ctr"/>
            <a:lstStyle/>
            <a:p>
              <a:endParaRPr lang="sv-SE"/>
            </a:p>
          </p:txBody>
        </p:sp>
      </p:grpSp>
      <p:sp>
        <p:nvSpPr>
          <p:cNvPr id="5" name="Rubrik 1">
            <a:extLst>
              <a:ext uri="{FF2B5EF4-FFF2-40B4-BE49-F238E27FC236}">
                <a16:creationId xmlns:a16="http://schemas.microsoft.com/office/drawing/2014/main" id="{EB09906A-9F81-C2DD-2E0C-1D4E7AC0E8D6}"/>
              </a:ext>
            </a:extLst>
          </p:cNvPr>
          <p:cNvSpPr>
            <a:spLocks noGrp="1"/>
          </p:cNvSpPr>
          <p:nvPr>
            <p:ph type="title" hasCustomPrompt="1"/>
          </p:nvPr>
        </p:nvSpPr>
        <p:spPr>
          <a:xfrm>
            <a:off x="1515041" y="844667"/>
            <a:ext cx="8543806" cy="541926"/>
          </a:xfrm>
          <a:prstGeom prst="rect">
            <a:avLst/>
          </a:prstGeom>
        </p:spPr>
        <p:txBody>
          <a:bodyPr/>
          <a:lstStyle>
            <a:lvl1pPr>
              <a:defRPr sz="3200" b="1">
                <a:solidFill>
                  <a:schemeClr val="tx1"/>
                </a:solidFill>
              </a:defRPr>
            </a:lvl1pPr>
          </a:lstStyle>
          <a:p>
            <a:r>
              <a:rPr lang="sv-SE" dirty="0"/>
              <a:t>Klicka här för att ändra format</a:t>
            </a:r>
          </a:p>
        </p:txBody>
      </p:sp>
      <p:pic>
        <p:nvPicPr>
          <p:cNvPr id="15" name="Bildobjekt 7">
            <a:extLst>
              <a:ext uri="{FF2B5EF4-FFF2-40B4-BE49-F238E27FC236}">
                <a16:creationId xmlns:a16="http://schemas.microsoft.com/office/drawing/2014/main" id="{45871DA9-5FEC-F062-F08B-1C22DBF7B053}"/>
              </a:ext>
              <a:ext uri="{C183D7F6-B498-43B3-948B-1728B52AA6E4}">
                <adec:decorative xmlns:adec="http://schemas.microsoft.com/office/drawing/2017/decorative" val="1"/>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10443858" y="6047117"/>
            <a:ext cx="1328022" cy="464400"/>
          </a:xfrm>
          <a:prstGeom prst="rect">
            <a:avLst/>
          </a:prstGeom>
        </p:spPr>
      </p:pic>
      <p:pic>
        <p:nvPicPr>
          <p:cNvPr id="6" name="Bildobjekt 5">
            <a:extLst>
              <a:ext uri="{FF2B5EF4-FFF2-40B4-BE49-F238E27FC236}">
                <a16:creationId xmlns:a16="http://schemas.microsoft.com/office/drawing/2014/main" id="{D41CF7C3-9D50-7D26-BD1B-DC20AB821DF9}"/>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1208424" y="232806"/>
            <a:ext cx="749300" cy="584200"/>
          </a:xfrm>
          <a:prstGeom prst="rect">
            <a:avLst/>
          </a:prstGeom>
        </p:spPr>
      </p:pic>
    </p:spTree>
    <p:extLst>
      <p:ext uri="{BB962C8B-B14F-4D97-AF65-F5344CB8AC3E}">
        <p14:creationId xmlns:p14="http://schemas.microsoft.com/office/powerpoint/2010/main" val="31503790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9_Anpassad layout">
    <p:spTree>
      <p:nvGrpSpPr>
        <p:cNvPr id="1" name=""/>
        <p:cNvGrpSpPr/>
        <p:nvPr/>
      </p:nvGrpSpPr>
      <p:grpSpPr>
        <a:xfrm>
          <a:off x="0" y="0"/>
          <a:ext cx="0" cy="0"/>
          <a:chOff x="0" y="0"/>
          <a:chExt cx="0" cy="0"/>
        </a:xfrm>
      </p:grpSpPr>
      <p:grpSp>
        <p:nvGrpSpPr>
          <p:cNvPr id="11" name="Grupp 10">
            <a:extLst>
              <a:ext uri="{FF2B5EF4-FFF2-40B4-BE49-F238E27FC236}">
                <a16:creationId xmlns:a16="http://schemas.microsoft.com/office/drawing/2014/main" id="{4376267E-D34D-F0D7-B1F4-AEC5575CFC1F}"/>
              </a:ext>
              <a:ext uri="{C183D7F6-B498-43B3-948B-1728B52AA6E4}">
                <adec:decorative xmlns:adec="http://schemas.microsoft.com/office/drawing/2017/decorative" val="1"/>
              </a:ext>
            </a:extLst>
          </p:cNvPr>
          <p:cNvGrpSpPr/>
          <p:nvPr userDrawn="1"/>
        </p:nvGrpSpPr>
        <p:grpSpPr>
          <a:xfrm>
            <a:off x="-2" y="0"/>
            <a:ext cx="12192002" cy="6858000"/>
            <a:chOff x="-2" y="0"/>
            <a:chExt cx="12192002" cy="6858000"/>
          </a:xfrm>
        </p:grpSpPr>
        <p:sp>
          <p:nvSpPr>
            <p:cNvPr id="12" name="Frihandsfigur 8">
              <a:extLst>
                <a:ext uri="{FF2B5EF4-FFF2-40B4-BE49-F238E27FC236}">
                  <a16:creationId xmlns:a16="http://schemas.microsoft.com/office/drawing/2014/main" id="{6160EE3A-0738-E84E-63D0-35C97E5A398D}"/>
                </a:ext>
              </a:extLst>
            </p:cNvPr>
            <p:cNvSpPr/>
            <p:nvPr/>
          </p:nvSpPr>
          <p:spPr>
            <a:xfrm>
              <a:off x="-2" y="0"/>
              <a:ext cx="12192001" cy="6858000"/>
            </a:xfrm>
            <a:custGeom>
              <a:avLst/>
              <a:gdLst>
                <a:gd name="connsiteX0" fmla="*/ 0 w 12146434"/>
                <a:gd name="connsiteY0" fmla="*/ 0 h 6835928"/>
                <a:gd name="connsiteX1" fmla="*/ 12146435 w 12146434"/>
                <a:gd name="connsiteY1" fmla="*/ 0 h 6835928"/>
                <a:gd name="connsiteX2" fmla="*/ 12146435 w 12146434"/>
                <a:gd name="connsiteY2" fmla="*/ 6835928 h 6835928"/>
                <a:gd name="connsiteX3" fmla="*/ 0 w 12146434"/>
                <a:gd name="connsiteY3" fmla="*/ 6835928 h 6835928"/>
              </a:gdLst>
              <a:ahLst/>
              <a:cxnLst>
                <a:cxn ang="0">
                  <a:pos x="connsiteX0" y="connsiteY0"/>
                </a:cxn>
                <a:cxn ang="0">
                  <a:pos x="connsiteX1" y="connsiteY1"/>
                </a:cxn>
                <a:cxn ang="0">
                  <a:pos x="connsiteX2" y="connsiteY2"/>
                </a:cxn>
                <a:cxn ang="0">
                  <a:pos x="connsiteX3" y="connsiteY3"/>
                </a:cxn>
              </a:cxnLst>
              <a:rect l="l" t="t" r="r" b="b"/>
              <a:pathLst>
                <a:path w="12146434" h="6835928">
                  <a:moveTo>
                    <a:pt x="0" y="0"/>
                  </a:moveTo>
                  <a:lnTo>
                    <a:pt x="12146435" y="0"/>
                  </a:lnTo>
                  <a:lnTo>
                    <a:pt x="12146435" y="6835928"/>
                  </a:lnTo>
                  <a:lnTo>
                    <a:pt x="0" y="6835928"/>
                  </a:lnTo>
                  <a:close/>
                </a:path>
              </a:pathLst>
            </a:custGeom>
            <a:gradFill>
              <a:gsLst>
                <a:gs pos="50000">
                  <a:srgbClr val="F6EFE9"/>
                </a:gs>
                <a:gs pos="25000">
                  <a:srgbClr val="F6EFE9"/>
                </a:gs>
                <a:gs pos="0">
                  <a:srgbClr val="F6EFE9"/>
                </a:gs>
                <a:gs pos="75000">
                  <a:srgbClr val="F8F5F3"/>
                </a:gs>
                <a:gs pos="100000">
                  <a:srgbClr val="F8F5F3"/>
                </a:gs>
              </a:gsLst>
              <a:lin ang="0" scaled="0"/>
            </a:gradFill>
            <a:ln w="6322" cap="flat">
              <a:noFill/>
              <a:prstDash val="solid"/>
              <a:miter/>
            </a:ln>
          </p:spPr>
          <p:txBody>
            <a:bodyPr rtlCol="0" anchor="ctr"/>
            <a:lstStyle/>
            <a:p>
              <a:endParaRPr lang="sv-SE" dirty="0"/>
            </a:p>
          </p:txBody>
        </p:sp>
        <p:sp>
          <p:nvSpPr>
            <p:cNvPr id="13" name="Frihandsfigur 9">
              <a:extLst>
                <a:ext uri="{FF2B5EF4-FFF2-40B4-BE49-F238E27FC236}">
                  <a16:creationId xmlns:a16="http://schemas.microsoft.com/office/drawing/2014/main" id="{18D0AA6C-EBDC-F54A-2C13-414AEF4483FF}"/>
                </a:ext>
              </a:extLst>
            </p:cNvPr>
            <p:cNvSpPr/>
            <p:nvPr/>
          </p:nvSpPr>
          <p:spPr>
            <a:xfrm>
              <a:off x="-1" y="5162500"/>
              <a:ext cx="7261670" cy="1695500"/>
            </a:xfrm>
            <a:custGeom>
              <a:avLst/>
              <a:gdLst>
                <a:gd name="connsiteX0" fmla="*/ 0 w 7261670"/>
                <a:gd name="connsiteY0" fmla="*/ 0 h 1695500"/>
                <a:gd name="connsiteX1" fmla="*/ 7261670 w 7261670"/>
                <a:gd name="connsiteY1" fmla="*/ 0 h 1695500"/>
                <a:gd name="connsiteX2" fmla="*/ 7261670 w 7261670"/>
                <a:gd name="connsiteY2" fmla="*/ 1695500 h 1695500"/>
                <a:gd name="connsiteX3" fmla="*/ 0 w 7261670"/>
                <a:gd name="connsiteY3" fmla="*/ 1695500 h 1695500"/>
                <a:gd name="connsiteX0" fmla="*/ 0 w 7261670"/>
                <a:gd name="connsiteY0" fmla="*/ 0 h 1695500"/>
                <a:gd name="connsiteX1" fmla="*/ 7261670 w 7261670"/>
                <a:gd name="connsiteY1" fmla="*/ 1695500 h 1695500"/>
                <a:gd name="connsiteX2" fmla="*/ 0 w 7261670"/>
                <a:gd name="connsiteY2" fmla="*/ 1695500 h 1695500"/>
                <a:gd name="connsiteX3" fmla="*/ 0 w 7261670"/>
                <a:gd name="connsiteY3" fmla="*/ 0 h 1695500"/>
              </a:gdLst>
              <a:ahLst/>
              <a:cxnLst>
                <a:cxn ang="0">
                  <a:pos x="connsiteX0" y="connsiteY0"/>
                </a:cxn>
                <a:cxn ang="0">
                  <a:pos x="connsiteX1" y="connsiteY1"/>
                </a:cxn>
                <a:cxn ang="0">
                  <a:pos x="connsiteX2" y="connsiteY2"/>
                </a:cxn>
                <a:cxn ang="0">
                  <a:pos x="connsiteX3" y="connsiteY3"/>
                </a:cxn>
              </a:cxnLst>
              <a:rect l="l" t="t" r="r" b="b"/>
              <a:pathLst>
                <a:path w="7261670" h="1695500">
                  <a:moveTo>
                    <a:pt x="0" y="0"/>
                  </a:moveTo>
                  <a:lnTo>
                    <a:pt x="7261670" y="1695500"/>
                  </a:lnTo>
                  <a:lnTo>
                    <a:pt x="0" y="1695500"/>
                  </a:lnTo>
                  <a:lnTo>
                    <a:pt x="0" y="0"/>
                  </a:lnTo>
                  <a:close/>
                </a:path>
              </a:pathLst>
            </a:custGeom>
            <a:gradFill>
              <a:gsLst>
                <a:gs pos="0">
                  <a:srgbClr val="F8F5F3"/>
                </a:gs>
                <a:gs pos="75000">
                  <a:srgbClr val="F6EFE9"/>
                </a:gs>
                <a:gs pos="49000">
                  <a:srgbClr val="F7F2EE"/>
                </a:gs>
                <a:gs pos="25000">
                  <a:srgbClr val="F8F5F3"/>
                </a:gs>
                <a:gs pos="100000">
                  <a:srgbClr val="F6EFE9"/>
                </a:gs>
              </a:gsLst>
              <a:lin ang="5400000" scaled="0"/>
            </a:gradFill>
            <a:ln w="6322" cap="flat">
              <a:noFill/>
              <a:prstDash val="solid"/>
              <a:miter/>
            </a:ln>
          </p:spPr>
          <p:txBody>
            <a:bodyPr rtlCol="0" anchor="ctr"/>
            <a:lstStyle/>
            <a:p>
              <a:endParaRPr lang="sv-SE"/>
            </a:p>
          </p:txBody>
        </p:sp>
        <p:sp>
          <p:nvSpPr>
            <p:cNvPr id="14" name="Frihandsfigur 10">
              <a:extLst>
                <a:ext uri="{FF2B5EF4-FFF2-40B4-BE49-F238E27FC236}">
                  <a16:creationId xmlns:a16="http://schemas.microsoft.com/office/drawing/2014/main" id="{09570EFA-3FBB-051F-8AF6-AACEB9E8AED3}"/>
                </a:ext>
              </a:extLst>
            </p:cNvPr>
            <p:cNvSpPr/>
            <p:nvPr/>
          </p:nvSpPr>
          <p:spPr>
            <a:xfrm rot="5400000" flipV="1">
              <a:off x="8205490" y="1267028"/>
              <a:ext cx="5253538" cy="2719482"/>
            </a:xfrm>
            <a:custGeom>
              <a:avLst/>
              <a:gdLst>
                <a:gd name="connsiteX0" fmla="*/ 0 w 7261670"/>
                <a:gd name="connsiteY0" fmla="*/ 0 h 1695500"/>
                <a:gd name="connsiteX1" fmla="*/ 7261670 w 7261670"/>
                <a:gd name="connsiteY1" fmla="*/ 0 h 1695500"/>
                <a:gd name="connsiteX2" fmla="*/ 7261670 w 7261670"/>
                <a:gd name="connsiteY2" fmla="*/ 1695500 h 1695500"/>
                <a:gd name="connsiteX3" fmla="*/ 0 w 7261670"/>
                <a:gd name="connsiteY3" fmla="*/ 1695500 h 1695500"/>
                <a:gd name="connsiteX0" fmla="*/ 0 w 7261670"/>
                <a:gd name="connsiteY0" fmla="*/ 0 h 1695500"/>
                <a:gd name="connsiteX1" fmla="*/ 7261670 w 7261670"/>
                <a:gd name="connsiteY1" fmla="*/ 1695500 h 1695500"/>
                <a:gd name="connsiteX2" fmla="*/ 0 w 7261670"/>
                <a:gd name="connsiteY2" fmla="*/ 1695500 h 1695500"/>
                <a:gd name="connsiteX3" fmla="*/ 0 w 7261670"/>
                <a:gd name="connsiteY3" fmla="*/ 0 h 1695500"/>
              </a:gdLst>
              <a:ahLst/>
              <a:cxnLst>
                <a:cxn ang="0">
                  <a:pos x="connsiteX0" y="connsiteY0"/>
                </a:cxn>
                <a:cxn ang="0">
                  <a:pos x="connsiteX1" y="connsiteY1"/>
                </a:cxn>
                <a:cxn ang="0">
                  <a:pos x="connsiteX2" y="connsiteY2"/>
                </a:cxn>
                <a:cxn ang="0">
                  <a:pos x="connsiteX3" y="connsiteY3"/>
                </a:cxn>
              </a:cxnLst>
              <a:rect l="l" t="t" r="r" b="b"/>
              <a:pathLst>
                <a:path w="7261670" h="1695500">
                  <a:moveTo>
                    <a:pt x="0" y="0"/>
                  </a:moveTo>
                  <a:lnTo>
                    <a:pt x="7261670" y="1695500"/>
                  </a:lnTo>
                  <a:lnTo>
                    <a:pt x="0" y="1695500"/>
                  </a:lnTo>
                  <a:lnTo>
                    <a:pt x="0" y="0"/>
                  </a:lnTo>
                  <a:close/>
                </a:path>
              </a:pathLst>
            </a:custGeom>
            <a:gradFill>
              <a:gsLst>
                <a:gs pos="50000">
                  <a:srgbClr val="F7F2EE"/>
                </a:gs>
                <a:gs pos="25000">
                  <a:srgbClr val="F8F5F3"/>
                </a:gs>
                <a:gs pos="100000">
                  <a:srgbClr val="F6EFE9"/>
                </a:gs>
                <a:gs pos="0">
                  <a:srgbClr val="F8F5F3"/>
                </a:gs>
                <a:gs pos="74000">
                  <a:srgbClr val="F6EFE9"/>
                </a:gs>
              </a:gsLst>
              <a:lin ang="0" scaled="0"/>
            </a:gradFill>
            <a:ln w="6322" cap="flat">
              <a:noFill/>
              <a:prstDash val="solid"/>
              <a:miter/>
            </a:ln>
          </p:spPr>
          <p:txBody>
            <a:bodyPr rtlCol="0" anchor="ctr"/>
            <a:lstStyle/>
            <a:p>
              <a:endParaRPr lang="sv-SE"/>
            </a:p>
          </p:txBody>
        </p:sp>
      </p:grpSp>
      <p:pic>
        <p:nvPicPr>
          <p:cNvPr id="15" name="Bildobjekt 7">
            <a:extLst>
              <a:ext uri="{FF2B5EF4-FFF2-40B4-BE49-F238E27FC236}">
                <a16:creationId xmlns:a16="http://schemas.microsoft.com/office/drawing/2014/main" id="{45871DA9-5FEC-F062-F08B-1C22DBF7B053}"/>
              </a:ext>
              <a:ext uri="{C183D7F6-B498-43B3-948B-1728B52AA6E4}">
                <adec:decorative xmlns:adec="http://schemas.microsoft.com/office/drawing/2017/decorative" val="1"/>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10443858" y="6047117"/>
            <a:ext cx="1328022" cy="464400"/>
          </a:xfrm>
          <a:prstGeom prst="rect">
            <a:avLst/>
          </a:prstGeom>
        </p:spPr>
      </p:pic>
      <p:pic>
        <p:nvPicPr>
          <p:cNvPr id="4" name="Bildobjekt 3">
            <a:extLst>
              <a:ext uri="{FF2B5EF4-FFF2-40B4-BE49-F238E27FC236}">
                <a16:creationId xmlns:a16="http://schemas.microsoft.com/office/drawing/2014/main" id="{66A5D4E8-8E4B-DE53-AC60-B10596F9A11A}"/>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1208424" y="232806"/>
            <a:ext cx="749300" cy="584200"/>
          </a:xfrm>
          <a:prstGeom prst="rect">
            <a:avLst/>
          </a:prstGeom>
        </p:spPr>
      </p:pic>
    </p:spTree>
    <p:extLst>
      <p:ext uri="{BB962C8B-B14F-4D97-AF65-F5344CB8AC3E}">
        <p14:creationId xmlns:p14="http://schemas.microsoft.com/office/powerpoint/2010/main" val="34838941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Rubrikbild">
    <p:spTree>
      <p:nvGrpSpPr>
        <p:cNvPr id="1" name=""/>
        <p:cNvGrpSpPr/>
        <p:nvPr/>
      </p:nvGrpSpPr>
      <p:grpSpPr>
        <a:xfrm>
          <a:off x="0" y="0"/>
          <a:ext cx="0" cy="0"/>
          <a:chOff x="0" y="0"/>
          <a:chExt cx="0" cy="0"/>
        </a:xfrm>
      </p:grpSpPr>
      <p:sp>
        <p:nvSpPr>
          <p:cNvPr id="15" name="Rektangel 14">
            <a:extLst>
              <a:ext uri="{FF2B5EF4-FFF2-40B4-BE49-F238E27FC236}">
                <a16:creationId xmlns:a16="http://schemas.microsoft.com/office/drawing/2014/main" id="{349DFD48-7E48-E31F-AB81-E84FE5ACAFE9}"/>
              </a:ext>
            </a:extLst>
          </p:cNvPr>
          <p:cNvSpPr/>
          <p:nvPr userDrawn="1"/>
        </p:nvSpPr>
        <p:spPr>
          <a:xfrm>
            <a:off x="0" y="0"/>
            <a:ext cx="12192000" cy="6858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ubrik 1">
            <a:extLst>
              <a:ext uri="{FF2B5EF4-FFF2-40B4-BE49-F238E27FC236}">
                <a16:creationId xmlns:a16="http://schemas.microsoft.com/office/drawing/2014/main" id="{FC23CA8D-7027-2FDA-1B04-E0AA9845AD60}"/>
              </a:ext>
            </a:extLst>
          </p:cNvPr>
          <p:cNvSpPr>
            <a:spLocks noGrp="1"/>
          </p:cNvSpPr>
          <p:nvPr>
            <p:ph type="ctrTitle" hasCustomPrompt="1"/>
          </p:nvPr>
        </p:nvSpPr>
        <p:spPr>
          <a:xfrm>
            <a:off x="1432560" y="3106759"/>
            <a:ext cx="9144000" cy="723245"/>
          </a:xfrm>
        </p:spPr>
        <p:txBody>
          <a:bodyPr anchor="b"/>
          <a:lstStyle>
            <a:lvl1pPr algn="l">
              <a:defRPr sz="4000" b="1"/>
            </a:lvl1pPr>
          </a:lstStyle>
          <a:p>
            <a:r>
              <a:rPr lang="sv-SE"/>
              <a:t>Klicka här för att ändra format</a:t>
            </a:r>
            <a:endParaRPr lang="en-US"/>
          </a:p>
        </p:txBody>
      </p:sp>
      <p:sp>
        <p:nvSpPr>
          <p:cNvPr id="3" name="Underrubrik 2">
            <a:extLst>
              <a:ext uri="{FF2B5EF4-FFF2-40B4-BE49-F238E27FC236}">
                <a16:creationId xmlns:a16="http://schemas.microsoft.com/office/drawing/2014/main" id="{5A3E1ABC-EA39-D489-EC88-A962717309DB}"/>
              </a:ext>
            </a:extLst>
          </p:cNvPr>
          <p:cNvSpPr>
            <a:spLocks noGrp="1"/>
          </p:cNvSpPr>
          <p:nvPr>
            <p:ph type="subTitle" idx="1" hasCustomPrompt="1"/>
          </p:nvPr>
        </p:nvSpPr>
        <p:spPr>
          <a:xfrm>
            <a:off x="1432560" y="2618935"/>
            <a:ext cx="9144000" cy="487824"/>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sv-SE"/>
              <a:t>Förhållningssätt</a:t>
            </a:r>
            <a:endParaRPr lang="en-US"/>
          </a:p>
          <a:p>
            <a:endParaRPr lang="en-US"/>
          </a:p>
        </p:txBody>
      </p:sp>
      <p:pic>
        <p:nvPicPr>
          <p:cNvPr id="4" name="Bildobjekt 7">
            <a:extLst>
              <a:ext uri="{FF2B5EF4-FFF2-40B4-BE49-F238E27FC236}">
                <a16:creationId xmlns:a16="http://schemas.microsoft.com/office/drawing/2014/main" id="{E2EADC11-D720-26F5-2D0D-4D5C950FD8BA}"/>
              </a:ext>
              <a:ext uri="{C183D7F6-B498-43B3-948B-1728B52AA6E4}">
                <adec:decorative xmlns:adec="http://schemas.microsoft.com/office/drawing/2017/decorative" val="1"/>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10443858" y="6047117"/>
            <a:ext cx="1328022" cy="464400"/>
          </a:xfrm>
          <a:prstGeom prst="rect">
            <a:avLst/>
          </a:prstGeom>
        </p:spPr>
      </p:pic>
      <p:pic>
        <p:nvPicPr>
          <p:cNvPr id="7" name="Bildobjekt 6">
            <a:extLst>
              <a:ext uri="{FF2B5EF4-FFF2-40B4-BE49-F238E27FC236}">
                <a16:creationId xmlns:a16="http://schemas.microsoft.com/office/drawing/2014/main" id="{69C4E0EA-5658-C7DA-C2F1-653C4387004C}"/>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1208424" y="232806"/>
            <a:ext cx="749300" cy="584200"/>
          </a:xfrm>
          <a:prstGeom prst="rect">
            <a:avLst/>
          </a:prstGeom>
        </p:spPr>
      </p:pic>
    </p:spTree>
    <p:extLst>
      <p:ext uri="{BB962C8B-B14F-4D97-AF65-F5344CB8AC3E}">
        <p14:creationId xmlns:p14="http://schemas.microsoft.com/office/powerpoint/2010/main" val="1124776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svg"/><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AC0BBD81-AB4D-B8F5-02A7-123061C5922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A6B5F2A6-ECF2-DCA0-624F-B4AD876BE6C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85C75E85-E0FB-F216-E262-79592E5D2FE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99F8789-9D8C-4E28-B1C7-E293747BD279}" type="datetimeFigureOut">
              <a:rPr lang="en-US" smtClean="0"/>
              <a:t>6/29/26</a:t>
            </a:fld>
            <a:endParaRPr lang="en-US"/>
          </a:p>
        </p:txBody>
      </p:sp>
      <p:sp>
        <p:nvSpPr>
          <p:cNvPr id="5" name="Platshållare för sidfot 4">
            <a:extLst>
              <a:ext uri="{FF2B5EF4-FFF2-40B4-BE49-F238E27FC236}">
                <a16:creationId xmlns:a16="http://schemas.microsoft.com/office/drawing/2014/main" id="{1A374F7A-15C9-AA65-1B72-DE2F55C853F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Platshållare för bildnummer 5">
            <a:extLst>
              <a:ext uri="{FF2B5EF4-FFF2-40B4-BE49-F238E27FC236}">
                <a16:creationId xmlns:a16="http://schemas.microsoft.com/office/drawing/2014/main" id="{F4DA3351-DB1B-C464-7F8A-A21F3ED2D6D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76DACE6-28B6-0A41-B53E-7F72B0B758D3}" type="slidenum">
              <a:t>‹#›</a:t>
            </a:fld>
            <a:endParaRPr lang="sv-SE"/>
          </a:p>
        </p:txBody>
      </p:sp>
      <p:pic>
        <p:nvPicPr>
          <p:cNvPr id="7" name="Bildobjekt 6">
            <a:extLst>
              <a:ext uri="{FF2B5EF4-FFF2-40B4-BE49-F238E27FC236}">
                <a16:creationId xmlns:a16="http://schemas.microsoft.com/office/drawing/2014/main" id="{5E874A99-C603-D7AE-3A17-EA11A4139F3E}"/>
              </a:ext>
            </a:extLst>
          </p:cNvPr>
          <p:cNvPicPr>
            <a:picLocks noChangeAspect="1"/>
          </p:cNvPicPr>
          <p:nvPr userDrawn="1"/>
        </p:nvPicPr>
        <p:blipFill>
          <a:blip r:embed="rId9">
            <a:extLst>
              <a:ext uri="{28A0092B-C50C-407E-A947-70E740481C1C}">
                <a14:useLocalDpi xmlns:a14="http://schemas.microsoft.com/office/drawing/2010/main" val="0"/>
              </a:ext>
            </a:extLst>
          </a:blip>
          <a:srcRect/>
          <a:stretch/>
        </p:blipFill>
        <p:spPr>
          <a:xfrm>
            <a:off x="11208424" y="232806"/>
            <a:ext cx="749300" cy="584200"/>
          </a:xfrm>
          <a:prstGeom prst="rect">
            <a:avLst/>
          </a:prstGeom>
        </p:spPr>
      </p:pic>
      <p:pic>
        <p:nvPicPr>
          <p:cNvPr id="8" name="Bildobjekt 7">
            <a:extLst>
              <a:ext uri="{FF2B5EF4-FFF2-40B4-BE49-F238E27FC236}">
                <a16:creationId xmlns:a16="http://schemas.microsoft.com/office/drawing/2014/main" id="{0342EC30-3018-7879-10BA-26936F0FC7BB}"/>
              </a:ext>
              <a:ext uri="{C183D7F6-B498-43B3-948B-1728B52AA6E4}">
                <adec:decorative xmlns:adec="http://schemas.microsoft.com/office/drawing/2017/decorative" val="1"/>
              </a:ext>
            </a:extLst>
          </p:cNvPr>
          <p:cNvPicPr>
            <a:picLocks noChangeAspect="1"/>
          </p:cNvPicPr>
          <p:nvPr userDrawn="1"/>
        </p:nvPicPr>
        <p:blipFill>
          <a:blip>
            <a:extLst>
              <a:ext uri="{96DAC541-7B7A-43D3-8B79-37D633B846F1}">
                <asvg:svgBlip xmlns:asvg="http://schemas.microsoft.com/office/drawing/2016/SVG/main" r:embed="rId10"/>
              </a:ext>
            </a:extLst>
          </a:blip>
          <a:srcRect/>
          <a:stretch/>
        </p:blipFill>
        <p:spPr>
          <a:xfrm>
            <a:off x="10443858" y="6047117"/>
            <a:ext cx="1328022" cy="464400"/>
          </a:xfrm>
          <a:prstGeom prst="rect">
            <a:avLst/>
          </a:prstGeom>
        </p:spPr>
      </p:pic>
    </p:spTree>
    <p:extLst>
      <p:ext uri="{BB962C8B-B14F-4D97-AF65-F5344CB8AC3E}">
        <p14:creationId xmlns:p14="http://schemas.microsoft.com/office/powerpoint/2010/main" val="301342339"/>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Ls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hyperlink" Target="mcf.se/ledningsamverkan" TargetMode="External"/><Relationship Id="rId5" Type="http://schemas.openxmlformats.org/officeDocument/2006/relationships/image" Target="../media/image22.png"/><Relationship Id="rId4" Type="http://schemas.openxmlformats.org/officeDocument/2006/relationships/image" Target="../media/image21.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objekt 6" descr="Bilden visar omslaget på skriften Förhållningssätt för effektiv hantering av samhällsstörningar.">
            <a:extLst>
              <a:ext uri="{FF2B5EF4-FFF2-40B4-BE49-F238E27FC236}">
                <a16:creationId xmlns:a16="http://schemas.microsoft.com/office/drawing/2014/main" id="{1EEAE956-3527-732A-CD4A-F39613B53F9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857302" y="1612532"/>
            <a:ext cx="2570269" cy="3632935"/>
          </a:xfrm>
          <a:prstGeom prst="rect">
            <a:avLst/>
          </a:prstGeom>
        </p:spPr>
      </p:pic>
      <p:sp>
        <p:nvSpPr>
          <p:cNvPr id="3" name="Rubrik 3">
            <a:extLst>
              <a:ext uri="{FF2B5EF4-FFF2-40B4-BE49-F238E27FC236}">
                <a16:creationId xmlns:a16="http://schemas.microsoft.com/office/drawing/2014/main" id="{ACC8764C-FF9C-A119-C89C-B0971036059E}"/>
              </a:ext>
            </a:extLst>
          </p:cNvPr>
          <p:cNvSpPr txBox="1">
            <a:spLocks/>
          </p:cNvSpPr>
          <p:nvPr/>
        </p:nvSpPr>
        <p:spPr>
          <a:xfrm>
            <a:off x="1432560" y="3751242"/>
            <a:ext cx="5638091" cy="916451"/>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000" b="1"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sv-SE" sz="2600" b="0" dirty="0">
                <a:latin typeface="+mn-lt"/>
              </a:rPr>
              <a:t>Dialogstöd för kunskapshöjning och träning av förhållningssätten</a:t>
            </a:r>
          </a:p>
        </p:txBody>
      </p:sp>
      <p:sp>
        <p:nvSpPr>
          <p:cNvPr id="4" name="Rubrik 3">
            <a:extLst>
              <a:ext uri="{FF2B5EF4-FFF2-40B4-BE49-F238E27FC236}">
                <a16:creationId xmlns:a16="http://schemas.microsoft.com/office/drawing/2014/main" id="{16442812-1CD2-FFC5-910D-599637984B5F}"/>
              </a:ext>
            </a:extLst>
          </p:cNvPr>
          <p:cNvSpPr>
            <a:spLocks noGrp="1"/>
          </p:cNvSpPr>
          <p:nvPr>
            <p:ph type="ctrTitle"/>
          </p:nvPr>
        </p:nvSpPr>
        <p:spPr/>
        <p:txBody>
          <a:bodyPr/>
          <a:lstStyle/>
          <a:p>
            <a:r>
              <a:rPr lang="sv-SE" dirty="0"/>
              <a:t>Låt oss prata om det!</a:t>
            </a:r>
          </a:p>
        </p:txBody>
      </p:sp>
      <p:sp>
        <p:nvSpPr>
          <p:cNvPr id="5" name="Underrubrik 4">
            <a:extLst>
              <a:ext uri="{FF2B5EF4-FFF2-40B4-BE49-F238E27FC236}">
                <a16:creationId xmlns:a16="http://schemas.microsoft.com/office/drawing/2014/main" id="{D6429AEC-D967-7A90-0A72-99ADBAC5630A}"/>
              </a:ext>
            </a:extLst>
          </p:cNvPr>
          <p:cNvSpPr>
            <a:spLocks noGrp="1"/>
          </p:cNvSpPr>
          <p:nvPr>
            <p:ph type="subTitle" idx="1"/>
          </p:nvPr>
        </p:nvSpPr>
        <p:spPr>
          <a:xfrm>
            <a:off x="1432560" y="2618935"/>
            <a:ext cx="5638091" cy="487824"/>
          </a:xfrm>
        </p:spPr>
        <p:txBody>
          <a:bodyPr/>
          <a:lstStyle/>
          <a:p>
            <a:endParaRPr lang="sv-SE"/>
          </a:p>
        </p:txBody>
      </p:sp>
    </p:spTree>
    <p:extLst>
      <p:ext uri="{BB962C8B-B14F-4D97-AF65-F5344CB8AC3E}">
        <p14:creationId xmlns:p14="http://schemas.microsoft.com/office/powerpoint/2010/main" val="39224863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E11EF6-1225-889B-1E9A-4ADBD501CDBA}"/>
            </a:ext>
          </a:extLst>
        </p:cNvPr>
        <p:cNvGrpSpPr/>
        <p:nvPr/>
      </p:nvGrpSpPr>
      <p:grpSpPr>
        <a:xfrm>
          <a:off x="0" y="0"/>
          <a:ext cx="0" cy="0"/>
          <a:chOff x="0" y="0"/>
          <a:chExt cx="0" cy="0"/>
        </a:xfrm>
      </p:grpSpPr>
      <p:pic>
        <p:nvPicPr>
          <p:cNvPr id="4" name="Bildobjekt 3">
            <a:extLst>
              <a:ext uri="{FF2B5EF4-FFF2-40B4-BE49-F238E27FC236}">
                <a16:creationId xmlns:a16="http://schemas.microsoft.com/office/drawing/2014/main" id="{AFB4042B-A8C7-5C3C-AC41-D6D384BDF494}"/>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32978" y="302266"/>
            <a:ext cx="4690101" cy="6253467"/>
          </a:xfrm>
          <a:prstGeom prst="rect">
            <a:avLst/>
          </a:prstGeom>
        </p:spPr>
      </p:pic>
      <p:sp>
        <p:nvSpPr>
          <p:cNvPr id="3" name="Platshållare för innehåll 2">
            <a:extLst>
              <a:ext uri="{FF2B5EF4-FFF2-40B4-BE49-F238E27FC236}">
                <a16:creationId xmlns:a16="http://schemas.microsoft.com/office/drawing/2014/main" id="{B5DB4F76-B057-1412-D843-4E9BEF100B59}"/>
              </a:ext>
            </a:extLst>
          </p:cNvPr>
          <p:cNvSpPr>
            <a:spLocks noGrp="1"/>
          </p:cNvSpPr>
          <p:nvPr>
            <p:ph idx="1"/>
          </p:nvPr>
        </p:nvSpPr>
        <p:spPr>
          <a:xfrm>
            <a:off x="1678669" y="1735165"/>
            <a:ext cx="5354309" cy="1693835"/>
          </a:xfrm>
        </p:spPr>
        <p:txBody>
          <a:bodyPr>
            <a:noAutofit/>
          </a:bodyPr>
          <a:lstStyle/>
          <a:p>
            <a:pPr marL="0" indent="0">
              <a:buNone/>
            </a:pPr>
            <a:r>
              <a:rPr lang="sv-SE" sz="2400" dirty="0"/>
              <a:t>Perspektivförståelse innebär att </a:t>
            </a:r>
            <a:r>
              <a:rPr lang="sv-SE" sz="2400" b="1" dirty="0"/>
              <a:t>förstå andras perspektiv</a:t>
            </a:r>
            <a:r>
              <a:rPr lang="sv-SE" sz="2400" dirty="0"/>
              <a:t> som komplement till det egna perspektivet. </a:t>
            </a:r>
          </a:p>
        </p:txBody>
      </p:sp>
      <p:sp>
        <p:nvSpPr>
          <p:cNvPr id="2" name="Rubrik 1">
            <a:extLst>
              <a:ext uri="{FF2B5EF4-FFF2-40B4-BE49-F238E27FC236}">
                <a16:creationId xmlns:a16="http://schemas.microsoft.com/office/drawing/2014/main" id="{294B95DC-1141-255A-9570-01C85284480E}"/>
              </a:ext>
            </a:extLst>
          </p:cNvPr>
          <p:cNvSpPr>
            <a:spLocks noGrp="1"/>
          </p:cNvSpPr>
          <p:nvPr>
            <p:ph type="title"/>
          </p:nvPr>
        </p:nvSpPr>
        <p:spPr>
          <a:xfrm>
            <a:off x="1678669" y="844667"/>
            <a:ext cx="7931495" cy="541926"/>
          </a:xfrm>
        </p:spPr>
        <p:txBody>
          <a:bodyPr>
            <a:noAutofit/>
          </a:bodyPr>
          <a:lstStyle/>
          <a:p>
            <a:r>
              <a:rPr lang="sv-SE" sz="2900" dirty="0"/>
              <a:t>2. HA PERSPEKTIVFÖRSTÅELSE</a:t>
            </a:r>
          </a:p>
        </p:txBody>
      </p:sp>
    </p:spTree>
    <p:extLst>
      <p:ext uri="{BB962C8B-B14F-4D97-AF65-F5344CB8AC3E}">
        <p14:creationId xmlns:p14="http://schemas.microsoft.com/office/powerpoint/2010/main" val="11451930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026B01-CEAA-BEE2-53BA-F143F7107DC8}"/>
            </a:ext>
          </a:extLst>
        </p:cNvPr>
        <p:cNvGrpSpPr/>
        <p:nvPr/>
      </p:nvGrpSpPr>
      <p:grpSpPr>
        <a:xfrm>
          <a:off x="0" y="0"/>
          <a:ext cx="0" cy="0"/>
          <a:chOff x="0" y="0"/>
          <a:chExt cx="0" cy="0"/>
        </a:xfrm>
      </p:grpSpPr>
      <p:pic>
        <p:nvPicPr>
          <p:cNvPr id="7" name="Bildobjekt 6" descr="Tummen upp: Med perspektivförståelse får vi en mer heltäckande bild av konsekvenser och hjälpbehov, samt bättre underlag för att kunna identifiera relevanta åtgärder.&#10;Tummen ner: Utan perspektivförståelse finns risk att aktörer agerar ”i stuprör” och att viktiga aspekter i hanteringen förbises. I värsta fall motverkar insatta åtgärder varandra.">
            <a:extLst>
              <a:ext uri="{FF2B5EF4-FFF2-40B4-BE49-F238E27FC236}">
                <a16:creationId xmlns:a16="http://schemas.microsoft.com/office/drawing/2014/main" id="{46D2F5E1-529D-1A81-32C3-5341941E251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876009" y="2099976"/>
            <a:ext cx="7734155" cy="3386423"/>
          </a:xfrm>
          <a:prstGeom prst="rect">
            <a:avLst/>
          </a:prstGeom>
        </p:spPr>
      </p:pic>
      <p:sp>
        <p:nvSpPr>
          <p:cNvPr id="2" name="Rubrik 1">
            <a:extLst>
              <a:ext uri="{FF2B5EF4-FFF2-40B4-BE49-F238E27FC236}">
                <a16:creationId xmlns:a16="http://schemas.microsoft.com/office/drawing/2014/main" id="{E4ABE6C4-3F40-7145-3D22-04D6D6A0D2BA}"/>
              </a:ext>
            </a:extLst>
          </p:cNvPr>
          <p:cNvSpPr>
            <a:spLocks noGrp="1"/>
          </p:cNvSpPr>
          <p:nvPr>
            <p:ph type="title"/>
          </p:nvPr>
        </p:nvSpPr>
        <p:spPr>
          <a:xfrm>
            <a:off x="1678669" y="844667"/>
            <a:ext cx="7931495" cy="541926"/>
          </a:xfrm>
        </p:spPr>
        <p:txBody>
          <a:bodyPr>
            <a:noAutofit/>
          </a:bodyPr>
          <a:lstStyle/>
          <a:p>
            <a:r>
              <a:rPr lang="sv-SE" sz="2900" dirty="0"/>
              <a:t>Ha perspektivförståelse</a:t>
            </a:r>
          </a:p>
        </p:txBody>
      </p:sp>
    </p:spTree>
    <p:extLst>
      <p:ext uri="{BB962C8B-B14F-4D97-AF65-F5344CB8AC3E}">
        <p14:creationId xmlns:p14="http://schemas.microsoft.com/office/powerpoint/2010/main" val="1070008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77BEE4-7184-6035-9155-04D16EA2484C}"/>
            </a:ext>
          </a:extLst>
        </p:cNvPr>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D292FDAC-0ADB-F6DE-7A5A-D9047D6FEB16}"/>
              </a:ext>
            </a:extLst>
          </p:cNvPr>
          <p:cNvSpPr>
            <a:spLocks noGrp="1"/>
          </p:cNvSpPr>
          <p:nvPr>
            <p:ph idx="1"/>
          </p:nvPr>
        </p:nvSpPr>
        <p:spPr>
          <a:xfrm>
            <a:off x="1678670" y="1509385"/>
            <a:ext cx="7435350" cy="1693835"/>
          </a:xfrm>
        </p:spPr>
        <p:txBody>
          <a:bodyPr>
            <a:noAutofit/>
          </a:bodyPr>
          <a:lstStyle/>
          <a:p>
            <a:pPr marL="0" indent="0">
              <a:buNone/>
            </a:pPr>
            <a:r>
              <a:rPr lang="sv-SE" sz="2400" b="1" dirty="0"/>
              <a:t>Scenario: Skogsbrand och vägavstängning</a:t>
            </a:r>
          </a:p>
          <a:p>
            <a:pPr marL="0" indent="0">
              <a:buNone/>
            </a:pPr>
            <a:r>
              <a:rPr lang="sv-SE" sz="2400" dirty="0"/>
              <a:t>En större skogsbrand närmar sig ett bebott samhälle beläget på en halvö. Räddningsledaren bedömer att vägen som förbinder samhället med fastlandet av säkerhetsskäl behöver spärras av.</a:t>
            </a:r>
          </a:p>
          <a:p>
            <a:pPr marL="0" indent="0">
              <a:buNone/>
            </a:pPr>
            <a:r>
              <a:rPr lang="sv-SE" sz="2400" b="1" dirty="0"/>
              <a:t>Olika perspektiv kopplat till en vägavstängning</a:t>
            </a:r>
          </a:p>
          <a:p>
            <a:r>
              <a:rPr lang="sv-SE" sz="1800" b="1" dirty="0"/>
              <a:t>Räddningsledaren</a:t>
            </a:r>
            <a:r>
              <a:rPr lang="sv-SE" sz="1800" dirty="0"/>
              <a:t> som har i uppdrag att skydda människors liv </a:t>
            </a:r>
            <a:br>
              <a:rPr lang="sv-SE" sz="1800" dirty="0"/>
            </a:br>
            <a:r>
              <a:rPr lang="sv-SE" sz="1800" dirty="0"/>
              <a:t>och hälsa.</a:t>
            </a:r>
          </a:p>
          <a:p>
            <a:r>
              <a:rPr lang="sv-SE" sz="1800" b="1" dirty="0"/>
              <a:t>Samhällsviktig verksamhet </a:t>
            </a:r>
            <a:r>
              <a:rPr lang="sv-SE" sz="1800" dirty="0"/>
              <a:t>som är beroende av vägen och behöver passera genom området, till exempel hemtjänsten.</a:t>
            </a:r>
          </a:p>
          <a:p>
            <a:r>
              <a:rPr lang="sv-SE" sz="1800" b="1" dirty="0"/>
              <a:t>Hus-, mark- och djurägare </a:t>
            </a:r>
            <a:r>
              <a:rPr lang="sv-SE" sz="1800" dirty="0"/>
              <a:t>som vill rädda egendom, evakuera djur, och så fort som möjligt ta reda på skadornas omfattning. </a:t>
            </a:r>
          </a:p>
          <a:p>
            <a:r>
              <a:rPr lang="sv-SE" sz="1800" b="1" dirty="0"/>
              <a:t>Boende med arbeten på fastlandet </a:t>
            </a:r>
            <a:r>
              <a:rPr lang="sv-SE" sz="1800" dirty="0"/>
              <a:t>men som har barn på förskolor och skolor på halvön.</a:t>
            </a:r>
          </a:p>
          <a:p>
            <a:pPr marL="0" indent="0">
              <a:buNone/>
            </a:pPr>
            <a:endParaRPr lang="sv-SE" sz="2400" dirty="0"/>
          </a:p>
          <a:p>
            <a:pPr marL="0" indent="0">
              <a:buNone/>
            </a:pPr>
            <a:endParaRPr lang="sv-SE" sz="2400" dirty="0"/>
          </a:p>
          <a:p>
            <a:pPr marL="0" indent="0">
              <a:buNone/>
            </a:pPr>
            <a:endParaRPr lang="sv-SE" sz="2400" dirty="0"/>
          </a:p>
        </p:txBody>
      </p:sp>
      <p:sp>
        <p:nvSpPr>
          <p:cNvPr id="6" name="Rubrik 1">
            <a:extLst>
              <a:ext uri="{FF2B5EF4-FFF2-40B4-BE49-F238E27FC236}">
                <a16:creationId xmlns:a16="http://schemas.microsoft.com/office/drawing/2014/main" id="{C8F80FBE-2CC6-FDC2-ADB4-E090CB8EBD9A}"/>
              </a:ext>
            </a:extLst>
          </p:cNvPr>
          <p:cNvSpPr>
            <a:spLocks noGrp="1"/>
          </p:cNvSpPr>
          <p:nvPr>
            <p:ph type="title"/>
          </p:nvPr>
        </p:nvSpPr>
        <p:spPr>
          <a:xfrm>
            <a:off x="1678669" y="720488"/>
            <a:ext cx="7931495" cy="541926"/>
          </a:xfrm>
        </p:spPr>
        <p:txBody>
          <a:bodyPr>
            <a:noAutofit/>
          </a:bodyPr>
          <a:lstStyle/>
          <a:p>
            <a:r>
              <a:rPr lang="sv-SE" sz="2900" dirty="0"/>
              <a:t>Ha perspektivförståelse, scenario</a:t>
            </a:r>
          </a:p>
        </p:txBody>
      </p:sp>
    </p:spTree>
    <p:extLst>
      <p:ext uri="{BB962C8B-B14F-4D97-AF65-F5344CB8AC3E}">
        <p14:creationId xmlns:p14="http://schemas.microsoft.com/office/powerpoint/2010/main" val="7193809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BC2C62-E704-4AEE-C822-EE57CCF83D09}"/>
            </a:ext>
          </a:extLst>
        </p:cNvPr>
        <p:cNvGrpSpPr/>
        <p:nvPr/>
      </p:nvGrpSpPr>
      <p:grpSpPr>
        <a:xfrm>
          <a:off x="0" y="0"/>
          <a:ext cx="0" cy="0"/>
          <a:chOff x="0" y="0"/>
          <a:chExt cx="0" cy="0"/>
        </a:xfrm>
      </p:grpSpPr>
      <p:grpSp>
        <p:nvGrpSpPr>
          <p:cNvPr id="4" name="Grupp 3">
            <a:extLst>
              <a:ext uri="{FF2B5EF4-FFF2-40B4-BE49-F238E27FC236}">
                <a16:creationId xmlns:a16="http://schemas.microsoft.com/office/drawing/2014/main" id="{7A0DECA9-5B32-2BED-3BB2-677010FA21E7}"/>
              </a:ext>
              <a:ext uri="{C183D7F6-B498-43B3-948B-1728B52AA6E4}">
                <adec:decorative xmlns:adec="http://schemas.microsoft.com/office/drawing/2017/decorative" val="1"/>
              </a:ext>
            </a:extLst>
          </p:cNvPr>
          <p:cNvGrpSpPr/>
          <p:nvPr/>
        </p:nvGrpSpPr>
        <p:grpSpPr>
          <a:xfrm>
            <a:off x="7294595" y="1100496"/>
            <a:ext cx="4034340" cy="4399572"/>
            <a:chOff x="877533" y="3241179"/>
            <a:chExt cx="4034340" cy="4399572"/>
          </a:xfrm>
        </p:grpSpPr>
        <p:sp>
          <p:nvSpPr>
            <p:cNvPr id="5" name="textruta 4">
              <a:extLst>
                <a:ext uri="{FF2B5EF4-FFF2-40B4-BE49-F238E27FC236}">
                  <a16:creationId xmlns:a16="http://schemas.microsoft.com/office/drawing/2014/main" id="{55748782-3373-31C6-1188-673D68885140}"/>
                </a:ext>
              </a:extLst>
            </p:cNvPr>
            <p:cNvSpPr txBox="1"/>
            <p:nvPr/>
          </p:nvSpPr>
          <p:spPr>
            <a:xfrm>
              <a:off x="943108" y="3317842"/>
              <a:ext cx="3897443" cy="4255556"/>
            </a:xfrm>
            <a:prstGeom prst="rect">
              <a:avLst/>
            </a:prstGeom>
            <a:solidFill>
              <a:schemeClr val="accent4">
                <a:alpha val="40283"/>
              </a:schemeClr>
            </a:solidFill>
            <a:ln w="22225">
              <a:noFill/>
            </a:ln>
            <a:effectLst>
              <a:softEdge rad="0"/>
            </a:effectLst>
          </p:spPr>
          <p:txBody>
            <a:bodyPr wrap="square" lIns="180000" tIns="144000" rIns="72000" bIns="108000" rtlCol="0">
              <a:spAutoFit/>
            </a:bodyPr>
            <a:lstStyle/>
            <a:p>
              <a:r>
                <a:rPr lang="sv-SE" b="1" dirty="0"/>
                <a:t>Olika perspektiv kopplat till en vägavstängning</a:t>
              </a:r>
            </a:p>
            <a:p>
              <a:pPr marL="285750" indent="-285750">
                <a:buFont typeface="Arial" panose="020B0604020202020204" pitchFamily="34" charset="0"/>
                <a:buChar char="•"/>
              </a:pPr>
              <a:r>
                <a:rPr lang="sv-SE" sz="1600" b="1" dirty="0"/>
                <a:t>Räddningsledaren</a:t>
              </a:r>
              <a:r>
                <a:rPr lang="sv-SE" sz="1600" dirty="0"/>
                <a:t> som har i uppdrag att skydda människors liv och hälsa.</a:t>
              </a:r>
            </a:p>
            <a:p>
              <a:pPr marL="285750" indent="-285750">
                <a:buFont typeface="Arial" panose="020B0604020202020204" pitchFamily="34" charset="0"/>
                <a:buChar char="•"/>
              </a:pPr>
              <a:r>
                <a:rPr lang="sv-SE" sz="1600" b="1" dirty="0"/>
                <a:t>Samhällsviktig verksamhet </a:t>
              </a:r>
              <a:r>
                <a:rPr lang="sv-SE" sz="1600" dirty="0"/>
                <a:t>som är beroende av vägen och behöver passera genom området, till exempel hemtjänsten.</a:t>
              </a:r>
            </a:p>
            <a:p>
              <a:pPr marL="285750" indent="-285750">
                <a:buFont typeface="Arial" panose="020B0604020202020204" pitchFamily="34" charset="0"/>
                <a:buChar char="•"/>
              </a:pPr>
              <a:r>
                <a:rPr lang="sv-SE" sz="1600" b="1" dirty="0"/>
                <a:t>Hus-, mark- och djurägare </a:t>
              </a:r>
              <a:r>
                <a:rPr lang="sv-SE" sz="1600" dirty="0"/>
                <a:t>som vill rädda egendom, evakuera djur, och så fort som möjligt ta reda på skadornas omfattning. </a:t>
              </a:r>
            </a:p>
            <a:p>
              <a:pPr marL="285750" indent="-285750">
                <a:buFont typeface="Arial" panose="020B0604020202020204" pitchFamily="34" charset="0"/>
                <a:buChar char="•"/>
              </a:pPr>
              <a:r>
                <a:rPr lang="sv-SE" sz="1600" b="1" dirty="0"/>
                <a:t>Boende med arbeten på fastlandet </a:t>
              </a:r>
              <a:r>
                <a:rPr lang="sv-SE" sz="1600" dirty="0"/>
                <a:t>men som har barn på förskolor och skolor på halvön.</a:t>
              </a:r>
            </a:p>
          </p:txBody>
        </p:sp>
        <p:sp>
          <p:nvSpPr>
            <p:cNvPr id="6" name="Rektangel 5">
              <a:extLst>
                <a:ext uri="{FF2B5EF4-FFF2-40B4-BE49-F238E27FC236}">
                  <a16:creationId xmlns:a16="http://schemas.microsoft.com/office/drawing/2014/main" id="{D807AC4A-C5BD-F14C-AD38-C0109E82A305}"/>
                </a:ext>
              </a:extLst>
            </p:cNvPr>
            <p:cNvSpPr/>
            <p:nvPr/>
          </p:nvSpPr>
          <p:spPr>
            <a:xfrm>
              <a:off x="877533" y="3241179"/>
              <a:ext cx="4034340" cy="4399572"/>
            </a:xfrm>
            <a:prstGeom prst="rect">
              <a:avLst/>
            </a:prstGeom>
            <a:noFill/>
            <a:ln w="2540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grpSp>
      <p:sp>
        <p:nvSpPr>
          <p:cNvPr id="3" name="Platshållare för innehåll 2">
            <a:extLst>
              <a:ext uri="{FF2B5EF4-FFF2-40B4-BE49-F238E27FC236}">
                <a16:creationId xmlns:a16="http://schemas.microsoft.com/office/drawing/2014/main" id="{545FA4A5-1E28-1194-9955-56D1801F6D2E}"/>
              </a:ext>
            </a:extLst>
          </p:cNvPr>
          <p:cNvSpPr>
            <a:spLocks noGrp="1"/>
          </p:cNvSpPr>
          <p:nvPr>
            <p:ph idx="1"/>
          </p:nvPr>
        </p:nvSpPr>
        <p:spPr>
          <a:xfrm>
            <a:off x="1678670" y="1735165"/>
            <a:ext cx="5078390" cy="1693835"/>
          </a:xfrm>
        </p:spPr>
        <p:txBody>
          <a:bodyPr>
            <a:noAutofit/>
          </a:bodyPr>
          <a:lstStyle/>
          <a:p>
            <a:pPr marL="0" indent="0">
              <a:buNone/>
            </a:pPr>
            <a:r>
              <a:rPr lang="sv-SE" sz="2400" dirty="0"/>
              <a:t>Diskutera de olika perspektiven. </a:t>
            </a:r>
          </a:p>
          <a:p>
            <a:pPr marL="0" indent="0">
              <a:buNone/>
            </a:pPr>
            <a:r>
              <a:rPr lang="sv-SE" sz="2400" dirty="0"/>
              <a:t>Vilka konsekvenser kan vägavstängningen få för de olika intressenterna och vad innebär det för konkreta behov?</a:t>
            </a:r>
          </a:p>
          <a:p>
            <a:pPr marL="0" indent="0">
              <a:buNone/>
            </a:pPr>
            <a:r>
              <a:rPr lang="sv-SE" sz="2400" dirty="0"/>
              <a:t>Lista ett behov per perspektiv.</a:t>
            </a:r>
          </a:p>
        </p:txBody>
      </p:sp>
      <p:sp>
        <p:nvSpPr>
          <p:cNvPr id="2" name="Rubrik 1">
            <a:extLst>
              <a:ext uri="{FF2B5EF4-FFF2-40B4-BE49-F238E27FC236}">
                <a16:creationId xmlns:a16="http://schemas.microsoft.com/office/drawing/2014/main" id="{C8DC935E-F0D8-B5DE-8B32-8E3702F80527}"/>
              </a:ext>
            </a:extLst>
          </p:cNvPr>
          <p:cNvSpPr>
            <a:spLocks noGrp="1"/>
          </p:cNvSpPr>
          <p:nvPr>
            <p:ph type="title"/>
          </p:nvPr>
        </p:nvSpPr>
        <p:spPr>
          <a:xfrm>
            <a:off x="1678670" y="754355"/>
            <a:ext cx="5078390" cy="714310"/>
          </a:xfrm>
        </p:spPr>
        <p:txBody>
          <a:bodyPr>
            <a:noAutofit/>
          </a:bodyPr>
          <a:lstStyle/>
          <a:p>
            <a:r>
              <a:rPr lang="sv-SE" sz="2900" dirty="0"/>
              <a:t>Uppgift 1. Växla perspektiv</a:t>
            </a:r>
          </a:p>
        </p:txBody>
      </p:sp>
    </p:spTree>
    <p:extLst>
      <p:ext uri="{BB962C8B-B14F-4D97-AF65-F5344CB8AC3E}">
        <p14:creationId xmlns:p14="http://schemas.microsoft.com/office/powerpoint/2010/main" val="28312536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98933B-439A-DDBA-5AD9-82AE8024C9E7}"/>
            </a:ext>
          </a:extLst>
        </p:cNvPr>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B0390CE5-F497-4573-D438-EB8A979CBA22}"/>
              </a:ext>
            </a:extLst>
          </p:cNvPr>
          <p:cNvSpPr>
            <a:spLocks noGrp="1"/>
          </p:cNvSpPr>
          <p:nvPr>
            <p:ph idx="1"/>
          </p:nvPr>
        </p:nvSpPr>
        <p:spPr>
          <a:xfrm>
            <a:off x="1678670" y="1735165"/>
            <a:ext cx="7870064" cy="1693835"/>
          </a:xfrm>
        </p:spPr>
        <p:txBody>
          <a:bodyPr>
            <a:noAutofit/>
          </a:bodyPr>
          <a:lstStyle/>
          <a:p>
            <a:pPr marL="0" indent="0">
              <a:buNone/>
            </a:pPr>
            <a:r>
              <a:rPr lang="sv-SE" sz="2400" dirty="0"/>
              <a:t>Räddningstjänsten, polisen, representanter för kommunal skola- och barnomsorg, hälso- och sjukvård samt den kemiindustri med 40 anställda som verkar på halvön träffas för att samverka kring beslutet att stänga av vägen.</a:t>
            </a:r>
          </a:p>
          <a:p>
            <a:pPr marL="0" indent="0">
              <a:buNone/>
            </a:pPr>
            <a:r>
              <a:rPr lang="sv-SE" sz="2400" dirty="0"/>
              <a:t>Diskutera olika sätt som aktörerna tillsammans kan tillgodose behoven för de olika perspektiven och hitta kompletterande lösningar till vägavstängningen!</a:t>
            </a:r>
            <a:endParaRPr lang="sv-SE" dirty="0"/>
          </a:p>
        </p:txBody>
      </p:sp>
      <p:sp>
        <p:nvSpPr>
          <p:cNvPr id="2" name="Rubrik 1">
            <a:extLst>
              <a:ext uri="{FF2B5EF4-FFF2-40B4-BE49-F238E27FC236}">
                <a16:creationId xmlns:a16="http://schemas.microsoft.com/office/drawing/2014/main" id="{25713D3A-9569-0317-09D9-C3BE562A5A68}"/>
              </a:ext>
            </a:extLst>
          </p:cNvPr>
          <p:cNvSpPr>
            <a:spLocks noGrp="1"/>
          </p:cNvSpPr>
          <p:nvPr>
            <p:ph type="title"/>
          </p:nvPr>
        </p:nvSpPr>
        <p:spPr>
          <a:xfrm>
            <a:off x="1678669" y="754355"/>
            <a:ext cx="9069279" cy="714310"/>
          </a:xfrm>
        </p:spPr>
        <p:txBody>
          <a:bodyPr>
            <a:noAutofit/>
          </a:bodyPr>
          <a:lstStyle/>
          <a:p>
            <a:r>
              <a:rPr lang="sv-SE" sz="2900" dirty="0"/>
              <a:t>Uppgift 2. Samverka för ökad effekt</a:t>
            </a:r>
          </a:p>
        </p:txBody>
      </p:sp>
    </p:spTree>
    <p:extLst>
      <p:ext uri="{BB962C8B-B14F-4D97-AF65-F5344CB8AC3E}">
        <p14:creationId xmlns:p14="http://schemas.microsoft.com/office/powerpoint/2010/main" val="30396831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E167A2-23CD-D075-FDAD-BE7707EC8945}"/>
            </a:ext>
          </a:extLst>
        </p:cNvPr>
        <p:cNvGrpSpPr/>
        <p:nvPr/>
      </p:nvGrpSpPr>
      <p:grpSpPr>
        <a:xfrm>
          <a:off x="0" y="0"/>
          <a:ext cx="0" cy="0"/>
          <a:chOff x="0" y="0"/>
          <a:chExt cx="0" cy="0"/>
        </a:xfrm>
      </p:grpSpPr>
      <p:pic>
        <p:nvPicPr>
          <p:cNvPr id="4" name="Bildobjekt 3">
            <a:extLst>
              <a:ext uri="{FF2B5EF4-FFF2-40B4-BE49-F238E27FC236}">
                <a16:creationId xmlns:a16="http://schemas.microsoft.com/office/drawing/2014/main" id="{82CDCE43-8E73-D48D-80A7-08E8ADF6D1F4}"/>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834490" y="302266"/>
            <a:ext cx="3517575" cy="6253467"/>
          </a:xfrm>
          <a:prstGeom prst="rect">
            <a:avLst/>
          </a:prstGeom>
        </p:spPr>
      </p:pic>
      <p:sp>
        <p:nvSpPr>
          <p:cNvPr id="3" name="Platshållare för innehåll 2">
            <a:extLst>
              <a:ext uri="{FF2B5EF4-FFF2-40B4-BE49-F238E27FC236}">
                <a16:creationId xmlns:a16="http://schemas.microsoft.com/office/drawing/2014/main" id="{361EF5D6-C60E-9EA3-69B7-A7829D491648}"/>
              </a:ext>
            </a:extLst>
          </p:cNvPr>
          <p:cNvSpPr>
            <a:spLocks noGrp="1"/>
          </p:cNvSpPr>
          <p:nvPr>
            <p:ph idx="1"/>
          </p:nvPr>
        </p:nvSpPr>
        <p:spPr>
          <a:xfrm>
            <a:off x="1678670" y="1735165"/>
            <a:ext cx="6155820" cy="1693835"/>
          </a:xfrm>
        </p:spPr>
        <p:txBody>
          <a:bodyPr>
            <a:noAutofit/>
          </a:bodyPr>
          <a:lstStyle/>
          <a:p>
            <a:pPr marL="0" indent="0">
              <a:buNone/>
            </a:pPr>
            <a:r>
              <a:rPr lang="sv-SE" sz="2400" dirty="0"/>
              <a:t>Förhållningssättet innebär att vi ser vår egen organisation som </a:t>
            </a:r>
            <a:r>
              <a:rPr lang="sv-SE" sz="2400" b="1" dirty="0"/>
              <a:t>en del av en helhet</a:t>
            </a:r>
            <a:r>
              <a:rPr lang="sv-SE" sz="2400" dirty="0"/>
              <a:t> – en pusselbit i ett större system. </a:t>
            </a:r>
          </a:p>
        </p:txBody>
      </p:sp>
      <p:sp>
        <p:nvSpPr>
          <p:cNvPr id="2" name="Rubrik 1">
            <a:extLst>
              <a:ext uri="{FF2B5EF4-FFF2-40B4-BE49-F238E27FC236}">
                <a16:creationId xmlns:a16="http://schemas.microsoft.com/office/drawing/2014/main" id="{4F767A23-8723-AEEB-9ADD-5CFA49CB1567}"/>
              </a:ext>
            </a:extLst>
          </p:cNvPr>
          <p:cNvSpPr>
            <a:spLocks noGrp="1"/>
          </p:cNvSpPr>
          <p:nvPr>
            <p:ph type="title"/>
          </p:nvPr>
        </p:nvSpPr>
        <p:spPr>
          <a:xfrm>
            <a:off x="1678669" y="844667"/>
            <a:ext cx="7931495" cy="541926"/>
          </a:xfrm>
        </p:spPr>
        <p:txBody>
          <a:bodyPr>
            <a:noAutofit/>
          </a:bodyPr>
          <a:lstStyle/>
          <a:p>
            <a:r>
              <a:rPr lang="sv-SE" sz="2900" dirty="0"/>
              <a:t>3. SE HELHETEN</a:t>
            </a:r>
          </a:p>
        </p:txBody>
      </p:sp>
    </p:spTree>
    <p:extLst>
      <p:ext uri="{BB962C8B-B14F-4D97-AF65-F5344CB8AC3E}">
        <p14:creationId xmlns:p14="http://schemas.microsoft.com/office/powerpoint/2010/main" val="36677006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A824C5-64C9-72EF-3A51-A8C47B10C118}"/>
            </a:ext>
          </a:extLst>
        </p:cNvPr>
        <p:cNvGrpSpPr/>
        <p:nvPr/>
      </p:nvGrpSpPr>
      <p:grpSpPr>
        <a:xfrm>
          <a:off x="0" y="0"/>
          <a:ext cx="0" cy="0"/>
          <a:chOff x="0" y="0"/>
          <a:chExt cx="0" cy="0"/>
        </a:xfrm>
      </p:grpSpPr>
      <p:pic>
        <p:nvPicPr>
          <p:cNvPr id="9" name="Bildobjekt 8" descr="Tummen upp: Med helhetssyn kan vi göra prioriteringar utifrån samhällets samlade behov och hitta lösningar som gagnar flera.&#10;Tummen ner: Utan helhetssyn riskerar vi att prioritera fel då vi bara ser till en liten del av hanteringen och inte förstår vilka som drabbas mest, även de som drabbas i andra eller tredje hand.">
            <a:extLst>
              <a:ext uri="{FF2B5EF4-FFF2-40B4-BE49-F238E27FC236}">
                <a16:creationId xmlns:a16="http://schemas.microsoft.com/office/drawing/2014/main" id="{0D1384D9-9410-5557-80C9-E0A77AAC966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876009" y="2099976"/>
            <a:ext cx="7734155" cy="3386423"/>
          </a:xfrm>
          <a:prstGeom prst="rect">
            <a:avLst/>
          </a:prstGeom>
        </p:spPr>
      </p:pic>
      <p:sp>
        <p:nvSpPr>
          <p:cNvPr id="2" name="Rubrik 1">
            <a:extLst>
              <a:ext uri="{FF2B5EF4-FFF2-40B4-BE49-F238E27FC236}">
                <a16:creationId xmlns:a16="http://schemas.microsoft.com/office/drawing/2014/main" id="{556F834C-5B91-A0EA-F6C8-51D1457C2EE4}"/>
              </a:ext>
            </a:extLst>
          </p:cNvPr>
          <p:cNvSpPr>
            <a:spLocks noGrp="1"/>
          </p:cNvSpPr>
          <p:nvPr>
            <p:ph type="title"/>
          </p:nvPr>
        </p:nvSpPr>
        <p:spPr>
          <a:xfrm>
            <a:off x="1678669" y="844667"/>
            <a:ext cx="7931495" cy="541926"/>
          </a:xfrm>
        </p:spPr>
        <p:txBody>
          <a:bodyPr>
            <a:noAutofit/>
          </a:bodyPr>
          <a:lstStyle/>
          <a:p>
            <a:r>
              <a:rPr lang="sv-SE" sz="2900" dirty="0"/>
              <a:t>Se helheten</a:t>
            </a:r>
          </a:p>
        </p:txBody>
      </p:sp>
    </p:spTree>
    <p:extLst>
      <p:ext uri="{BB962C8B-B14F-4D97-AF65-F5344CB8AC3E}">
        <p14:creationId xmlns:p14="http://schemas.microsoft.com/office/powerpoint/2010/main" val="12557273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B10771-171C-9F2A-4231-68C9096462C0}"/>
            </a:ext>
          </a:extLst>
        </p:cNvPr>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E55F2CCD-59A1-2DFF-0696-50D49772FB10}"/>
              </a:ext>
            </a:extLst>
          </p:cNvPr>
          <p:cNvSpPr>
            <a:spLocks noGrp="1"/>
          </p:cNvSpPr>
          <p:nvPr>
            <p:ph idx="1"/>
          </p:nvPr>
        </p:nvSpPr>
        <p:spPr>
          <a:xfrm>
            <a:off x="1678670" y="1565832"/>
            <a:ext cx="7870064" cy="1693835"/>
          </a:xfrm>
        </p:spPr>
        <p:txBody>
          <a:bodyPr>
            <a:noAutofit/>
          </a:bodyPr>
          <a:lstStyle/>
          <a:p>
            <a:pPr marL="0" indent="0">
              <a:buNone/>
            </a:pPr>
            <a:r>
              <a:rPr lang="sv-SE" sz="2400" b="1" dirty="0"/>
              <a:t>Scenario: Dricksvattenbrist på grund av sabotage</a:t>
            </a:r>
          </a:p>
          <a:p>
            <a:pPr marL="0" indent="0">
              <a:buNone/>
            </a:pPr>
            <a:r>
              <a:rPr lang="sv-SE" sz="2400" dirty="0"/>
              <a:t>På grund av sabotage uppstår brist på dricksvatten över stora delar av Sverige. Det skapar stora problem för både invånare och samhällsviktiga verksamheter.</a:t>
            </a:r>
          </a:p>
          <a:p>
            <a:pPr marL="0" indent="0">
              <a:buNone/>
            </a:pPr>
            <a:r>
              <a:rPr lang="sv-SE" sz="2400" b="1" dirty="0"/>
              <a:t>Scenario: Drivmedelsbrist</a:t>
            </a:r>
          </a:p>
          <a:p>
            <a:pPr marL="0" indent="0">
              <a:buNone/>
            </a:pPr>
            <a:r>
              <a:rPr lang="sv-SE" sz="2400" dirty="0"/>
              <a:t>Om det skulle uppstå långvarig drivmedelsbrist i Sverige skulle många viktiga samhällsfunktioner snabbt bli drabbade och inte få tillgång till de resurser de behöver för att fungera.</a:t>
            </a:r>
          </a:p>
          <a:p>
            <a:pPr marL="0" indent="0">
              <a:buNone/>
            </a:pPr>
            <a:endParaRPr lang="sv-SE" sz="2400" dirty="0"/>
          </a:p>
        </p:txBody>
      </p:sp>
      <p:sp>
        <p:nvSpPr>
          <p:cNvPr id="2" name="Rubrik 1">
            <a:extLst>
              <a:ext uri="{FF2B5EF4-FFF2-40B4-BE49-F238E27FC236}">
                <a16:creationId xmlns:a16="http://schemas.microsoft.com/office/drawing/2014/main" id="{41735CFA-F586-EA22-CE27-812371D6D2B9}"/>
              </a:ext>
            </a:extLst>
          </p:cNvPr>
          <p:cNvSpPr>
            <a:spLocks noGrp="1"/>
          </p:cNvSpPr>
          <p:nvPr>
            <p:ph type="title"/>
          </p:nvPr>
        </p:nvSpPr>
        <p:spPr>
          <a:xfrm>
            <a:off x="1678669" y="754355"/>
            <a:ext cx="9069279" cy="714310"/>
          </a:xfrm>
        </p:spPr>
        <p:txBody>
          <a:bodyPr>
            <a:noAutofit/>
          </a:bodyPr>
          <a:lstStyle/>
          <a:p>
            <a:r>
              <a:rPr lang="sv-SE" sz="2900" dirty="0"/>
              <a:t>Se helheten, scenario</a:t>
            </a:r>
          </a:p>
        </p:txBody>
      </p:sp>
    </p:spTree>
    <p:extLst>
      <p:ext uri="{BB962C8B-B14F-4D97-AF65-F5344CB8AC3E}">
        <p14:creationId xmlns:p14="http://schemas.microsoft.com/office/powerpoint/2010/main" val="522857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CCB716-5ED6-FCF2-2A4D-29914AA81B8A}"/>
            </a:ext>
          </a:extLst>
        </p:cNvPr>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1A8C7D3F-6DDD-0927-33C0-71702D5568D8}"/>
              </a:ext>
            </a:extLst>
          </p:cNvPr>
          <p:cNvSpPr>
            <a:spLocks noGrp="1"/>
          </p:cNvSpPr>
          <p:nvPr>
            <p:ph idx="1"/>
          </p:nvPr>
        </p:nvSpPr>
        <p:spPr>
          <a:xfrm>
            <a:off x="1678670" y="1644853"/>
            <a:ext cx="6919065" cy="1693835"/>
          </a:xfrm>
        </p:spPr>
        <p:txBody>
          <a:bodyPr>
            <a:noAutofit/>
          </a:bodyPr>
          <a:lstStyle/>
          <a:p>
            <a:pPr marL="0" indent="0">
              <a:buNone/>
            </a:pPr>
            <a:r>
              <a:rPr lang="sv-SE" sz="2400" dirty="0"/>
              <a:t>Välj ett scenario att utgår från. </a:t>
            </a:r>
          </a:p>
          <a:p>
            <a:pPr marL="0" indent="0">
              <a:buNone/>
            </a:pPr>
            <a:r>
              <a:rPr lang="sv-SE" sz="2400" dirty="0"/>
              <a:t>Vilka behov skulle uppstått i er verksamhet? </a:t>
            </a:r>
            <a:br>
              <a:rPr lang="sv-SE" sz="2400" dirty="0"/>
            </a:br>
            <a:r>
              <a:rPr lang="sv-SE" sz="2400" dirty="0"/>
              <a:t>Vad är ert ansvar? </a:t>
            </a:r>
          </a:p>
          <a:p>
            <a:pPr marL="0" indent="0">
              <a:buNone/>
            </a:pPr>
            <a:r>
              <a:rPr lang="sv-SE" sz="2400" dirty="0"/>
              <a:t>Skriv ned tre konsekvenser/behov och tre förslag på åtgärder inom ert ansvarsområde. </a:t>
            </a:r>
          </a:p>
          <a:p>
            <a:pPr marL="0" indent="0">
              <a:buNone/>
            </a:pPr>
            <a:endParaRPr lang="sv-SE" sz="2400" dirty="0"/>
          </a:p>
          <a:p>
            <a:pPr marL="0" indent="0">
              <a:buNone/>
            </a:pPr>
            <a:endParaRPr lang="sv-SE" sz="2400" dirty="0"/>
          </a:p>
        </p:txBody>
      </p:sp>
      <p:sp>
        <p:nvSpPr>
          <p:cNvPr id="2" name="Rubrik 1">
            <a:extLst>
              <a:ext uri="{FF2B5EF4-FFF2-40B4-BE49-F238E27FC236}">
                <a16:creationId xmlns:a16="http://schemas.microsoft.com/office/drawing/2014/main" id="{3975A44A-27DD-7316-91D4-411F9B3924E3}"/>
              </a:ext>
            </a:extLst>
          </p:cNvPr>
          <p:cNvSpPr>
            <a:spLocks noGrp="1"/>
          </p:cNvSpPr>
          <p:nvPr>
            <p:ph type="title"/>
          </p:nvPr>
        </p:nvSpPr>
        <p:spPr>
          <a:xfrm>
            <a:off x="1678669" y="754355"/>
            <a:ext cx="9069279" cy="714310"/>
          </a:xfrm>
        </p:spPr>
        <p:txBody>
          <a:bodyPr>
            <a:noAutofit/>
          </a:bodyPr>
          <a:lstStyle/>
          <a:p>
            <a:r>
              <a:rPr lang="sv-SE" sz="2900" dirty="0"/>
              <a:t>Uppgift 1. Zooma in på den egna verksamheten</a:t>
            </a:r>
          </a:p>
        </p:txBody>
      </p:sp>
    </p:spTree>
    <p:extLst>
      <p:ext uri="{BB962C8B-B14F-4D97-AF65-F5344CB8AC3E}">
        <p14:creationId xmlns:p14="http://schemas.microsoft.com/office/powerpoint/2010/main" val="24952472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FE1185-2F24-9CF3-5033-A85F4AABA4FF}"/>
            </a:ext>
          </a:extLst>
        </p:cNvPr>
        <p:cNvGrpSpPr/>
        <p:nvPr/>
      </p:nvGrpSpPr>
      <p:grpSpPr>
        <a:xfrm>
          <a:off x="0" y="0"/>
          <a:ext cx="0" cy="0"/>
          <a:chOff x="0" y="0"/>
          <a:chExt cx="0" cy="0"/>
        </a:xfrm>
      </p:grpSpPr>
      <p:pic>
        <p:nvPicPr>
          <p:cNvPr id="8" name="Bildobjekt 7">
            <a:extLst>
              <a:ext uri="{FF2B5EF4-FFF2-40B4-BE49-F238E27FC236}">
                <a16:creationId xmlns:a16="http://schemas.microsoft.com/office/drawing/2014/main" id="{B6552F0B-DE7B-47CD-468F-8D0BD174B72D}"/>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09616" y="1563511"/>
            <a:ext cx="4754818" cy="4351867"/>
          </a:xfrm>
          <a:prstGeom prst="rect">
            <a:avLst/>
          </a:prstGeom>
        </p:spPr>
      </p:pic>
      <p:sp>
        <p:nvSpPr>
          <p:cNvPr id="3" name="Platshållare för innehåll 2">
            <a:extLst>
              <a:ext uri="{FF2B5EF4-FFF2-40B4-BE49-F238E27FC236}">
                <a16:creationId xmlns:a16="http://schemas.microsoft.com/office/drawing/2014/main" id="{DA0B31BC-4CBE-F534-2B47-14E8164382CB}"/>
              </a:ext>
            </a:extLst>
          </p:cNvPr>
          <p:cNvSpPr>
            <a:spLocks noGrp="1"/>
          </p:cNvSpPr>
          <p:nvPr>
            <p:ph idx="1"/>
          </p:nvPr>
        </p:nvSpPr>
        <p:spPr>
          <a:xfrm>
            <a:off x="1678671" y="1644853"/>
            <a:ext cx="5173686" cy="1693835"/>
          </a:xfrm>
        </p:spPr>
        <p:txBody>
          <a:bodyPr>
            <a:noAutofit/>
          </a:bodyPr>
          <a:lstStyle/>
          <a:p>
            <a:pPr marL="0" indent="0">
              <a:buNone/>
            </a:pPr>
            <a:r>
              <a:rPr lang="sv-SE" sz="2400" dirty="0"/>
              <a:t>Scenariot får följder för många olika aktörer i samhället. </a:t>
            </a:r>
          </a:p>
          <a:p>
            <a:pPr marL="0" indent="0">
              <a:buNone/>
            </a:pPr>
            <a:r>
              <a:rPr lang="sv-SE" sz="2400" dirty="0"/>
              <a:t>Gör en </a:t>
            </a:r>
            <a:r>
              <a:rPr lang="sv-SE" sz="2400" dirty="0" err="1"/>
              <a:t>mindmap</a:t>
            </a:r>
            <a:r>
              <a:rPr lang="sv-SE" sz="2400" dirty="0"/>
              <a:t> över olika aktörer som skulle ha påverkats på olika sätt. Tänk både offentlig verksamhet, privata aktörer och medborgargrupper.</a:t>
            </a:r>
          </a:p>
        </p:txBody>
      </p:sp>
      <p:sp>
        <p:nvSpPr>
          <p:cNvPr id="2" name="Rubrik 1">
            <a:extLst>
              <a:ext uri="{FF2B5EF4-FFF2-40B4-BE49-F238E27FC236}">
                <a16:creationId xmlns:a16="http://schemas.microsoft.com/office/drawing/2014/main" id="{424123CB-4DCF-08BE-B3D3-FBD594A07073}"/>
              </a:ext>
            </a:extLst>
          </p:cNvPr>
          <p:cNvSpPr>
            <a:spLocks noGrp="1"/>
          </p:cNvSpPr>
          <p:nvPr>
            <p:ph type="title"/>
          </p:nvPr>
        </p:nvSpPr>
        <p:spPr>
          <a:xfrm>
            <a:off x="1678669" y="754355"/>
            <a:ext cx="9069279" cy="714310"/>
          </a:xfrm>
        </p:spPr>
        <p:txBody>
          <a:bodyPr>
            <a:noAutofit/>
          </a:bodyPr>
          <a:lstStyle/>
          <a:p>
            <a:r>
              <a:rPr lang="sv-SE" sz="2900" dirty="0"/>
              <a:t>Uppgift 2. Zooma ut och se er del i helheten</a:t>
            </a:r>
          </a:p>
        </p:txBody>
      </p:sp>
    </p:spTree>
    <p:extLst>
      <p:ext uri="{BB962C8B-B14F-4D97-AF65-F5344CB8AC3E}">
        <p14:creationId xmlns:p14="http://schemas.microsoft.com/office/powerpoint/2010/main" val="4363838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objekt 6">
            <a:extLst>
              <a:ext uri="{FF2B5EF4-FFF2-40B4-BE49-F238E27FC236}">
                <a16:creationId xmlns:a16="http://schemas.microsoft.com/office/drawing/2014/main" id="{BFE40029-2F34-8290-3BA9-C2842EA9B63C}"/>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95157" y="2135736"/>
            <a:ext cx="3774305" cy="3042220"/>
          </a:xfrm>
          <a:prstGeom prst="rect">
            <a:avLst/>
          </a:prstGeom>
        </p:spPr>
      </p:pic>
      <p:sp>
        <p:nvSpPr>
          <p:cNvPr id="3" name="Platshållare för innehåll 2">
            <a:extLst>
              <a:ext uri="{FF2B5EF4-FFF2-40B4-BE49-F238E27FC236}">
                <a16:creationId xmlns:a16="http://schemas.microsoft.com/office/drawing/2014/main" id="{71B1B77D-CA6B-29BF-16B8-729514547FC5}"/>
              </a:ext>
            </a:extLst>
          </p:cNvPr>
          <p:cNvSpPr>
            <a:spLocks noGrp="1"/>
          </p:cNvSpPr>
          <p:nvPr>
            <p:ph idx="1"/>
          </p:nvPr>
        </p:nvSpPr>
        <p:spPr>
          <a:xfrm>
            <a:off x="1678669" y="1735165"/>
            <a:ext cx="5760709" cy="1693835"/>
          </a:xfrm>
        </p:spPr>
        <p:txBody>
          <a:bodyPr>
            <a:noAutofit/>
          </a:bodyPr>
          <a:lstStyle/>
          <a:p>
            <a:r>
              <a:rPr lang="sv-SE" sz="2400" dirty="0"/>
              <a:t>Förhållningssätt kan beskrivas som </a:t>
            </a:r>
            <a:r>
              <a:rPr lang="sv-SE" sz="2400" b="1" dirty="0"/>
              <a:t>sätt att tänka </a:t>
            </a:r>
            <a:r>
              <a:rPr lang="sv-SE" sz="2400" dirty="0"/>
              <a:t>som påverkar våra resonemang, attityder och agerande. </a:t>
            </a:r>
          </a:p>
          <a:p>
            <a:r>
              <a:rPr lang="sv-SE" sz="2400" dirty="0"/>
              <a:t>De kan ses som </a:t>
            </a:r>
            <a:r>
              <a:rPr lang="sv-SE" sz="2400" b="1" dirty="0"/>
              <a:t>mentala kompasser </a:t>
            </a:r>
            <a:r>
              <a:rPr lang="sv-SE" sz="2400" dirty="0"/>
              <a:t>som vägleder vårt tänkande och våra handlingar på ett konstruktivt sätt. </a:t>
            </a:r>
          </a:p>
          <a:p>
            <a:endParaRPr lang="sv-SE" sz="2400" dirty="0"/>
          </a:p>
        </p:txBody>
      </p:sp>
      <p:sp>
        <p:nvSpPr>
          <p:cNvPr id="2" name="Rubrik 1">
            <a:extLst>
              <a:ext uri="{FF2B5EF4-FFF2-40B4-BE49-F238E27FC236}">
                <a16:creationId xmlns:a16="http://schemas.microsoft.com/office/drawing/2014/main" id="{48B6BACB-1C21-16AC-66D1-1380C0BD740F}"/>
              </a:ext>
            </a:extLst>
          </p:cNvPr>
          <p:cNvSpPr>
            <a:spLocks noGrp="1"/>
          </p:cNvSpPr>
          <p:nvPr>
            <p:ph type="title"/>
          </p:nvPr>
        </p:nvSpPr>
        <p:spPr>
          <a:xfrm>
            <a:off x="1678670" y="844667"/>
            <a:ext cx="7688614" cy="541926"/>
          </a:xfrm>
        </p:spPr>
        <p:txBody>
          <a:bodyPr>
            <a:normAutofit fontScale="90000"/>
          </a:bodyPr>
          <a:lstStyle/>
          <a:p>
            <a:r>
              <a:rPr lang="sv-SE" dirty="0"/>
              <a:t>Förhållningssätten ger stöd i hanteringen av samhällsstörningar</a:t>
            </a:r>
          </a:p>
        </p:txBody>
      </p:sp>
    </p:spTree>
    <p:extLst>
      <p:ext uri="{BB962C8B-B14F-4D97-AF65-F5344CB8AC3E}">
        <p14:creationId xmlns:p14="http://schemas.microsoft.com/office/powerpoint/2010/main" val="20348712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CFB14E-771A-5610-ACFC-1E716549DEE1}"/>
            </a:ext>
          </a:extLst>
        </p:cNvPr>
        <p:cNvGrpSpPr/>
        <p:nvPr/>
      </p:nvGrpSpPr>
      <p:grpSpPr>
        <a:xfrm>
          <a:off x="0" y="0"/>
          <a:ext cx="0" cy="0"/>
          <a:chOff x="0" y="0"/>
          <a:chExt cx="0" cy="0"/>
        </a:xfrm>
      </p:grpSpPr>
      <p:pic>
        <p:nvPicPr>
          <p:cNvPr id="6" name="Bildobjekt 5" descr="Illustrationen visar pusselbitar där er arbetsplats är en del av helheten och systemet.">
            <a:extLst>
              <a:ext uri="{FF2B5EF4-FFF2-40B4-BE49-F238E27FC236}">
                <a16:creationId xmlns:a16="http://schemas.microsoft.com/office/drawing/2014/main" id="{CB8D8238-8A4D-EADF-493D-5E9FE7247DA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270870" y="1563511"/>
            <a:ext cx="4232310" cy="4351867"/>
          </a:xfrm>
          <a:prstGeom prst="rect">
            <a:avLst/>
          </a:prstGeom>
        </p:spPr>
      </p:pic>
      <p:sp>
        <p:nvSpPr>
          <p:cNvPr id="3" name="Platshållare för innehåll 2">
            <a:extLst>
              <a:ext uri="{FF2B5EF4-FFF2-40B4-BE49-F238E27FC236}">
                <a16:creationId xmlns:a16="http://schemas.microsoft.com/office/drawing/2014/main" id="{8499E13F-1D5A-5454-8093-C01BFC9690D6}"/>
              </a:ext>
            </a:extLst>
          </p:cNvPr>
          <p:cNvSpPr>
            <a:spLocks noGrp="1"/>
          </p:cNvSpPr>
          <p:nvPr>
            <p:ph idx="1"/>
          </p:nvPr>
        </p:nvSpPr>
        <p:spPr>
          <a:xfrm>
            <a:off x="1678671" y="1644853"/>
            <a:ext cx="5890529" cy="1693835"/>
          </a:xfrm>
        </p:spPr>
        <p:txBody>
          <a:bodyPr>
            <a:noAutofit/>
          </a:bodyPr>
          <a:lstStyle/>
          <a:p>
            <a:pPr marL="0" indent="0">
              <a:buNone/>
            </a:pPr>
            <a:r>
              <a:rPr lang="sv-SE" sz="2400" dirty="0"/>
              <a:t>Alla aktörer är en del av olika system eller helheter. Det kan till exempel vara en aktör i ett län, i en sektor, i en typ av verksamhet eller inom ett kunskapsområde. </a:t>
            </a:r>
          </a:p>
          <a:p>
            <a:pPr marL="0" indent="0">
              <a:buNone/>
            </a:pPr>
            <a:r>
              <a:rPr lang="sv-SE" sz="2400" dirty="0"/>
              <a:t>Sätt in er aktör i tre olika </a:t>
            </a:r>
            <a:br>
              <a:rPr lang="sv-SE" sz="2400" dirty="0"/>
            </a:br>
            <a:r>
              <a:rPr lang="sv-SE" sz="2400" dirty="0"/>
              <a:t>system/helheter!</a:t>
            </a:r>
          </a:p>
        </p:txBody>
      </p:sp>
      <p:sp>
        <p:nvSpPr>
          <p:cNvPr id="2" name="Rubrik 1">
            <a:extLst>
              <a:ext uri="{FF2B5EF4-FFF2-40B4-BE49-F238E27FC236}">
                <a16:creationId xmlns:a16="http://schemas.microsoft.com/office/drawing/2014/main" id="{54695A4C-538E-88DC-7BBD-11728E3CD608}"/>
              </a:ext>
            </a:extLst>
          </p:cNvPr>
          <p:cNvSpPr>
            <a:spLocks noGrp="1"/>
          </p:cNvSpPr>
          <p:nvPr>
            <p:ph type="title"/>
          </p:nvPr>
        </p:nvSpPr>
        <p:spPr>
          <a:xfrm>
            <a:off x="1678669" y="754355"/>
            <a:ext cx="9069279" cy="714310"/>
          </a:xfrm>
        </p:spPr>
        <p:txBody>
          <a:bodyPr>
            <a:noAutofit/>
          </a:bodyPr>
          <a:lstStyle/>
          <a:p>
            <a:r>
              <a:rPr lang="sv-SE" sz="2900" dirty="0"/>
              <a:t>Uppgift 3: Systemsyn, i vilka helheter verkar vi?</a:t>
            </a:r>
          </a:p>
        </p:txBody>
      </p:sp>
    </p:spTree>
    <p:extLst>
      <p:ext uri="{BB962C8B-B14F-4D97-AF65-F5344CB8AC3E}">
        <p14:creationId xmlns:p14="http://schemas.microsoft.com/office/powerpoint/2010/main" val="11637941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9E6A45-F8C5-00B5-1F72-E05444ACBF59}"/>
            </a:ext>
          </a:extLst>
        </p:cNvPr>
        <p:cNvGrpSpPr/>
        <p:nvPr/>
      </p:nvGrpSpPr>
      <p:grpSpPr>
        <a:xfrm>
          <a:off x="0" y="0"/>
          <a:ext cx="0" cy="0"/>
          <a:chOff x="0" y="0"/>
          <a:chExt cx="0" cy="0"/>
        </a:xfrm>
      </p:grpSpPr>
      <p:pic>
        <p:nvPicPr>
          <p:cNvPr id="5" name="Bildobjekt 4">
            <a:extLst>
              <a:ext uri="{FF2B5EF4-FFF2-40B4-BE49-F238E27FC236}">
                <a16:creationId xmlns:a16="http://schemas.microsoft.com/office/drawing/2014/main" id="{692E40C4-F8EC-B34C-3E22-E9BFE2B92E91}"/>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22700" y="1466270"/>
            <a:ext cx="2974928" cy="3555747"/>
          </a:xfrm>
          <a:prstGeom prst="rect">
            <a:avLst/>
          </a:prstGeom>
        </p:spPr>
      </p:pic>
      <p:sp>
        <p:nvSpPr>
          <p:cNvPr id="3" name="Platshållare för innehåll 2">
            <a:extLst>
              <a:ext uri="{FF2B5EF4-FFF2-40B4-BE49-F238E27FC236}">
                <a16:creationId xmlns:a16="http://schemas.microsoft.com/office/drawing/2014/main" id="{593A69F4-94C8-B46B-AF8F-D74D45340F55}"/>
              </a:ext>
            </a:extLst>
          </p:cNvPr>
          <p:cNvSpPr>
            <a:spLocks noGrp="1"/>
          </p:cNvSpPr>
          <p:nvPr>
            <p:ph idx="1"/>
          </p:nvPr>
        </p:nvSpPr>
        <p:spPr>
          <a:xfrm>
            <a:off x="1678669" y="1735165"/>
            <a:ext cx="6296931" cy="4868835"/>
          </a:xfrm>
        </p:spPr>
        <p:txBody>
          <a:bodyPr>
            <a:noAutofit/>
          </a:bodyPr>
          <a:lstStyle/>
          <a:p>
            <a:pPr marL="0" indent="0">
              <a:buNone/>
            </a:pPr>
            <a:r>
              <a:rPr lang="sv-SE" sz="2200" dirty="0"/>
              <a:t>Beslutsfattande är en central del i hanteringen av samhällsstörningar. Det kan till exempel handla om beslut om inriktning, prioriteringar och åtgärder. Ibland fattar olika aktörer bristfälliga beslut som inte löser de aktuella hjälpbehoven och i vissa fall kan besluten utebli helt.</a:t>
            </a:r>
          </a:p>
          <a:p>
            <a:pPr marL="0" indent="0">
              <a:buNone/>
            </a:pPr>
            <a:r>
              <a:rPr lang="sv-SE" sz="2200" dirty="0"/>
              <a:t>Så fattar ni medvetna beslut:</a:t>
            </a:r>
          </a:p>
          <a:p>
            <a:r>
              <a:rPr lang="sv-SE" sz="2200" dirty="0"/>
              <a:t>Använd analys i beslutsfattandet.</a:t>
            </a:r>
          </a:p>
          <a:p>
            <a:r>
              <a:rPr lang="sv-SE" sz="2200" dirty="0"/>
              <a:t>Sträva efter ett tillräckligt bra beslut snarare än det perfekta.</a:t>
            </a:r>
          </a:p>
          <a:p>
            <a:r>
              <a:rPr lang="sv-SE" sz="2200" dirty="0"/>
              <a:t>Fatta beslut tillsammans med andra.</a:t>
            </a:r>
          </a:p>
          <a:p>
            <a:r>
              <a:rPr lang="sv-SE" sz="2200" dirty="0"/>
              <a:t>Fatta beslut baserat på antaganden och scenarier.</a:t>
            </a:r>
          </a:p>
          <a:p>
            <a:pPr marL="0" indent="0">
              <a:buNone/>
            </a:pPr>
            <a:endParaRPr lang="sv-SE" sz="2200" dirty="0"/>
          </a:p>
          <a:p>
            <a:pPr marL="0" indent="0">
              <a:buNone/>
            </a:pPr>
            <a:endParaRPr lang="sv-SE" sz="2000" dirty="0"/>
          </a:p>
        </p:txBody>
      </p:sp>
      <p:sp>
        <p:nvSpPr>
          <p:cNvPr id="2" name="Rubrik 1">
            <a:extLst>
              <a:ext uri="{FF2B5EF4-FFF2-40B4-BE49-F238E27FC236}">
                <a16:creationId xmlns:a16="http://schemas.microsoft.com/office/drawing/2014/main" id="{0BB23128-78A5-F6E8-A433-FF30F25DB42C}"/>
              </a:ext>
            </a:extLst>
          </p:cNvPr>
          <p:cNvSpPr>
            <a:spLocks noGrp="1"/>
          </p:cNvSpPr>
          <p:nvPr>
            <p:ph type="title"/>
          </p:nvPr>
        </p:nvSpPr>
        <p:spPr>
          <a:xfrm>
            <a:off x="1678669" y="844667"/>
            <a:ext cx="7931495" cy="541926"/>
          </a:xfrm>
        </p:spPr>
        <p:txBody>
          <a:bodyPr>
            <a:noAutofit/>
          </a:bodyPr>
          <a:lstStyle/>
          <a:p>
            <a:r>
              <a:rPr lang="sv-SE" sz="2900" dirty="0"/>
              <a:t>4. TA MEDVETNA BESLUT</a:t>
            </a:r>
          </a:p>
        </p:txBody>
      </p:sp>
    </p:spTree>
    <p:extLst>
      <p:ext uri="{BB962C8B-B14F-4D97-AF65-F5344CB8AC3E}">
        <p14:creationId xmlns:p14="http://schemas.microsoft.com/office/powerpoint/2010/main" val="41316625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B10596-4924-5CE7-3F41-3AB87D221FAF}"/>
            </a:ext>
          </a:extLst>
        </p:cNvPr>
        <p:cNvGrpSpPr/>
        <p:nvPr/>
      </p:nvGrpSpPr>
      <p:grpSpPr>
        <a:xfrm>
          <a:off x="0" y="0"/>
          <a:ext cx="0" cy="0"/>
          <a:chOff x="0" y="0"/>
          <a:chExt cx="0" cy="0"/>
        </a:xfrm>
      </p:grpSpPr>
      <p:pic>
        <p:nvPicPr>
          <p:cNvPr id="9" name="Bildobjekt 8" descr="Tummen upp: Med strukturerade och transparenta arbetssätt vid beslut får vi bättre beslutsunderlag, lär oss i processen och kan lättare revidera besluten i efterhand. Vi blir också mer medvetna om olika typer av utfall och minskar risken att bli överraskade om det inte går som vi har tänkt.Tummen ner: Om vi inte är tillräckligt proaktiva finns en stor risk att vi tappar värdefull tid och att de negativa konsekvenserna av det inträffade blir mer omfattande än nödvändigt.">
            <a:extLst>
              <a:ext uri="{FF2B5EF4-FFF2-40B4-BE49-F238E27FC236}">
                <a16:creationId xmlns:a16="http://schemas.microsoft.com/office/drawing/2014/main" id="{B8AFC7DB-B2EF-C77A-8B07-92F542801FC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876010" y="2099976"/>
            <a:ext cx="7734153" cy="3386423"/>
          </a:xfrm>
          <a:prstGeom prst="rect">
            <a:avLst/>
          </a:prstGeom>
        </p:spPr>
      </p:pic>
      <p:sp>
        <p:nvSpPr>
          <p:cNvPr id="2" name="Rubrik 1">
            <a:extLst>
              <a:ext uri="{FF2B5EF4-FFF2-40B4-BE49-F238E27FC236}">
                <a16:creationId xmlns:a16="http://schemas.microsoft.com/office/drawing/2014/main" id="{3CB69111-F254-10B0-DAC8-D002CAF9D1DB}"/>
              </a:ext>
            </a:extLst>
          </p:cNvPr>
          <p:cNvSpPr>
            <a:spLocks noGrp="1"/>
          </p:cNvSpPr>
          <p:nvPr>
            <p:ph type="title"/>
          </p:nvPr>
        </p:nvSpPr>
        <p:spPr>
          <a:xfrm>
            <a:off x="1678669" y="844667"/>
            <a:ext cx="7931495" cy="541926"/>
          </a:xfrm>
        </p:spPr>
        <p:txBody>
          <a:bodyPr>
            <a:noAutofit/>
          </a:bodyPr>
          <a:lstStyle/>
          <a:p>
            <a:r>
              <a:rPr lang="sv-SE" sz="2900" dirty="0"/>
              <a:t>Ta medvetna beslut</a:t>
            </a:r>
          </a:p>
        </p:txBody>
      </p:sp>
    </p:spTree>
    <p:extLst>
      <p:ext uri="{BB962C8B-B14F-4D97-AF65-F5344CB8AC3E}">
        <p14:creationId xmlns:p14="http://schemas.microsoft.com/office/powerpoint/2010/main" val="7471333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10E47C-ADA8-0FFA-71EF-696258230E9D}"/>
            </a:ext>
          </a:extLst>
        </p:cNvPr>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3FE55197-350A-B4C2-47E0-D7CF58AEDB5A}"/>
              </a:ext>
            </a:extLst>
          </p:cNvPr>
          <p:cNvSpPr>
            <a:spLocks noGrp="1"/>
          </p:cNvSpPr>
          <p:nvPr>
            <p:ph idx="1"/>
          </p:nvPr>
        </p:nvSpPr>
        <p:spPr>
          <a:xfrm>
            <a:off x="1678670" y="1486810"/>
            <a:ext cx="7931494" cy="1693835"/>
          </a:xfrm>
        </p:spPr>
        <p:txBody>
          <a:bodyPr>
            <a:noAutofit/>
          </a:bodyPr>
          <a:lstStyle/>
          <a:p>
            <a:pPr marL="0" indent="0">
              <a:buNone/>
            </a:pPr>
            <a:r>
              <a:rPr lang="sv-SE" sz="2400" b="1" dirty="0"/>
              <a:t>Scenario: Fartygsbrand</a:t>
            </a:r>
          </a:p>
          <a:p>
            <a:pPr marL="0" indent="0">
              <a:buNone/>
            </a:pPr>
            <a:r>
              <a:rPr lang="sv-SE" sz="2400" dirty="0"/>
              <a:t>Det brinner på ett fartyg lastat med sågat trä i Göteborgs skärgård. Branden sprider sig snabbt. Flera fartyg och aktörer deltar i släcknings- och räddningsarbetet. </a:t>
            </a:r>
          </a:p>
          <a:p>
            <a:pPr marL="0" indent="0">
              <a:buNone/>
            </a:pPr>
            <a:r>
              <a:rPr lang="sv-SE" sz="2400" dirty="0"/>
              <a:t>Efter några dygn görs bedömningen att det inte finns någon fara för besättningen och att branden kan hållas i schack till sjöss. Men fartyget måste föras till hamn för att släcka branden helt. </a:t>
            </a:r>
          </a:p>
          <a:p>
            <a:pPr marL="0" indent="0">
              <a:buNone/>
            </a:pPr>
            <a:r>
              <a:rPr lang="sv-SE" sz="2400" dirty="0"/>
              <a:t>Det finns olika åsikter om vilken hamn fartyget ska föras till. Länsstyrelsen i Västra Götaland har aktiverat länets Inriktnings- och samordningsfunktion (ISF) för att aktörerna ska kunna komma överens om vilken hamn fartyget ska föras till.</a:t>
            </a:r>
            <a:r>
              <a:rPr lang="sv-SE" dirty="0"/>
              <a:t> </a:t>
            </a:r>
          </a:p>
          <a:p>
            <a:pPr marL="0" indent="0">
              <a:buNone/>
            </a:pPr>
            <a:endParaRPr lang="sv-SE" sz="2400" dirty="0"/>
          </a:p>
        </p:txBody>
      </p:sp>
      <p:sp>
        <p:nvSpPr>
          <p:cNvPr id="6" name="Rubrik 1">
            <a:extLst>
              <a:ext uri="{FF2B5EF4-FFF2-40B4-BE49-F238E27FC236}">
                <a16:creationId xmlns:a16="http://schemas.microsoft.com/office/drawing/2014/main" id="{F422F377-E734-76FC-629F-18E99C36D67A}"/>
              </a:ext>
            </a:extLst>
          </p:cNvPr>
          <p:cNvSpPr>
            <a:spLocks noGrp="1"/>
          </p:cNvSpPr>
          <p:nvPr>
            <p:ph type="title"/>
          </p:nvPr>
        </p:nvSpPr>
        <p:spPr>
          <a:xfrm>
            <a:off x="1678669" y="754356"/>
            <a:ext cx="7931495" cy="541926"/>
          </a:xfrm>
        </p:spPr>
        <p:txBody>
          <a:bodyPr>
            <a:noAutofit/>
          </a:bodyPr>
          <a:lstStyle/>
          <a:p>
            <a:r>
              <a:rPr lang="sv-SE" sz="2900" dirty="0"/>
              <a:t>Ta medvetna beslut, scenario</a:t>
            </a:r>
          </a:p>
        </p:txBody>
      </p:sp>
    </p:spTree>
    <p:extLst>
      <p:ext uri="{BB962C8B-B14F-4D97-AF65-F5344CB8AC3E}">
        <p14:creationId xmlns:p14="http://schemas.microsoft.com/office/powerpoint/2010/main" val="12136093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84ED39-FFC6-A62F-84BE-9B2A35798A52}"/>
            </a:ext>
          </a:extLst>
        </p:cNvPr>
        <p:cNvGrpSpPr/>
        <p:nvPr/>
      </p:nvGrpSpPr>
      <p:grpSpPr>
        <a:xfrm>
          <a:off x="0" y="0"/>
          <a:ext cx="0" cy="0"/>
          <a:chOff x="0" y="0"/>
          <a:chExt cx="0" cy="0"/>
        </a:xfrm>
      </p:grpSpPr>
      <p:pic>
        <p:nvPicPr>
          <p:cNvPr id="7" name="Bildobjekt 6">
            <a:extLst>
              <a:ext uri="{FF2B5EF4-FFF2-40B4-BE49-F238E27FC236}">
                <a16:creationId xmlns:a16="http://schemas.microsoft.com/office/drawing/2014/main" id="{DFDE677F-7AB9-4AC0-7786-4AAF5995E403}"/>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b="1439"/>
          <a:stretch>
            <a:fillRect/>
          </a:stretch>
        </p:blipFill>
        <p:spPr>
          <a:xfrm>
            <a:off x="6428740" y="1735165"/>
            <a:ext cx="5346700" cy="3880340"/>
          </a:xfrm>
          <a:prstGeom prst="rect">
            <a:avLst/>
          </a:prstGeom>
        </p:spPr>
      </p:pic>
      <p:sp>
        <p:nvSpPr>
          <p:cNvPr id="3" name="Platshållare för innehåll 2">
            <a:extLst>
              <a:ext uri="{FF2B5EF4-FFF2-40B4-BE49-F238E27FC236}">
                <a16:creationId xmlns:a16="http://schemas.microsoft.com/office/drawing/2014/main" id="{DB5443ED-588C-008F-3DDD-10696CD3CCD3}"/>
              </a:ext>
            </a:extLst>
          </p:cNvPr>
          <p:cNvSpPr>
            <a:spLocks noGrp="1"/>
          </p:cNvSpPr>
          <p:nvPr>
            <p:ph idx="1"/>
          </p:nvPr>
        </p:nvSpPr>
        <p:spPr>
          <a:xfrm>
            <a:off x="1678671" y="1692353"/>
            <a:ext cx="4417329" cy="1693835"/>
          </a:xfrm>
        </p:spPr>
        <p:txBody>
          <a:bodyPr>
            <a:noAutofit/>
          </a:bodyPr>
          <a:lstStyle/>
          <a:p>
            <a:pPr marL="0" indent="0">
              <a:buNone/>
            </a:pPr>
            <a:r>
              <a:rPr lang="sv-SE" sz="2000" dirty="0"/>
              <a:t>Föreställ er att ni sitter i det aktörsgemensamma analys- och beslutsstödet som förser ISF med ett besluts-underlag enligt tabellen.</a:t>
            </a:r>
          </a:p>
          <a:p>
            <a:r>
              <a:rPr lang="sv-SE" sz="2000" dirty="0"/>
              <a:t>Är kriterierna tillräckliga och relevanta för att bedöma vad som är en lämplig hamn i den här situationen? </a:t>
            </a:r>
          </a:p>
          <a:p>
            <a:r>
              <a:rPr lang="sv-SE" sz="2000" dirty="0"/>
              <a:t>Ser ni ytterligare kriterier som borde läggas till? </a:t>
            </a:r>
          </a:p>
          <a:p>
            <a:r>
              <a:rPr lang="sv-SE" sz="2000" dirty="0"/>
              <a:t>Hur kan man definiera och mäta kriterierna?</a:t>
            </a:r>
          </a:p>
          <a:p>
            <a:pPr marL="0" indent="0">
              <a:buNone/>
            </a:pPr>
            <a:r>
              <a:rPr lang="sv-SE" sz="2000" dirty="0"/>
              <a:t>Ta hjälp av tabellen för att komma överens om vilken eller vilka hamnar ni ska föreslå till ISF!</a:t>
            </a:r>
          </a:p>
          <a:p>
            <a:pPr marL="0" indent="0">
              <a:buNone/>
            </a:pPr>
            <a:endParaRPr lang="sv-SE" sz="2000" dirty="0"/>
          </a:p>
        </p:txBody>
      </p:sp>
      <p:sp>
        <p:nvSpPr>
          <p:cNvPr id="2" name="Rubrik 1">
            <a:extLst>
              <a:ext uri="{FF2B5EF4-FFF2-40B4-BE49-F238E27FC236}">
                <a16:creationId xmlns:a16="http://schemas.microsoft.com/office/drawing/2014/main" id="{9678C86C-094D-6170-C631-1CA41E3E967F}"/>
              </a:ext>
            </a:extLst>
          </p:cNvPr>
          <p:cNvSpPr>
            <a:spLocks noGrp="1"/>
          </p:cNvSpPr>
          <p:nvPr>
            <p:ph type="title"/>
          </p:nvPr>
        </p:nvSpPr>
        <p:spPr>
          <a:xfrm>
            <a:off x="1678669" y="754355"/>
            <a:ext cx="9069279" cy="714310"/>
          </a:xfrm>
        </p:spPr>
        <p:txBody>
          <a:bodyPr>
            <a:noAutofit/>
          </a:bodyPr>
          <a:lstStyle/>
          <a:p>
            <a:r>
              <a:rPr lang="sv-SE" sz="2900" dirty="0"/>
              <a:t>Uppgift 1. Beslutsmetoder för att </a:t>
            </a:r>
            <a:br>
              <a:rPr lang="sv-SE" sz="2900" dirty="0"/>
            </a:br>
            <a:r>
              <a:rPr lang="sv-SE" sz="2900" dirty="0"/>
              <a:t>identifiera olika alternativ.</a:t>
            </a:r>
          </a:p>
        </p:txBody>
      </p:sp>
    </p:spTree>
    <p:extLst>
      <p:ext uri="{BB962C8B-B14F-4D97-AF65-F5344CB8AC3E}">
        <p14:creationId xmlns:p14="http://schemas.microsoft.com/office/powerpoint/2010/main" val="38522362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6791C4-6A76-ED2D-0174-986182009BBD}"/>
            </a:ext>
          </a:extLst>
        </p:cNvPr>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C5660463-B051-90FC-6274-F90507444AFD}"/>
              </a:ext>
            </a:extLst>
          </p:cNvPr>
          <p:cNvSpPr>
            <a:spLocks noGrp="1"/>
          </p:cNvSpPr>
          <p:nvPr>
            <p:ph idx="1"/>
          </p:nvPr>
        </p:nvSpPr>
        <p:spPr>
          <a:xfrm>
            <a:off x="1678670" y="1644853"/>
            <a:ext cx="6919065" cy="1693835"/>
          </a:xfrm>
        </p:spPr>
        <p:txBody>
          <a:bodyPr>
            <a:noAutofit/>
          </a:bodyPr>
          <a:lstStyle/>
          <a:p>
            <a:pPr marL="0" indent="0">
              <a:buNone/>
            </a:pPr>
            <a:r>
              <a:rPr lang="sv-SE" sz="2400" dirty="0"/>
              <a:t>Reflektera enskilt över hur du oftast fattar beslut, både i jobbet och privat – med hjälp av intuition eller på ett mer analytiskt sätt?</a:t>
            </a:r>
          </a:p>
          <a:p>
            <a:pPr marL="0" indent="0">
              <a:buNone/>
            </a:pPr>
            <a:r>
              <a:rPr lang="sv-SE" sz="2400" dirty="0"/>
              <a:t>Reflektera över ett nyligen fattat beslut i er organisation. </a:t>
            </a:r>
          </a:p>
          <a:p>
            <a:pPr marL="0" indent="0">
              <a:buNone/>
            </a:pPr>
            <a:r>
              <a:rPr lang="sv-SE" sz="2400" dirty="0"/>
              <a:t>Vilka metoder använde ni för att identifiera och bedöma olika alternativ?</a:t>
            </a:r>
          </a:p>
        </p:txBody>
      </p:sp>
      <p:sp>
        <p:nvSpPr>
          <p:cNvPr id="2" name="Rubrik 1">
            <a:extLst>
              <a:ext uri="{FF2B5EF4-FFF2-40B4-BE49-F238E27FC236}">
                <a16:creationId xmlns:a16="http://schemas.microsoft.com/office/drawing/2014/main" id="{4EC1FBD0-1EF9-816F-CD52-21CD3DE3C3D5}"/>
              </a:ext>
            </a:extLst>
          </p:cNvPr>
          <p:cNvSpPr>
            <a:spLocks noGrp="1"/>
          </p:cNvSpPr>
          <p:nvPr>
            <p:ph type="title"/>
          </p:nvPr>
        </p:nvSpPr>
        <p:spPr>
          <a:xfrm>
            <a:off x="1678669" y="754355"/>
            <a:ext cx="9069279" cy="714310"/>
          </a:xfrm>
        </p:spPr>
        <p:txBody>
          <a:bodyPr>
            <a:noAutofit/>
          </a:bodyPr>
          <a:lstStyle/>
          <a:p>
            <a:r>
              <a:rPr lang="sv-SE" sz="2900" dirty="0"/>
              <a:t>Uppgift 2. Beslutsmetoder i er verksamhet</a:t>
            </a:r>
          </a:p>
        </p:txBody>
      </p:sp>
    </p:spTree>
    <p:extLst>
      <p:ext uri="{BB962C8B-B14F-4D97-AF65-F5344CB8AC3E}">
        <p14:creationId xmlns:p14="http://schemas.microsoft.com/office/powerpoint/2010/main" val="26092628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33CE74-3704-A73C-71F2-E924AC69E2A4}"/>
            </a:ext>
          </a:extLst>
        </p:cNvPr>
        <p:cNvGrpSpPr/>
        <p:nvPr/>
      </p:nvGrpSpPr>
      <p:grpSpPr>
        <a:xfrm>
          <a:off x="0" y="0"/>
          <a:ext cx="0" cy="0"/>
          <a:chOff x="0" y="0"/>
          <a:chExt cx="0" cy="0"/>
        </a:xfrm>
      </p:grpSpPr>
      <p:pic>
        <p:nvPicPr>
          <p:cNvPr id="6" name="Bildobjekt 5">
            <a:extLst>
              <a:ext uri="{FF2B5EF4-FFF2-40B4-BE49-F238E27FC236}">
                <a16:creationId xmlns:a16="http://schemas.microsoft.com/office/drawing/2014/main" id="{28408ACF-C426-BE77-8735-3ACDF57962F3}"/>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21287" y="1735165"/>
            <a:ext cx="4774147" cy="3647662"/>
          </a:xfrm>
          <a:prstGeom prst="rect">
            <a:avLst/>
          </a:prstGeom>
        </p:spPr>
      </p:pic>
      <p:sp>
        <p:nvSpPr>
          <p:cNvPr id="3" name="Platshållare för innehåll 2">
            <a:extLst>
              <a:ext uri="{FF2B5EF4-FFF2-40B4-BE49-F238E27FC236}">
                <a16:creationId xmlns:a16="http://schemas.microsoft.com/office/drawing/2014/main" id="{AB5DBB01-DA2D-7F8E-9817-4D6CD7BB95DB}"/>
              </a:ext>
            </a:extLst>
          </p:cNvPr>
          <p:cNvSpPr>
            <a:spLocks noGrp="1"/>
          </p:cNvSpPr>
          <p:nvPr>
            <p:ph idx="1"/>
          </p:nvPr>
        </p:nvSpPr>
        <p:spPr>
          <a:xfrm>
            <a:off x="1678669" y="1735165"/>
            <a:ext cx="5681687" cy="1693835"/>
          </a:xfrm>
        </p:spPr>
        <p:txBody>
          <a:bodyPr>
            <a:noAutofit/>
          </a:bodyPr>
          <a:lstStyle/>
          <a:p>
            <a:pPr marL="0" indent="0">
              <a:buNone/>
            </a:pPr>
            <a:r>
              <a:rPr lang="sv-SE" sz="2400" dirty="0"/>
              <a:t>Ett proaktivt förhållningssätt handlar bland annat om att </a:t>
            </a:r>
            <a:r>
              <a:rPr lang="sv-SE" sz="2400" b="1" dirty="0"/>
              <a:t>upptäcka tidiga signaler </a:t>
            </a:r>
            <a:r>
              <a:rPr lang="sv-SE" sz="2400" dirty="0"/>
              <a:t>och att </a:t>
            </a:r>
            <a:r>
              <a:rPr lang="sv-SE" sz="2400" b="1" dirty="0"/>
              <a:t>vidta konkreta åtgärder i ett tidigt skede</a:t>
            </a:r>
            <a:r>
              <a:rPr lang="sv-SE" sz="2400" dirty="0"/>
              <a:t>. </a:t>
            </a:r>
          </a:p>
        </p:txBody>
      </p:sp>
      <p:sp>
        <p:nvSpPr>
          <p:cNvPr id="2" name="Rubrik 1">
            <a:extLst>
              <a:ext uri="{FF2B5EF4-FFF2-40B4-BE49-F238E27FC236}">
                <a16:creationId xmlns:a16="http://schemas.microsoft.com/office/drawing/2014/main" id="{3C9C71A3-0986-2514-682C-F3094812E720}"/>
              </a:ext>
            </a:extLst>
          </p:cNvPr>
          <p:cNvSpPr>
            <a:spLocks noGrp="1"/>
          </p:cNvSpPr>
          <p:nvPr>
            <p:ph type="title"/>
          </p:nvPr>
        </p:nvSpPr>
        <p:spPr>
          <a:xfrm>
            <a:off x="1678669" y="844667"/>
            <a:ext cx="7931495" cy="541926"/>
          </a:xfrm>
        </p:spPr>
        <p:txBody>
          <a:bodyPr>
            <a:noAutofit/>
          </a:bodyPr>
          <a:lstStyle/>
          <a:p>
            <a:r>
              <a:rPr lang="sv-SE" sz="2900" dirty="0"/>
              <a:t>5. VAR PROAKTIV</a:t>
            </a:r>
          </a:p>
        </p:txBody>
      </p:sp>
    </p:spTree>
    <p:extLst>
      <p:ext uri="{BB962C8B-B14F-4D97-AF65-F5344CB8AC3E}">
        <p14:creationId xmlns:p14="http://schemas.microsoft.com/office/powerpoint/2010/main" val="9273990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3DB0ED-C3D8-29EF-5490-3C9BF235B688}"/>
            </a:ext>
          </a:extLst>
        </p:cNvPr>
        <p:cNvGrpSpPr/>
        <p:nvPr/>
      </p:nvGrpSpPr>
      <p:grpSpPr>
        <a:xfrm>
          <a:off x="0" y="0"/>
          <a:ext cx="0" cy="0"/>
          <a:chOff x="0" y="0"/>
          <a:chExt cx="0" cy="0"/>
        </a:xfrm>
      </p:grpSpPr>
      <p:pic>
        <p:nvPicPr>
          <p:cNvPr id="9" name="Bildobjekt 8" descr="Tummen upp: Vi kan minska de negativa konsekvenserna av samhälls-störningen genom att ta ansvar för den egna delen i hanteringen, ta initiativ till samverkan, tänka framåt och våga fatta beslut trots att vi inte alltid har all fakta.Tummen ner: Om vi inte är tillräckligt proaktiva finns en stor risk att vi tappar värdefull tid och att de negativa konsekvenserna av det inträffade blir mer omfattande än nödvändigt.">
            <a:extLst>
              <a:ext uri="{FF2B5EF4-FFF2-40B4-BE49-F238E27FC236}">
                <a16:creationId xmlns:a16="http://schemas.microsoft.com/office/drawing/2014/main" id="{0226E12C-5AEC-AC82-6D85-C2176CBBD6B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876010" y="2099976"/>
            <a:ext cx="7734153" cy="3386422"/>
          </a:xfrm>
          <a:prstGeom prst="rect">
            <a:avLst/>
          </a:prstGeom>
        </p:spPr>
      </p:pic>
      <p:sp>
        <p:nvSpPr>
          <p:cNvPr id="2" name="Rubrik 1">
            <a:extLst>
              <a:ext uri="{FF2B5EF4-FFF2-40B4-BE49-F238E27FC236}">
                <a16:creationId xmlns:a16="http://schemas.microsoft.com/office/drawing/2014/main" id="{EE60759D-6780-42B4-59F7-AFB295179D84}"/>
              </a:ext>
            </a:extLst>
          </p:cNvPr>
          <p:cNvSpPr>
            <a:spLocks noGrp="1"/>
          </p:cNvSpPr>
          <p:nvPr>
            <p:ph type="title"/>
          </p:nvPr>
        </p:nvSpPr>
        <p:spPr>
          <a:xfrm>
            <a:off x="1678669" y="844667"/>
            <a:ext cx="7931495" cy="541926"/>
          </a:xfrm>
        </p:spPr>
        <p:txBody>
          <a:bodyPr>
            <a:noAutofit/>
          </a:bodyPr>
          <a:lstStyle/>
          <a:p>
            <a:r>
              <a:rPr lang="sv-SE" sz="2900" dirty="0"/>
              <a:t>Var proaktiv</a:t>
            </a:r>
          </a:p>
        </p:txBody>
      </p:sp>
    </p:spTree>
    <p:extLst>
      <p:ext uri="{BB962C8B-B14F-4D97-AF65-F5344CB8AC3E}">
        <p14:creationId xmlns:p14="http://schemas.microsoft.com/office/powerpoint/2010/main" val="40571342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8A2D83-6C6B-CF65-F66A-98F5AABA20E3}"/>
            </a:ext>
          </a:extLst>
        </p:cNvPr>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B816EC34-758D-73D7-516A-9C1C3C4CE95D}"/>
              </a:ext>
            </a:extLst>
          </p:cNvPr>
          <p:cNvSpPr>
            <a:spLocks noGrp="1"/>
          </p:cNvSpPr>
          <p:nvPr>
            <p:ph idx="1"/>
          </p:nvPr>
        </p:nvSpPr>
        <p:spPr>
          <a:xfrm>
            <a:off x="1678670" y="1577120"/>
            <a:ext cx="7931494" cy="1693835"/>
          </a:xfrm>
        </p:spPr>
        <p:txBody>
          <a:bodyPr>
            <a:noAutofit/>
          </a:bodyPr>
          <a:lstStyle/>
          <a:p>
            <a:pPr marL="0" indent="0">
              <a:buNone/>
            </a:pPr>
            <a:r>
              <a:rPr lang="sv-SE" sz="2400" b="1" dirty="0"/>
              <a:t>Scenario: Torka och dricksvattenbrist </a:t>
            </a:r>
            <a:br>
              <a:rPr lang="sv-SE" sz="2400" b="1" dirty="0"/>
            </a:br>
            <a:r>
              <a:rPr lang="sv-SE" sz="2400" b="1" dirty="0"/>
              <a:t>– nationellt perspektiv</a:t>
            </a:r>
          </a:p>
          <a:p>
            <a:pPr marL="0" indent="0">
              <a:buNone/>
            </a:pPr>
            <a:r>
              <a:rPr lang="sv-SE" sz="2400" dirty="0"/>
              <a:t>Vid en nationell samverkanskonferens informerar SMHI om att en ovanligt torr period kan vara på väg. Det kan leda till omfattande torka och påverka vattenresurser, jordbruk och energiproduktion i landet.</a:t>
            </a:r>
            <a:endParaRPr lang="sv-SE" dirty="0"/>
          </a:p>
          <a:p>
            <a:pPr marL="0" indent="0">
              <a:buNone/>
            </a:pPr>
            <a:endParaRPr lang="sv-SE" sz="2400" dirty="0"/>
          </a:p>
        </p:txBody>
      </p:sp>
      <p:sp>
        <p:nvSpPr>
          <p:cNvPr id="6" name="Rubrik 1">
            <a:extLst>
              <a:ext uri="{FF2B5EF4-FFF2-40B4-BE49-F238E27FC236}">
                <a16:creationId xmlns:a16="http://schemas.microsoft.com/office/drawing/2014/main" id="{5D5D6072-D580-5B2A-C946-3221701B40E3}"/>
              </a:ext>
            </a:extLst>
          </p:cNvPr>
          <p:cNvSpPr>
            <a:spLocks noGrp="1"/>
          </p:cNvSpPr>
          <p:nvPr>
            <p:ph type="title"/>
          </p:nvPr>
        </p:nvSpPr>
        <p:spPr>
          <a:xfrm>
            <a:off x="1678669" y="844667"/>
            <a:ext cx="4135109" cy="541926"/>
          </a:xfrm>
        </p:spPr>
        <p:txBody>
          <a:bodyPr>
            <a:noAutofit/>
          </a:bodyPr>
          <a:lstStyle/>
          <a:p>
            <a:r>
              <a:rPr lang="sv-SE" sz="2900" dirty="0"/>
              <a:t>Var proaktiv, scenario</a:t>
            </a:r>
          </a:p>
        </p:txBody>
      </p:sp>
    </p:spTree>
    <p:extLst>
      <p:ext uri="{BB962C8B-B14F-4D97-AF65-F5344CB8AC3E}">
        <p14:creationId xmlns:p14="http://schemas.microsoft.com/office/powerpoint/2010/main" val="507783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4BAC49-3369-DDF3-C704-FA6C1C881F4C}"/>
            </a:ext>
          </a:extLst>
        </p:cNvPr>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2680A5A5-D9D4-771E-BBDF-ED255D1F58CB}"/>
              </a:ext>
            </a:extLst>
          </p:cNvPr>
          <p:cNvSpPr>
            <a:spLocks noGrp="1"/>
          </p:cNvSpPr>
          <p:nvPr>
            <p:ph idx="1"/>
          </p:nvPr>
        </p:nvSpPr>
        <p:spPr>
          <a:xfrm>
            <a:off x="1678670" y="1644853"/>
            <a:ext cx="6455927" cy="1693835"/>
          </a:xfrm>
        </p:spPr>
        <p:txBody>
          <a:bodyPr>
            <a:noAutofit/>
          </a:bodyPr>
          <a:lstStyle/>
          <a:p>
            <a:pPr marL="0" indent="0">
              <a:buNone/>
            </a:pPr>
            <a:r>
              <a:rPr lang="sv-SE" sz="2400" dirty="0"/>
              <a:t>Ni arbetar på Myndigheten för civilt försvar (MCF).</a:t>
            </a:r>
          </a:p>
          <a:p>
            <a:pPr marL="0" indent="0">
              <a:buNone/>
            </a:pPr>
            <a:r>
              <a:rPr lang="sv-SE" sz="2400" dirty="0"/>
              <a:t>Vilka steg kan ni ta för att säkerställa att till exempel myndigheter på olika nivåer, vattenbolag och jordbrukare är förberedda på torkan?</a:t>
            </a:r>
          </a:p>
        </p:txBody>
      </p:sp>
      <p:sp>
        <p:nvSpPr>
          <p:cNvPr id="2" name="Rubrik 1">
            <a:extLst>
              <a:ext uri="{FF2B5EF4-FFF2-40B4-BE49-F238E27FC236}">
                <a16:creationId xmlns:a16="http://schemas.microsoft.com/office/drawing/2014/main" id="{0ECC596D-8979-DC52-9BF3-A2EB4556ED6B}"/>
              </a:ext>
            </a:extLst>
          </p:cNvPr>
          <p:cNvSpPr>
            <a:spLocks noGrp="1"/>
          </p:cNvSpPr>
          <p:nvPr>
            <p:ph type="title"/>
          </p:nvPr>
        </p:nvSpPr>
        <p:spPr>
          <a:xfrm>
            <a:off x="1678669" y="754355"/>
            <a:ext cx="9069279" cy="714310"/>
          </a:xfrm>
        </p:spPr>
        <p:txBody>
          <a:bodyPr>
            <a:noAutofit/>
          </a:bodyPr>
          <a:lstStyle/>
          <a:p>
            <a:r>
              <a:rPr lang="sv-SE" sz="2900" dirty="0"/>
              <a:t>Uppgift 1. Tänk proaktivt och var handlingskraftig</a:t>
            </a:r>
          </a:p>
        </p:txBody>
      </p:sp>
    </p:spTree>
    <p:extLst>
      <p:ext uri="{BB962C8B-B14F-4D97-AF65-F5344CB8AC3E}">
        <p14:creationId xmlns:p14="http://schemas.microsoft.com/office/powerpoint/2010/main" val="31784439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Bildobjekt 15">
            <a:extLst>
              <a:ext uri="{FF2B5EF4-FFF2-40B4-BE49-F238E27FC236}">
                <a16:creationId xmlns:a16="http://schemas.microsoft.com/office/drawing/2014/main" id="{899F614D-A881-AF10-E682-C0B617D0D7D8}"/>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52546" y="939065"/>
            <a:ext cx="1556643" cy="2767365"/>
          </a:xfrm>
          <a:prstGeom prst="rect">
            <a:avLst/>
          </a:prstGeom>
        </p:spPr>
      </p:pic>
      <p:pic>
        <p:nvPicPr>
          <p:cNvPr id="18" name="Bildobjekt 17">
            <a:extLst>
              <a:ext uri="{FF2B5EF4-FFF2-40B4-BE49-F238E27FC236}">
                <a16:creationId xmlns:a16="http://schemas.microsoft.com/office/drawing/2014/main" id="{9927F63B-17F9-7B47-3CD1-77846EC4C4CE}"/>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23839" y="915148"/>
            <a:ext cx="2075524" cy="2767365"/>
          </a:xfrm>
          <a:prstGeom prst="rect">
            <a:avLst/>
          </a:prstGeom>
        </p:spPr>
      </p:pic>
      <p:pic>
        <p:nvPicPr>
          <p:cNvPr id="20" name="Bildobjekt 19">
            <a:extLst>
              <a:ext uri="{FF2B5EF4-FFF2-40B4-BE49-F238E27FC236}">
                <a16:creationId xmlns:a16="http://schemas.microsoft.com/office/drawing/2014/main" id="{BAB537CC-8CF6-0046-9D69-3D2C5C2BAD3C}"/>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93979" y="1319279"/>
            <a:ext cx="2306195" cy="1892122"/>
          </a:xfrm>
          <a:prstGeom prst="rect">
            <a:avLst/>
          </a:prstGeom>
        </p:spPr>
      </p:pic>
      <p:pic>
        <p:nvPicPr>
          <p:cNvPr id="24" name="Bildobjekt 23">
            <a:extLst>
              <a:ext uri="{FF2B5EF4-FFF2-40B4-BE49-F238E27FC236}">
                <a16:creationId xmlns:a16="http://schemas.microsoft.com/office/drawing/2014/main" id="{C0649CF9-7D26-13B7-24FF-C092404E96B3}"/>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21873" y="3902247"/>
            <a:ext cx="1361508" cy="1627326"/>
          </a:xfrm>
          <a:prstGeom prst="rect">
            <a:avLst/>
          </a:prstGeom>
        </p:spPr>
      </p:pic>
      <p:pic>
        <p:nvPicPr>
          <p:cNvPr id="28" name="Bildobjekt 27">
            <a:extLst>
              <a:ext uri="{FF2B5EF4-FFF2-40B4-BE49-F238E27FC236}">
                <a16:creationId xmlns:a16="http://schemas.microsoft.com/office/drawing/2014/main" id="{56CA4FCC-B18E-AE18-925B-E528BDB59AB3}"/>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00460" y="3797021"/>
            <a:ext cx="2803525" cy="2142018"/>
          </a:xfrm>
          <a:prstGeom prst="rect">
            <a:avLst/>
          </a:prstGeom>
        </p:spPr>
      </p:pic>
      <p:pic>
        <p:nvPicPr>
          <p:cNvPr id="30" name="Bildobjekt 29">
            <a:extLst>
              <a:ext uri="{FF2B5EF4-FFF2-40B4-BE49-F238E27FC236}">
                <a16:creationId xmlns:a16="http://schemas.microsoft.com/office/drawing/2014/main" id="{A126E6A1-4F5F-03D8-F78F-5C9994D1D8AC}"/>
              </a:ext>
              <a:ext uri="{C183D7F6-B498-43B3-948B-1728B52AA6E4}">
                <adec:decorative xmlns:adec="http://schemas.microsoft.com/office/drawing/2017/decorative" val="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49655" y="3629070"/>
            <a:ext cx="2838754" cy="2329060"/>
          </a:xfrm>
          <a:prstGeom prst="rect">
            <a:avLst/>
          </a:prstGeom>
        </p:spPr>
      </p:pic>
      <p:sp>
        <p:nvSpPr>
          <p:cNvPr id="14" name="Platshållare för innehåll 2">
            <a:extLst>
              <a:ext uri="{FF2B5EF4-FFF2-40B4-BE49-F238E27FC236}">
                <a16:creationId xmlns:a16="http://schemas.microsoft.com/office/drawing/2014/main" id="{4560EAAF-9DC7-1FE4-EE2B-B94799766A7F}"/>
              </a:ext>
            </a:extLst>
          </p:cNvPr>
          <p:cNvSpPr txBox="1">
            <a:spLocks/>
          </p:cNvSpPr>
          <p:nvPr/>
        </p:nvSpPr>
        <p:spPr>
          <a:xfrm>
            <a:off x="8081856" y="5548540"/>
            <a:ext cx="2698025" cy="63960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sv-SE" sz="1600" dirty="0"/>
              <a:t>Var handlingskraftig</a:t>
            </a:r>
          </a:p>
        </p:txBody>
      </p:sp>
      <p:sp>
        <p:nvSpPr>
          <p:cNvPr id="13" name="Platshållare för innehåll 2">
            <a:extLst>
              <a:ext uri="{FF2B5EF4-FFF2-40B4-BE49-F238E27FC236}">
                <a16:creationId xmlns:a16="http://schemas.microsoft.com/office/drawing/2014/main" id="{9781A190-839B-50D4-26A0-7BA4FFA3B1C3}"/>
              </a:ext>
            </a:extLst>
          </p:cNvPr>
          <p:cNvSpPr txBox="1">
            <a:spLocks/>
          </p:cNvSpPr>
          <p:nvPr/>
        </p:nvSpPr>
        <p:spPr>
          <a:xfrm>
            <a:off x="4895079" y="5548540"/>
            <a:ext cx="2401841" cy="63960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Arial" panose="020B0604020202020204" pitchFamily="34" charset="0"/>
              <a:buNone/>
            </a:pPr>
            <a:r>
              <a:rPr lang="sv-SE" sz="1600" dirty="0"/>
              <a:t>Var proaktiv</a:t>
            </a:r>
          </a:p>
        </p:txBody>
      </p:sp>
      <p:sp>
        <p:nvSpPr>
          <p:cNvPr id="12" name="Platshållare för innehåll 2">
            <a:extLst>
              <a:ext uri="{FF2B5EF4-FFF2-40B4-BE49-F238E27FC236}">
                <a16:creationId xmlns:a16="http://schemas.microsoft.com/office/drawing/2014/main" id="{8B3E7DF1-E480-E9FF-B4C9-25F97F7E396A}"/>
              </a:ext>
            </a:extLst>
          </p:cNvPr>
          <p:cNvSpPr txBox="1">
            <a:spLocks/>
          </p:cNvSpPr>
          <p:nvPr/>
        </p:nvSpPr>
        <p:spPr>
          <a:xfrm>
            <a:off x="1678669" y="5548540"/>
            <a:ext cx="2401841" cy="63960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Arial" panose="020B0604020202020204" pitchFamily="34" charset="0"/>
              <a:buNone/>
            </a:pPr>
            <a:r>
              <a:rPr lang="sv-SE" sz="1600" dirty="0"/>
              <a:t>Ta medvetna beslut</a:t>
            </a:r>
          </a:p>
        </p:txBody>
      </p:sp>
      <p:sp>
        <p:nvSpPr>
          <p:cNvPr id="11" name="Platshållare för innehåll 2">
            <a:extLst>
              <a:ext uri="{FF2B5EF4-FFF2-40B4-BE49-F238E27FC236}">
                <a16:creationId xmlns:a16="http://schemas.microsoft.com/office/drawing/2014/main" id="{6B1249B0-FBE9-28CC-235B-7665E203B322}"/>
              </a:ext>
            </a:extLst>
          </p:cNvPr>
          <p:cNvSpPr txBox="1">
            <a:spLocks/>
          </p:cNvSpPr>
          <p:nvPr/>
        </p:nvSpPr>
        <p:spPr>
          <a:xfrm>
            <a:off x="8229949" y="3161690"/>
            <a:ext cx="2401841" cy="58146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Arial" panose="020B0604020202020204" pitchFamily="34" charset="0"/>
              <a:buNone/>
            </a:pPr>
            <a:r>
              <a:rPr lang="sv-SE" sz="1600" dirty="0"/>
              <a:t>Se helheten</a:t>
            </a:r>
          </a:p>
        </p:txBody>
      </p:sp>
      <p:sp>
        <p:nvSpPr>
          <p:cNvPr id="10" name="Platshållare för innehåll 2">
            <a:extLst>
              <a:ext uri="{FF2B5EF4-FFF2-40B4-BE49-F238E27FC236}">
                <a16:creationId xmlns:a16="http://schemas.microsoft.com/office/drawing/2014/main" id="{4575FA47-49F7-9491-08E1-13A7EA3558AF}"/>
              </a:ext>
            </a:extLst>
          </p:cNvPr>
          <p:cNvSpPr txBox="1">
            <a:spLocks/>
          </p:cNvSpPr>
          <p:nvPr/>
        </p:nvSpPr>
        <p:spPr>
          <a:xfrm>
            <a:off x="4895079" y="3161690"/>
            <a:ext cx="2401841" cy="58146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Arial" panose="020B0604020202020204" pitchFamily="34" charset="0"/>
              <a:buNone/>
            </a:pPr>
            <a:r>
              <a:rPr lang="sv-SE" sz="1600" dirty="0"/>
              <a:t>Ha perspektivförståelse</a:t>
            </a:r>
          </a:p>
        </p:txBody>
      </p:sp>
      <p:sp>
        <p:nvSpPr>
          <p:cNvPr id="3" name="Platshållare för innehåll 2">
            <a:extLst>
              <a:ext uri="{FF2B5EF4-FFF2-40B4-BE49-F238E27FC236}">
                <a16:creationId xmlns:a16="http://schemas.microsoft.com/office/drawing/2014/main" id="{DEB124BD-7F32-3BEB-1F4E-E9D41083EBCD}"/>
              </a:ext>
            </a:extLst>
          </p:cNvPr>
          <p:cNvSpPr>
            <a:spLocks noGrp="1"/>
          </p:cNvSpPr>
          <p:nvPr>
            <p:ph idx="1"/>
          </p:nvPr>
        </p:nvSpPr>
        <p:spPr>
          <a:xfrm>
            <a:off x="1678669" y="3161690"/>
            <a:ext cx="2401841" cy="581461"/>
          </a:xfrm>
        </p:spPr>
        <p:txBody>
          <a:bodyPr>
            <a:noAutofit/>
          </a:bodyPr>
          <a:lstStyle/>
          <a:p>
            <a:pPr marL="0" indent="0" algn="ctr">
              <a:lnSpc>
                <a:spcPct val="110000"/>
              </a:lnSpc>
              <a:buNone/>
            </a:pPr>
            <a:r>
              <a:rPr lang="sv-SE" sz="1600" dirty="0"/>
              <a:t>Lyssna in och kommunicera aktivt</a:t>
            </a:r>
          </a:p>
        </p:txBody>
      </p:sp>
      <p:sp>
        <p:nvSpPr>
          <p:cNvPr id="2" name="Rubrik 1">
            <a:extLst>
              <a:ext uri="{FF2B5EF4-FFF2-40B4-BE49-F238E27FC236}">
                <a16:creationId xmlns:a16="http://schemas.microsoft.com/office/drawing/2014/main" id="{C7C61A19-2F26-31AE-AE1A-40B13982D1EA}"/>
              </a:ext>
            </a:extLst>
          </p:cNvPr>
          <p:cNvSpPr>
            <a:spLocks noGrp="1"/>
          </p:cNvSpPr>
          <p:nvPr>
            <p:ph type="title"/>
          </p:nvPr>
        </p:nvSpPr>
        <p:spPr/>
        <p:txBody>
          <a:bodyPr>
            <a:normAutofit/>
          </a:bodyPr>
          <a:lstStyle/>
          <a:p>
            <a:r>
              <a:rPr lang="sv-SE" sz="2900" b="0" dirty="0"/>
              <a:t>Sex förhållningssätt</a:t>
            </a:r>
          </a:p>
        </p:txBody>
      </p:sp>
    </p:spTree>
    <p:extLst>
      <p:ext uri="{BB962C8B-B14F-4D97-AF65-F5344CB8AC3E}">
        <p14:creationId xmlns:p14="http://schemas.microsoft.com/office/powerpoint/2010/main" val="41143119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CA526C-9345-9ACD-3F8E-D7ECEADCECD1}"/>
            </a:ext>
          </a:extLst>
        </p:cNvPr>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96EE1E93-AEBF-2000-1EB6-9BE1E5787D3B}"/>
              </a:ext>
            </a:extLst>
          </p:cNvPr>
          <p:cNvSpPr>
            <a:spLocks noGrp="1"/>
          </p:cNvSpPr>
          <p:nvPr>
            <p:ph idx="1"/>
          </p:nvPr>
        </p:nvSpPr>
        <p:spPr>
          <a:xfrm>
            <a:off x="1678670" y="1644853"/>
            <a:ext cx="6455927" cy="1693835"/>
          </a:xfrm>
        </p:spPr>
        <p:txBody>
          <a:bodyPr>
            <a:noAutofit/>
          </a:bodyPr>
          <a:lstStyle/>
          <a:p>
            <a:pPr marL="0" indent="0">
              <a:buNone/>
            </a:pPr>
            <a:r>
              <a:rPr lang="sv-SE" sz="2400" dirty="0"/>
              <a:t>Vad hade hänt om ni som nationell myndighet inte hade varit proaktiva utan i stället avvaktat säkrare besked om hur lång och omfattande perioden av torka kan komma att bli? </a:t>
            </a:r>
          </a:p>
          <a:p>
            <a:pPr marL="0" indent="0">
              <a:buNone/>
            </a:pPr>
            <a:r>
              <a:rPr lang="sv-SE" sz="2400" dirty="0"/>
              <a:t>Diskutera hur scenariot skulle kunna utspela sig när väl torkan och drickvattenbristen var ett faktum. </a:t>
            </a:r>
          </a:p>
          <a:p>
            <a:pPr marL="0" indent="0">
              <a:buNone/>
            </a:pPr>
            <a:r>
              <a:rPr lang="sv-SE" sz="2400" dirty="0"/>
              <a:t>Lista minst tre negativa effekter för hanteringen och samhället i stort.</a:t>
            </a:r>
          </a:p>
        </p:txBody>
      </p:sp>
      <p:sp>
        <p:nvSpPr>
          <p:cNvPr id="2" name="Rubrik 1">
            <a:extLst>
              <a:ext uri="{FF2B5EF4-FFF2-40B4-BE49-F238E27FC236}">
                <a16:creationId xmlns:a16="http://schemas.microsoft.com/office/drawing/2014/main" id="{0EF8E66B-D72A-549D-70EB-081A9A419FFF}"/>
              </a:ext>
            </a:extLst>
          </p:cNvPr>
          <p:cNvSpPr>
            <a:spLocks noGrp="1"/>
          </p:cNvSpPr>
          <p:nvPr>
            <p:ph type="title"/>
          </p:nvPr>
        </p:nvSpPr>
        <p:spPr>
          <a:xfrm>
            <a:off x="1678669" y="754355"/>
            <a:ext cx="9069279" cy="714310"/>
          </a:xfrm>
        </p:spPr>
        <p:txBody>
          <a:bodyPr>
            <a:noAutofit/>
          </a:bodyPr>
          <a:lstStyle/>
          <a:p>
            <a:r>
              <a:rPr lang="sv-SE" sz="2900" dirty="0"/>
              <a:t>Uppgift 2. Vad händer om vi inte är proaktiva?</a:t>
            </a:r>
          </a:p>
        </p:txBody>
      </p:sp>
    </p:spTree>
    <p:extLst>
      <p:ext uri="{BB962C8B-B14F-4D97-AF65-F5344CB8AC3E}">
        <p14:creationId xmlns:p14="http://schemas.microsoft.com/office/powerpoint/2010/main" val="23550641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BE5CBCCD-8ADF-4345-9D12-97A8CF3DFF66}"/>
              </a:ext>
            </a:extLst>
          </p:cNvPr>
          <p:cNvSpPr>
            <a:spLocks noGrp="1"/>
          </p:cNvSpPr>
          <p:nvPr>
            <p:ph idx="1"/>
          </p:nvPr>
        </p:nvSpPr>
        <p:spPr/>
        <p:txBody>
          <a:bodyPr/>
          <a:lstStyle/>
          <a:p>
            <a:pPr marL="0" indent="0">
              <a:buNone/>
            </a:pPr>
            <a:r>
              <a:rPr lang="sv-SE" dirty="0"/>
              <a:t>Handlingskraft innebär att </a:t>
            </a:r>
            <a:r>
              <a:rPr lang="sv-SE" b="1" dirty="0"/>
              <a:t>ta initiativ </a:t>
            </a:r>
            <a:r>
              <a:rPr lang="sv-SE" dirty="0"/>
              <a:t>och att </a:t>
            </a:r>
            <a:r>
              <a:rPr lang="sv-SE" b="1" dirty="0"/>
              <a:t>genomföra fattade beslut </a:t>
            </a:r>
            <a:r>
              <a:rPr lang="sv-SE" dirty="0"/>
              <a:t>på ett resolut och ansvarsfullt sätt. </a:t>
            </a:r>
          </a:p>
          <a:p>
            <a:pPr marL="0" indent="0">
              <a:buNone/>
            </a:pPr>
            <a:r>
              <a:rPr lang="sv-SE" dirty="0"/>
              <a:t>Förhållningssättet vilar på de tidigare fem förhållningssätten och gäller särskilt de som har ledande roller. </a:t>
            </a:r>
          </a:p>
        </p:txBody>
      </p:sp>
      <p:sp>
        <p:nvSpPr>
          <p:cNvPr id="2" name="Rubrik 1">
            <a:extLst>
              <a:ext uri="{FF2B5EF4-FFF2-40B4-BE49-F238E27FC236}">
                <a16:creationId xmlns:a16="http://schemas.microsoft.com/office/drawing/2014/main" id="{08C2650B-5360-4527-81F0-78179EDD10EC}"/>
              </a:ext>
            </a:extLst>
          </p:cNvPr>
          <p:cNvSpPr>
            <a:spLocks noGrp="1"/>
          </p:cNvSpPr>
          <p:nvPr>
            <p:ph type="title"/>
          </p:nvPr>
        </p:nvSpPr>
        <p:spPr/>
        <p:txBody>
          <a:bodyPr/>
          <a:lstStyle/>
          <a:p>
            <a:r>
              <a:rPr lang="sv-SE" dirty="0"/>
              <a:t>6. AGERA HANDLINGSKRAFTIGT</a:t>
            </a:r>
          </a:p>
        </p:txBody>
      </p:sp>
    </p:spTree>
    <p:extLst>
      <p:ext uri="{BB962C8B-B14F-4D97-AF65-F5344CB8AC3E}">
        <p14:creationId xmlns:p14="http://schemas.microsoft.com/office/powerpoint/2010/main" val="20961714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descr="Tummen upp: Vi kan minska de negativa konsekvenserna av samhälls-störningen genom att sätta igång arbetet, fatta medvetna beslut och därefter omsätta dem i handling utan fördröjning samt med kvalitet och noggrannhet.Tummen ner: Om vi inte grundar handlingskraften i de fem tidigare förhållningssätten riskerar vi att välja fel åtgärder och använda resurser ineffektivt. Handlingskraften behöver förhålla sig till gemensamma mål för hanteringen samt t ex rättsliga förutsättningar och regelverk.">
            <a:extLst>
              <a:ext uri="{FF2B5EF4-FFF2-40B4-BE49-F238E27FC236}">
                <a16:creationId xmlns:a16="http://schemas.microsoft.com/office/drawing/2014/main" id="{930F1542-6B52-3BC1-26E0-4E091E60BBE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876011" y="2099976"/>
            <a:ext cx="7734150" cy="3386422"/>
          </a:xfrm>
          <a:prstGeom prst="rect">
            <a:avLst/>
          </a:prstGeom>
        </p:spPr>
      </p:pic>
      <p:sp>
        <p:nvSpPr>
          <p:cNvPr id="2" name="Rubrik 1">
            <a:extLst>
              <a:ext uri="{FF2B5EF4-FFF2-40B4-BE49-F238E27FC236}">
                <a16:creationId xmlns:a16="http://schemas.microsoft.com/office/drawing/2014/main" id="{E4FBED04-2955-40D7-B6B3-9216DE25314B}"/>
              </a:ext>
            </a:extLst>
          </p:cNvPr>
          <p:cNvSpPr>
            <a:spLocks noGrp="1"/>
          </p:cNvSpPr>
          <p:nvPr>
            <p:ph type="title"/>
          </p:nvPr>
        </p:nvSpPr>
        <p:spPr/>
        <p:txBody>
          <a:bodyPr/>
          <a:lstStyle/>
          <a:p>
            <a:r>
              <a:rPr lang="sv-SE" dirty="0"/>
              <a:t>Agera handlingskraftigt</a:t>
            </a:r>
          </a:p>
        </p:txBody>
      </p:sp>
    </p:spTree>
    <p:extLst>
      <p:ext uri="{BB962C8B-B14F-4D97-AF65-F5344CB8AC3E}">
        <p14:creationId xmlns:p14="http://schemas.microsoft.com/office/powerpoint/2010/main" val="4288289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522A24D0-939E-4622-A88C-187EAD35D549}"/>
              </a:ext>
            </a:extLst>
          </p:cNvPr>
          <p:cNvSpPr>
            <a:spLocks noGrp="1"/>
          </p:cNvSpPr>
          <p:nvPr>
            <p:ph idx="1"/>
          </p:nvPr>
        </p:nvSpPr>
        <p:spPr/>
        <p:txBody>
          <a:bodyPr>
            <a:normAutofit/>
          </a:bodyPr>
          <a:lstStyle/>
          <a:p>
            <a:pPr marL="0" indent="0">
              <a:buNone/>
            </a:pPr>
            <a:r>
              <a:rPr lang="sv-SE" dirty="0"/>
              <a:t>Förhållningssättet handlingskraft bygger på de fem övriga förhållningssätten.</a:t>
            </a:r>
          </a:p>
          <a:p>
            <a:pPr marL="0" indent="0">
              <a:buNone/>
            </a:pPr>
            <a:endParaRPr lang="sv-SE" dirty="0"/>
          </a:p>
          <a:p>
            <a:pPr marL="0" indent="0">
              <a:buNone/>
            </a:pPr>
            <a:r>
              <a:rPr lang="sv-SE" dirty="0"/>
              <a:t>Fundera till exempel på hur ni skulle säkerställa att det brandhärjade fartyget når den hamn ni fattat beslut om. (Ta medvetna beslut, uppgift 1)</a:t>
            </a:r>
          </a:p>
          <a:p>
            <a:pPr marL="0" indent="0">
              <a:buNone/>
            </a:pPr>
            <a:endParaRPr lang="sv-SE" dirty="0"/>
          </a:p>
        </p:txBody>
      </p:sp>
      <p:sp>
        <p:nvSpPr>
          <p:cNvPr id="2" name="Rubrik 1">
            <a:extLst>
              <a:ext uri="{FF2B5EF4-FFF2-40B4-BE49-F238E27FC236}">
                <a16:creationId xmlns:a16="http://schemas.microsoft.com/office/drawing/2014/main" id="{751F1E0B-F36D-4BBE-8CA0-338ED45FD215}"/>
              </a:ext>
            </a:extLst>
          </p:cNvPr>
          <p:cNvSpPr>
            <a:spLocks noGrp="1"/>
          </p:cNvSpPr>
          <p:nvPr>
            <p:ph type="title"/>
          </p:nvPr>
        </p:nvSpPr>
        <p:spPr/>
        <p:txBody>
          <a:bodyPr/>
          <a:lstStyle/>
          <a:p>
            <a:r>
              <a:rPr lang="sv-SE"/>
              <a:t>Uppgift</a:t>
            </a:r>
            <a:endParaRPr lang="sv-SE" dirty="0"/>
          </a:p>
        </p:txBody>
      </p:sp>
    </p:spTree>
    <p:extLst>
      <p:ext uri="{BB962C8B-B14F-4D97-AF65-F5344CB8AC3E}">
        <p14:creationId xmlns:p14="http://schemas.microsoft.com/office/powerpoint/2010/main" val="231173235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084DD4-05FB-6D02-9111-2EBE91088EBF}"/>
            </a:ext>
          </a:extLst>
        </p:cNvPr>
        <p:cNvGrpSpPr/>
        <p:nvPr/>
      </p:nvGrpSpPr>
      <p:grpSpPr>
        <a:xfrm>
          <a:off x="0" y="0"/>
          <a:ext cx="0" cy="0"/>
          <a:chOff x="0" y="0"/>
          <a:chExt cx="0" cy="0"/>
        </a:xfrm>
      </p:grpSpPr>
      <p:pic>
        <p:nvPicPr>
          <p:cNvPr id="7" name="Bildobjekt 6">
            <a:extLst>
              <a:ext uri="{FF2B5EF4-FFF2-40B4-BE49-F238E27FC236}">
                <a16:creationId xmlns:a16="http://schemas.microsoft.com/office/drawing/2014/main" id="{AE39EE3A-2C0F-A51B-41C9-73B396F07909}"/>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841944" y="2594458"/>
            <a:ext cx="1986380" cy="2807641"/>
          </a:xfrm>
          <a:prstGeom prst="rect">
            <a:avLst/>
          </a:prstGeom>
          <a:ln w="3175">
            <a:solidFill>
              <a:schemeClr val="bg1"/>
            </a:solidFill>
          </a:ln>
        </p:spPr>
      </p:pic>
      <p:pic>
        <p:nvPicPr>
          <p:cNvPr id="9" name="Bildobjekt 8">
            <a:extLst>
              <a:ext uri="{FF2B5EF4-FFF2-40B4-BE49-F238E27FC236}">
                <a16:creationId xmlns:a16="http://schemas.microsoft.com/office/drawing/2014/main" id="{FB03380F-5A02-418E-1B53-52EF7231E1CB}"/>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263670" y="1735165"/>
            <a:ext cx="1986744" cy="2808154"/>
          </a:xfrm>
          <a:prstGeom prst="rect">
            <a:avLst/>
          </a:prstGeom>
          <a:ln w="3175">
            <a:solidFill>
              <a:schemeClr val="bg1"/>
            </a:solidFill>
          </a:ln>
        </p:spPr>
      </p:pic>
      <p:pic>
        <p:nvPicPr>
          <p:cNvPr id="11" name="Bildobjekt 10">
            <a:extLst>
              <a:ext uri="{FF2B5EF4-FFF2-40B4-BE49-F238E27FC236}">
                <a16:creationId xmlns:a16="http://schemas.microsoft.com/office/drawing/2014/main" id="{22EBC082-FD39-84FE-ACB8-14D5B551AACA}"/>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7685760" y="876385"/>
            <a:ext cx="1948114" cy="2753553"/>
          </a:xfrm>
          <a:prstGeom prst="rect">
            <a:avLst/>
          </a:prstGeom>
        </p:spPr>
      </p:pic>
      <p:sp>
        <p:nvSpPr>
          <p:cNvPr id="3" name="Platshållare för innehåll 2">
            <a:extLst>
              <a:ext uri="{FF2B5EF4-FFF2-40B4-BE49-F238E27FC236}">
                <a16:creationId xmlns:a16="http://schemas.microsoft.com/office/drawing/2014/main" id="{98A89664-629E-42F8-5CFF-CD1029F76DC9}"/>
              </a:ext>
            </a:extLst>
          </p:cNvPr>
          <p:cNvSpPr>
            <a:spLocks noGrp="1"/>
          </p:cNvSpPr>
          <p:nvPr>
            <p:ph idx="1"/>
          </p:nvPr>
        </p:nvSpPr>
        <p:spPr>
          <a:xfrm>
            <a:off x="1678669" y="1735165"/>
            <a:ext cx="5600905" cy="1693835"/>
          </a:xfrm>
        </p:spPr>
        <p:txBody>
          <a:bodyPr>
            <a:noAutofit/>
          </a:bodyPr>
          <a:lstStyle/>
          <a:p>
            <a:pPr marL="0" indent="0">
              <a:buNone/>
            </a:pPr>
            <a:r>
              <a:rPr lang="sv-SE" dirty="0"/>
              <a:t>Läs mer på:</a:t>
            </a:r>
            <a:br>
              <a:rPr lang="sv-SE" dirty="0"/>
            </a:br>
            <a:r>
              <a:rPr lang="sv-SE" dirty="0">
                <a:hlinkClick r:id="rId6"/>
              </a:rPr>
              <a:t>mcf.se/ledningsamverkan</a:t>
            </a:r>
            <a:r>
              <a:rPr lang="sv-SE" dirty="0"/>
              <a:t> under nivån Förhållningssätt i ramverket Gemensamma grunder för ledning och samverkan.</a:t>
            </a:r>
          </a:p>
        </p:txBody>
      </p:sp>
      <p:sp>
        <p:nvSpPr>
          <p:cNvPr id="2" name="Rubrik 1">
            <a:extLst>
              <a:ext uri="{FF2B5EF4-FFF2-40B4-BE49-F238E27FC236}">
                <a16:creationId xmlns:a16="http://schemas.microsoft.com/office/drawing/2014/main" id="{E54E2B7E-2152-34C5-9B40-89C7E4D53789}"/>
              </a:ext>
            </a:extLst>
          </p:cNvPr>
          <p:cNvSpPr>
            <a:spLocks noGrp="1"/>
          </p:cNvSpPr>
          <p:nvPr>
            <p:ph type="title"/>
          </p:nvPr>
        </p:nvSpPr>
        <p:spPr>
          <a:xfrm>
            <a:off x="1678669" y="844667"/>
            <a:ext cx="7931495" cy="541926"/>
          </a:xfrm>
        </p:spPr>
        <p:txBody>
          <a:bodyPr>
            <a:noAutofit/>
          </a:bodyPr>
          <a:lstStyle/>
          <a:p>
            <a:r>
              <a:rPr lang="sv-SE" sz="2800" dirty="0"/>
              <a:t>Tack för engagemanget!</a:t>
            </a:r>
          </a:p>
        </p:txBody>
      </p:sp>
    </p:spTree>
    <p:extLst>
      <p:ext uri="{BB962C8B-B14F-4D97-AF65-F5344CB8AC3E}">
        <p14:creationId xmlns:p14="http://schemas.microsoft.com/office/powerpoint/2010/main" val="15572477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D4DFD0-2B63-D8FE-8E4F-D9B5482CDA04}"/>
            </a:ext>
          </a:extLst>
        </p:cNvPr>
        <p:cNvGrpSpPr/>
        <p:nvPr/>
      </p:nvGrpSpPr>
      <p:grpSpPr>
        <a:xfrm>
          <a:off x="0" y="0"/>
          <a:ext cx="0" cy="0"/>
          <a:chOff x="0" y="0"/>
          <a:chExt cx="0" cy="0"/>
        </a:xfrm>
      </p:grpSpPr>
      <p:pic>
        <p:nvPicPr>
          <p:cNvPr id="5" name="Bildobjekt 4">
            <a:extLst>
              <a:ext uri="{FF2B5EF4-FFF2-40B4-BE49-F238E27FC236}">
                <a16:creationId xmlns:a16="http://schemas.microsoft.com/office/drawing/2014/main" id="{45AC7C7C-DFF1-07DF-DF87-F111B1433217}"/>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95278" y="1499016"/>
            <a:ext cx="5281887" cy="4333533"/>
          </a:xfrm>
          <a:prstGeom prst="rect">
            <a:avLst/>
          </a:prstGeom>
        </p:spPr>
      </p:pic>
      <p:sp>
        <p:nvSpPr>
          <p:cNvPr id="3" name="Platshållare för innehåll 2">
            <a:extLst>
              <a:ext uri="{FF2B5EF4-FFF2-40B4-BE49-F238E27FC236}">
                <a16:creationId xmlns:a16="http://schemas.microsoft.com/office/drawing/2014/main" id="{B926C260-0203-3A9D-A667-41AFE0A1779F}"/>
              </a:ext>
            </a:extLst>
          </p:cNvPr>
          <p:cNvSpPr>
            <a:spLocks noGrp="1"/>
          </p:cNvSpPr>
          <p:nvPr>
            <p:ph idx="1"/>
          </p:nvPr>
        </p:nvSpPr>
        <p:spPr>
          <a:xfrm>
            <a:off x="1678670" y="1735165"/>
            <a:ext cx="5907464" cy="1693835"/>
          </a:xfrm>
        </p:spPr>
        <p:txBody>
          <a:bodyPr>
            <a:noAutofit/>
          </a:bodyPr>
          <a:lstStyle/>
          <a:p>
            <a:pPr>
              <a:defRPr/>
            </a:pPr>
            <a:r>
              <a:rPr lang="sv-SE" sz="2400" dirty="0"/>
              <a:t>Att i alla steg och på alla nivåer lyssna in för att se och möta informationsbehov hos varandra.</a:t>
            </a:r>
          </a:p>
          <a:p>
            <a:pPr>
              <a:defRPr/>
            </a:pPr>
            <a:r>
              <a:rPr lang="sv-SE" sz="2400" dirty="0"/>
              <a:t>Genom att anpassa vår kommunikation utifrån de som ska ta emot och agera utifrån den, kan vi snabbare och effektivare nå aktörsgemensamma mål och värna om samhällets skyddsvärden. </a:t>
            </a:r>
          </a:p>
          <a:p>
            <a:pPr marL="0" indent="0">
              <a:buNone/>
              <a:defRPr/>
            </a:pPr>
            <a:r>
              <a:rPr lang="sv-SE" sz="2400" dirty="0"/>
              <a:t> </a:t>
            </a:r>
          </a:p>
          <a:p>
            <a:endParaRPr lang="sv-SE" sz="2400" dirty="0"/>
          </a:p>
        </p:txBody>
      </p:sp>
      <p:sp>
        <p:nvSpPr>
          <p:cNvPr id="2" name="Rubrik 1">
            <a:extLst>
              <a:ext uri="{FF2B5EF4-FFF2-40B4-BE49-F238E27FC236}">
                <a16:creationId xmlns:a16="http://schemas.microsoft.com/office/drawing/2014/main" id="{A7D96DD1-E555-CE38-A423-E674E3B8E4FA}"/>
              </a:ext>
            </a:extLst>
          </p:cNvPr>
          <p:cNvSpPr>
            <a:spLocks noGrp="1"/>
          </p:cNvSpPr>
          <p:nvPr>
            <p:ph type="title"/>
          </p:nvPr>
        </p:nvSpPr>
        <p:spPr>
          <a:xfrm>
            <a:off x="1678669" y="844667"/>
            <a:ext cx="7931495" cy="541926"/>
          </a:xfrm>
        </p:spPr>
        <p:txBody>
          <a:bodyPr>
            <a:noAutofit/>
          </a:bodyPr>
          <a:lstStyle/>
          <a:p>
            <a:r>
              <a:rPr lang="sv-SE" sz="2900" dirty="0"/>
              <a:t>1. LYSSNA IN OCH KOMMUNICERA AKTIVT</a:t>
            </a:r>
          </a:p>
        </p:txBody>
      </p:sp>
    </p:spTree>
    <p:extLst>
      <p:ext uri="{BB962C8B-B14F-4D97-AF65-F5344CB8AC3E}">
        <p14:creationId xmlns:p14="http://schemas.microsoft.com/office/powerpoint/2010/main" val="17630237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3E1CA7-2BDF-178D-BF8C-6C36582EB124}"/>
            </a:ext>
          </a:extLst>
        </p:cNvPr>
        <p:cNvGrpSpPr/>
        <p:nvPr/>
      </p:nvGrpSpPr>
      <p:grpSpPr>
        <a:xfrm>
          <a:off x="0" y="0"/>
          <a:ext cx="0" cy="0"/>
          <a:chOff x="0" y="0"/>
          <a:chExt cx="0" cy="0"/>
        </a:xfrm>
      </p:grpSpPr>
      <p:pic>
        <p:nvPicPr>
          <p:cNvPr id="9" name="Bildobjekt 8" descr="Tummen upp: Genom att lyssna in varandra och kommunicera på ett sätt som gör att vi når fram utan missförstånd blir samverkan effektiv och vi bygger en prestigelös samarbetskultur som bygger på förtroende.&#10;Tummen ner: Om vi inte lyssnar in och kommunicerar aktivt kan missförstånd mellan samverkande aktörer leda till brister i hanteringen eller att samhällsstörningen förvärras.">
            <a:extLst>
              <a:ext uri="{FF2B5EF4-FFF2-40B4-BE49-F238E27FC236}">
                <a16:creationId xmlns:a16="http://schemas.microsoft.com/office/drawing/2014/main" id="{7C663CDF-E313-415B-4BC6-E884F1526A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76009" y="2099976"/>
            <a:ext cx="7734155" cy="3386424"/>
          </a:xfrm>
          <a:prstGeom prst="rect">
            <a:avLst/>
          </a:prstGeom>
        </p:spPr>
      </p:pic>
      <p:sp>
        <p:nvSpPr>
          <p:cNvPr id="2" name="Rubrik 1">
            <a:extLst>
              <a:ext uri="{FF2B5EF4-FFF2-40B4-BE49-F238E27FC236}">
                <a16:creationId xmlns:a16="http://schemas.microsoft.com/office/drawing/2014/main" id="{08B9856F-C3E1-6E36-7720-7A86627A6CFE}"/>
              </a:ext>
            </a:extLst>
          </p:cNvPr>
          <p:cNvSpPr>
            <a:spLocks noGrp="1"/>
          </p:cNvSpPr>
          <p:nvPr>
            <p:ph type="title"/>
          </p:nvPr>
        </p:nvSpPr>
        <p:spPr>
          <a:xfrm>
            <a:off x="1678670" y="844667"/>
            <a:ext cx="6257420" cy="541926"/>
          </a:xfrm>
        </p:spPr>
        <p:txBody>
          <a:bodyPr>
            <a:noAutofit/>
          </a:bodyPr>
          <a:lstStyle/>
          <a:p>
            <a:r>
              <a:rPr lang="sv-SE" sz="2900" dirty="0"/>
              <a:t>Lyssna in och kommunicera aktivt</a:t>
            </a:r>
          </a:p>
        </p:txBody>
      </p:sp>
    </p:spTree>
    <p:extLst>
      <p:ext uri="{BB962C8B-B14F-4D97-AF65-F5344CB8AC3E}">
        <p14:creationId xmlns:p14="http://schemas.microsoft.com/office/powerpoint/2010/main" val="30736311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9289FC-45F8-8ABA-5F2F-EB3E4DBAC5F5}"/>
            </a:ext>
          </a:extLst>
        </p:cNvPr>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4B5777AC-6C2C-B7BA-1104-CF8B24D2EFED}"/>
              </a:ext>
            </a:extLst>
          </p:cNvPr>
          <p:cNvSpPr>
            <a:spLocks noGrp="1"/>
          </p:cNvSpPr>
          <p:nvPr>
            <p:ph idx="1"/>
          </p:nvPr>
        </p:nvSpPr>
        <p:spPr>
          <a:xfrm>
            <a:off x="1678669" y="1735165"/>
            <a:ext cx="6940675" cy="1693835"/>
          </a:xfrm>
        </p:spPr>
        <p:txBody>
          <a:bodyPr>
            <a:noAutofit/>
          </a:bodyPr>
          <a:lstStyle/>
          <a:p>
            <a:pPr marL="0" indent="0">
              <a:buNone/>
            </a:pPr>
            <a:r>
              <a:rPr lang="sv-SE" sz="2400" b="1" dirty="0"/>
              <a:t>Scenario: Torka och dricksvattenbrist </a:t>
            </a:r>
            <a:br>
              <a:rPr lang="sv-SE" sz="2400" b="1" dirty="0"/>
            </a:br>
            <a:r>
              <a:rPr lang="sv-SE" sz="2400" b="1" dirty="0"/>
              <a:t>– lokalt perspektiv</a:t>
            </a:r>
          </a:p>
          <a:p>
            <a:pPr marL="0" indent="0">
              <a:buNone/>
            </a:pPr>
            <a:r>
              <a:rPr lang="sv-SE" sz="2400" dirty="0"/>
              <a:t>Långvarig torka leder bland annat till brist på dricksvatten. Det skapar stora problem för invånare och samhällsviktiga verksamheter.</a:t>
            </a:r>
          </a:p>
          <a:p>
            <a:pPr marL="0" indent="0">
              <a:buNone/>
            </a:pPr>
            <a:endParaRPr lang="sv-SE" dirty="0"/>
          </a:p>
          <a:p>
            <a:pPr marL="0" indent="0">
              <a:buNone/>
            </a:pPr>
            <a:endParaRPr lang="sv-SE" dirty="0"/>
          </a:p>
        </p:txBody>
      </p:sp>
      <p:sp>
        <p:nvSpPr>
          <p:cNvPr id="2" name="Rubrik 1">
            <a:extLst>
              <a:ext uri="{FF2B5EF4-FFF2-40B4-BE49-F238E27FC236}">
                <a16:creationId xmlns:a16="http://schemas.microsoft.com/office/drawing/2014/main" id="{17DD70A9-528F-1769-C2BB-1738AE9DB994}"/>
              </a:ext>
            </a:extLst>
          </p:cNvPr>
          <p:cNvSpPr>
            <a:spLocks noGrp="1"/>
          </p:cNvSpPr>
          <p:nvPr>
            <p:ph type="title"/>
          </p:nvPr>
        </p:nvSpPr>
        <p:spPr>
          <a:xfrm>
            <a:off x="1678669" y="844667"/>
            <a:ext cx="7931495" cy="541926"/>
          </a:xfrm>
        </p:spPr>
        <p:txBody>
          <a:bodyPr>
            <a:noAutofit/>
          </a:bodyPr>
          <a:lstStyle/>
          <a:p>
            <a:r>
              <a:rPr lang="sv-SE" sz="2900" dirty="0"/>
              <a:t>Lyssna in och kommunicera aktivt, scenario</a:t>
            </a:r>
          </a:p>
        </p:txBody>
      </p:sp>
    </p:spTree>
    <p:extLst>
      <p:ext uri="{BB962C8B-B14F-4D97-AF65-F5344CB8AC3E}">
        <p14:creationId xmlns:p14="http://schemas.microsoft.com/office/powerpoint/2010/main" val="23270684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6E3728-A6C6-BAA9-F30D-27182ACDB97D}"/>
            </a:ext>
          </a:extLst>
        </p:cNvPr>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B8CF1DC2-E929-2BBC-A7F6-C55146566399}"/>
              </a:ext>
            </a:extLst>
          </p:cNvPr>
          <p:cNvSpPr>
            <a:spLocks noGrp="1"/>
          </p:cNvSpPr>
          <p:nvPr>
            <p:ph idx="1"/>
          </p:nvPr>
        </p:nvSpPr>
        <p:spPr>
          <a:xfrm>
            <a:off x="1678670" y="1735165"/>
            <a:ext cx="6835744" cy="1693835"/>
          </a:xfrm>
        </p:spPr>
        <p:txBody>
          <a:bodyPr>
            <a:noAutofit/>
          </a:bodyPr>
          <a:lstStyle/>
          <a:p>
            <a:pPr marL="0" indent="0">
              <a:buNone/>
            </a:pPr>
            <a:r>
              <a:rPr lang="sv-SE" sz="2400" dirty="0"/>
              <a:t>Ni arbetar nu på kommunen där scenariot utspelar sig.</a:t>
            </a:r>
          </a:p>
          <a:p>
            <a:pPr marL="0" indent="0">
              <a:buNone/>
            </a:pPr>
            <a:r>
              <a:rPr lang="sv-SE" sz="2400" dirty="0"/>
              <a:t>Vilka grupper i kommunen behöver information om dricksvattenbristen och vilka specifika behov har dessa grupper av just rent vatten?</a:t>
            </a:r>
            <a:br>
              <a:rPr lang="sv-SE" sz="2400" dirty="0"/>
            </a:br>
            <a:endParaRPr lang="sv-SE" dirty="0"/>
          </a:p>
          <a:p>
            <a:pPr marL="0" indent="0">
              <a:buNone/>
            </a:pPr>
            <a:endParaRPr lang="sv-SE" dirty="0"/>
          </a:p>
        </p:txBody>
      </p:sp>
      <p:sp>
        <p:nvSpPr>
          <p:cNvPr id="4" name="Rubrik 1">
            <a:extLst>
              <a:ext uri="{FF2B5EF4-FFF2-40B4-BE49-F238E27FC236}">
                <a16:creationId xmlns:a16="http://schemas.microsoft.com/office/drawing/2014/main" id="{DC80B0CE-012E-0337-FD18-8AB76B9BDC26}"/>
              </a:ext>
            </a:extLst>
          </p:cNvPr>
          <p:cNvSpPr txBox="1">
            <a:spLocks noGrp="1"/>
          </p:cNvSpPr>
          <p:nvPr>
            <p:ph type="title" idx="4294967295"/>
          </p:nvPr>
        </p:nvSpPr>
        <p:spPr>
          <a:xfrm>
            <a:off x="1678669" y="844667"/>
            <a:ext cx="9069279" cy="541926"/>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sv-SE" sz="2900" b="1" i="0" u="none" strike="noStrike" kern="1200" cap="none" spc="0" normalizeH="0" baseline="0" noProof="0" dirty="0">
                <a:ln>
                  <a:noFill/>
                </a:ln>
                <a:solidFill>
                  <a:schemeClr val="tx1"/>
                </a:solidFill>
                <a:effectLst/>
                <a:uLnTx/>
                <a:uFillTx/>
                <a:latin typeface="+mj-lt"/>
                <a:ea typeface="+mj-ea"/>
                <a:cs typeface="+mj-cs"/>
              </a:rPr>
              <a:t>Uppgift 1: Ha perspektivförståelse och se helheten</a:t>
            </a:r>
          </a:p>
        </p:txBody>
      </p:sp>
    </p:spTree>
    <p:extLst>
      <p:ext uri="{BB962C8B-B14F-4D97-AF65-F5344CB8AC3E}">
        <p14:creationId xmlns:p14="http://schemas.microsoft.com/office/powerpoint/2010/main" val="38003640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6E068E-2235-001E-A7BF-75702A296AFD}"/>
            </a:ext>
          </a:extLst>
        </p:cNvPr>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4FA01629-36EE-656F-AF8E-FBE475C9535D}"/>
              </a:ext>
            </a:extLst>
          </p:cNvPr>
          <p:cNvSpPr>
            <a:spLocks noGrp="1"/>
          </p:cNvSpPr>
          <p:nvPr>
            <p:ph idx="1"/>
          </p:nvPr>
        </p:nvSpPr>
        <p:spPr>
          <a:xfrm>
            <a:off x="1678670" y="1735165"/>
            <a:ext cx="6586556" cy="1693835"/>
          </a:xfrm>
        </p:spPr>
        <p:txBody>
          <a:bodyPr>
            <a:noAutofit/>
          </a:bodyPr>
          <a:lstStyle/>
          <a:p>
            <a:pPr marL="0" indent="0">
              <a:buNone/>
            </a:pPr>
            <a:r>
              <a:rPr lang="sv-SE" sz="2400" dirty="0"/>
              <a:t>Ni tvingas fatta beslut om att begränsa dricksvattentillgången i kommunen. </a:t>
            </a:r>
          </a:p>
          <a:p>
            <a:pPr marL="0" indent="0">
              <a:buNone/>
            </a:pPr>
            <a:r>
              <a:rPr lang="sv-SE" sz="2400" dirty="0"/>
              <a:t>Diskutera hur beslutet kan komma att uppfattas av olika målgrupper och vilka handlingar det kan leda till. </a:t>
            </a:r>
          </a:p>
        </p:txBody>
      </p:sp>
      <p:sp>
        <p:nvSpPr>
          <p:cNvPr id="2" name="Rubrik 1">
            <a:extLst>
              <a:ext uri="{FF2B5EF4-FFF2-40B4-BE49-F238E27FC236}">
                <a16:creationId xmlns:a16="http://schemas.microsoft.com/office/drawing/2014/main" id="{CE8D15B1-05D3-99DD-F8F3-9E62A96DD4BD}"/>
              </a:ext>
            </a:extLst>
          </p:cNvPr>
          <p:cNvSpPr>
            <a:spLocks noGrp="1"/>
          </p:cNvSpPr>
          <p:nvPr>
            <p:ph type="title"/>
          </p:nvPr>
        </p:nvSpPr>
        <p:spPr>
          <a:xfrm>
            <a:off x="1678669" y="758804"/>
            <a:ext cx="4150631" cy="714310"/>
          </a:xfrm>
        </p:spPr>
        <p:txBody>
          <a:bodyPr>
            <a:noAutofit/>
          </a:bodyPr>
          <a:lstStyle/>
          <a:p>
            <a:r>
              <a:rPr lang="sv-SE" sz="2900" dirty="0"/>
              <a:t>Uppgift 2: Lyssna in</a:t>
            </a:r>
          </a:p>
        </p:txBody>
      </p:sp>
    </p:spTree>
    <p:extLst>
      <p:ext uri="{BB962C8B-B14F-4D97-AF65-F5344CB8AC3E}">
        <p14:creationId xmlns:p14="http://schemas.microsoft.com/office/powerpoint/2010/main" val="2242132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DA995A-8249-9C30-0978-3530810CA127}"/>
            </a:ext>
          </a:extLst>
        </p:cNvPr>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F9806A8D-321B-1557-EAD4-588D96A2CB3F}"/>
              </a:ext>
            </a:extLst>
          </p:cNvPr>
          <p:cNvSpPr>
            <a:spLocks noGrp="1"/>
          </p:cNvSpPr>
          <p:nvPr>
            <p:ph idx="1"/>
          </p:nvPr>
        </p:nvSpPr>
        <p:spPr>
          <a:xfrm>
            <a:off x="1678670" y="1735165"/>
            <a:ext cx="7870064" cy="1693835"/>
          </a:xfrm>
        </p:spPr>
        <p:txBody>
          <a:bodyPr>
            <a:noAutofit/>
          </a:bodyPr>
          <a:lstStyle/>
          <a:p>
            <a:pPr marL="0" indent="0">
              <a:buNone/>
            </a:pPr>
            <a:r>
              <a:rPr lang="sv-SE" sz="2400" dirty="0"/>
              <a:t>Ni tvingas fatta beslut om att begränsa dricksvattentillgången i kommunen. </a:t>
            </a:r>
          </a:p>
          <a:p>
            <a:r>
              <a:rPr lang="sv-SE" sz="2400" dirty="0"/>
              <a:t>Diskutera hur beslutet kan komma att uppfattas av olika målgrupper och vilka handlingar det kan leda till. </a:t>
            </a:r>
          </a:p>
          <a:p>
            <a:r>
              <a:rPr lang="sv-SE" sz="2400" dirty="0"/>
              <a:t>Hur kan vi tänka när vi ska kommunicera beslutet? </a:t>
            </a:r>
          </a:p>
          <a:p>
            <a:r>
              <a:rPr lang="sv-SE" sz="2400" dirty="0"/>
              <a:t>Har de olika grupperna olika behov eller prioriteringar som påverkar hur vi på bästa vis framför beslutet?</a:t>
            </a:r>
          </a:p>
          <a:p>
            <a:r>
              <a:rPr lang="sv-SE" sz="2400" dirty="0"/>
              <a:t>Ge ett förslag på formulering av budskap per grupp som ni identifierade i Uppgift 1!</a:t>
            </a:r>
          </a:p>
        </p:txBody>
      </p:sp>
      <p:sp>
        <p:nvSpPr>
          <p:cNvPr id="2" name="Rubrik 1">
            <a:extLst>
              <a:ext uri="{FF2B5EF4-FFF2-40B4-BE49-F238E27FC236}">
                <a16:creationId xmlns:a16="http://schemas.microsoft.com/office/drawing/2014/main" id="{2D23487F-A894-A416-BE10-37CC7A392FD9}"/>
              </a:ext>
            </a:extLst>
          </p:cNvPr>
          <p:cNvSpPr>
            <a:spLocks noGrp="1"/>
          </p:cNvSpPr>
          <p:nvPr>
            <p:ph type="title"/>
          </p:nvPr>
        </p:nvSpPr>
        <p:spPr>
          <a:xfrm>
            <a:off x="1678669" y="757255"/>
            <a:ext cx="9069279" cy="714310"/>
          </a:xfrm>
        </p:spPr>
        <p:txBody>
          <a:bodyPr>
            <a:noAutofit/>
          </a:bodyPr>
          <a:lstStyle/>
          <a:p>
            <a:r>
              <a:rPr lang="sv-SE" sz="2900" dirty="0"/>
              <a:t>Uppgift 3: Kommunicera aktivt</a:t>
            </a:r>
          </a:p>
        </p:txBody>
      </p:sp>
    </p:spTree>
    <p:extLst>
      <p:ext uri="{BB962C8B-B14F-4D97-AF65-F5344CB8AC3E}">
        <p14:creationId xmlns:p14="http://schemas.microsoft.com/office/powerpoint/2010/main" val="303735667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EXTCOLOR" val="0"/>
</p:tagLst>
</file>

<file path=ppt/tags/tag2.xml><?xml version="1.0" encoding="utf-8"?>
<p:tagLst xmlns:a="http://schemas.openxmlformats.org/drawingml/2006/main" xmlns:r="http://schemas.openxmlformats.org/officeDocument/2006/relationships" xmlns:p="http://schemas.openxmlformats.org/presentationml/2006/main">
  <p:tag name="TEXTCOLOR" val="0"/>
</p:tagLst>
</file>

<file path=ppt/tags/tag3.xml><?xml version="1.0" encoding="utf-8"?>
<p:tagLst xmlns:a="http://schemas.openxmlformats.org/drawingml/2006/main" xmlns:r="http://schemas.openxmlformats.org/officeDocument/2006/relationships" xmlns:p="http://schemas.openxmlformats.org/presentationml/2006/main">
  <p:tag name="TEXTCOLOR" val="0"/>
</p:tagLst>
</file>

<file path=ppt/tags/tag4.xml><?xml version="1.0" encoding="utf-8"?>
<p:tagLst xmlns:a="http://schemas.openxmlformats.org/drawingml/2006/main" xmlns:r="http://schemas.openxmlformats.org/officeDocument/2006/relationships" xmlns:p="http://schemas.openxmlformats.org/presentationml/2006/main">
  <p:tag name="TEXTCOLOR" val="0"/>
</p:tagLst>
</file>

<file path=ppt/theme/theme1.xml><?xml version="1.0" encoding="utf-8"?>
<a:theme xmlns:a="http://schemas.openxmlformats.org/drawingml/2006/main" name="Förhållningssätt">
  <a:themeElements>
    <a:clrScheme name="Ramverket">
      <a:dk1>
        <a:srgbClr val="142239"/>
      </a:dk1>
      <a:lt1>
        <a:sysClr val="window" lastClr="FFFFFF"/>
      </a:lt1>
      <a:dk2>
        <a:srgbClr val="142239"/>
      </a:dk2>
      <a:lt2>
        <a:srgbClr val="F6EFE9"/>
      </a:lt2>
      <a:accent1>
        <a:srgbClr val="142239"/>
      </a:accent1>
      <a:accent2>
        <a:srgbClr val="EBA5BC"/>
      </a:accent2>
      <a:accent3>
        <a:srgbClr val="F07F39"/>
      </a:accent3>
      <a:accent4>
        <a:srgbClr val="92C1AA"/>
      </a:accent4>
      <a:accent5>
        <a:srgbClr val="FFE25F"/>
      </a:accent5>
      <a:accent6>
        <a:srgbClr val="C6DEED"/>
      </a:accent6>
      <a:hlink>
        <a:srgbClr val="F07F39"/>
      </a:hlink>
      <a:folHlink>
        <a:srgbClr val="142239"/>
      </a:folHlink>
    </a:clrScheme>
    <a:fontScheme name="ramverke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0" id="{657EB892-3643-C745-937D-12CB85729B9A}" vid="{A00E58AE-A78D-D54F-B0B0-DCDDD6EB794C}"/>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Kanarkiveras xmlns="9c950a28-eb4a-4f43-b9f9-45c02166cf8c">true</Kanarkiveras>
    <lcf76f155ced4ddcb4097134ff3c332f xmlns="9c950a28-eb4a-4f43-b9f9-45c02166cf8c">
      <Terms xmlns="http://schemas.microsoft.com/office/infopath/2007/PartnerControls"/>
    </lcf76f155ced4ddcb4097134ff3c332f>
    <TaxCatchAll xmlns="1d358615-c749-462e-b141-ebbf7cdbce9a"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kument" ma:contentTypeID="0x01010050631653F924324698BE7D90F97B627A" ma:contentTypeVersion="20" ma:contentTypeDescription="Skapa ett nytt dokument." ma:contentTypeScope="" ma:versionID="3ea85bf8c50649bdb84623a886acabbe">
  <xsd:schema xmlns:xsd="http://www.w3.org/2001/XMLSchema" xmlns:xs="http://www.w3.org/2001/XMLSchema" xmlns:p="http://schemas.microsoft.com/office/2006/metadata/properties" xmlns:ns2="1d358615-c749-462e-b141-ebbf7cdbce9a" xmlns:ns3="9c950a28-eb4a-4f43-b9f9-45c02166cf8c" targetNamespace="http://schemas.microsoft.com/office/2006/metadata/properties" ma:root="true" ma:fieldsID="5b5c5f90deb0e19cc53176b685b15c4e" ns2:_="" ns3:_="">
    <xsd:import namespace="1d358615-c749-462e-b141-ebbf7cdbce9a"/>
    <xsd:import namespace="9c950a28-eb4a-4f43-b9f9-45c02166cf8c"/>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GenerationTime" minOccurs="0"/>
                <xsd:element ref="ns3:MediaServiceEventHashCode" minOccurs="0"/>
                <xsd:element ref="ns3:MediaServiceOCR" minOccurs="0"/>
                <xsd:element ref="ns3:MediaServiceDateTaken" minOccurs="0"/>
                <xsd:element ref="ns3:MediaServiceLocation" minOccurs="0"/>
                <xsd:element ref="ns3:MediaServiceAutoKeyPoints" minOccurs="0"/>
                <xsd:element ref="ns3:MediaServiceKeyPoints" minOccurs="0"/>
                <xsd:element ref="ns3:Kanarkiveras" minOccurs="0"/>
                <xsd:element ref="ns3:MediaLengthInSeconds" minOccurs="0"/>
                <xsd:element ref="ns3:lcf76f155ced4ddcb4097134ff3c332f" minOccurs="0"/>
                <xsd:element ref="ns2:TaxCatchAll" minOccurs="0"/>
                <xsd:element ref="ns3:MediaServiceObjectDetectorVersions" minOccurs="0"/>
                <xsd:element ref="ns3:MediaServiceSearchProperties"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d358615-c749-462e-b141-ebbf7cdbce9a" elementFormDefault="qualified">
    <xsd:import namespace="http://schemas.microsoft.com/office/2006/documentManagement/types"/>
    <xsd:import namespace="http://schemas.microsoft.com/office/infopath/2007/PartnerControls"/>
    <xsd:element name="SharedWithUsers" ma:index="8" nillable="true" ma:displayName="Dela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Delat med information" ma:internalName="SharedWithDetails" ma:readOnly="true">
      <xsd:simpleType>
        <xsd:restriction base="dms:Note">
          <xsd:maxLength value="255"/>
        </xsd:restriction>
      </xsd:simpleType>
    </xsd:element>
    <xsd:element name="TaxCatchAll" ma:index="24" nillable="true" ma:displayName="Taxonomy Catch All Column" ma:hidden="true" ma:list="{77465500-9256-4092-9b36-834d7d989053}" ma:internalName="TaxCatchAll" ma:showField="CatchAllData" ma:web="1d358615-c749-462e-b141-ebbf7cdbce9a">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9c950a28-eb4a-4f43-b9f9-45c02166cf8c"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Kanarkiveras" ma:index="20" nillable="true" ma:displayName="Kan arkiveras" ma:default="1" ma:format="Dropdown" ma:internalName="Kanarkiveras">
      <xsd:simpleType>
        <xsd:restriction base="dms:Boolean"/>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Bildmarkeringar" ma:readOnly="false" ma:fieldId="{5cf76f15-5ced-4ddc-b409-7134ff3c332f}" ma:taxonomyMulti="true" ma:sspId="352301d2-a180-4e7a-9452-ab8a182b1d5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BillingMetadata" ma:index="27"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3248D45-495C-493A-BB1A-60BD4FB580A4}">
  <ds:schemaRefs>
    <ds:schemaRef ds:uri="http://www.w3.org/XML/1998/namespace"/>
    <ds:schemaRef ds:uri="9c950a28-eb4a-4f43-b9f9-45c02166cf8c"/>
    <ds:schemaRef ds:uri="http://schemas.microsoft.com/office/infopath/2007/PartnerControls"/>
    <ds:schemaRef ds:uri="http://purl.org/dc/dcmitype/"/>
    <ds:schemaRef ds:uri="1d358615-c749-462e-b141-ebbf7cdbce9a"/>
    <ds:schemaRef ds:uri="http://schemas.microsoft.com/office/2006/documentManagement/types"/>
    <ds:schemaRef ds:uri="http://schemas.openxmlformats.org/package/2006/metadata/core-properties"/>
    <ds:schemaRef ds:uri="http://purl.org/dc/elements/1.1/"/>
    <ds:schemaRef ds:uri="http://schemas.microsoft.com/office/2006/metadata/properties"/>
    <ds:schemaRef ds:uri="http://purl.org/dc/terms/"/>
  </ds:schemaRefs>
</ds:datastoreItem>
</file>

<file path=customXml/itemProps2.xml><?xml version="1.0" encoding="utf-8"?>
<ds:datastoreItem xmlns:ds="http://schemas.openxmlformats.org/officeDocument/2006/customXml" ds:itemID="{82FF7952-0AC6-4408-938C-BBA0F113CAF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d358615-c749-462e-b141-ebbf7cdbce9a"/>
    <ds:schemaRef ds:uri="9c950a28-eb4a-4f43-b9f9-45c02166cf8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4A5782F-955A-49ED-B1B9-13A25341B1A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Checklistor och mallar</Template>
  <TotalTime>14692</TotalTime>
  <Words>4089</Words>
  <Application>Microsoft Macintosh PowerPoint</Application>
  <PresentationFormat>Bredbild</PresentationFormat>
  <Paragraphs>302</Paragraphs>
  <Slides>34</Slides>
  <Notes>32</Notes>
  <HiddenSlides>0</HiddenSlides>
  <MMClips>0</MMClips>
  <ScaleCrop>false</ScaleCrop>
  <HeadingPairs>
    <vt:vector size="6" baseType="variant">
      <vt:variant>
        <vt:lpstr>Använt teckensnitt</vt:lpstr>
      </vt:variant>
      <vt:variant>
        <vt:i4>4</vt:i4>
      </vt:variant>
      <vt:variant>
        <vt:lpstr>Tema</vt:lpstr>
      </vt:variant>
      <vt:variant>
        <vt:i4>1</vt:i4>
      </vt:variant>
      <vt:variant>
        <vt:lpstr>Bildrubriker</vt:lpstr>
      </vt:variant>
      <vt:variant>
        <vt:i4>34</vt:i4>
      </vt:variant>
    </vt:vector>
  </HeadingPairs>
  <TitlesOfParts>
    <vt:vector size="39" baseType="lpstr">
      <vt:lpstr>Aptos</vt:lpstr>
      <vt:lpstr>Arial</vt:lpstr>
      <vt:lpstr>Century Gothic</vt:lpstr>
      <vt:lpstr>Garamond</vt:lpstr>
      <vt:lpstr>Förhållningssätt</vt:lpstr>
      <vt:lpstr>Låt oss prata om det!</vt:lpstr>
      <vt:lpstr>Förhållningssätten ger stöd i hanteringen av samhällsstörningar</vt:lpstr>
      <vt:lpstr>Sex förhållningssätt</vt:lpstr>
      <vt:lpstr>1. LYSSNA IN OCH KOMMUNICERA AKTIVT</vt:lpstr>
      <vt:lpstr>Lyssna in och kommunicera aktivt</vt:lpstr>
      <vt:lpstr>Lyssna in och kommunicera aktivt, scenario</vt:lpstr>
      <vt:lpstr>Uppgift 1: Ha perspektivförståelse och se helheten</vt:lpstr>
      <vt:lpstr>Uppgift 2: Lyssna in</vt:lpstr>
      <vt:lpstr>Uppgift 3: Kommunicera aktivt</vt:lpstr>
      <vt:lpstr>2. HA PERSPEKTIVFÖRSTÅELSE</vt:lpstr>
      <vt:lpstr>Ha perspektivförståelse</vt:lpstr>
      <vt:lpstr>Ha perspektivförståelse, scenario</vt:lpstr>
      <vt:lpstr>Uppgift 1. Växla perspektiv</vt:lpstr>
      <vt:lpstr>Uppgift 2. Samverka för ökad effekt</vt:lpstr>
      <vt:lpstr>3. SE HELHETEN</vt:lpstr>
      <vt:lpstr>Se helheten</vt:lpstr>
      <vt:lpstr>Se helheten, scenario</vt:lpstr>
      <vt:lpstr>Uppgift 1. Zooma in på den egna verksamheten</vt:lpstr>
      <vt:lpstr>Uppgift 2. Zooma ut och se er del i helheten</vt:lpstr>
      <vt:lpstr>Uppgift 3: Systemsyn, i vilka helheter verkar vi?</vt:lpstr>
      <vt:lpstr>4. TA MEDVETNA BESLUT</vt:lpstr>
      <vt:lpstr>Ta medvetna beslut</vt:lpstr>
      <vt:lpstr>Ta medvetna beslut, scenario</vt:lpstr>
      <vt:lpstr>Uppgift 1. Beslutsmetoder för att  identifiera olika alternativ.</vt:lpstr>
      <vt:lpstr>Uppgift 2. Beslutsmetoder i er verksamhet</vt:lpstr>
      <vt:lpstr>5. VAR PROAKTIV</vt:lpstr>
      <vt:lpstr>Var proaktiv</vt:lpstr>
      <vt:lpstr>Var proaktiv, scenario</vt:lpstr>
      <vt:lpstr>Uppgift 1. Tänk proaktivt och var handlingskraftig</vt:lpstr>
      <vt:lpstr>Uppgift 2. Vad händer om vi inte är proaktiva?</vt:lpstr>
      <vt:lpstr>6. AGERA HANDLINGSKRAFTIGT</vt:lpstr>
      <vt:lpstr>Agera handlingskraftigt</vt:lpstr>
      <vt:lpstr>Uppgift</vt:lpstr>
      <vt:lpstr>Tack för engagemanget!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Låt oss prata om det!</dc:title>
  <dc:creator>Christofer Adolfsson</dc:creator>
  <cp:lastModifiedBy>Maria Degert Grahn</cp:lastModifiedBy>
  <cp:revision>42</cp:revision>
  <dcterms:created xsi:type="dcterms:W3CDTF">2026-05-12T08:42:44Z</dcterms:created>
  <dcterms:modified xsi:type="dcterms:W3CDTF">2026-06-29T10:39:16Z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0x01010050631653F924324698BE7D90F97B627A</vt:lpwstr>
  </property>
  <property fmtid="{D5CDD505-2E9C-101B-9397-08002B2CF9AE}" pid="3" name="MediaServiceImageTags">
    <vt:lpwstr/>
  </property>
</Properties>
</file>