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91" r:id="rId5"/>
    <p:sldId id="325" r:id="rId6"/>
    <p:sldId id="320" r:id="rId7"/>
    <p:sldId id="301" r:id="rId8"/>
    <p:sldId id="307" r:id="rId9"/>
    <p:sldId id="311" r:id="rId10"/>
    <p:sldId id="313" r:id="rId11"/>
    <p:sldId id="324" r:id="rId12"/>
    <p:sldId id="314" r:id="rId13"/>
    <p:sldId id="315" r:id="rId14"/>
    <p:sldId id="316" r:id="rId15"/>
    <p:sldId id="317" r:id="rId16"/>
    <p:sldId id="318" r:id="rId17"/>
    <p:sldId id="319"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415" userDrawn="1">
          <p15:clr>
            <a:srgbClr val="A4A3A4"/>
          </p15:clr>
        </p15:guide>
        <p15:guide id="3" pos="6834" userDrawn="1">
          <p15:clr>
            <a:srgbClr val="A4A3A4"/>
          </p15:clr>
        </p15:guide>
        <p15:guide id="4" orient="horz" pos="3974" userDrawn="1">
          <p15:clr>
            <a:srgbClr val="A4A3A4"/>
          </p15:clr>
        </p15:guide>
        <p15:guide id="5" pos="7287" userDrawn="1">
          <p15:clr>
            <a:srgbClr val="A4A3A4"/>
          </p15:clr>
        </p15:guide>
        <p15:guide id="6" orient="horz" pos="3952" userDrawn="1">
          <p15:clr>
            <a:srgbClr val="A4A3A4"/>
          </p15:clr>
        </p15:guide>
        <p15:guide id="7" orient="horz" pos="1321" userDrawn="1">
          <p15:clr>
            <a:srgbClr val="A4A3A4"/>
          </p15:clr>
        </p15:guide>
        <p15:guide id="8" orient="horz" pos="9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A6B15B-EA67-F29D-EA74-270E27829936}" name="Linnea Åkerberg" initials="LÅ" userId="S::linnea@advant.se::bacf3152-3bd3-4df1-b0f1-24347c818fdc" providerId="AD"/>
  <p188:author id="{D5B59EAF-34B9-8DA9-260C-CF47F634D5A7}" name="Hanna Mix" initials="HM" userId="S::hanna.mix@advant.se::e443ae08-b3d6-4f98-83d2-41b225279b44" providerId="AD"/>
  <p188:author id="{BBBBD5BC-6182-B2BE-69BE-FD6332E7C1DD}" name="Dronsfield Emelie" initials="DE" userId="S-1-5-21-466509168-1772936955-2901788264-493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tedt Anna" initials="LA" lastIdx="7" clrIdx="0">
    <p:extLst>
      <p:ext uri="{19B8F6BF-5375-455C-9EA6-DF929625EA0E}">
        <p15:presenceInfo xmlns:p15="http://schemas.microsoft.com/office/powerpoint/2012/main" userId="S-1-5-21-466509168-1772936955-2901788264-33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8DF34-CC45-7B46-8992-78FC7E4AE9D7}" v="6" dt="2024-05-15T13:45:14.256"/>
    <p1510:client id="{FC1C6BBE-4FAB-FF4A-B93D-37F0DE075385}" v="40" dt="2024-05-15T08:05:1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830"/>
  </p:normalViewPr>
  <p:slideViewPr>
    <p:cSldViewPr snapToGrid="0" snapToObjects="1" showGuides="1">
      <p:cViewPr varScale="1">
        <p:scale>
          <a:sx n="117" d="100"/>
          <a:sy n="117" d="100"/>
        </p:scale>
        <p:origin x="1424" y="176"/>
      </p:cViewPr>
      <p:guideLst>
        <p:guide orient="horz" pos="709"/>
        <p:guide pos="415"/>
        <p:guide pos="6834"/>
        <p:guide orient="horz" pos="3974"/>
        <p:guide pos="7287"/>
        <p:guide orient="horz" pos="3952"/>
        <p:guide orient="horz" pos="1321"/>
        <p:guide orient="horz" pos="9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80646-DD07-493F-A1E2-788590F0E356}" type="datetimeFigureOut">
              <a:rPr lang="sv-SE" smtClean="0"/>
              <a:t>2024-05-15</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C9DD-7A5D-4475-BEEC-EE15452D6A79}" type="slidenum">
              <a:rPr lang="sv-SE" smtClean="0"/>
              <a:t>‹#›</a:t>
            </a:fld>
            <a:endParaRPr lang="sv-SE" dirty="0"/>
          </a:p>
        </p:txBody>
      </p:sp>
    </p:spTree>
    <p:extLst>
      <p:ext uri="{BB962C8B-B14F-4D97-AF65-F5344CB8AC3E}">
        <p14:creationId xmlns:p14="http://schemas.microsoft.com/office/powerpoint/2010/main" val="217782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a:t>
            </a:fld>
            <a:endParaRPr lang="sv-SE" dirty="0"/>
          </a:p>
        </p:txBody>
      </p:sp>
    </p:spTree>
    <p:extLst>
      <p:ext uri="{BB962C8B-B14F-4D97-AF65-F5344CB8AC3E}">
        <p14:creationId xmlns:p14="http://schemas.microsoft.com/office/powerpoint/2010/main" val="400913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C4C9DD-7A5D-4475-BEEC-EE15452D6A79}" type="slidenum">
              <a:rPr lang="sv-SE" smtClean="0"/>
              <a:t>2</a:t>
            </a:fld>
            <a:endParaRPr lang="sv-SE" dirty="0"/>
          </a:p>
        </p:txBody>
      </p:sp>
    </p:spTree>
    <p:extLst>
      <p:ext uri="{BB962C8B-B14F-4D97-AF65-F5344CB8AC3E}">
        <p14:creationId xmlns:p14="http://schemas.microsoft.com/office/powerpoint/2010/main" val="398130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C4C9DD-7A5D-4475-BEEC-EE15452D6A79}" type="slidenum">
              <a:rPr lang="sv-SE" smtClean="0"/>
              <a:t>4</a:t>
            </a:fld>
            <a:endParaRPr lang="sv-SE" dirty="0"/>
          </a:p>
        </p:txBody>
      </p:sp>
    </p:spTree>
    <p:extLst>
      <p:ext uri="{BB962C8B-B14F-4D97-AF65-F5344CB8AC3E}">
        <p14:creationId xmlns:p14="http://schemas.microsoft.com/office/powerpoint/2010/main" val="245551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C4C9DD-7A5D-4475-BEEC-EE15452D6A79}" type="slidenum">
              <a:rPr lang="sv-SE" smtClean="0"/>
              <a:t>5</a:t>
            </a:fld>
            <a:endParaRPr lang="sv-SE" dirty="0"/>
          </a:p>
        </p:txBody>
      </p:sp>
    </p:spTree>
    <p:extLst>
      <p:ext uri="{BB962C8B-B14F-4D97-AF65-F5344CB8AC3E}">
        <p14:creationId xmlns:p14="http://schemas.microsoft.com/office/powerpoint/2010/main" val="389862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C4C9DD-7A5D-4475-BEEC-EE15452D6A79}" type="slidenum">
              <a:rPr lang="sv-SE" smtClean="0"/>
              <a:t>6</a:t>
            </a:fld>
            <a:endParaRPr lang="sv-SE" dirty="0"/>
          </a:p>
        </p:txBody>
      </p:sp>
    </p:spTree>
    <p:extLst>
      <p:ext uri="{BB962C8B-B14F-4D97-AF65-F5344CB8AC3E}">
        <p14:creationId xmlns:p14="http://schemas.microsoft.com/office/powerpoint/2010/main" val="247457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C4C9DD-7A5D-4475-BEEC-EE15452D6A79}" type="slidenum">
              <a:rPr lang="sv-SE" smtClean="0"/>
              <a:t>14</a:t>
            </a:fld>
            <a:endParaRPr lang="sv-SE" dirty="0"/>
          </a:p>
        </p:txBody>
      </p:sp>
    </p:spTree>
    <p:extLst>
      <p:ext uri="{BB962C8B-B14F-4D97-AF65-F5344CB8AC3E}">
        <p14:creationId xmlns:p14="http://schemas.microsoft.com/office/powerpoint/2010/main" val="2674875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64B3634B-44EF-49ED-B2B0-A6471A04094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798888"/>
            <a:ext cx="7802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513955DD-945C-4CFC-8A5E-C97DD3C2E02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1774800" y="1368000"/>
            <a:ext cx="8582400" cy="1185077"/>
          </a:xfrm>
        </p:spPr>
        <p:txBody>
          <a:bodyPr anchor="b">
            <a:noAutofit/>
          </a:bodyPr>
          <a:lstStyle>
            <a:lvl1pPr algn="l">
              <a:defRPr sz="3600"/>
            </a:lvl1pPr>
          </a:lstStyle>
          <a:p>
            <a:r>
              <a:rPr lang="sv-SE"/>
              <a:t>Klicka här för att ändra format</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0705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51667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Grå rubrik utan logo">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53223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40736"/>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2401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88FAD6AD-A652-44C2-8749-B6E2B35BB0E8}"/>
              </a:ext>
            </a:extLst>
          </p:cNvPr>
          <p:cNvGrpSpPr>
            <a:grpSpLocks/>
          </p:cNvGrpSpPr>
          <p:nvPr/>
        </p:nvGrpSpPr>
        <p:grpSpPr bwMode="auto">
          <a:xfrm>
            <a:off x="11069638" y="6296025"/>
            <a:ext cx="952500" cy="422275"/>
            <a:chOff x="11070000" y="6296400"/>
            <a:chExt cx="952500" cy="422519"/>
          </a:xfrm>
        </p:grpSpPr>
        <p:pic>
          <p:nvPicPr>
            <p:cNvPr id="5" name="Bildobjekt 10">
              <a:extLst>
                <a:ext uri="{FF2B5EF4-FFF2-40B4-BE49-F238E27FC236}">
                  <a16:creationId xmlns:a16="http://schemas.microsoft.com/office/drawing/2014/main" id="{3078FBEC-063C-440B-939A-E93A66A7D14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E85C7050-56F2-4F38-8941-4F7B063D5CD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1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2E6D227A-17A3-49D5-8685-76AA3518E3E8}"/>
              </a:ext>
            </a:extLst>
          </p:cNvPr>
          <p:cNvGrpSpPr>
            <a:grpSpLocks/>
          </p:cNvGrpSpPr>
          <p:nvPr/>
        </p:nvGrpSpPr>
        <p:grpSpPr bwMode="auto">
          <a:xfrm>
            <a:off x="10675938" y="6119813"/>
            <a:ext cx="1296987" cy="571500"/>
            <a:chOff x="10675620" y="6119856"/>
            <a:chExt cx="1297478" cy="571294"/>
          </a:xfrm>
        </p:grpSpPr>
        <p:pic>
          <p:nvPicPr>
            <p:cNvPr id="5" name="Bildobjekt 10">
              <a:extLst>
                <a:ext uri="{FF2B5EF4-FFF2-40B4-BE49-F238E27FC236}">
                  <a16:creationId xmlns:a16="http://schemas.microsoft.com/office/drawing/2014/main" id="{2B1C5D97-F46E-4F67-9B7A-B702DF4F4EB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75620" y="6119856"/>
              <a:ext cx="574596" cy="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22E4505D-0E33-4C6C-879D-348BF04A804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15484" y="6248400"/>
              <a:ext cx="65761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solidFill>
                  <a:schemeClr val="bg1"/>
                </a:solidFill>
              </a:defRPr>
            </a:lvl1pPr>
          </a:lstStyle>
          <a:p>
            <a:r>
              <a:rPr lang="sv-SE"/>
              <a:t>Klicka här för att ändra format</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60895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grpSp>
        <p:nvGrpSpPr>
          <p:cNvPr id="3" name="Grupp 9">
            <a:extLst>
              <a:ext uri="{FF2B5EF4-FFF2-40B4-BE49-F238E27FC236}">
                <a16:creationId xmlns:a16="http://schemas.microsoft.com/office/drawing/2014/main" id="{627F740E-F486-4AE3-8C6B-BAAD4505FF32}"/>
              </a:ext>
            </a:extLst>
          </p:cNvPr>
          <p:cNvGrpSpPr>
            <a:grpSpLocks/>
          </p:cNvGrpSpPr>
          <p:nvPr/>
        </p:nvGrpSpPr>
        <p:grpSpPr bwMode="auto">
          <a:xfrm>
            <a:off x="11069638" y="6296025"/>
            <a:ext cx="952500" cy="422275"/>
            <a:chOff x="11070000" y="6296400"/>
            <a:chExt cx="952500" cy="422519"/>
          </a:xfrm>
        </p:grpSpPr>
        <p:pic>
          <p:nvPicPr>
            <p:cNvPr id="4" name="Bildobjekt 10">
              <a:extLst>
                <a:ext uri="{FF2B5EF4-FFF2-40B4-BE49-F238E27FC236}">
                  <a16:creationId xmlns:a16="http://schemas.microsoft.com/office/drawing/2014/main" id="{D3DA8D6F-7CBF-4532-8A63-16582D0A66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500A28C-5150-43D3-B5E2-FDE882C0D19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10797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grpSp>
        <p:nvGrpSpPr>
          <p:cNvPr id="5" name="Grupp 9">
            <a:extLst>
              <a:ext uri="{FF2B5EF4-FFF2-40B4-BE49-F238E27FC236}">
                <a16:creationId xmlns:a16="http://schemas.microsoft.com/office/drawing/2014/main" id="{C0209BAB-9827-4942-8E75-A697A4DA9AD6}"/>
              </a:ext>
            </a:extLst>
          </p:cNvPr>
          <p:cNvGrpSpPr>
            <a:grpSpLocks/>
          </p:cNvGrpSpPr>
          <p:nvPr/>
        </p:nvGrpSpPr>
        <p:grpSpPr bwMode="auto">
          <a:xfrm>
            <a:off x="11069638" y="6296025"/>
            <a:ext cx="952500" cy="422275"/>
            <a:chOff x="11070000" y="6296400"/>
            <a:chExt cx="952500" cy="422519"/>
          </a:xfrm>
        </p:grpSpPr>
        <p:pic>
          <p:nvPicPr>
            <p:cNvPr id="6" name="Bildobjekt 10">
              <a:extLst>
                <a:ext uri="{FF2B5EF4-FFF2-40B4-BE49-F238E27FC236}">
                  <a16:creationId xmlns:a16="http://schemas.microsoft.com/office/drawing/2014/main" id="{3AFFDC37-DC66-4F31-8DCB-4336721833A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11" descr="MSB Logga vit">
              <a:extLst>
                <a:ext uri="{FF2B5EF4-FFF2-40B4-BE49-F238E27FC236}">
                  <a16:creationId xmlns:a16="http://schemas.microsoft.com/office/drawing/2014/main" id="{246D985F-1E18-4FF4-A1A7-0A183E81BCC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942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52023060-4FCD-4CDD-BC9D-CAB22FE795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98475"/>
            <a:ext cx="12192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EC9B719D-8279-4B18-8DCD-BC698F134E5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019298" y="1362077"/>
            <a:ext cx="8582400" cy="633743"/>
          </a:xfrm>
        </p:spPr>
        <p:txBody>
          <a:bodyPr anchor="b">
            <a:noAutofit/>
          </a:bodyPr>
          <a:lstStyle>
            <a:lvl1pPr algn="l">
              <a:defRPr sz="3600"/>
            </a:lvl1pPr>
          </a:lstStyle>
          <a:p>
            <a:r>
              <a:rPr lang="sv-SE"/>
              <a:t>Klicka här för att ändra format</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73704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CFEBB2B7-BC27-4DEF-9C00-24868EE38B5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flipH="1">
            <a:off x="-1524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286195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ED92A343-0A7B-4154-9C03-E32B3C646D5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a:off x="750451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42695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607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dirty="0"/>
              <a:t>Klicka på ikonen för att lägga till en bild</a:t>
            </a:r>
          </a:p>
        </p:txBody>
      </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2700652" y="1368000"/>
            <a:ext cx="6552000" cy="1273968"/>
          </a:xfrm>
        </p:spPr>
        <p:txBody>
          <a:bodyPr/>
          <a:lstStyle>
            <a:lvl1pPr>
              <a:defRPr sz="3600"/>
            </a:lvl1pPr>
          </a:lstStyle>
          <a:p>
            <a:r>
              <a:rPr lang="sv-SE"/>
              <a:t>Klicka här för att ändra format</a:t>
            </a:r>
          </a:p>
        </p:txBody>
      </p:sp>
    </p:spTree>
    <p:extLst>
      <p:ext uri="{BB962C8B-B14F-4D97-AF65-F5344CB8AC3E}">
        <p14:creationId xmlns:p14="http://schemas.microsoft.com/office/powerpoint/2010/main" val="255876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rö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23072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nehåll med foto och textruta lil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840026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0FC26451-9931-4442-9715-22A4A5E33E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5055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7BA9C082-1A7E-4820-8122-67B9FF26AD5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350744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D6E8DFC9-EF4E-4F95-BD09-9D4020735BC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9002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0D3A7511-AEAB-4B8A-8418-7C1545200E1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166219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5E1F9B-3B55-4DF5-BC7D-1A2052E8E4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436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428C4-6B09-4FAE-91A2-2CCBFB4CEE00}"/>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53925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53CB38-4D84-49E3-B335-90D208B12597}"/>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1072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318F9C48-9F92-4D8D-9A41-C38205A3EBB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264566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EE596-BB88-4BF1-BBF6-3C936C8D3DF1}"/>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20030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E252B74-FDBF-48B3-BFD9-B7895B9B997D}"/>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557998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B00D72D-2105-4459-B381-6108B71619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16076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239E66-368D-4906-8ED2-40B223D74994}"/>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pic>
        <p:nvPicPr>
          <p:cNvPr id="5" name="Bildobjekt 10">
            <a:extLst>
              <a:ext uri="{FF2B5EF4-FFF2-40B4-BE49-F238E27FC236}">
                <a16:creationId xmlns:a16="http://schemas.microsoft.com/office/drawing/2014/main" id="{89FCFCA9-079B-4B94-9666-C85D179D73F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4CB9DE8F-B3BE-4371-B07F-278DB02CBE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222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A6AC5B-7848-4193-8BF3-33EA6DE65952}"/>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pic>
        <p:nvPicPr>
          <p:cNvPr id="4" name="Bildobjekt 10">
            <a:extLst>
              <a:ext uri="{FF2B5EF4-FFF2-40B4-BE49-F238E27FC236}">
                <a16:creationId xmlns:a16="http://schemas.microsoft.com/office/drawing/2014/main" id="{AB33D4A9-0D2E-4793-9C69-41DCD8349A7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807A51B-0C9F-446D-B417-41412D5A547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1576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8FE9DD-E3DC-44EF-ADB4-DB4AB517C2A9}"/>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grpSp>
        <p:nvGrpSpPr>
          <p:cNvPr id="6" name="Grupp 10">
            <a:extLst>
              <a:ext uri="{FF2B5EF4-FFF2-40B4-BE49-F238E27FC236}">
                <a16:creationId xmlns:a16="http://schemas.microsoft.com/office/drawing/2014/main" id="{0DC2E3CF-D68D-48B2-ADBF-4B58592823FB}"/>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6FE8ABB7-3683-4133-8818-50E4FB1A13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84565FE1-D42E-4FAD-B350-29D1BFEFCFF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14832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C3ECB1-DE06-458D-8D61-8DFC18296E76}"/>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00936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F92B764-8156-4DDD-9C72-2015EBF3E465}"/>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666539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FAB3ADB-4E6F-4B38-9787-9FAA4EB04173}"/>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93948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FC8CE57-F111-470B-A433-7641BDEC40CD}"/>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6794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23165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C5B6C0-A284-498B-A59B-D8ADF54205A0}"/>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938324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77C1E7-E8F6-433E-833D-16FBFE877A6C}"/>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64150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41DF246-59CD-4B29-BC35-A626BC300204}"/>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grpSp>
        <p:nvGrpSpPr>
          <p:cNvPr id="6" name="Grupp 10">
            <a:extLst>
              <a:ext uri="{FF2B5EF4-FFF2-40B4-BE49-F238E27FC236}">
                <a16:creationId xmlns:a16="http://schemas.microsoft.com/office/drawing/2014/main" id="{51187903-95CF-413D-8BCA-4BB43867E742}"/>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295A8B03-8736-4D7F-84BF-25DB2AD970B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0416151F-49E8-4424-81A0-BE51F210A65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1590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49731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35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13576"/>
            <a:ext cx="4001936" cy="943824"/>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2615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6257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21312261-3844-478F-B638-1F4CE5386E0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9912388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0C56877D-1B29-423B-B356-54AF9D4A4E04}"/>
              </a:ext>
            </a:extLst>
          </p:cNvPr>
          <p:cNvSpPr>
            <a:spLocks noGrp="1"/>
          </p:cNvSpPr>
          <p:nvPr>
            <p:ph type="title"/>
          </p:nvPr>
        </p:nvSpPr>
        <p:spPr bwMode="auto">
          <a:xfrm>
            <a:off x="1773238" y="1108075"/>
            <a:ext cx="85804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A700BF3B-32A2-45AC-9E8F-60113EA1349D}"/>
              </a:ext>
            </a:extLst>
          </p:cNvPr>
          <p:cNvSpPr>
            <a:spLocks noGrp="1"/>
          </p:cNvSpPr>
          <p:nvPr>
            <p:ph type="body" idx="1"/>
          </p:nvPr>
        </p:nvSpPr>
        <p:spPr bwMode="auto">
          <a:xfrm>
            <a:off x="1773238" y="2265363"/>
            <a:ext cx="858043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92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3A86AE-16B4-4828-9F44-4DAE0C0DE6A2}" type="datetimeFigureOut">
              <a:rPr lang="sv-SE"/>
              <a:pPr>
                <a:defRPr/>
              </a:pPr>
              <a:t>2024-05-15</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21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dirty="0"/>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1975" y="6356350"/>
            <a:ext cx="3873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0723DA-53B0-4FB4-BFDE-6BBABDBC818B}" type="slidenum">
              <a:rPr lang="sv-SE"/>
              <a:pPr>
                <a:defRPr/>
              </a:pPr>
              <a:t>‹#›</a:t>
            </a:fld>
            <a:endParaRPr lang="sv-SE" dirty="0"/>
          </a:p>
        </p:txBody>
      </p:sp>
      <p:pic>
        <p:nvPicPr>
          <p:cNvPr id="1031" name="Bildobjekt 8">
            <a:extLst>
              <a:ext uri="{FF2B5EF4-FFF2-40B4-BE49-F238E27FC236}">
                <a16:creationId xmlns:a16="http://schemas.microsoft.com/office/drawing/2014/main" id="{A71BEB70-2E89-4BA2-ACD1-766DD89C08CD}"/>
              </a:ext>
            </a:extLst>
          </p:cNvPr>
          <p:cNvPicPr>
            <a:picLocks noChangeAspect="1"/>
          </p:cNvPicPr>
          <p:nvPr/>
        </p:nvPicPr>
        <p:blipFill>
          <a:blip r:embed="rId44" cstate="print">
            <a:extLst>
              <a:ext uri="{28A0092B-C50C-407E-A947-70E740481C1C}">
                <a14:useLocalDpi xmlns:a14="http://schemas.microsoft.com/office/drawing/2010/main"/>
              </a:ext>
            </a:extLst>
          </a:blip>
          <a:srcRect/>
          <a:stretch>
            <a:fillRect/>
          </a:stretch>
        </p:blipFill>
        <p:spPr bwMode="auto">
          <a:xfrm>
            <a:off x="11068050" y="6296025"/>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descr="TagShapePrint">
            <a:extLst>
              <a:ext uri="{FF2B5EF4-FFF2-40B4-BE49-F238E27FC236}">
                <a16:creationId xmlns:a16="http://schemas.microsoft.com/office/drawing/2014/main" id="{2E0F6105-1806-4E3B-888D-0BB15221A10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Tree>
    <p:extLst>
      <p:ext uri="{BB962C8B-B14F-4D97-AF65-F5344CB8AC3E}">
        <p14:creationId xmlns:p14="http://schemas.microsoft.com/office/powerpoint/2010/main" val="2439031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p:titleStyle>
    <p:body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3.svg"/><Relationship Id="rId2" Type="http://schemas.openxmlformats.org/officeDocument/2006/relationships/image" Target="../media/image13.png"/><Relationship Id="rId16"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18.svg"/><Relationship Id="rId15" Type="http://schemas.openxmlformats.org/officeDocument/2006/relationships/slide" Target="slide4.xml"/><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36.svg"/><Relationship Id="rId14"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3.svg"/><Relationship Id="rId2" Type="http://schemas.openxmlformats.org/officeDocument/2006/relationships/image" Target="../media/image13.png"/><Relationship Id="rId16"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26.svg"/><Relationship Id="rId15" Type="http://schemas.openxmlformats.org/officeDocument/2006/relationships/slide" Target="slide4.xml"/><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6.svg"/><Relationship Id="rId14"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3.svg"/><Relationship Id="rId2" Type="http://schemas.openxmlformats.org/officeDocument/2006/relationships/image" Target="../media/image13.png"/><Relationship Id="rId16"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22.svg"/><Relationship Id="rId15" Type="http://schemas.openxmlformats.org/officeDocument/2006/relationships/slide" Target="slide4.xml"/><Relationship Id="rId10"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36.svg"/><Relationship Id="rId14"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3.svg"/><Relationship Id="rId2" Type="http://schemas.openxmlformats.org/officeDocument/2006/relationships/image" Target="../media/image13.png"/><Relationship Id="rId16"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28.svg"/><Relationship Id="rId15" Type="http://schemas.openxmlformats.org/officeDocument/2006/relationships/slide" Target="slide4.xml"/><Relationship Id="rId10"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36.svg"/><Relationship Id="rId14" Type="http://schemas.openxmlformats.org/officeDocument/2006/relationships/image" Target="../media/image41.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slide" Target="slide4.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https://www.msb.se/sv/amnesomraden/skydd-mot-olyckor-och-farliga-amnen/samhallsplanering/totalforsvarets-civila-intressen-i-samhallsplanerin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boverket.se/" TargetMode="External"/><Relationship Id="rId2" Type="http://schemas.openxmlformats.org/officeDocument/2006/relationships/hyperlink" Target="http://msb.se/" TargetMode="External"/><Relationship Id="rId1" Type="http://schemas.openxmlformats.org/officeDocument/2006/relationships/slideLayout" Target="../slideLayouts/slideLayout10.xml"/><Relationship Id="rId6" Type="http://schemas.openxmlformats.org/officeDocument/2006/relationships/hyperlink" Target="http://foi.se/" TargetMode="External"/><Relationship Id="rId5" Type="http://schemas.openxmlformats.org/officeDocument/2006/relationships/hyperlink" Target="http://forsvarsmakten.se/" TargetMode="External"/><Relationship Id="rId4" Type="http://schemas.openxmlformats.org/officeDocument/2006/relationships/hyperlink" Target="http://sakerhetspolisen.s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slide" Target="slide9.xml"/><Relationship Id="rId3" Type="http://schemas.openxmlformats.org/officeDocument/2006/relationships/image" Target="../media/image13.png"/><Relationship Id="rId21" Type="http://schemas.openxmlformats.org/officeDocument/2006/relationships/slide" Target="slide5.xm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slide" Target="slide7.xml"/><Relationship Id="rId2" Type="http://schemas.openxmlformats.org/officeDocument/2006/relationships/notesSlide" Target="../notesSlides/notesSlide3.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slide" Target="slide12.xml"/><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slide" Target="slide6.xml"/><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svg"/><Relationship Id="rId28" Type="http://schemas.openxmlformats.org/officeDocument/2006/relationships/slide" Target="slide11.xml"/><Relationship Id="rId10" Type="http://schemas.openxmlformats.org/officeDocument/2006/relationships/image" Target="../media/image20.svg"/><Relationship Id="rId19" Type="http://schemas.openxmlformats.org/officeDocument/2006/relationships/image" Target="../media/image29.png"/><Relationship Id="rId31" Type="http://schemas.openxmlformats.org/officeDocument/2006/relationships/slide" Target="slide14.xml"/><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1.png"/><Relationship Id="rId27" Type="http://schemas.openxmlformats.org/officeDocument/2006/relationships/slide" Target="slide10.xml"/><Relationship Id="rId30"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3.svg"/><Relationship Id="rId3" Type="http://schemas.openxmlformats.org/officeDocument/2006/relationships/image" Target="../media/image13.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37.png"/><Relationship Id="rId5" Type="http://schemas.openxmlformats.org/officeDocument/2006/relationships/image" Target="../media/image15.png"/><Relationship Id="rId15" Type="http://schemas.openxmlformats.org/officeDocument/2006/relationships/image" Target="../media/image41.svg"/><Relationship Id="rId10" Type="http://schemas.openxmlformats.org/officeDocument/2006/relationships/image" Target="../media/image36.svg"/><Relationship Id="rId4" Type="http://schemas.openxmlformats.org/officeDocument/2006/relationships/image" Target="../media/image14.svg"/><Relationship Id="rId9" Type="http://schemas.openxmlformats.org/officeDocument/2006/relationships/image" Target="../media/image35.png"/><Relationship Id="rId1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svg"/><Relationship Id="rId3" Type="http://schemas.openxmlformats.org/officeDocument/2006/relationships/image" Target="../media/image23.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5.xml"/><Relationship Id="rId16" Type="http://schemas.openxmlformats.org/officeDocument/2006/relationships/image" Target="../media/image43.svg"/><Relationship Id="rId1" Type="http://schemas.openxmlformats.org/officeDocument/2006/relationships/slideLayout" Target="../slideLayouts/slideLayout10.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8.svg"/><Relationship Id="rId4" Type="http://schemas.openxmlformats.org/officeDocument/2006/relationships/image" Target="../media/image24.svg"/><Relationship Id="rId9" Type="http://schemas.openxmlformats.org/officeDocument/2006/relationships/image" Target="../media/image37.png"/><Relationship Id="rId1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slide" Target="slide8.xml"/><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3.svg"/><Relationship Id="rId2" Type="http://schemas.openxmlformats.org/officeDocument/2006/relationships/image" Target="../media/image13.png"/><Relationship Id="rId16" Type="http://schemas.openxmlformats.org/officeDocument/2006/relationships/image" Target="../media/image42.png"/><Relationship Id="rId20" Type="http://schemas.openxmlformats.org/officeDocument/2006/relationships/image" Target="../media/image32.sv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0.svg"/><Relationship Id="rId15" Type="http://schemas.openxmlformats.org/officeDocument/2006/relationships/slide" Target="slide4.xml"/><Relationship Id="rId10" Type="http://schemas.openxmlformats.org/officeDocument/2006/relationships/image" Target="../media/image37.png"/><Relationship Id="rId19"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6.svg"/><Relationship Id="rId1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slide" Target="slide4.xml"/><Relationship Id="rId3" Type="http://schemas.openxmlformats.org/officeDocument/2006/relationships/image" Target="../media/image14.svg"/><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3.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3.svg"/><Relationship Id="rId2" Type="http://schemas.openxmlformats.org/officeDocument/2006/relationships/image" Target="../media/image13.png"/><Relationship Id="rId16"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20.svg"/><Relationship Id="rId15" Type="http://schemas.openxmlformats.org/officeDocument/2006/relationships/slide" Target="slide4.xml"/><Relationship Id="rId10"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image" Target="../media/image36.svg"/><Relationship Id="rId1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Platshållare för innehåll 2">
            <a:extLst>
              <a:ext uri="{FF2B5EF4-FFF2-40B4-BE49-F238E27FC236}">
                <a16:creationId xmlns:a16="http://schemas.microsoft.com/office/drawing/2014/main" id="{0E01CA00-290F-4F29-B680-F362CDF2C2CF}"/>
              </a:ext>
            </a:extLst>
          </p:cNvPr>
          <p:cNvSpPr txBox="1">
            <a:spLocks/>
          </p:cNvSpPr>
          <p:nvPr/>
        </p:nvSpPr>
        <p:spPr>
          <a:xfrm>
            <a:off x="776482" y="3531127"/>
            <a:ext cx="3489547" cy="1089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dirty="0"/>
          </a:p>
        </p:txBody>
      </p:sp>
      <p:sp>
        <p:nvSpPr>
          <p:cNvPr id="5" name="Rubrik 4">
            <a:extLst>
              <a:ext uri="{FF2B5EF4-FFF2-40B4-BE49-F238E27FC236}">
                <a16:creationId xmlns:a16="http://schemas.microsoft.com/office/drawing/2014/main" id="{CD9F030E-4AF5-3C4B-8FA6-5D47DB7484AD}"/>
              </a:ext>
            </a:extLst>
          </p:cNvPr>
          <p:cNvSpPr>
            <a:spLocks noGrp="1"/>
          </p:cNvSpPr>
          <p:nvPr>
            <p:ph type="title"/>
          </p:nvPr>
        </p:nvSpPr>
        <p:spPr/>
        <p:txBody>
          <a:bodyPr/>
          <a:lstStyle/>
          <a:p>
            <a:r>
              <a:rPr lang="sv-SE" dirty="0"/>
              <a:t>Såhär funkar presentationen</a:t>
            </a:r>
          </a:p>
        </p:txBody>
      </p:sp>
      <p:sp>
        <p:nvSpPr>
          <p:cNvPr id="2" name="textruta 1">
            <a:extLst>
              <a:ext uri="{FF2B5EF4-FFF2-40B4-BE49-F238E27FC236}">
                <a16:creationId xmlns:a16="http://schemas.microsoft.com/office/drawing/2014/main" id="{6FFFB01E-7C66-2348-A3DC-E7BD347BF5E0}"/>
              </a:ext>
            </a:extLst>
          </p:cNvPr>
          <p:cNvSpPr txBox="1"/>
          <p:nvPr/>
        </p:nvSpPr>
        <p:spPr>
          <a:xfrm>
            <a:off x="2918286" y="1598408"/>
            <a:ext cx="2038352" cy="707886"/>
          </a:xfrm>
          <a:prstGeom prst="rect">
            <a:avLst/>
          </a:prstGeom>
          <a:noFill/>
        </p:spPr>
        <p:txBody>
          <a:bodyPr wrap="square" rtlCol="0">
            <a:spAutoFit/>
          </a:bodyPr>
          <a:lstStyle/>
          <a:p>
            <a:r>
              <a:rPr lang="sv-SE" sz="2000" dirty="0">
                <a:latin typeface="+mj-lt"/>
              </a:rPr>
              <a:t>Klicka på pilen för att läsa mer</a:t>
            </a:r>
          </a:p>
        </p:txBody>
      </p:sp>
      <p:sp>
        <p:nvSpPr>
          <p:cNvPr id="9" name="Frihandsfigur 8">
            <a:extLst>
              <a:ext uri="{FF2B5EF4-FFF2-40B4-BE49-F238E27FC236}">
                <a16:creationId xmlns:a16="http://schemas.microsoft.com/office/drawing/2014/main" id="{72A70E67-F21E-D843-B679-CADBE8E76428}"/>
              </a:ext>
            </a:extLst>
          </p:cNvPr>
          <p:cNvSpPr/>
          <p:nvPr/>
        </p:nvSpPr>
        <p:spPr>
          <a:xfrm>
            <a:off x="5337110" y="4635748"/>
            <a:ext cx="3040743" cy="754743"/>
          </a:xfrm>
          <a:custGeom>
            <a:avLst/>
            <a:gdLst>
              <a:gd name="connsiteX0" fmla="*/ 0 w 3040743"/>
              <a:gd name="connsiteY0" fmla="*/ 0 h 754743"/>
              <a:gd name="connsiteX1" fmla="*/ 3040743 w 3040743"/>
              <a:gd name="connsiteY1" fmla="*/ 754743 h 754743"/>
            </a:gdLst>
            <a:ahLst/>
            <a:cxnLst>
              <a:cxn ang="0">
                <a:pos x="connsiteX0" y="connsiteY0"/>
              </a:cxn>
              <a:cxn ang="0">
                <a:pos x="connsiteX1" y="connsiteY1"/>
              </a:cxn>
            </a:cxnLst>
            <a:rect l="l" t="t" r="r" b="b"/>
            <a:pathLst>
              <a:path w="3040743" h="754743">
                <a:moveTo>
                  <a:pt x="0" y="0"/>
                </a:moveTo>
                <a:lnTo>
                  <a:pt x="3040743" y="754743"/>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9" name="textruta 68">
            <a:extLst>
              <a:ext uri="{FF2B5EF4-FFF2-40B4-BE49-F238E27FC236}">
                <a16:creationId xmlns:a16="http://schemas.microsoft.com/office/drawing/2014/main" id="{F9A2A20F-4113-E040-AD4F-D9AACEC50C16}"/>
              </a:ext>
            </a:extLst>
          </p:cNvPr>
          <p:cNvSpPr txBox="1"/>
          <p:nvPr/>
        </p:nvSpPr>
        <p:spPr>
          <a:xfrm>
            <a:off x="9048744" y="1587069"/>
            <a:ext cx="2663942" cy="707886"/>
          </a:xfrm>
          <a:prstGeom prst="rect">
            <a:avLst/>
          </a:prstGeom>
          <a:noFill/>
        </p:spPr>
        <p:txBody>
          <a:bodyPr wrap="square" rtlCol="0">
            <a:spAutoFit/>
          </a:bodyPr>
          <a:lstStyle/>
          <a:p>
            <a:r>
              <a:rPr lang="sv-SE" sz="2000" dirty="0">
                <a:latin typeface="+mj-lt"/>
              </a:rPr>
              <a:t>Klicka på krysset för att stänga rutan</a:t>
            </a:r>
          </a:p>
        </p:txBody>
      </p:sp>
      <p:pic>
        <p:nvPicPr>
          <p:cNvPr id="4" name="Bildobjekt 3" descr="En bild som visar text, skärmbild, Teckensnitt, design&#10;&#10;Automatiskt genererad beskrivning">
            <a:extLst>
              <a:ext uri="{FF2B5EF4-FFF2-40B4-BE49-F238E27FC236}">
                <a16:creationId xmlns:a16="http://schemas.microsoft.com/office/drawing/2014/main" id="{1A956306-ED1E-85BA-497E-679FB12E1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98" y="2399265"/>
            <a:ext cx="5192776" cy="2936970"/>
          </a:xfrm>
          <a:prstGeom prst="rect">
            <a:avLst/>
          </a:prstGeom>
          <a:effectLst>
            <a:outerShdw blurRad="304800" dist="38100" dir="2700000" algn="ctr" rotWithShape="0">
              <a:srgbClr val="000000">
                <a:alpha val="40216"/>
              </a:srgbClr>
            </a:outerShdw>
          </a:effectLst>
        </p:spPr>
      </p:pic>
      <p:cxnSp>
        <p:nvCxnSpPr>
          <p:cNvPr id="11" name="Kurva 10">
            <a:extLst>
              <a:ext uri="{FF2B5EF4-FFF2-40B4-BE49-F238E27FC236}">
                <a16:creationId xmlns:a16="http://schemas.microsoft.com/office/drawing/2014/main" id="{BD27C1AE-2064-2045-9BBC-A544231DC908}"/>
              </a:ext>
            </a:extLst>
          </p:cNvPr>
          <p:cNvCxnSpPr>
            <a:cxnSpLocks/>
            <a:stCxn id="2" idx="1"/>
          </p:cNvCxnSpPr>
          <p:nvPr/>
        </p:nvCxnSpPr>
        <p:spPr>
          <a:xfrm rot="10800000" flipV="1">
            <a:off x="1699622" y="1952350"/>
            <a:ext cx="1218664" cy="1298159"/>
          </a:xfrm>
          <a:prstGeom prst="curvedConnector2">
            <a:avLst/>
          </a:prstGeom>
          <a:ln w="38100" cmpd="sng">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 name="Bildobjekt 9" descr="En bild som visar text, skärmbild, design&#10;&#10;Automatiskt genererad beskrivning">
            <a:extLst>
              <a:ext uri="{FF2B5EF4-FFF2-40B4-BE49-F238E27FC236}">
                <a16:creationId xmlns:a16="http://schemas.microsoft.com/office/drawing/2014/main" id="{15EDCAE1-FC8D-7C71-1CB7-7DC6539D0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572" y="2399265"/>
            <a:ext cx="5216344" cy="2936970"/>
          </a:xfrm>
          <a:prstGeom prst="rect">
            <a:avLst/>
          </a:prstGeom>
          <a:effectLst>
            <a:outerShdw blurRad="304800" dist="38100" dir="2700000" algn="ctr" rotWithShape="0">
              <a:srgbClr val="000000">
                <a:alpha val="40000"/>
              </a:srgbClr>
            </a:outerShdw>
          </a:effectLst>
        </p:spPr>
      </p:pic>
      <p:cxnSp>
        <p:nvCxnSpPr>
          <p:cNvPr id="15" name="Kurva 14">
            <a:extLst>
              <a:ext uri="{FF2B5EF4-FFF2-40B4-BE49-F238E27FC236}">
                <a16:creationId xmlns:a16="http://schemas.microsoft.com/office/drawing/2014/main" id="{688C5935-A301-0341-B938-349952A12675}"/>
              </a:ext>
            </a:extLst>
          </p:cNvPr>
          <p:cNvCxnSpPr>
            <a:cxnSpLocks/>
          </p:cNvCxnSpPr>
          <p:nvPr/>
        </p:nvCxnSpPr>
        <p:spPr>
          <a:xfrm rot="5400000">
            <a:off x="10381846" y="2718542"/>
            <a:ext cx="847174" cy="12700"/>
          </a:xfrm>
          <a:prstGeom prst="curvedConnector3">
            <a:avLst>
              <a:gd name="adj1" fmla="val 50000"/>
            </a:avLst>
          </a:prstGeom>
          <a:ln w="38100" cmpd="sng">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489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8D2CFBB8-F167-C652-70CE-58DB3DEE43B4}"/>
              </a:ext>
            </a:extLst>
          </p:cNvPr>
          <p:cNvGrpSpPr/>
          <p:nvPr/>
        </p:nvGrpSpPr>
        <p:grpSpPr>
          <a:xfrm>
            <a:off x="658812" y="1139188"/>
            <a:ext cx="10436133" cy="5532604"/>
            <a:chOff x="658812" y="1139188"/>
            <a:chExt cx="10436133" cy="5532604"/>
          </a:xfrm>
        </p:grpSpPr>
        <p:pic>
          <p:nvPicPr>
            <p:cNvPr id="30" name="Bild 29">
              <a:extLst>
                <a:ext uri="{FF2B5EF4-FFF2-40B4-BE49-F238E27FC236}">
                  <a16:creationId xmlns:a16="http://schemas.microsoft.com/office/drawing/2014/main" id="{0B676C46-0524-672D-962F-21903A476B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812" y="1139188"/>
              <a:ext cx="10190163" cy="5206047"/>
            </a:xfrm>
            <a:prstGeom prst="rect">
              <a:avLst/>
            </a:prstGeom>
            <a:effectLst>
              <a:outerShdw blurRad="76200" dist="38100" dir="5400000" algn="t" rotWithShape="0">
                <a:prstClr val="black">
                  <a:alpha val="11076"/>
                </a:prstClr>
              </a:outerShdw>
            </a:effectLst>
          </p:spPr>
        </p:pic>
        <p:pic>
          <p:nvPicPr>
            <p:cNvPr id="8" name="Bild 7">
              <a:extLst>
                <a:ext uri="{FF2B5EF4-FFF2-40B4-BE49-F238E27FC236}">
                  <a16:creationId xmlns:a16="http://schemas.microsoft.com/office/drawing/2014/main" id="{6D608233-DCB1-34C6-9CF8-ED15885555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608" y="3822455"/>
              <a:ext cx="2849337" cy="2849337"/>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8" y="-612788"/>
            <a:ext cx="11614261" cy="516224"/>
          </a:xfrm>
        </p:spPr>
        <p:txBody>
          <a:bodyPr/>
          <a:lstStyle/>
          <a:p>
            <a:pPr fontAlgn="base">
              <a:spcBef>
                <a:spcPct val="0"/>
              </a:spcBef>
              <a:spcAft>
                <a:spcPts val="600"/>
              </a:spcAft>
              <a:defRPr/>
            </a:pPr>
            <a:r>
              <a:rPr kumimoji="0" lang="sv-SE" altLang="sv-SE" sz="2000" b="1" i="0" u="none" strike="noStrike" kern="1200" cap="none" spc="0" normalizeH="0" noProof="0" dirty="0">
                <a:ln>
                  <a:noFill/>
                </a:ln>
                <a:solidFill>
                  <a:srgbClr val="000000"/>
                </a:solidFill>
                <a:effectLst/>
                <a:uLnTx/>
                <a:uFillTx/>
                <a:latin typeface="+mj-lt"/>
                <a:ea typeface="+mn-ea"/>
                <a:cs typeface="+mn-cs"/>
              </a:rPr>
              <a:t>Några verktyg inom civil beredskap och krisberedskap</a:t>
            </a: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5944233" cy="9541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lang="sv-SE" sz="2800" b="1" i="0" u="none" strike="noStrike" dirty="0">
                <a:solidFill>
                  <a:srgbClr val="000000"/>
                </a:solidFill>
                <a:effectLst/>
                <a:latin typeface="Century Gothic" panose="020B0502020202020204" pitchFamily="34" charset="0"/>
              </a:rPr>
              <a:t>Några verktyg inom civilt </a:t>
            </a:r>
            <a:br>
              <a:rPr lang="sv-SE" sz="2800" b="1" i="0" u="none" strike="noStrike" dirty="0">
                <a:solidFill>
                  <a:srgbClr val="000000"/>
                </a:solidFill>
                <a:effectLst/>
                <a:latin typeface="Century Gothic" panose="020B0502020202020204" pitchFamily="34" charset="0"/>
              </a:rPr>
            </a:br>
            <a:r>
              <a:rPr lang="sv-SE" sz="2800" b="1" i="0" u="none" strike="noStrike" dirty="0">
                <a:solidFill>
                  <a:srgbClr val="000000"/>
                </a:solidFill>
                <a:effectLst/>
                <a:latin typeface="Century Gothic" panose="020B0502020202020204" pitchFamily="34" charset="0"/>
              </a:rPr>
              <a:t>försvar och krisberedskap</a:t>
            </a:r>
            <a:r>
              <a:rPr lang="sv-SE" sz="2800" b="0" i="0" dirty="0">
                <a:solidFill>
                  <a:srgbClr val="000000"/>
                </a:solidFill>
                <a:effectLst/>
                <a:latin typeface="Century Gothic" panose="020B0502020202020204" pitchFamily="34" charset="0"/>
              </a:rPr>
              <a:t>​</a:t>
            </a:r>
            <a:endParaRPr kumimoji="0" lang="sv-SE" altLang="sv-SE" sz="2800" b="1" i="0" u="none" strike="noStrike" kern="1200" cap="none" spc="0" normalizeH="0" baseline="0" noProof="0" dirty="0">
              <a:ln>
                <a:noFill/>
              </a:ln>
              <a:effectLst/>
              <a:uLnTx/>
              <a:uFillTx/>
              <a:latin typeface="+mj-lt"/>
              <a:ea typeface="+mn-ea"/>
              <a:cs typeface="+mn-cs"/>
            </a:endParaRP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8" y="2987538"/>
            <a:ext cx="7908272" cy="3231654"/>
          </a:xfrm>
          <a:prstGeom prst="rect">
            <a:avLst/>
          </a:prstGeom>
          <a:noFill/>
        </p:spPr>
        <p:txBody>
          <a:bodyPr wrap="square">
            <a:spAutoFit/>
          </a:bodyPr>
          <a:lstStyle/>
          <a:p>
            <a:pPr marL="99450" indent="-99450" fontAlgn="base">
              <a:spcBef>
                <a:spcPct val="0"/>
              </a:spcBef>
              <a:spcAft>
                <a:spcPts val="1800"/>
              </a:spcAft>
              <a:buFont typeface="Arial" panose="020B0604020202020204" pitchFamily="34" charset="0"/>
              <a:buChar char="•"/>
              <a:defRPr/>
            </a:pPr>
            <a:r>
              <a:rPr lang="sv-SE" altLang="sv-SE" b="1" dirty="0">
                <a:solidFill>
                  <a:prstClr val="black"/>
                </a:solidFill>
              </a:rPr>
              <a:t> Identifiering av samhällsviktig verksamhet.</a:t>
            </a:r>
          </a:p>
          <a:p>
            <a:pPr marL="99450" indent="-99450" fontAlgn="base">
              <a:spcBef>
                <a:spcPct val="0"/>
              </a:spcBef>
              <a:spcAft>
                <a:spcPts val="1800"/>
              </a:spcAft>
              <a:buFont typeface="Arial" panose="020B0604020202020204" pitchFamily="34" charset="0"/>
              <a:buChar char="•"/>
              <a:defRPr/>
            </a:pPr>
            <a:r>
              <a:rPr lang="sv-SE" b="1" i="0" u="none" strike="noStrike" dirty="0">
                <a:solidFill>
                  <a:prstClr val="black"/>
                </a:solidFill>
                <a:effectLst/>
              </a:rPr>
              <a:t> </a:t>
            </a:r>
            <a:r>
              <a:rPr lang="sv-SE" b="1" i="0" u="none" strike="noStrike" dirty="0">
                <a:solidFill>
                  <a:srgbClr val="000000"/>
                </a:solidFill>
                <a:effectLst/>
              </a:rPr>
              <a:t>Risk- och sårbarhetsanalys (RSA), </a:t>
            </a:r>
            <a:r>
              <a:rPr lang="sv-SE" b="0" i="0" u="none" strike="noStrike" dirty="0">
                <a:solidFill>
                  <a:srgbClr val="000000"/>
                </a:solidFill>
                <a:effectLst/>
              </a:rPr>
              <a:t>som syftar till att identifiera risker och åtgärda sårbarheter i en verksamhet eller inom ett område.</a:t>
            </a:r>
            <a:r>
              <a:rPr lang="en-US" b="0" i="0" dirty="0">
                <a:solidFill>
                  <a:srgbClr val="000000"/>
                </a:solidFill>
                <a:effectLst/>
              </a:rPr>
              <a:t>​</a:t>
            </a:r>
          </a:p>
          <a:p>
            <a:pPr marL="99450" indent="-99450" fontAlgn="base">
              <a:spcBef>
                <a:spcPct val="0"/>
              </a:spcBef>
              <a:spcAft>
                <a:spcPts val="1800"/>
              </a:spcAft>
              <a:buFont typeface="Arial" panose="020B0604020202020204" pitchFamily="34" charset="0"/>
              <a:buChar char="•"/>
              <a:defRPr/>
            </a:pPr>
            <a:r>
              <a:rPr lang="sv-SE" altLang="sv-SE" b="1" dirty="0">
                <a:solidFill>
                  <a:prstClr val="black"/>
                </a:solidFill>
              </a:rPr>
              <a:t> Kontinuitetshantering</a:t>
            </a:r>
            <a:r>
              <a:rPr lang="sv-SE" altLang="sv-SE" dirty="0">
                <a:solidFill>
                  <a:prstClr val="black"/>
                </a:solidFill>
              </a:rPr>
              <a:t> handlar om att planera för att kunna upprätthålla sin verksamhet på en tolerabel nivå oavsett vilken störning den utsätts för.</a:t>
            </a:r>
            <a:endParaRPr lang="en-US" b="0" i="0" dirty="0">
              <a:solidFill>
                <a:srgbClr val="000000"/>
              </a:solidFill>
              <a:effectLst/>
              <a:highlight>
                <a:srgbClr val="F5F5F5"/>
              </a:highlight>
            </a:endParaRPr>
          </a:p>
          <a:p>
            <a:pPr marL="99450" indent="-99450" fontAlgn="base">
              <a:spcBef>
                <a:spcPct val="0"/>
              </a:spcBef>
              <a:spcAft>
                <a:spcPts val="1800"/>
              </a:spcAft>
              <a:buFont typeface="Arial" panose="020B0604020202020204" pitchFamily="34" charset="0"/>
              <a:buChar char="•"/>
              <a:defRPr/>
            </a:pPr>
            <a:r>
              <a:rPr lang="sv-SE" altLang="sv-SE" b="1" dirty="0">
                <a:solidFill>
                  <a:prstClr val="black"/>
                </a:solidFill>
              </a:rPr>
              <a:t> </a:t>
            </a:r>
            <a:r>
              <a:rPr lang="sv-SE" b="1" i="0" u="none" strike="noStrike" dirty="0">
                <a:solidFill>
                  <a:srgbClr val="000000"/>
                </a:solidFill>
                <a:effectLst/>
              </a:rPr>
              <a:t>Försörjningsberedskap </a:t>
            </a:r>
            <a:r>
              <a:rPr lang="sv-SE" b="0" i="0" u="none" strike="noStrike" dirty="0">
                <a:solidFill>
                  <a:srgbClr val="000000"/>
                </a:solidFill>
                <a:effectLst/>
              </a:rPr>
              <a:t>som syftar till att stärka samhällets försörjningsberedskap</a:t>
            </a:r>
            <a:r>
              <a:rPr lang="en-US" b="0" i="0" dirty="0">
                <a:solidFill>
                  <a:srgbClr val="000000"/>
                </a:solidFill>
                <a:effectLst/>
              </a:rPr>
              <a:t>​.</a:t>
            </a:r>
          </a:p>
          <a:p>
            <a:pPr marL="99450" lvl="0" indent="-99450" fontAlgn="base">
              <a:spcBef>
                <a:spcPct val="0"/>
              </a:spcBef>
              <a:spcAft>
                <a:spcPts val="1800"/>
              </a:spcAft>
              <a:buFont typeface="Arial" panose="020B0604020202020204" pitchFamily="34" charset="0"/>
              <a:buChar char="•"/>
              <a:defRPr/>
            </a:pPr>
            <a:endParaRPr lang="sv-SE" altLang="sv-SE" dirty="0">
              <a:solidFill>
                <a:prstClr val="black"/>
              </a:solidFill>
            </a:endParaRPr>
          </a:p>
        </p:txBody>
      </p:sp>
      <p:grpSp>
        <p:nvGrpSpPr>
          <p:cNvPr id="10" name="Grupp 9">
            <a:extLst>
              <a:ext uri="{FF2B5EF4-FFF2-40B4-BE49-F238E27FC236}">
                <a16:creationId xmlns:a16="http://schemas.microsoft.com/office/drawing/2014/main" id="{781FE8B1-1372-AD10-8A79-051A6DB16B85}"/>
              </a:ext>
            </a:extLst>
          </p:cNvPr>
          <p:cNvGrpSpPr/>
          <p:nvPr/>
        </p:nvGrpSpPr>
        <p:grpSpPr>
          <a:xfrm>
            <a:off x="9274325" y="1769693"/>
            <a:ext cx="1201107" cy="369332"/>
            <a:chOff x="9274325" y="1769693"/>
            <a:chExt cx="1201107" cy="369332"/>
          </a:xfrm>
        </p:grpSpPr>
        <p:pic>
          <p:nvPicPr>
            <p:cNvPr id="27" name="stäng">
              <a:hlinkClick r:id="rId15" action="ppaction://hlinksldjump"/>
              <a:extLst>
                <a:ext uri="{FF2B5EF4-FFF2-40B4-BE49-F238E27FC236}">
                  <a16:creationId xmlns:a16="http://schemas.microsoft.com/office/drawing/2014/main" id="{A2A81C99-CDFF-751D-3D3A-E8685B1FC4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83530" y="1808163"/>
              <a:ext cx="291902" cy="291902"/>
            </a:xfrm>
            <a:prstGeom prst="rect">
              <a:avLst/>
            </a:prstGeom>
          </p:spPr>
        </p:pic>
        <p:sp>
          <p:nvSpPr>
            <p:cNvPr id="28" name="textruta 27">
              <a:extLst>
                <a:ext uri="{FF2B5EF4-FFF2-40B4-BE49-F238E27FC236}">
                  <a16:creationId xmlns:a16="http://schemas.microsoft.com/office/drawing/2014/main" id="{EF523E30-B72B-D976-6BAB-88A319482263}"/>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5"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371686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7B31635-E0D7-E943-BE78-54400A696312}"/>
              </a:ext>
            </a:extLst>
          </p:cNvPr>
          <p:cNvGrpSpPr/>
          <p:nvPr/>
        </p:nvGrpSpPr>
        <p:grpSpPr>
          <a:xfrm>
            <a:off x="658813" y="1130678"/>
            <a:ext cx="10190162" cy="5214562"/>
            <a:chOff x="7624136" y="2971720"/>
            <a:chExt cx="3224839" cy="1650231"/>
          </a:xfrm>
        </p:grpSpPr>
        <p:pic>
          <p:nvPicPr>
            <p:cNvPr id="8" name="Bild 7">
              <a:extLst>
                <a:ext uri="{FF2B5EF4-FFF2-40B4-BE49-F238E27FC236}">
                  <a16:creationId xmlns:a16="http://schemas.microsoft.com/office/drawing/2014/main" id="{1239A48A-8D4B-B06F-96D3-6BAF58F3EA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4136" y="2971720"/>
              <a:ext cx="3224839" cy="1650231"/>
            </a:xfrm>
            <a:prstGeom prst="rect">
              <a:avLst/>
            </a:prstGeom>
            <a:effectLst>
              <a:outerShdw blurRad="76200" dist="38100" dir="5400000" algn="t" rotWithShape="0">
                <a:prstClr val="black">
                  <a:alpha val="11076"/>
                </a:prstClr>
              </a:outerShdw>
            </a:effectLst>
          </p:spPr>
        </p:pic>
        <p:pic>
          <p:nvPicPr>
            <p:cNvPr id="9" name="Bild 8">
              <a:extLst>
                <a:ext uri="{FF2B5EF4-FFF2-40B4-BE49-F238E27FC236}">
                  <a16:creationId xmlns:a16="http://schemas.microsoft.com/office/drawing/2014/main" id="{BE65D87F-5A77-021B-2C22-CE147DC86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5553" y="3852051"/>
              <a:ext cx="715208" cy="662230"/>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lang="sv-SE" altLang="sv-SE" sz="2000" b="1" dirty="0">
                <a:latin typeface="+mj-lt"/>
              </a:rPr>
              <a:t>Skydd av anläggningar och information</a:t>
            </a: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7396138"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effectLst/>
                <a:uLnTx/>
                <a:uFillTx/>
                <a:latin typeface="+mj-lt"/>
                <a:ea typeface="+mn-ea"/>
                <a:cs typeface="+mn-cs"/>
              </a:rPr>
              <a:t>Skydd av </a:t>
            </a:r>
            <a:r>
              <a:rPr lang="sv-SE" sz="2800" b="1" i="0" u="none" strike="noStrike" dirty="0">
                <a:solidFill>
                  <a:srgbClr val="000000"/>
                </a:solidFill>
                <a:effectLst/>
                <a:latin typeface="+mj-lt"/>
              </a:rPr>
              <a:t>information och säkerhetsskydd</a:t>
            </a:r>
            <a:endParaRPr kumimoji="0" lang="sv-SE" altLang="sv-SE" sz="2800" b="1" i="0" u="none" strike="noStrike" kern="1200" cap="none" spc="0" normalizeH="0" baseline="0" noProof="0" dirty="0">
              <a:ln>
                <a:noFill/>
              </a:ln>
              <a:effectLst/>
              <a:uLnTx/>
              <a:uFillTx/>
              <a:latin typeface="+mj-lt"/>
              <a:ea typeface="+mn-ea"/>
              <a:cs typeface="+mn-cs"/>
            </a:endParaRP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8" y="2501299"/>
            <a:ext cx="7503027" cy="3323987"/>
          </a:xfrm>
          <a:prstGeom prst="rect">
            <a:avLst/>
          </a:prstGeom>
          <a:noFill/>
        </p:spPr>
        <p:txBody>
          <a:bodyPr wrap="square">
            <a:spAutoFit/>
          </a:bodyPr>
          <a:lstStyle/>
          <a:p>
            <a:pPr algn="l" rtl="0" fontAlgn="base">
              <a:spcAft>
                <a:spcPts val="1800"/>
              </a:spcAft>
            </a:pPr>
            <a:r>
              <a:rPr lang="sv-SE" sz="2000" b="0" i="0" u="none" strike="noStrike" dirty="0">
                <a:solidFill>
                  <a:srgbClr val="000000"/>
                </a:solidFill>
                <a:effectLst/>
              </a:rPr>
              <a:t>Uppgifter och information i samhällsplaneringen kan vara särskilt viktig att skydda från antagonister eller främmande makt på grund av kombinationen av platsbundenhet.</a:t>
            </a:r>
            <a:endParaRPr lang="en-US" sz="2000" b="0" i="0" dirty="0">
              <a:solidFill>
                <a:srgbClr val="000000"/>
              </a:solidFill>
              <a:effectLst/>
            </a:endParaRPr>
          </a:p>
          <a:p>
            <a:pPr algn="l" rtl="0" fontAlgn="base">
              <a:spcAft>
                <a:spcPts val="1800"/>
              </a:spcAft>
            </a:pPr>
            <a:r>
              <a:rPr lang="sv-SE" sz="2000" b="0" i="0" u="none" strike="noStrike" dirty="0">
                <a:solidFill>
                  <a:srgbClr val="000000"/>
                </a:solidFill>
                <a:effectLst/>
              </a:rPr>
              <a:t>Det är därför viktigt att utbilda personal så att säkerhetsskyddsklassificerade uppgifter kan upprättas och tas hand om i samhällsplaneringen.</a:t>
            </a:r>
            <a:endParaRPr lang="en-US" sz="2000" b="0" i="0" dirty="0">
              <a:solidFill>
                <a:srgbClr val="000000"/>
              </a:solidFill>
              <a:effectLst/>
            </a:endParaRPr>
          </a:p>
          <a:p>
            <a:pPr fontAlgn="base">
              <a:spcAft>
                <a:spcPts val="1800"/>
              </a:spcAft>
            </a:pPr>
            <a:r>
              <a:rPr lang="sv-SE" sz="2000" b="0" i="0" u="none" strike="noStrike" dirty="0">
                <a:solidFill>
                  <a:srgbClr val="000000"/>
                </a:solidFill>
                <a:effectLst/>
              </a:rPr>
              <a:t>Uppgifter som omfattas av </a:t>
            </a:r>
            <a:r>
              <a:rPr lang="sv-SE" sz="2000" dirty="0">
                <a:solidFill>
                  <a:srgbClr val="000000"/>
                </a:solidFill>
              </a:rPr>
              <a:t>försvarssekretess enligt </a:t>
            </a:r>
            <a:br>
              <a:rPr lang="sv-SE" sz="2000" dirty="0">
                <a:solidFill>
                  <a:srgbClr val="000000"/>
                </a:solidFill>
              </a:rPr>
            </a:br>
            <a:r>
              <a:rPr lang="sv-SE" sz="2000" dirty="0">
                <a:solidFill>
                  <a:srgbClr val="000000"/>
                </a:solidFill>
              </a:rPr>
              <a:t>offentlighets- och sekretesslagen ska alltid hanteras enligt </a:t>
            </a:r>
            <a:r>
              <a:rPr lang="sv-SE" sz="2000" b="0" i="0" u="none" strike="noStrike" dirty="0">
                <a:solidFill>
                  <a:srgbClr val="000000"/>
                </a:solidFill>
                <a:effectLst/>
              </a:rPr>
              <a:t>säkerhetsskyddslagen. </a:t>
            </a:r>
            <a:endParaRPr lang="sv-SE" sz="2000" b="0" i="0" dirty="0">
              <a:solidFill>
                <a:srgbClr val="000000"/>
              </a:solidFill>
              <a:effectLst/>
            </a:endParaRPr>
          </a:p>
        </p:txBody>
      </p:sp>
      <p:grpSp>
        <p:nvGrpSpPr>
          <p:cNvPr id="27" name="Grupp 26">
            <a:extLst>
              <a:ext uri="{FF2B5EF4-FFF2-40B4-BE49-F238E27FC236}">
                <a16:creationId xmlns:a16="http://schemas.microsoft.com/office/drawing/2014/main" id="{3B271B4E-4207-C181-3D5C-50FDC668F3F7}"/>
              </a:ext>
            </a:extLst>
          </p:cNvPr>
          <p:cNvGrpSpPr/>
          <p:nvPr/>
        </p:nvGrpSpPr>
        <p:grpSpPr>
          <a:xfrm>
            <a:off x="9274325" y="1769693"/>
            <a:ext cx="1201107" cy="369332"/>
            <a:chOff x="9274325" y="1769693"/>
            <a:chExt cx="1201107" cy="369332"/>
          </a:xfrm>
        </p:grpSpPr>
        <p:pic>
          <p:nvPicPr>
            <p:cNvPr id="28" name="stäng">
              <a:hlinkClick r:id="rId15" action="ppaction://hlinksldjump"/>
              <a:extLst>
                <a:ext uri="{FF2B5EF4-FFF2-40B4-BE49-F238E27FC236}">
                  <a16:creationId xmlns:a16="http://schemas.microsoft.com/office/drawing/2014/main" id="{FFDDCE7F-17E1-A9DA-D482-E6869DD5D71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83530" y="1808163"/>
              <a:ext cx="291902" cy="291902"/>
            </a:xfrm>
            <a:prstGeom prst="rect">
              <a:avLst/>
            </a:prstGeom>
          </p:spPr>
        </p:pic>
        <p:sp>
          <p:nvSpPr>
            <p:cNvPr id="29" name="textruta 28">
              <a:extLst>
                <a:ext uri="{FF2B5EF4-FFF2-40B4-BE49-F238E27FC236}">
                  <a16:creationId xmlns:a16="http://schemas.microsoft.com/office/drawing/2014/main" id="{B85F28FC-4EB7-521A-491D-C49603C64357}"/>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5"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1593278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FA2D1227-48D8-36F1-0659-8795BCA64220}"/>
              </a:ext>
            </a:extLst>
          </p:cNvPr>
          <p:cNvGrpSpPr/>
          <p:nvPr/>
        </p:nvGrpSpPr>
        <p:grpSpPr>
          <a:xfrm>
            <a:off x="672044" y="1125538"/>
            <a:ext cx="10176931" cy="5219701"/>
            <a:chOff x="658813" y="4800440"/>
            <a:chExt cx="3224839" cy="1654005"/>
          </a:xfrm>
        </p:grpSpPr>
        <p:pic>
          <p:nvPicPr>
            <p:cNvPr id="30" name="Bild 29">
              <a:extLst>
                <a:ext uri="{FF2B5EF4-FFF2-40B4-BE49-F238E27FC236}">
                  <a16:creationId xmlns:a16="http://schemas.microsoft.com/office/drawing/2014/main" id="{29F69010-78A8-3849-49CD-9DEBDB6639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813" y="4800440"/>
              <a:ext cx="3224839" cy="1654005"/>
            </a:xfrm>
            <a:prstGeom prst="rect">
              <a:avLst/>
            </a:prstGeom>
            <a:effectLst>
              <a:outerShdw blurRad="76200" dist="38100" dir="5400000" algn="t" rotWithShape="0">
                <a:prstClr val="black">
                  <a:alpha val="11076"/>
                </a:prstClr>
              </a:outerShdw>
            </a:effectLst>
          </p:spPr>
        </p:pic>
        <p:pic>
          <p:nvPicPr>
            <p:cNvPr id="31" name="Bild 30">
              <a:extLst>
                <a:ext uri="{FF2B5EF4-FFF2-40B4-BE49-F238E27FC236}">
                  <a16:creationId xmlns:a16="http://schemas.microsoft.com/office/drawing/2014/main" id="{7442C0AE-7FEC-7DE0-129A-889462D5FE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2977493" y="5739556"/>
              <a:ext cx="787792" cy="624469"/>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000" b="1" i="0" u="none" strike="noStrike" kern="1200" cap="none" spc="0" normalizeH="0" baseline="0" noProof="0" dirty="0">
                <a:ln>
                  <a:noFill/>
                </a:ln>
                <a:effectLst/>
                <a:uLnTx/>
                <a:uFillTx/>
                <a:latin typeface="+mj-lt"/>
                <a:ea typeface="+mn-ea"/>
                <a:cs typeface="+mn-cs"/>
              </a:rPr>
              <a:t>Totalförsvarets civila intressen</a:t>
            </a: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7035386"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effectLst/>
                <a:uLnTx/>
                <a:uFillTx/>
                <a:latin typeface="+mj-lt"/>
                <a:ea typeface="+mn-ea"/>
                <a:cs typeface="+mn-cs"/>
              </a:rPr>
              <a:t>Totalförsvarets civila intressen</a:t>
            </a: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8" y="2501299"/>
            <a:ext cx="6647112" cy="3323987"/>
          </a:xfrm>
          <a:prstGeom prst="rect">
            <a:avLst/>
          </a:prstGeom>
          <a:noFill/>
        </p:spPr>
        <p:txBody>
          <a:bodyPr wrap="square">
            <a:spAutoFit/>
          </a:bodyPr>
          <a:lstStyle/>
          <a:p>
            <a:pPr lvl="0" fontAlgn="base">
              <a:spcBef>
                <a:spcPct val="0"/>
              </a:spcBef>
              <a:spcAft>
                <a:spcPts val="1800"/>
              </a:spcAft>
              <a:defRPr/>
            </a:pPr>
            <a:r>
              <a:rPr lang="sv-SE" altLang="sv-SE" sz="2000" dirty="0"/>
              <a:t>Mark- och vattenområden som har betydelse för totalförsvarets civila del ska så långt som möjligt skyddas i den fysiska planeringen. Dessa områden kan användas för en rad olika verksamheter inom olika sektorer. </a:t>
            </a:r>
          </a:p>
          <a:p>
            <a:pPr lvl="0" fontAlgn="base">
              <a:spcBef>
                <a:spcPct val="0"/>
              </a:spcBef>
              <a:spcAft>
                <a:spcPts val="1800"/>
              </a:spcAft>
              <a:defRPr/>
            </a:pPr>
            <a:r>
              <a:rPr lang="sv-SE" altLang="sv-SE" sz="2000" dirty="0"/>
              <a:t>Det kan exempelvis vara lagerutrymmen, företag som producerar en viss vara, infrastruktur eller områden till skydd för civilbefolkningen.</a:t>
            </a:r>
          </a:p>
          <a:p>
            <a:pPr lvl="0" fontAlgn="base">
              <a:spcBef>
                <a:spcPct val="0"/>
              </a:spcBef>
              <a:spcAft>
                <a:spcPts val="1800"/>
              </a:spcAft>
              <a:defRPr/>
            </a:pPr>
            <a:r>
              <a:rPr lang="sv-SE" altLang="sv-SE" sz="2000" dirty="0"/>
              <a:t>Vid höjd beredskap utgör de civila verksamheter som då ska bedrivas, privata som offentliga, av allmänt intressen.</a:t>
            </a:r>
          </a:p>
        </p:txBody>
      </p:sp>
      <p:grpSp>
        <p:nvGrpSpPr>
          <p:cNvPr id="32" name="Grupp 31">
            <a:extLst>
              <a:ext uri="{FF2B5EF4-FFF2-40B4-BE49-F238E27FC236}">
                <a16:creationId xmlns:a16="http://schemas.microsoft.com/office/drawing/2014/main" id="{9BF56F7E-2945-381E-C38F-3D2DB9098BEB}"/>
              </a:ext>
            </a:extLst>
          </p:cNvPr>
          <p:cNvGrpSpPr/>
          <p:nvPr/>
        </p:nvGrpSpPr>
        <p:grpSpPr>
          <a:xfrm>
            <a:off x="9274325" y="1769693"/>
            <a:ext cx="1201107" cy="369332"/>
            <a:chOff x="9274325" y="1769693"/>
            <a:chExt cx="1201107" cy="369332"/>
          </a:xfrm>
        </p:grpSpPr>
        <p:pic>
          <p:nvPicPr>
            <p:cNvPr id="33" name="stäng">
              <a:hlinkClick r:id="rId15" action="ppaction://hlinksldjump"/>
              <a:extLst>
                <a:ext uri="{FF2B5EF4-FFF2-40B4-BE49-F238E27FC236}">
                  <a16:creationId xmlns:a16="http://schemas.microsoft.com/office/drawing/2014/main" id="{88FBE17A-54CB-33B9-03F5-11F5E792621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83530" y="1808163"/>
              <a:ext cx="291902" cy="291902"/>
            </a:xfrm>
            <a:prstGeom prst="rect">
              <a:avLst/>
            </a:prstGeom>
          </p:spPr>
        </p:pic>
        <p:sp>
          <p:nvSpPr>
            <p:cNvPr id="34" name="textruta 33">
              <a:extLst>
                <a:ext uri="{FF2B5EF4-FFF2-40B4-BE49-F238E27FC236}">
                  <a16:creationId xmlns:a16="http://schemas.microsoft.com/office/drawing/2014/main" id="{20BDC7F2-6AB7-D32F-D9B3-8B8A6D97F4AE}"/>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5"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63048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7FD5E91-A0C1-C6E1-05A6-ED861CAE0DDD}"/>
              </a:ext>
            </a:extLst>
          </p:cNvPr>
          <p:cNvGrpSpPr/>
          <p:nvPr/>
        </p:nvGrpSpPr>
        <p:grpSpPr>
          <a:xfrm>
            <a:off x="658814" y="1125539"/>
            <a:ext cx="10190162" cy="5239180"/>
            <a:chOff x="4141474" y="4800440"/>
            <a:chExt cx="3235049" cy="1663271"/>
          </a:xfrm>
        </p:grpSpPr>
        <p:pic>
          <p:nvPicPr>
            <p:cNvPr id="8" name="Bild 7">
              <a:extLst>
                <a:ext uri="{FF2B5EF4-FFF2-40B4-BE49-F238E27FC236}">
                  <a16:creationId xmlns:a16="http://schemas.microsoft.com/office/drawing/2014/main" id="{23EC5EFF-1155-CA78-B7ED-9BEDAC8AED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1474" y="4800440"/>
              <a:ext cx="3235049" cy="1657087"/>
            </a:xfrm>
            <a:prstGeom prst="rect">
              <a:avLst/>
            </a:prstGeom>
            <a:effectLst>
              <a:outerShdw blurRad="76200" dist="38100" dir="5400000" algn="t" rotWithShape="0">
                <a:prstClr val="black">
                  <a:alpha val="11076"/>
                </a:prstClr>
              </a:outerShdw>
            </a:effectLst>
          </p:spPr>
        </p:pic>
        <p:pic>
          <p:nvPicPr>
            <p:cNvPr id="9" name="Bild 8">
              <a:extLst>
                <a:ext uri="{FF2B5EF4-FFF2-40B4-BE49-F238E27FC236}">
                  <a16:creationId xmlns:a16="http://schemas.microsoft.com/office/drawing/2014/main" id="{36FD5966-0D9B-D9DE-1E84-2F74EC791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639923" y="5396911"/>
              <a:ext cx="736600" cy="1066800"/>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000" b="1" i="0" u="none" strike="noStrike" kern="1200" cap="none" spc="0" normalizeH="0" baseline="0" noProof="0" dirty="0">
                <a:ln>
                  <a:noFill/>
                </a:ln>
                <a:solidFill>
                  <a:srgbClr val="000000"/>
                </a:solidFill>
                <a:effectLst/>
                <a:uLnTx/>
                <a:uFillTx/>
                <a:latin typeface="+mj-lt"/>
                <a:ea typeface="+mn-ea"/>
                <a:cs typeface="+mn-cs"/>
              </a:rPr>
              <a:t>Riksintressen för totalförsvarets anläggningar</a:t>
            </a: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7886450"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effectLst/>
                <a:uLnTx/>
                <a:uFillTx/>
                <a:latin typeface="+mj-lt"/>
                <a:ea typeface="+mn-ea"/>
                <a:cs typeface="+mn-cs"/>
              </a:rPr>
              <a:t>Riksintressen för totalförsvarets anläggningar</a:t>
            </a: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7" y="2501299"/>
            <a:ext cx="7738940" cy="3477875"/>
          </a:xfrm>
          <a:prstGeom prst="rect">
            <a:avLst/>
          </a:prstGeom>
          <a:noFill/>
        </p:spPr>
        <p:txBody>
          <a:bodyPr wrap="square">
            <a:spAutoFit/>
          </a:bodyPr>
          <a:lstStyle/>
          <a:p>
            <a:pPr algn="l" rtl="0" fontAlgn="base"/>
            <a:r>
              <a:rPr lang="sv-SE" sz="2000" b="0" i="0" u="none" strike="noStrike" dirty="0">
                <a:solidFill>
                  <a:srgbClr val="000000"/>
                </a:solidFill>
                <a:effectLst/>
              </a:rPr>
              <a:t>Mark- och vattenområden som är av riksintresse för totalförsvarets anläggningar </a:t>
            </a:r>
            <a:r>
              <a:rPr lang="sv-SE" sz="2000" b="1" i="0" u="none" strike="noStrike" dirty="0">
                <a:solidFill>
                  <a:srgbClr val="000000"/>
                </a:solidFill>
                <a:effectLst/>
              </a:rPr>
              <a:t>ska </a:t>
            </a:r>
            <a:r>
              <a:rPr lang="sv-SE" sz="2000" b="0" i="0" u="none" strike="noStrike" dirty="0">
                <a:solidFill>
                  <a:srgbClr val="000000"/>
                </a:solidFill>
                <a:effectLst/>
              </a:rPr>
              <a:t>skyddas mot åtgärder som påtagligt kan försvåra tillkomsten eller utnyttjandet av anläggningarna. </a:t>
            </a:r>
            <a:r>
              <a:rPr lang="en-US" sz="2000" b="0" i="0" dirty="0">
                <a:solidFill>
                  <a:srgbClr val="000000"/>
                </a:solidFill>
                <a:effectLst/>
              </a:rPr>
              <a:t>​</a:t>
            </a:r>
          </a:p>
          <a:p>
            <a:pPr algn="l" rtl="0" fontAlgn="base"/>
            <a:endParaRPr lang="sv-SE" sz="2000" b="0" i="0" u="none" strike="noStrike" dirty="0">
              <a:solidFill>
                <a:srgbClr val="000000"/>
              </a:solidFill>
              <a:effectLst/>
            </a:endParaRPr>
          </a:p>
          <a:p>
            <a:pPr algn="l" rtl="0" fontAlgn="base"/>
            <a:r>
              <a:rPr lang="sv-SE" sz="2000" b="0" i="0" u="none" strike="noStrike" dirty="0">
                <a:solidFill>
                  <a:srgbClr val="000000"/>
                </a:solidFill>
                <a:effectLst/>
              </a:rPr>
              <a:t>MSB ansvarar för att identifiera riksintressen för totalförsvarets anläggningar, den civila delen.</a:t>
            </a:r>
            <a:r>
              <a:rPr lang="en-US" sz="2000" b="0" i="0" dirty="0">
                <a:solidFill>
                  <a:srgbClr val="000000"/>
                </a:solidFill>
                <a:effectLst/>
              </a:rPr>
              <a:t>​</a:t>
            </a:r>
          </a:p>
          <a:p>
            <a:pPr algn="l" rtl="0" fontAlgn="base"/>
            <a:endParaRPr lang="sv-SE" sz="2000" b="0" i="0" u="none" strike="noStrike" dirty="0">
              <a:solidFill>
                <a:srgbClr val="000000"/>
              </a:solidFill>
              <a:effectLst/>
            </a:endParaRPr>
          </a:p>
          <a:p>
            <a:pPr algn="l" rtl="0" fontAlgn="base"/>
            <a:r>
              <a:rPr lang="sv-SE" sz="2000" b="0" i="0" u="none" strike="noStrike" dirty="0">
                <a:solidFill>
                  <a:srgbClr val="000000"/>
                </a:solidFill>
                <a:effectLst/>
              </a:rPr>
              <a:t>MSB identifierar också mark- och vattenområden som har betydelse för totalförsvarets civila del. Dessa områden ska </a:t>
            </a:r>
            <a:br>
              <a:rPr lang="sv-SE" sz="2000" b="0" i="0" u="none" strike="noStrike" dirty="0">
                <a:solidFill>
                  <a:srgbClr val="000000"/>
                </a:solidFill>
                <a:effectLst/>
              </a:rPr>
            </a:br>
            <a:r>
              <a:rPr lang="sv-SE" sz="2000" b="1" i="0" u="none" strike="noStrike" dirty="0">
                <a:solidFill>
                  <a:srgbClr val="000000"/>
                </a:solidFill>
                <a:effectLst/>
              </a:rPr>
              <a:t>så långt som möjligt </a:t>
            </a:r>
            <a:r>
              <a:rPr lang="sv-SE" sz="2000" b="0" i="0" u="none" dirty="0">
                <a:effectLst/>
              </a:rPr>
              <a:t>skyddas </a:t>
            </a:r>
            <a:r>
              <a:rPr lang="sv-SE" sz="2000" b="0" i="0" u="none" strike="noStrike" dirty="0">
                <a:solidFill>
                  <a:srgbClr val="000000"/>
                </a:solidFill>
                <a:effectLst/>
              </a:rPr>
              <a:t>mot åtgärder som kan påtagligt motverka totalförsvarets intressen. </a:t>
            </a:r>
            <a:r>
              <a:rPr lang="en-US" sz="2000" b="0" i="0" dirty="0">
                <a:solidFill>
                  <a:srgbClr val="000000"/>
                </a:solidFill>
                <a:effectLst/>
              </a:rPr>
              <a:t>​</a:t>
            </a:r>
          </a:p>
        </p:txBody>
      </p:sp>
      <p:grpSp>
        <p:nvGrpSpPr>
          <p:cNvPr id="27" name="Grupp 26">
            <a:extLst>
              <a:ext uri="{FF2B5EF4-FFF2-40B4-BE49-F238E27FC236}">
                <a16:creationId xmlns:a16="http://schemas.microsoft.com/office/drawing/2014/main" id="{3A955B57-C7B5-9307-4CEA-3919CBE287E8}"/>
              </a:ext>
            </a:extLst>
          </p:cNvPr>
          <p:cNvGrpSpPr/>
          <p:nvPr/>
        </p:nvGrpSpPr>
        <p:grpSpPr>
          <a:xfrm>
            <a:off x="9274325" y="1769693"/>
            <a:ext cx="1201107" cy="369332"/>
            <a:chOff x="9274325" y="1769693"/>
            <a:chExt cx="1201107" cy="369332"/>
          </a:xfrm>
        </p:grpSpPr>
        <p:pic>
          <p:nvPicPr>
            <p:cNvPr id="28" name="stäng">
              <a:hlinkClick r:id="rId15" action="ppaction://hlinksldjump"/>
              <a:extLst>
                <a:ext uri="{FF2B5EF4-FFF2-40B4-BE49-F238E27FC236}">
                  <a16:creationId xmlns:a16="http://schemas.microsoft.com/office/drawing/2014/main" id="{75EA3140-B3B1-3E5B-76F2-D655A9AC42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83530" y="1808163"/>
              <a:ext cx="291902" cy="291902"/>
            </a:xfrm>
            <a:prstGeom prst="rect">
              <a:avLst/>
            </a:prstGeom>
          </p:spPr>
        </p:pic>
        <p:sp>
          <p:nvSpPr>
            <p:cNvPr id="29" name="textruta 28">
              <a:extLst>
                <a:ext uri="{FF2B5EF4-FFF2-40B4-BE49-F238E27FC236}">
                  <a16:creationId xmlns:a16="http://schemas.microsoft.com/office/drawing/2014/main" id="{FCC032D6-84AC-5CC6-B391-A0B4EA7D9626}"/>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5"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25528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81010C68-1537-3ADD-3854-C53423856D3B}"/>
              </a:ext>
            </a:extLst>
          </p:cNvPr>
          <p:cNvGrpSpPr/>
          <p:nvPr/>
        </p:nvGrpSpPr>
        <p:grpSpPr>
          <a:xfrm>
            <a:off x="658813" y="1119625"/>
            <a:ext cx="10190162" cy="5225613"/>
            <a:chOff x="658813" y="1119625"/>
            <a:chExt cx="10190162" cy="5225613"/>
          </a:xfrm>
        </p:grpSpPr>
        <p:sp>
          <p:nvSpPr>
            <p:cNvPr id="30" name="Frihandsfigur 29">
              <a:extLst>
                <a:ext uri="{FF2B5EF4-FFF2-40B4-BE49-F238E27FC236}">
                  <a16:creationId xmlns:a16="http://schemas.microsoft.com/office/drawing/2014/main" id="{6C33B11C-ED85-CC9D-B363-74A4E1106623}"/>
                </a:ext>
              </a:extLst>
            </p:cNvPr>
            <p:cNvSpPr/>
            <p:nvPr/>
          </p:nvSpPr>
          <p:spPr>
            <a:xfrm>
              <a:off x="658813" y="1119625"/>
              <a:ext cx="10190162" cy="5225613"/>
            </a:xfrm>
            <a:custGeom>
              <a:avLst/>
              <a:gdLst>
                <a:gd name="connsiteX0" fmla="*/ 3210507 w 3224839"/>
                <a:gd name="connsiteY0" fmla="*/ 0 h 1544798"/>
                <a:gd name="connsiteX1" fmla="*/ 3224839 w 3224839"/>
                <a:gd name="connsiteY1" fmla="*/ 12508 h 1544798"/>
                <a:gd name="connsiteX2" fmla="*/ 3224839 w 3224839"/>
                <a:gd name="connsiteY2" fmla="*/ 1532290 h 1544798"/>
                <a:gd name="connsiteX3" fmla="*/ 3210507 w 3224839"/>
                <a:gd name="connsiteY3" fmla="*/ 1544798 h 1544798"/>
                <a:gd name="connsiteX4" fmla="*/ 14333 w 3224839"/>
                <a:gd name="connsiteY4" fmla="*/ 1544798 h 1544798"/>
                <a:gd name="connsiteX5" fmla="*/ 0 w 3224839"/>
                <a:gd name="connsiteY5" fmla="*/ 1532290 h 1544798"/>
                <a:gd name="connsiteX6" fmla="*/ 0 w 3224839"/>
                <a:gd name="connsiteY6" fmla="*/ 12508 h 1544798"/>
                <a:gd name="connsiteX7" fmla="*/ 14333 w 3224839"/>
                <a:gd name="connsiteY7" fmla="*/ 0 h 154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839" h="1544798">
                  <a:moveTo>
                    <a:pt x="3210507" y="0"/>
                  </a:moveTo>
                  <a:cubicBezTo>
                    <a:pt x="3218422" y="0"/>
                    <a:pt x="3224839" y="5600"/>
                    <a:pt x="3224839" y="12508"/>
                  </a:cubicBezTo>
                  <a:lnTo>
                    <a:pt x="3224839" y="1532290"/>
                  </a:lnTo>
                  <a:cubicBezTo>
                    <a:pt x="3224839" y="1539198"/>
                    <a:pt x="3218422" y="1544798"/>
                    <a:pt x="3210507" y="1544798"/>
                  </a:cubicBezTo>
                  <a:lnTo>
                    <a:pt x="14333" y="1544798"/>
                  </a:lnTo>
                  <a:cubicBezTo>
                    <a:pt x="6417" y="1544798"/>
                    <a:pt x="0" y="1539198"/>
                    <a:pt x="0" y="1532290"/>
                  </a:cubicBezTo>
                  <a:lnTo>
                    <a:pt x="0" y="12508"/>
                  </a:lnTo>
                  <a:cubicBezTo>
                    <a:pt x="0" y="5600"/>
                    <a:pt x="6417" y="0"/>
                    <a:pt x="14333" y="0"/>
                  </a:cubicBezTo>
                  <a:close/>
                </a:path>
              </a:pathLst>
            </a:custGeom>
            <a:solidFill>
              <a:srgbClr val="6F6E67"/>
            </a:solidFill>
            <a:ln w="0" cap="flat">
              <a:noFill/>
              <a:prstDash val="solid"/>
              <a:miter/>
            </a:ln>
          </p:spPr>
          <p:txBody>
            <a:bodyPr rtlCol="0" anchor="ctr"/>
            <a:lstStyle/>
            <a:p>
              <a:endParaRPr lang="sv-SE" dirty="0"/>
            </a:p>
          </p:txBody>
        </p:sp>
        <p:sp>
          <p:nvSpPr>
            <p:cNvPr id="31" name="Frihandsfigur 30">
              <a:extLst>
                <a:ext uri="{FF2B5EF4-FFF2-40B4-BE49-F238E27FC236}">
                  <a16:creationId xmlns:a16="http://schemas.microsoft.com/office/drawing/2014/main" id="{33FB9557-0B95-6623-A531-E5CBEF93941E}"/>
                </a:ext>
              </a:extLst>
            </p:cNvPr>
            <p:cNvSpPr/>
            <p:nvPr/>
          </p:nvSpPr>
          <p:spPr>
            <a:xfrm>
              <a:off x="658813" y="1119625"/>
              <a:ext cx="10190162" cy="282486"/>
            </a:xfrm>
            <a:custGeom>
              <a:avLst/>
              <a:gdLst>
                <a:gd name="connsiteX0" fmla="*/ 0 w 3224839"/>
                <a:gd name="connsiteY0" fmla="*/ 12508 h 75050"/>
                <a:gd name="connsiteX1" fmla="*/ 14333 w 3224839"/>
                <a:gd name="connsiteY1" fmla="*/ 0 h 75050"/>
                <a:gd name="connsiteX2" fmla="*/ 3210507 w 3224839"/>
                <a:gd name="connsiteY2" fmla="*/ 0 h 75050"/>
                <a:gd name="connsiteX3" fmla="*/ 3224839 w 3224839"/>
                <a:gd name="connsiteY3" fmla="*/ 12508 h 75050"/>
                <a:gd name="connsiteX4" fmla="*/ 3224839 w 3224839"/>
                <a:gd name="connsiteY4" fmla="*/ 75051 h 75050"/>
                <a:gd name="connsiteX5" fmla="*/ 0 w 3224839"/>
                <a:gd name="connsiteY5" fmla="*/ 75051 h 75050"/>
                <a:gd name="connsiteX6" fmla="*/ 0 w 3224839"/>
                <a:gd name="connsiteY6" fmla="*/ 12508 h 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839" h="75050">
                  <a:moveTo>
                    <a:pt x="0" y="12508"/>
                  </a:moveTo>
                  <a:cubicBezTo>
                    <a:pt x="0" y="5629"/>
                    <a:pt x="6378" y="0"/>
                    <a:pt x="14333" y="0"/>
                  </a:cubicBezTo>
                  <a:lnTo>
                    <a:pt x="3210507" y="0"/>
                  </a:lnTo>
                  <a:cubicBezTo>
                    <a:pt x="3218389" y="0"/>
                    <a:pt x="3224839" y="5629"/>
                    <a:pt x="3224839" y="12508"/>
                  </a:cubicBezTo>
                  <a:lnTo>
                    <a:pt x="3224839" y="75051"/>
                  </a:lnTo>
                  <a:lnTo>
                    <a:pt x="0" y="75051"/>
                  </a:lnTo>
                  <a:lnTo>
                    <a:pt x="0" y="12508"/>
                  </a:lnTo>
                  <a:close/>
                </a:path>
              </a:pathLst>
            </a:custGeom>
            <a:solidFill>
              <a:srgbClr val="CC0000"/>
            </a:solidFill>
            <a:ln w="0" cap="flat">
              <a:noFill/>
              <a:prstDash val="solid"/>
              <a:miter/>
            </a:ln>
          </p:spPr>
          <p:txBody>
            <a:bodyPr rtlCol="0" anchor="ctr"/>
            <a:lstStyle/>
            <a:p>
              <a:endParaRPr lang="sv-SE" dirty="0"/>
            </a:p>
          </p:txBody>
        </p:sp>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lang="sv-SE" altLang="sv-SE" sz="2000" dirty="0">
                <a:solidFill>
                  <a:srgbClr val="000000"/>
                </a:solidFill>
                <a:ea typeface="+mn-ea"/>
                <a:cs typeface="+mn-cs"/>
              </a:rPr>
              <a:t>Läs mer</a:t>
            </a:r>
            <a:endParaRPr kumimoji="0" lang="sv-SE" altLang="sv-SE" sz="2000" b="1" i="0" u="none" strike="noStrike" kern="1200" cap="none" spc="0" normalizeH="0" baseline="0" noProof="0" dirty="0">
              <a:ln>
                <a:noFill/>
              </a:ln>
              <a:solidFill>
                <a:srgbClr val="000000"/>
              </a:solidFill>
              <a:effectLst/>
              <a:uLnTx/>
              <a:uFillTx/>
              <a:latin typeface="+mj-lt"/>
              <a:ea typeface="+mn-ea"/>
              <a:cs typeface="+mn-cs"/>
            </a:endParaRP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7886450"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solidFill>
                  <a:schemeClr val="bg1"/>
                </a:solidFill>
                <a:effectLst/>
                <a:uLnTx/>
                <a:uFillTx/>
                <a:latin typeface="+mj-lt"/>
                <a:ea typeface="+mn-ea"/>
                <a:cs typeface="+mn-cs"/>
              </a:rPr>
              <a:t>Läs mer</a:t>
            </a: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8" y="2501298"/>
            <a:ext cx="5559927" cy="3093154"/>
          </a:xfrm>
          <a:prstGeom prst="rect">
            <a:avLst/>
          </a:prstGeom>
          <a:noFill/>
        </p:spPr>
        <p:txBody>
          <a:bodyPr wrap="square">
            <a:spAutoFit/>
          </a:bodyPr>
          <a:lstStyle/>
          <a:p>
            <a:pPr>
              <a:spcAft>
                <a:spcPts val="1800"/>
              </a:spcAft>
            </a:pPr>
            <a:r>
              <a:rPr lang="sv-SE" sz="2000" b="0" i="0" u="none" strike="noStrike" dirty="0">
                <a:solidFill>
                  <a:srgbClr val="FFFFFF"/>
                </a:solidFill>
                <a:effectLst/>
              </a:rPr>
              <a:t>Vägledningen ger grundläggande kunskap om arbetet med civilt försvar och fysisk planering. Den innehåller även exempel och checklistor för hur totalförsvarets civila intressen kan omhändertas inom ramen för den fysiska planeringen och inom den samhällsplanering som sker innan, parallellt och efter den fysiska planeringen</a:t>
            </a:r>
            <a:r>
              <a:rPr lang="sv-SE" sz="2000" dirty="0">
                <a:solidFill>
                  <a:schemeClr val="bg1"/>
                </a:solidFill>
              </a:rPr>
              <a:t>.</a:t>
            </a:r>
          </a:p>
          <a:p>
            <a:pPr>
              <a:spcAft>
                <a:spcPts val="1800"/>
              </a:spcAft>
            </a:pPr>
            <a:r>
              <a:rPr lang="sv-SE" sz="2000" b="1" dirty="0">
                <a:solidFill>
                  <a:schemeClr val="bg1"/>
                </a:solidFill>
                <a:hlinkClick r:id="rId12">
                  <a:extLst>
                    <a:ext uri="{A12FA001-AC4F-418D-AE19-62706E023703}">
                      <ahyp:hlinkClr xmlns:ahyp="http://schemas.microsoft.com/office/drawing/2018/hyperlinkcolor" val="tx"/>
                    </a:ext>
                  </a:extLst>
                </a:hlinkClick>
              </a:rPr>
              <a:t>Läs vägledningen här</a:t>
            </a:r>
            <a:endParaRPr lang="sv-SE" sz="2000" b="1" dirty="0">
              <a:solidFill>
                <a:schemeClr val="bg1"/>
              </a:solidFill>
            </a:endParaRPr>
          </a:p>
        </p:txBody>
      </p:sp>
      <p:grpSp>
        <p:nvGrpSpPr>
          <p:cNvPr id="27" name="Grupp 26">
            <a:extLst>
              <a:ext uri="{FF2B5EF4-FFF2-40B4-BE49-F238E27FC236}">
                <a16:creationId xmlns:a16="http://schemas.microsoft.com/office/drawing/2014/main" id="{CF9F5DAC-1E28-3CFE-D3A4-46415CDA5BA7}"/>
              </a:ext>
            </a:extLst>
          </p:cNvPr>
          <p:cNvGrpSpPr/>
          <p:nvPr/>
        </p:nvGrpSpPr>
        <p:grpSpPr>
          <a:xfrm>
            <a:off x="9274325" y="1769693"/>
            <a:ext cx="1198695" cy="369332"/>
            <a:chOff x="9274325" y="1769693"/>
            <a:chExt cx="1198695" cy="369332"/>
          </a:xfrm>
        </p:grpSpPr>
        <p:grpSp>
          <p:nvGrpSpPr>
            <p:cNvPr id="32" name="stäng">
              <a:extLst>
                <a:ext uri="{FF2B5EF4-FFF2-40B4-BE49-F238E27FC236}">
                  <a16:creationId xmlns:a16="http://schemas.microsoft.com/office/drawing/2014/main" id="{F837D8AC-011B-3E42-4019-324F139B77E2}"/>
                </a:ext>
              </a:extLst>
            </p:cNvPr>
            <p:cNvGrpSpPr/>
            <p:nvPr/>
          </p:nvGrpSpPr>
          <p:grpSpPr>
            <a:xfrm>
              <a:off x="10183530" y="1808163"/>
              <a:ext cx="289490" cy="289490"/>
              <a:chOff x="10183530" y="1808163"/>
              <a:chExt cx="289490" cy="289490"/>
            </a:xfrm>
          </p:grpSpPr>
          <p:sp>
            <p:nvSpPr>
              <p:cNvPr id="33" name="Frihandsfigur 32">
                <a:hlinkClick r:id="rId13" action="ppaction://hlinksldjump"/>
                <a:extLst>
                  <a:ext uri="{FF2B5EF4-FFF2-40B4-BE49-F238E27FC236}">
                    <a16:creationId xmlns:a16="http://schemas.microsoft.com/office/drawing/2014/main" id="{97F5A49F-92A8-BD6C-B770-3D2A18D6DD23}"/>
                  </a:ext>
                </a:extLst>
              </p:cNvPr>
              <p:cNvSpPr/>
              <p:nvPr/>
            </p:nvSpPr>
            <p:spPr>
              <a:xfrm>
                <a:off x="10183530" y="1808163"/>
                <a:ext cx="289490" cy="289490"/>
              </a:xfrm>
              <a:custGeom>
                <a:avLst/>
                <a:gdLst>
                  <a:gd name="connsiteX0" fmla="*/ 289491 w 289490"/>
                  <a:gd name="connsiteY0" fmla="*/ 144745 h 289490"/>
                  <a:gd name="connsiteX1" fmla="*/ 144745 w 289490"/>
                  <a:gd name="connsiteY1" fmla="*/ 289491 h 289490"/>
                  <a:gd name="connsiteX2" fmla="*/ 0 w 289490"/>
                  <a:gd name="connsiteY2" fmla="*/ 144745 h 289490"/>
                  <a:gd name="connsiteX3" fmla="*/ 144745 w 289490"/>
                  <a:gd name="connsiteY3" fmla="*/ 0 h 289490"/>
                  <a:gd name="connsiteX4" fmla="*/ 289491 w 289490"/>
                  <a:gd name="connsiteY4" fmla="*/ 144745 h 28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90" h="289490">
                    <a:moveTo>
                      <a:pt x="289491" y="144745"/>
                    </a:moveTo>
                    <a:cubicBezTo>
                      <a:pt x="289491" y="224701"/>
                      <a:pt x="224701" y="289491"/>
                      <a:pt x="144745" y="289491"/>
                    </a:cubicBezTo>
                    <a:cubicBezTo>
                      <a:pt x="64790" y="289491"/>
                      <a:pt x="0" y="224701"/>
                      <a:pt x="0" y="144745"/>
                    </a:cubicBezTo>
                    <a:cubicBezTo>
                      <a:pt x="0" y="64790"/>
                      <a:pt x="64790" y="0"/>
                      <a:pt x="144745" y="0"/>
                    </a:cubicBezTo>
                    <a:cubicBezTo>
                      <a:pt x="224701" y="0"/>
                      <a:pt x="289491" y="64790"/>
                      <a:pt x="289491" y="144745"/>
                    </a:cubicBezTo>
                    <a:close/>
                  </a:path>
                </a:pathLst>
              </a:custGeom>
              <a:solidFill>
                <a:schemeClr val="bg1"/>
              </a:solidFill>
              <a:ln w="0" cap="flat">
                <a:noFill/>
                <a:prstDash val="solid"/>
                <a:miter/>
              </a:ln>
            </p:spPr>
            <p:txBody>
              <a:bodyPr rtlCol="0" anchor="ctr"/>
              <a:lstStyle/>
              <a:p>
                <a:endParaRPr lang="sv-SE" dirty="0"/>
              </a:p>
            </p:txBody>
          </p:sp>
          <p:sp>
            <p:nvSpPr>
              <p:cNvPr id="34" name="Frihandsfigur 33">
                <a:extLst>
                  <a:ext uri="{FF2B5EF4-FFF2-40B4-BE49-F238E27FC236}">
                    <a16:creationId xmlns:a16="http://schemas.microsoft.com/office/drawing/2014/main" id="{AB447374-BC7C-966D-A557-6A60289A81EA}"/>
                  </a:ext>
                </a:extLst>
              </p:cNvPr>
              <p:cNvSpPr/>
              <p:nvPr/>
            </p:nvSpPr>
            <p:spPr>
              <a:xfrm>
                <a:off x="10283220" y="1907853"/>
                <a:ext cx="90108" cy="90108"/>
              </a:xfrm>
              <a:custGeom>
                <a:avLst/>
                <a:gdLst>
                  <a:gd name="connsiteX0" fmla="*/ 1904 w 90108"/>
                  <a:gd name="connsiteY0" fmla="*/ 1904 h 90108"/>
                  <a:gd name="connsiteX1" fmla="*/ 10978 w 90108"/>
                  <a:gd name="connsiteY1" fmla="*/ 1904 h 90108"/>
                  <a:gd name="connsiteX2" fmla="*/ 45054 w 90108"/>
                  <a:gd name="connsiteY2" fmla="*/ 35980 h 90108"/>
                  <a:gd name="connsiteX3" fmla="*/ 79131 w 90108"/>
                  <a:gd name="connsiteY3" fmla="*/ 1904 h 90108"/>
                  <a:gd name="connsiteX4" fmla="*/ 88205 w 90108"/>
                  <a:gd name="connsiteY4" fmla="*/ 1904 h 90108"/>
                  <a:gd name="connsiteX5" fmla="*/ 88205 w 90108"/>
                  <a:gd name="connsiteY5" fmla="*/ 10978 h 90108"/>
                  <a:gd name="connsiteX6" fmla="*/ 54129 w 90108"/>
                  <a:gd name="connsiteY6" fmla="*/ 45054 h 90108"/>
                  <a:gd name="connsiteX7" fmla="*/ 88205 w 90108"/>
                  <a:gd name="connsiteY7" fmla="*/ 79131 h 90108"/>
                  <a:gd name="connsiteX8" fmla="*/ 88205 w 90108"/>
                  <a:gd name="connsiteY8" fmla="*/ 88205 h 90108"/>
                  <a:gd name="connsiteX9" fmla="*/ 79131 w 90108"/>
                  <a:gd name="connsiteY9" fmla="*/ 88205 h 90108"/>
                  <a:gd name="connsiteX10" fmla="*/ 45054 w 90108"/>
                  <a:gd name="connsiteY10" fmla="*/ 54129 h 90108"/>
                  <a:gd name="connsiteX11" fmla="*/ 10978 w 90108"/>
                  <a:gd name="connsiteY11" fmla="*/ 88205 h 90108"/>
                  <a:gd name="connsiteX12" fmla="*/ 1904 w 90108"/>
                  <a:gd name="connsiteY12" fmla="*/ 88205 h 90108"/>
                  <a:gd name="connsiteX13" fmla="*/ 1904 w 90108"/>
                  <a:gd name="connsiteY13" fmla="*/ 79131 h 90108"/>
                  <a:gd name="connsiteX14" fmla="*/ 35980 w 90108"/>
                  <a:gd name="connsiteY14" fmla="*/ 45054 h 90108"/>
                  <a:gd name="connsiteX15" fmla="*/ 1904 w 90108"/>
                  <a:gd name="connsiteY15" fmla="*/ 10978 h 90108"/>
                  <a:gd name="connsiteX16" fmla="*/ 1904 w 90108"/>
                  <a:gd name="connsiteY16" fmla="*/ 1904 h 9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108" h="90108">
                    <a:moveTo>
                      <a:pt x="1904" y="1904"/>
                    </a:moveTo>
                    <a:cubicBezTo>
                      <a:pt x="4442" y="-635"/>
                      <a:pt x="8503" y="-635"/>
                      <a:pt x="10978" y="1904"/>
                    </a:cubicBezTo>
                    <a:lnTo>
                      <a:pt x="45054" y="35980"/>
                    </a:lnTo>
                    <a:lnTo>
                      <a:pt x="79131" y="1904"/>
                    </a:lnTo>
                    <a:cubicBezTo>
                      <a:pt x="81669" y="-635"/>
                      <a:pt x="85730" y="-635"/>
                      <a:pt x="88205" y="1904"/>
                    </a:cubicBezTo>
                    <a:cubicBezTo>
                      <a:pt x="90743" y="4442"/>
                      <a:pt x="90743" y="8503"/>
                      <a:pt x="88205" y="10978"/>
                    </a:cubicBezTo>
                    <a:lnTo>
                      <a:pt x="54129" y="45054"/>
                    </a:lnTo>
                    <a:lnTo>
                      <a:pt x="88205" y="79131"/>
                    </a:lnTo>
                    <a:cubicBezTo>
                      <a:pt x="90743" y="81669"/>
                      <a:pt x="90743" y="85730"/>
                      <a:pt x="88205" y="88205"/>
                    </a:cubicBezTo>
                    <a:cubicBezTo>
                      <a:pt x="85667" y="90743"/>
                      <a:pt x="81606" y="90743"/>
                      <a:pt x="79131" y="88205"/>
                    </a:cubicBezTo>
                    <a:lnTo>
                      <a:pt x="45054" y="54129"/>
                    </a:lnTo>
                    <a:lnTo>
                      <a:pt x="10978" y="88205"/>
                    </a:lnTo>
                    <a:cubicBezTo>
                      <a:pt x="8440" y="90743"/>
                      <a:pt x="4379" y="90743"/>
                      <a:pt x="1904" y="88205"/>
                    </a:cubicBezTo>
                    <a:cubicBezTo>
                      <a:pt x="-635" y="85667"/>
                      <a:pt x="-635" y="81606"/>
                      <a:pt x="1904" y="79131"/>
                    </a:cubicBezTo>
                    <a:lnTo>
                      <a:pt x="35980" y="45054"/>
                    </a:lnTo>
                    <a:lnTo>
                      <a:pt x="1904" y="10978"/>
                    </a:lnTo>
                    <a:cubicBezTo>
                      <a:pt x="-635" y="8440"/>
                      <a:pt x="-635" y="4379"/>
                      <a:pt x="1904" y="1904"/>
                    </a:cubicBezTo>
                    <a:close/>
                  </a:path>
                </a:pathLst>
              </a:custGeom>
              <a:solidFill>
                <a:srgbClr val="CC0000"/>
              </a:solidFill>
              <a:ln w="0" cap="flat">
                <a:noFill/>
                <a:prstDash val="solid"/>
                <a:miter/>
              </a:ln>
            </p:spPr>
            <p:txBody>
              <a:bodyPr rtlCol="0" anchor="ctr"/>
              <a:lstStyle/>
              <a:p>
                <a:endParaRPr lang="sv-SE" dirty="0"/>
              </a:p>
            </p:txBody>
          </p:sp>
        </p:grpSp>
        <p:sp>
          <p:nvSpPr>
            <p:cNvPr id="29" name="textruta 28">
              <a:extLst>
                <a:ext uri="{FF2B5EF4-FFF2-40B4-BE49-F238E27FC236}">
                  <a16:creationId xmlns:a16="http://schemas.microsoft.com/office/drawing/2014/main" id="{C9054018-C0B0-55C1-CF83-8C426747410C}"/>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solidFill>
                    <a:schemeClr val="bg1"/>
                  </a:solidFill>
                  <a:latin typeface="+mj-lt"/>
                  <a:hlinkClick r:id="rId13" action="ppaction://hlinksldjump">
                    <a:extLst>
                      <a:ext uri="{A12FA001-AC4F-418D-AE19-62706E023703}">
                        <ahyp:hlinkClr xmlns:ahyp="http://schemas.microsoft.com/office/drawing/2018/hyperlinkcolor" val="tx"/>
                      </a:ext>
                    </a:extLst>
                  </a:hlinkClick>
                </a:rPr>
                <a:t>Stäng</a:t>
              </a:r>
              <a:endParaRPr lang="sv-SE" altLang="sv-SE" b="1" dirty="0">
                <a:solidFill>
                  <a:schemeClr val="bg1"/>
                </a:solidFill>
                <a:latin typeface="+mj-lt"/>
              </a:endParaRPr>
            </a:p>
          </p:txBody>
        </p:sp>
      </p:grpSp>
      <p:pic>
        <p:nvPicPr>
          <p:cNvPr id="7" name="Bildobjekt 6">
            <a:extLst>
              <a:ext uri="{FF2B5EF4-FFF2-40B4-BE49-F238E27FC236}">
                <a16:creationId xmlns:a16="http://schemas.microsoft.com/office/drawing/2014/main" id="{08268C64-6DC8-4D52-56AB-92E277821C72}"/>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456669" y="2501299"/>
            <a:ext cx="2259198" cy="3213701"/>
          </a:xfrm>
          <a:prstGeom prst="rect">
            <a:avLst/>
          </a:prstGeom>
          <a:effectLst>
            <a:outerShdw blurRad="50800" dist="50800" dir="5400000" algn="ctr" rotWithShape="0">
              <a:srgbClr val="000000">
                <a:alpha val="38000"/>
              </a:srgbClr>
            </a:outerShdw>
          </a:effectLst>
        </p:spPr>
      </p:pic>
    </p:spTree>
    <p:extLst>
      <p:ext uri="{BB962C8B-B14F-4D97-AF65-F5344CB8AC3E}">
        <p14:creationId xmlns:p14="http://schemas.microsoft.com/office/powerpoint/2010/main" val="130030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01DA0-1C02-8E42-3F30-F1E680670FEE}"/>
              </a:ext>
            </a:extLst>
          </p:cNvPr>
          <p:cNvSpPr>
            <a:spLocks noGrp="1"/>
          </p:cNvSpPr>
          <p:nvPr>
            <p:ph type="title"/>
          </p:nvPr>
        </p:nvSpPr>
        <p:spPr>
          <a:xfrm>
            <a:off x="928133" y="800733"/>
            <a:ext cx="8582400" cy="1273968"/>
          </a:xfrm>
          <a:effectLst/>
        </p:spPr>
        <p:txBody>
          <a:bodyPr/>
          <a:lstStyle/>
          <a:p>
            <a:r>
              <a:rPr lang="sv-SE" altLang="sv-SE" dirty="0">
                <a:solidFill>
                  <a:schemeClr val="bg1"/>
                </a:solidFill>
              </a:rPr>
              <a:t>Totalförsvarets civila</a:t>
            </a:r>
            <a:r>
              <a:rPr lang="sv-SE" altLang="sv-SE" sz="2400" b="0" dirty="0">
                <a:solidFill>
                  <a:schemeClr val="bg1"/>
                </a:solidFill>
                <a:latin typeface="Arial" panose="020B0604020202020204" pitchFamily="34" charset="0"/>
              </a:rPr>
              <a:t> </a:t>
            </a:r>
            <a:r>
              <a:rPr lang="sv-SE" altLang="sv-SE" dirty="0">
                <a:solidFill>
                  <a:schemeClr val="bg1"/>
                </a:solidFill>
              </a:rPr>
              <a:t>intressen </a:t>
            </a:r>
            <a:br>
              <a:rPr lang="sv-SE" altLang="sv-SE" dirty="0">
                <a:solidFill>
                  <a:schemeClr val="bg1"/>
                </a:solidFill>
              </a:rPr>
            </a:br>
            <a:r>
              <a:rPr lang="sv-SE" altLang="sv-SE" dirty="0">
                <a:solidFill>
                  <a:schemeClr val="bg1"/>
                </a:solidFill>
              </a:rPr>
              <a:t>i</a:t>
            </a:r>
            <a:r>
              <a:rPr lang="sv-SE" altLang="sv-SE" sz="2400" b="0" dirty="0">
                <a:solidFill>
                  <a:schemeClr val="bg1"/>
                </a:solidFill>
                <a:latin typeface="Arial" panose="020B0604020202020204" pitchFamily="34" charset="0"/>
              </a:rPr>
              <a:t> </a:t>
            </a:r>
            <a:r>
              <a:rPr lang="sv-SE" altLang="sv-SE" dirty="0">
                <a:solidFill>
                  <a:schemeClr val="bg1"/>
                </a:solidFill>
              </a:rPr>
              <a:t>samhällsplaneringen</a:t>
            </a:r>
            <a:endParaRPr lang="sv-SE" dirty="0">
              <a:solidFill>
                <a:schemeClr val="bg1"/>
              </a:solidFill>
            </a:endParaRPr>
          </a:p>
        </p:txBody>
      </p:sp>
      <p:sp>
        <p:nvSpPr>
          <p:cNvPr id="3" name="Platshållare för text 2">
            <a:extLst>
              <a:ext uri="{FF2B5EF4-FFF2-40B4-BE49-F238E27FC236}">
                <a16:creationId xmlns:a16="http://schemas.microsoft.com/office/drawing/2014/main" id="{B23A250B-179C-073D-F8A0-7D6DFFA54B36}"/>
              </a:ext>
            </a:extLst>
          </p:cNvPr>
          <p:cNvSpPr>
            <a:spLocks noGrp="1"/>
          </p:cNvSpPr>
          <p:nvPr>
            <p:ph type="body" idx="1"/>
          </p:nvPr>
        </p:nvSpPr>
        <p:spPr>
          <a:xfrm>
            <a:off x="928133" y="2106478"/>
            <a:ext cx="8582400" cy="633743"/>
          </a:xfrm>
          <a:effectLst/>
        </p:spPr>
        <p:txBody>
          <a:bodyPr/>
          <a:lstStyle/>
          <a:p>
            <a:r>
              <a:rPr lang="sv-SE" sz="2400" dirty="0">
                <a:solidFill>
                  <a:schemeClr val="bg1"/>
                </a:solidFill>
              </a:rPr>
              <a:t>En introduktion till MSB:s vägledning </a:t>
            </a:r>
            <a:r>
              <a:rPr lang="sv-SE" sz="2400" i="1" dirty="0">
                <a:solidFill>
                  <a:schemeClr val="bg1"/>
                </a:solidFill>
              </a:rPr>
              <a:t>Totalförsvarets </a:t>
            </a:r>
            <a:br>
              <a:rPr lang="sv-SE" sz="2400" i="1" dirty="0">
                <a:solidFill>
                  <a:schemeClr val="bg1"/>
                </a:solidFill>
              </a:rPr>
            </a:br>
            <a:r>
              <a:rPr lang="sv-SE" sz="2400" i="1" dirty="0">
                <a:solidFill>
                  <a:schemeClr val="bg1"/>
                </a:solidFill>
              </a:rPr>
              <a:t>civila intressen i samhällsplaneringen. </a:t>
            </a:r>
          </a:p>
          <a:p>
            <a:endParaRPr lang="sv-SE" dirty="0"/>
          </a:p>
        </p:txBody>
      </p:sp>
    </p:spTree>
    <p:extLst>
      <p:ext uri="{BB962C8B-B14F-4D97-AF65-F5344CB8AC3E}">
        <p14:creationId xmlns:p14="http://schemas.microsoft.com/office/powerpoint/2010/main" val="241839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73438A2C-FBEA-F6A7-F475-CDE5CE34F914}"/>
              </a:ext>
            </a:extLst>
          </p:cNvPr>
          <p:cNvSpPr>
            <a:spLocks noGrp="1"/>
          </p:cNvSpPr>
          <p:nvPr>
            <p:ph type="title"/>
          </p:nvPr>
        </p:nvSpPr>
        <p:spPr>
          <a:xfrm>
            <a:off x="550843" y="-813331"/>
            <a:ext cx="10517206" cy="516224"/>
          </a:xfrm>
        </p:spPr>
        <p:txBody>
          <a:bodyPr/>
          <a:lstStyle/>
          <a:p>
            <a:r>
              <a:rPr lang="sv-SE" dirty="0"/>
              <a:t>Introduktion</a:t>
            </a:r>
          </a:p>
        </p:txBody>
      </p:sp>
      <p:sp>
        <p:nvSpPr>
          <p:cNvPr id="5" name="Platshållare för innehåll 4">
            <a:extLst>
              <a:ext uri="{FF2B5EF4-FFF2-40B4-BE49-F238E27FC236}">
                <a16:creationId xmlns:a16="http://schemas.microsoft.com/office/drawing/2014/main" id="{C1A9DBE0-E1A6-A773-E115-34ECB17C35C2}"/>
              </a:ext>
            </a:extLst>
          </p:cNvPr>
          <p:cNvSpPr txBox="1">
            <a:spLocks noGrp="1"/>
          </p:cNvSpPr>
          <p:nvPr>
            <p:ph idx="4294967295"/>
          </p:nvPr>
        </p:nvSpPr>
        <p:spPr>
          <a:xfrm>
            <a:off x="658814" y="1423643"/>
            <a:ext cx="6438178" cy="2702599"/>
          </a:xfrm>
          <a:prstGeom prst="rect">
            <a:avLst/>
          </a:prstGeom>
          <a:noFill/>
        </p:spPr>
        <p:txBody>
          <a:bodyPr wrap="square">
            <a:spAutoFit/>
          </a:bodyPr>
          <a:lstStyle/>
          <a:p>
            <a:pPr marL="0" indent="0" algn="l" rtl="0" fontAlgn="base">
              <a:buNone/>
            </a:pPr>
            <a:r>
              <a:rPr lang="sv-SE" sz="2000" b="0" i="0" u="none" strike="noStrike" dirty="0">
                <a:solidFill>
                  <a:srgbClr val="000000"/>
                </a:solidFill>
                <a:effectLst/>
                <a:latin typeface="Arial" panose="020B0604020202020204" pitchFamily="34" charset="0"/>
              </a:rPr>
              <a:t>Detta är en introduktion till MSBs vägledning </a:t>
            </a:r>
            <a:br>
              <a:rPr lang="sv-SE" sz="2000" b="0" i="0" u="none" strike="noStrike" dirty="0">
                <a:solidFill>
                  <a:srgbClr val="000000"/>
                </a:solidFill>
                <a:effectLst/>
                <a:latin typeface="Arial" panose="020B0604020202020204" pitchFamily="34" charset="0"/>
              </a:rPr>
            </a:br>
            <a:r>
              <a:rPr lang="sv-SE" sz="2000" b="0" i="1" u="none" strike="noStrike" dirty="0">
                <a:solidFill>
                  <a:srgbClr val="000000"/>
                </a:solidFill>
                <a:effectLst/>
                <a:latin typeface="Arial" panose="020B0604020202020204" pitchFamily="34" charset="0"/>
              </a:rPr>
              <a:t>Totalförsvarets civila intressen i samhällsplaneringen. </a:t>
            </a:r>
            <a:r>
              <a:rPr lang="sv-SE" sz="2000" b="0" i="0"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marL="0" indent="0" algn="l" rtl="0" fontAlgn="base">
              <a:buNone/>
            </a:pPr>
            <a:r>
              <a:rPr lang="sv-SE" sz="2000" b="0" i="0" u="none" strike="noStrike" dirty="0">
                <a:solidFill>
                  <a:srgbClr val="000000"/>
                </a:solidFill>
                <a:effectLst/>
                <a:latin typeface="Arial" panose="020B0604020202020204" pitchFamily="34" charset="0"/>
              </a:rPr>
              <a:t>Vägledningen ger stöd i hur samhällsplanerare och beredskapssamordnare tillsammans ka</a:t>
            </a:r>
            <a:r>
              <a:rPr lang="sv-SE" sz="2000" dirty="0">
                <a:solidFill>
                  <a:srgbClr val="000000"/>
                </a:solidFill>
                <a:latin typeface="Arial" panose="020B0604020202020204" pitchFamily="34" charset="0"/>
              </a:rPr>
              <a:t>n </a:t>
            </a:r>
            <a:r>
              <a:rPr lang="sv-SE" sz="2000" b="0" i="0" u="none" strike="noStrike" dirty="0">
                <a:solidFill>
                  <a:srgbClr val="000000"/>
                </a:solidFill>
                <a:effectLst/>
                <a:latin typeface="Arial" panose="020B0604020202020204" pitchFamily="34" charset="0"/>
              </a:rPr>
              <a:t>beakta </a:t>
            </a:r>
            <a:br>
              <a:rPr lang="sv-SE" sz="2000" b="0" i="0" u="none" strike="noStrike" dirty="0">
                <a:solidFill>
                  <a:srgbClr val="000000"/>
                </a:solidFill>
                <a:effectLst/>
                <a:latin typeface="Arial" panose="020B0604020202020204" pitchFamily="34" charset="0"/>
              </a:rPr>
            </a:br>
            <a:r>
              <a:rPr lang="sv-SE" sz="2000" b="0" i="0" u="none" strike="noStrike" dirty="0">
                <a:solidFill>
                  <a:srgbClr val="000000"/>
                </a:solidFill>
                <a:effectLst/>
                <a:latin typeface="Arial" panose="020B0604020202020204" pitchFamily="34" charset="0"/>
              </a:rPr>
              <a:t>totalförsvarets civila intressen i samhällsplaneringen och främst den fysiska planeringen enligt plan- och bygglagen. </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8" name="Rubrik 1">
            <a:extLst>
              <a:ext uri="{FF2B5EF4-FFF2-40B4-BE49-F238E27FC236}">
                <a16:creationId xmlns:a16="http://schemas.microsoft.com/office/drawing/2014/main" id="{C0D1E087-2375-5723-8097-3AAEB7230CDB}"/>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dirty="0"/>
              <a:t>Totalförsvarets civila intressen i samhällsplaneringen</a:t>
            </a:r>
          </a:p>
        </p:txBody>
      </p:sp>
      <p:grpSp>
        <p:nvGrpSpPr>
          <p:cNvPr id="2" name="Grupp 1">
            <a:extLst>
              <a:ext uri="{FF2B5EF4-FFF2-40B4-BE49-F238E27FC236}">
                <a16:creationId xmlns:a16="http://schemas.microsoft.com/office/drawing/2014/main" id="{DFCBF353-3404-C202-943D-FE5DA2E43A8C}"/>
              </a:ext>
            </a:extLst>
          </p:cNvPr>
          <p:cNvGrpSpPr/>
          <p:nvPr/>
        </p:nvGrpSpPr>
        <p:grpSpPr>
          <a:xfrm>
            <a:off x="7994470" y="1520824"/>
            <a:ext cx="3573644" cy="4226833"/>
            <a:chOff x="7994470" y="1520824"/>
            <a:chExt cx="3573644" cy="4226833"/>
          </a:xfrm>
        </p:grpSpPr>
        <p:grpSp>
          <p:nvGrpSpPr>
            <p:cNvPr id="15" name="Bild 13">
              <a:extLst>
                <a:ext uri="{FF2B5EF4-FFF2-40B4-BE49-F238E27FC236}">
                  <a16:creationId xmlns:a16="http://schemas.microsoft.com/office/drawing/2014/main" id="{C4CDE4A9-507B-3DE1-D709-9A53A4A828E8}"/>
                </a:ext>
              </a:extLst>
            </p:cNvPr>
            <p:cNvGrpSpPr/>
            <p:nvPr/>
          </p:nvGrpSpPr>
          <p:grpSpPr>
            <a:xfrm>
              <a:off x="7994470" y="1520824"/>
              <a:ext cx="3573644" cy="4226833"/>
              <a:chOff x="7994470" y="1520824"/>
              <a:chExt cx="3573644" cy="4226833"/>
            </a:xfrm>
          </p:grpSpPr>
          <p:sp>
            <p:nvSpPr>
              <p:cNvPr id="16" name="Frihandsfigur 15">
                <a:extLst>
                  <a:ext uri="{FF2B5EF4-FFF2-40B4-BE49-F238E27FC236}">
                    <a16:creationId xmlns:a16="http://schemas.microsoft.com/office/drawing/2014/main" id="{CB15494E-48D7-31B3-C5CE-0DC43A57B8B7}"/>
                  </a:ext>
                </a:extLst>
              </p:cNvPr>
              <p:cNvSpPr/>
              <p:nvPr/>
            </p:nvSpPr>
            <p:spPr>
              <a:xfrm>
                <a:off x="7994470" y="1520824"/>
                <a:ext cx="3573644" cy="4226833"/>
              </a:xfrm>
              <a:custGeom>
                <a:avLst/>
                <a:gdLst>
                  <a:gd name="connsiteX0" fmla="*/ 3210507 w 3224839"/>
                  <a:gd name="connsiteY0" fmla="*/ 0 h 1544798"/>
                  <a:gd name="connsiteX1" fmla="*/ 3224839 w 3224839"/>
                  <a:gd name="connsiteY1" fmla="*/ 12508 h 1544798"/>
                  <a:gd name="connsiteX2" fmla="*/ 3224839 w 3224839"/>
                  <a:gd name="connsiteY2" fmla="*/ 1532290 h 1544798"/>
                  <a:gd name="connsiteX3" fmla="*/ 3210507 w 3224839"/>
                  <a:gd name="connsiteY3" fmla="*/ 1544798 h 1544798"/>
                  <a:gd name="connsiteX4" fmla="*/ 14333 w 3224839"/>
                  <a:gd name="connsiteY4" fmla="*/ 1544798 h 1544798"/>
                  <a:gd name="connsiteX5" fmla="*/ 0 w 3224839"/>
                  <a:gd name="connsiteY5" fmla="*/ 1532290 h 1544798"/>
                  <a:gd name="connsiteX6" fmla="*/ 0 w 3224839"/>
                  <a:gd name="connsiteY6" fmla="*/ 12508 h 1544798"/>
                  <a:gd name="connsiteX7" fmla="*/ 14333 w 3224839"/>
                  <a:gd name="connsiteY7" fmla="*/ 0 h 154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839" h="1544798">
                    <a:moveTo>
                      <a:pt x="3210507" y="0"/>
                    </a:moveTo>
                    <a:cubicBezTo>
                      <a:pt x="3218422" y="0"/>
                      <a:pt x="3224839" y="5600"/>
                      <a:pt x="3224839" y="12508"/>
                    </a:cubicBezTo>
                    <a:lnTo>
                      <a:pt x="3224839" y="1532290"/>
                    </a:lnTo>
                    <a:cubicBezTo>
                      <a:pt x="3224839" y="1539198"/>
                      <a:pt x="3218422" y="1544798"/>
                      <a:pt x="3210507" y="1544798"/>
                    </a:cubicBezTo>
                    <a:lnTo>
                      <a:pt x="14333" y="1544798"/>
                    </a:lnTo>
                    <a:cubicBezTo>
                      <a:pt x="6417" y="1544798"/>
                      <a:pt x="0" y="1539198"/>
                      <a:pt x="0" y="1532290"/>
                    </a:cubicBezTo>
                    <a:lnTo>
                      <a:pt x="0" y="12508"/>
                    </a:lnTo>
                    <a:cubicBezTo>
                      <a:pt x="0" y="5600"/>
                      <a:pt x="6417" y="0"/>
                      <a:pt x="14333" y="0"/>
                    </a:cubicBezTo>
                    <a:close/>
                  </a:path>
                </a:pathLst>
              </a:custGeom>
              <a:solidFill>
                <a:srgbClr val="FFFFFF"/>
              </a:solidFill>
              <a:ln w="0" cap="flat">
                <a:noFill/>
                <a:prstDash val="solid"/>
                <a:miter/>
              </a:ln>
            </p:spPr>
            <p:txBody>
              <a:bodyPr rtlCol="0" anchor="ctr"/>
              <a:lstStyle/>
              <a:p>
                <a:endParaRPr lang="sv-SE" dirty="0"/>
              </a:p>
            </p:txBody>
          </p:sp>
          <p:sp>
            <p:nvSpPr>
              <p:cNvPr id="17" name="Frihandsfigur 16">
                <a:extLst>
                  <a:ext uri="{FF2B5EF4-FFF2-40B4-BE49-F238E27FC236}">
                    <a16:creationId xmlns:a16="http://schemas.microsoft.com/office/drawing/2014/main" id="{3A7AD137-22D5-0589-DEB6-3E2E0B921083}"/>
                  </a:ext>
                </a:extLst>
              </p:cNvPr>
              <p:cNvSpPr/>
              <p:nvPr/>
            </p:nvSpPr>
            <p:spPr>
              <a:xfrm>
                <a:off x="7994470" y="1520825"/>
                <a:ext cx="3573644" cy="75050"/>
              </a:xfrm>
              <a:custGeom>
                <a:avLst/>
                <a:gdLst>
                  <a:gd name="connsiteX0" fmla="*/ 0 w 3224839"/>
                  <a:gd name="connsiteY0" fmla="*/ 12508 h 75050"/>
                  <a:gd name="connsiteX1" fmla="*/ 14333 w 3224839"/>
                  <a:gd name="connsiteY1" fmla="*/ 0 h 75050"/>
                  <a:gd name="connsiteX2" fmla="*/ 3210507 w 3224839"/>
                  <a:gd name="connsiteY2" fmla="*/ 0 h 75050"/>
                  <a:gd name="connsiteX3" fmla="*/ 3224839 w 3224839"/>
                  <a:gd name="connsiteY3" fmla="*/ 12508 h 75050"/>
                  <a:gd name="connsiteX4" fmla="*/ 3224839 w 3224839"/>
                  <a:gd name="connsiteY4" fmla="*/ 75051 h 75050"/>
                  <a:gd name="connsiteX5" fmla="*/ 0 w 3224839"/>
                  <a:gd name="connsiteY5" fmla="*/ 75051 h 75050"/>
                  <a:gd name="connsiteX6" fmla="*/ 0 w 3224839"/>
                  <a:gd name="connsiteY6" fmla="*/ 12508 h 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839" h="75050">
                    <a:moveTo>
                      <a:pt x="0" y="12508"/>
                    </a:moveTo>
                    <a:cubicBezTo>
                      <a:pt x="0" y="5629"/>
                      <a:pt x="6378" y="0"/>
                      <a:pt x="14333" y="0"/>
                    </a:cubicBezTo>
                    <a:lnTo>
                      <a:pt x="3210507" y="0"/>
                    </a:lnTo>
                    <a:cubicBezTo>
                      <a:pt x="3218389" y="0"/>
                      <a:pt x="3224839" y="5629"/>
                      <a:pt x="3224839" y="12508"/>
                    </a:cubicBezTo>
                    <a:lnTo>
                      <a:pt x="3224839" y="75051"/>
                    </a:lnTo>
                    <a:lnTo>
                      <a:pt x="0" y="75051"/>
                    </a:lnTo>
                    <a:lnTo>
                      <a:pt x="0" y="12508"/>
                    </a:lnTo>
                    <a:close/>
                  </a:path>
                </a:pathLst>
              </a:custGeom>
              <a:solidFill>
                <a:srgbClr val="CC0000"/>
              </a:solidFill>
              <a:ln w="0" cap="flat">
                <a:noFill/>
                <a:prstDash val="solid"/>
                <a:miter/>
              </a:ln>
            </p:spPr>
            <p:txBody>
              <a:bodyPr rtlCol="0" anchor="ctr"/>
              <a:lstStyle/>
              <a:p>
                <a:endParaRPr lang="sv-SE" dirty="0"/>
              </a:p>
            </p:txBody>
          </p:sp>
        </p:grpSp>
        <p:sp>
          <p:nvSpPr>
            <p:cNvPr id="13" name="Platshållare för innehåll 4">
              <a:extLst>
                <a:ext uri="{FF2B5EF4-FFF2-40B4-BE49-F238E27FC236}">
                  <a16:creationId xmlns:a16="http://schemas.microsoft.com/office/drawing/2014/main" id="{E03310EF-9249-EBE9-1B56-4B8E213E6719}"/>
                </a:ext>
              </a:extLst>
            </p:cNvPr>
            <p:cNvSpPr txBox="1">
              <a:spLocks/>
            </p:cNvSpPr>
            <p:nvPr/>
          </p:nvSpPr>
          <p:spPr bwMode="auto">
            <a:xfrm>
              <a:off x="8207868" y="1786563"/>
              <a:ext cx="3316280" cy="37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800"/>
                </a:spcAft>
                <a:buFont typeface="Arial" panose="020B0604020202020204" pitchFamily="34" charset="0"/>
                <a:buNone/>
                <a:defRPr/>
              </a:pPr>
              <a:r>
                <a:rPr lang="sv-SE" altLang="sv-SE" sz="2000" b="1" dirty="0">
                  <a:latin typeface="+mj-lt"/>
                </a:rPr>
                <a:t>Lär dig mer om området</a:t>
              </a:r>
            </a:p>
            <a:p>
              <a:pPr marL="0" marR="0" lvl="0" indent="0" defTabSz="914400" rtl="0" eaLnBrk="1" fontAlgn="base" latinLnBrk="0" hangingPunct="1">
                <a:lnSpc>
                  <a:spcPct val="100000"/>
                </a:lnSpc>
                <a:spcBef>
                  <a:spcPct val="0"/>
                </a:spcBef>
                <a:spcAft>
                  <a:spcPts val="1200"/>
                </a:spcAft>
                <a:buClrTx/>
                <a:buSzTx/>
                <a:buFontTx/>
                <a:buNone/>
                <a:tabLst/>
                <a:defRPr/>
              </a:pPr>
              <a:r>
                <a:rPr lang="sv-SE" altLang="sv-SE" sz="1800" dirty="0">
                  <a:solidFill>
                    <a:prstClr val="black"/>
                  </a:solidFill>
                </a:rPr>
                <a:t>Krisberedskap och civilt försvar: </a:t>
              </a:r>
              <a:r>
                <a:rPr lang="sv-SE" altLang="sv-SE" sz="1800" b="1" dirty="0">
                  <a:hlinkClick r:id="rId2">
                    <a:extLst>
                      <a:ext uri="{A12FA001-AC4F-418D-AE19-62706E023703}">
                        <ahyp:hlinkClr xmlns:ahyp="http://schemas.microsoft.com/office/drawing/2018/hyperlinkcolor" val="tx"/>
                      </a:ext>
                    </a:extLst>
                  </a:hlinkClick>
                </a:rPr>
                <a:t>msb.se</a:t>
              </a:r>
              <a:endParaRPr lang="sv-SE" altLang="sv-SE" sz="1800" b="1" dirty="0"/>
            </a:p>
            <a:p>
              <a:pPr marL="0" marR="0" lvl="0" indent="0" defTabSz="914400" rtl="0" eaLnBrk="1" fontAlgn="base" latinLnBrk="0" hangingPunct="1">
                <a:lnSpc>
                  <a:spcPct val="100000"/>
                </a:lnSpc>
                <a:spcBef>
                  <a:spcPct val="0"/>
                </a:spcBef>
                <a:spcAft>
                  <a:spcPts val="1200"/>
                </a:spcAft>
                <a:buClrTx/>
                <a:buSzTx/>
                <a:buFontTx/>
                <a:buNone/>
                <a:tabLst/>
                <a:defRPr/>
              </a:pPr>
              <a:r>
                <a:rPr lang="sv-SE" altLang="sv-SE" sz="1800" dirty="0">
                  <a:solidFill>
                    <a:prstClr val="black"/>
                  </a:solidFill>
                </a:rPr>
                <a:t>Lär dig mer om fysisk planering: </a:t>
              </a:r>
              <a:r>
                <a:rPr lang="sv-SE" altLang="sv-SE" sz="1800" b="1" dirty="0">
                  <a:hlinkClick r:id="rId3">
                    <a:extLst>
                      <a:ext uri="{A12FA001-AC4F-418D-AE19-62706E023703}">
                        <ahyp:hlinkClr xmlns:ahyp="http://schemas.microsoft.com/office/drawing/2018/hyperlinkcolor" val="tx"/>
                      </a:ext>
                    </a:extLst>
                  </a:hlinkClick>
                </a:rPr>
                <a:t>boverket.se</a:t>
              </a:r>
              <a:endParaRPr lang="sv-SE" altLang="sv-SE" sz="1800" b="1" dirty="0"/>
            </a:p>
            <a:p>
              <a:pPr marL="0" marR="0" lvl="0" indent="0" defTabSz="914400" rtl="0" eaLnBrk="1" fontAlgn="base" latinLnBrk="0" hangingPunct="1">
                <a:lnSpc>
                  <a:spcPct val="100000"/>
                </a:lnSpc>
                <a:spcBef>
                  <a:spcPct val="0"/>
                </a:spcBef>
                <a:spcAft>
                  <a:spcPts val="1200"/>
                </a:spcAft>
                <a:buClrTx/>
                <a:buSzTx/>
                <a:buFontTx/>
                <a:buNone/>
                <a:tabLst/>
                <a:defRPr/>
              </a:pPr>
              <a:r>
                <a:rPr lang="sv-SE" altLang="sv-SE" sz="1800" dirty="0">
                  <a:solidFill>
                    <a:prstClr val="black"/>
                  </a:solidFill>
                </a:rPr>
                <a:t>Säkerhetsskydd: </a:t>
              </a:r>
              <a:r>
                <a:rPr lang="sv-SE" altLang="sv-SE" sz="1800" b="1" dirty="0">
                  <a:hlinkClick r:id="rId4">
                    <a:extLst>
                      <a:ext uri="{A12FA001-AC4F-418D-AE19-62706E023703}">
                        <ahyp:hlinkClr xmlns:ahyp="http://schemas.microsoft.com/office/drawing/2018/hyperlinkcolor" val="tx"/>
                      </a:ext>
                    </a:extLst>
                  </a:hlinkClick>
                </a:rPr>
                <a:t>sakerhetspolisen.se</a:t>
              </a:r>
              <a:endParaRPr lang="sv-SE" altLang="sv-SE" sz="1800" b="1" dirty="0"/>
            </a:p>
            <a:p>
              <a:pPr marL="0" marR="0" lvl="0" indent="0" defTabSz="914400" rtl="0" eaLnBrk="1" fontAlgn="base" latinLnBrk="0" hangingPunct="1">
                <a:lnSpc>
                  <a:spcPct val="100000"/>
                </a:lnSpc>
                <a:spcBef>
                  <a:spcPct val="0"/>
                </a:spcBef>
                <a:spcAft>
                  <a:spcPts val="1200"/>
                </a:spcAft>
                <a:buClrTx/>
                <a:buSzTx/>
                <a:buFontTx/>
                <a:buNone/>
                <a:tabLst/>
                <a:defRPr/>
              </a:pPr>
              <a:r>
                <a:rPr lang="sv-SE" altLang="sv-SE" sz="1800" dirty="0">
                  <a:solidFill>
                    <a:prstClr val="black"/>
                  </a:solidFill>
                </a:rPr>
                <a:t>Det militära försvaret: </a:t>
              </a:r>
              <a:r>
                <a:rPr lang="sv-SE" altLang="sv-SE" sz="1800" b="1" dirty="0">
                  <a:hlinkClick r:id="rId5">
                    <a:extLst>
                      <a:ext uri="{A12FA001-AC4F-418D-AE19-62706E023703}">
                        <ahyp:hlinkClr xmlns:ahyp="http://schemas.microsoft.com/office/drawing/2018/hyperlinkcolor" val="tx"/>
                      </a:ext>
                    </a:extLst>
                  </a:hlinkClick>
                </a:rPr>
                <a:t>forsvarsmakten.se</a:t>
              </a:r>
              <a:endParaRPr lang="sv-SE" altLang="sv-SE" sz="1800" b="1" dirty="0"/>
            </a:p>
            <a:p>
              <a:pPr marL="0" marR="0" lvl="0" indent="0" defTabSz="914400" rtl="0" eaLnBrk="1" fontAlgn="base" latinLnBrk="0" hangingPunct="1">
                <a:lnSpc>
                  <a:spcPct val="100000"/>
                </a:lnSpc>
                <a:spcBef>
                  <a:spcPct val="0"/>
                </a:spcBef>
                <a:spcAft>
                  <a:spcPts val="1200"/>
                </a:spcAft>
                <a:buClrTx/>
                <a:buSzTx/>
                <a:buFontTx/>
                <a:buNone/>
                <a:tabLst/>
                <a:defRPr/>
              </a:pPr>
              <a:r>
                <a:rPr lang="sv-SE" altLang="sv-SE" sz="1800" dirty="0">
                  <a:solidFill>
                    <a:prstClr val="black"/>
                  </a:solidFill>
                </a:rPr>
                <a:t>Fördjupat underlag: </a:t>
              </a:r>
              <a:r>
                <a:rPr lang="sv-SE" altLang="sv-SE" sz="1800" b="1" dirty="0">
                  <a:hlinkClick r:id="rId6">
                    <a:extLst>
                      <a:ext uri="{A12FA001-AC4F-418D-AE19-62706E023703}">
                        <ahyp:hlinkClr xmlns:ahyp="http://schemas.microsoft.com/office/drawing/2018/hyperlinkcolor" val="tx"/>
                      </a:ext>
                    </a:extLst>
                  </a:hlinkClick>
                </a:rPr>
                <a:t>foi.se</a:t>
              </a:r>
              <a:endParaRPr lang="sv-SE" altLang="sv-SE" sz="1800" b="1" dirty="0"/>
            </a:p>
          </p:txBody>
        </p:sp>
      </p:grpSp>
    </p:spTree>
    <p:extLst>
      <p:ext uri="{BB962C8B-B14F-4D97-AF65-F5344CB8AC3E}">
        <p14:creationId xmlns:p14="http://schemas.microsoft.com/office/powerpoint/2010/main" val="135022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37846568-5759-03E7-5CB4-3750B1CCB8B7}"/>
              </a:ext>
            </a:extLst>
          </p:cNvPr>
          <p:cNvGrpSpPr/>
          <p:nvPr/>
        </p:nvGrpSpPr>
        <p:grpSpPr>
          <a:xfrm>
            <a:off x="658813" y="1143000"/>
            <a:ext cx="3224839" cy="1544798"/>
            <a:chOff x="658813" y="1143000"/>
            <a:chExt cx="3224839" cy="1544798"/>
          </a:xfrm>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0" name="Bild 9">
              <a:extLst>
                <a:ext uri="{FF2B5EF4-FFF2-40B4-BE49-F238E27FC236}">
                  <a16:creationId xmlns:a16="http://schemas.microsoft.com/office/drawing/2014/main" id="{80EBB32D-E8A7-B33D-50BB-9F0636F575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8814" y="1587106"/>
              <a:ext cx="1066800" cy="1066800"/>
            </a:xfrm>
            <a:prstGeom prst="rect">
              <a:avLst/>
            </a:prstGeom>
          </p:spPr>
        </p:pic>
      </p:grpSp>
      <p:grpSp>
        <p:nvGrpSpPr>
          <p:cNvPr id="3" name="Grupp 2">
            <a:extLst>
              <a:ext uri="{FF2B5EF4-FFF2-40B4-BE49-F238E27FC236}">
                <a16:creationId xmlns:a16="http://schemas.microsoft.com/office/drawing/2014/main" id="{4F2CDF7E-2133-029A-184B-3E252625C83A}"/>
              </a:ext>
            </a:extLst>
          </p:cNvPr>
          <p:cNvGrpSpPr/>
          <p:nvPr/>
        </p:nvGrpSpPr>
        <p:grpSpPr>
          <a:xfrm>
            <a:off x="4146579" y="2971720"/>
            <a:ext cx="3335447" cy="1651235"/>
            <a:chOff x="4146579" y="2971720"/>
            <a:chExt cx="3335447" cy="1651235"/>
          </a:xfrm>
        </p:grpSpPr>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6579" y="2971720"/>
              <a:ext cx="3224839" cy="1544798"/>
            </a:xfrm>
            <a:prstGeom prst="rect">
              <a:avLst/>
            </a:prstGeom>
            <a:effectLst>
              <a:outerShdw blurRad="76200" dist="38100" dir="5400000" algn="t" rotWithShape="0">
                <a:prstClr val="black">
                  <a:alpha val="11076"/>
                </a:prstClr>
              </a:outerShdw>
            </a:effectLst>
          </p:spPr>
        </p:pic>
        <p:pic>
          <p:nvPicPr>
            <p:cNvPr id="8" name="Bild 7">
              <a:extLst>
                <a:ext uri="{FF2B5EF4-FFF2-40B4-BE49-F238E27FC236}">
                  <a16:creationId xmlns:a16="http://schemas.microsoft.com/office/drawing/2014/main" id="{E8BDE5EC-F2F7-CE05-1903-9FEA27A364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5226" y="3556155"/>
              <a:ext cx="1066800" cy="1066800"/>
            </a:xfrm>
            <a:prstGeom prst="rect">
              <a:avLst/>
            </a:prstGeom>
          </p:spPr>
        </p:pic>
      </p:grpSp>
      <p:sp>
        <p:nvSpPr>
          <p:cNvPr id="103" name="Rektangel 102">
            <a:extLst>
              <a:ext uri="{FF2B5EF4-FFF2-40B4-BE49-F238E27FC236}">
                <a16:creationId xmlns:a16="http://schemas.microsoft.com/office/drawing/2014/main" id="{074ED0FF-C976-41A8-5B3C-5EC21863B469}"/>
              </a:ext>
            </a:extLst>
          </p:cNvPr>
          <p:cNvSpPr/>
          <p:nvPr/>
        </p:nvSpPr>
        <p:spPr>
          <a:xfrm>
            <a:off x="4482059" y="2308485"/>
            <a:ext cx="509666" cy="232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99" name="Grupp 98">
            <a:extLst>
              <a:ext uri="{FF2B5EF4-FFF2-40B4-BE49-F238E27FC236}">
                <a16:creationId xmlns:a16="http://schemas.microsoft.com/office/drawing/2014/main" id="{69B7CAFD-4D3E-590F-FB1B-F12A721F4921}"/>
              </a:ext>
            </a:extLst>
          </p:cNvPr>
          <p:cNvGrpSpPr/>
          <p:nvPr/>
        </p:nvGrpSpPr>
        <p:grpSpPr>
          <a:xfrm>
            <a:off x="658813" y="2971720"/>
            <a:ext cx="3254882" cy="1544798"/>
            <a:chOff x="658813" y="2971720"/>
            <a:chExt cx="3254882" cy="1544798"/>
          </a:xfrm>
        </p:grpSpPr>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79" name="Bild 78">
              <a:extLst>
                <a:ext uri="{FF2B5EF4-FFF2-40B4-BE49-F238E27FC236}">
                  <a16:creationId xmlns:a16="http://schemas.microsoft.com/office/drawing/2014/main" id="{BD28584E-2E1C-8663-7F47-7980C3452E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421885" y="3926263"/>
              <a:ext cx="1491810" cy="590255"/>
            </a:xfrm>
            <a:prstGeom prst="rect">
              <a:avLst/>
            </a:prstGeom>
          </p:spPr>
        </p:pic>
      </p:grpSp>
      <p:grpSp>
        <p:nvGrpSpPr>
          <p:cNvPr id="97" name="Grupp 96">
            <a:extLst>
              <a:ext uri="{FF2B5EF4-FFF2-40B4-BE49-F238E27FC236}">
                <a16:creationId xmlns:a16="http://schemas.microsoft.com/office/drawing/2014/main" id="{CDAF3CC3-B376-2929-7F68-270853A2C6F9}"/>
              </a:ext>
            </a:extLst>
          </p:cNvPr>
          <p:cNvGrpSpPr/>
          <p:nvPr/>
        </p:nvGrpSpPr>
        <p:grpSpPr>
          <a:xfrm>
            <a:off x="658813" y="4800440"/>
            <a:ext cx="3224839" cy="1544798"/>
            <a:chOff x="658813" y="4800440"/>
            <a:chExt cx="3224839" cy="1544798"/>
          </a:xfrm>
        </p:grpSpPr>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pic>
          <p:nvPicPr>
            <p:cNvPr id="83" name="Bild 82">
              <a:extLst>
                <a:ext uri="{FF2B5EF4-FFF2-40B4-BE49-F238E27FC236}">
                  <a16:creationId xmlns:a16="http://schemas.microsoft.com/office/drawing/2014/main" id="{EACA6DC6-8B37-C6B4-58F5-C60C69CE68E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2718127" y="5436069"/>
              <a:ext cx="1032932" cy="818788"/>
            </a:xfrm>
            <a:prstGeom prst="rect">
              <a:avLst/>
            </a:prstGeom>
          </p:spPr>
        </p:pic>
      </p:grpSp>
      <p:grpSp>
        <p:nvGrpSpPr>
          <p:cNvPr id="6" name="Grupp 5">
            <a:extLst>
              <a:ext uri="{FF2B5EF4-FFF2-40B4-BE49-F238E27FC236}">
                <a16:creationId xmlns:a16="http://schemas.microsoft.com/office/drawing/2014/main" id="{40B96784-529A-D5E7-C38A-1E853B98DF4B}"/>
              </a:ext>
            </a:extLst>
          </p:cNvPr>
          <p:cNvGrpSpPr/>
          <p:nvPr/>
        </p:nvGrpSpPr>
        <p:grpSpPr>
          <a:xfrm>
            <a:off x="4146579" y="1143000"/>
            <a:ext cx="3224839" cy="1804183"/>
            <a:chOff x="4146579" y="1143000"/>
            <a:chExt cx="3224839" cy="1804183"/>
          </a:xfrm>
        </p:grpSpPr>
        <p:sp>
          <p:nvSpPr>
            <p:cNvPr id="101" name="Frihandsfigur 100">
              <a:extLst>
                <a:ext uri="{FF2B5EF4-FFF2-40B4-BE49-F238E27FC236}">
                  <a16:creationId xmlns:a16="http://schemas.microsoft.com/office/drawing/2014/main" id="{339CA5CB-6C48-603D-BC1C-5B3AE8153B78}"/>
                </a:ext>
              </a:extLst>
            </p:cNvPr>
            <p:cNvSpPr/>
            <p:nvPr/>
          </p:nvSpPr>
          <p:spPr>
            <a:xfrm>
              <a:off x="4146579" y="1143000"/>
              <a:ext cx="3224839" cy="1544798"/>
            </a:xfrm>
            <a:custGeom>
              <a:avLst/>
              <a:gdLst>
                <a:gd name="connsiteX0" fmla="*/ 3210507 w 3224839"/>
                <a:gd name="connsiteY0" fmla="*/ 0 h 1544798"/>
                <a:gd name="connsiteX1" fmla="*/ 3224839 w 3224839"/>
                <a:gd name="connsiteY1" fmla="*/ 12508 h 1544798"/>
                <a:gd name="connsiteX2" fmla="*/ 3224839 w 3224839"/>
                <a:gd name="connsiteY2" fmla="*/ 1532290 h 1544798"/>
                <a:gd name="connsiteX3" fmla="*/ 3210507 w 3224839"/>
                <a:gd name="connsiteY3" fmla="*/ 1544798 h 1544798"/>
                <a:gd name="connsiteX4" fmla="*/ 14333 w 3224839"/>
                <a:gd name="connsiteY4" fmla="*/ 1544798 h 1544798"/>
                <a:gd name="connsiteX5" fmla="*/ 0 w 3224839"/>
                <a:gd name="connsiteY5" fmla="*/ 1532290 h 1544798"/>
                <a:gd name="connsiteX6" fmla="*/ 0 w 3224839"/>
                <a:gd name="connsiteY6" fmla="*/ 12508 h 1544798"/>
                <a:gd name="connsiteX7" fmla="*/ 14333 w 3224839"/>
                <a:gd name="connsiteY7" fmla="*/ 0 h 154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839" h="1544798">
                  <a:moveTo>
                    <a:pt x="3210507" y="0"/>
                  </a:moveTo>
                  <a:cubicBezTo>
                    <a:pt x="3218422" y="0"/>
                    <a:pt x="3224839" y="5600"/>
                    <a:pt x="3224839" y="12508"/>
                  </a:cubicBezTo>
                  <a:lnTo>
                    <a:pt x="3224839" y="1532290"/>
                  </a:lnTo>
                  <a:cubicBezTo>
                    <a:pt x="3224839" y="1539198"/>
                    <a:pt x="3218422" y="1544798"/>
                    <a:pt x="3210507" y="1544798"/>
                  </a:cubicBezTo>
                  <a:lnTo>
                    <a:pt x="14333" y="1544798"/>
                  </a:lnTo>
                  <a:cubicBezTo>
                    <a:pt x="6417" y="1544798"/>
                    <a:pt x="0" y="1539198"/>
                    <a:pt x="0" y="1532290"/>
                  </a:cubicBezTo>
                  <a:lnTo>
                    <a:pt x="0" y="12508"/>
                  </a:lnTo>
                  <a:cubicBezTo>
                    <a:pt x="0" y="5600"/>
                    <a:pt x="6417" y="0"/>
                    <a:pt x="14333" y="0"/>
                  </a:cubicBezTo>
                  <a:close/>
                </a:path>
              </a:pathLst>
            </a:custGeom>
            <a:solidFill>
              <a:srgbClr val="FFFFFF"/>
            </a:solidFill>
            <a:ln w="0" cap="flat">
              <a:noFill/>
              <a:prstDash val="solid"/>
              <a:miter/>
            </a:ln>
          </p:spPr>
          <p:txBody>
            <a:bodyPr rtlCol="0" anchor="ctr"/>
            <a:lstStyle/>
            <a:p>
              <a:endParaRPr lang="sv-SE" dirty="0"/>
            </a:p>
          </p:txBody>
        </p:sp>
        <p:sp>
          <p:nvSpPr>
            <p:cNvPr id="102" name="Frihandsfigur 101">
              <a:extLst>
                <a:ext uri="{FF2B5EF4-FFF2-40B4-BE49-F238E27FC236}">
                  <a16:creationId xmlns:a16="http://schemas.microsoft.com/office/drawing/2014/main" id="{C5E98BC0-15C4-DEE3-42CF-A5CF21908AB3}"/>
                </a:ext>
              </a:extLst>
            </p:cNvPr>
            <p:cNvSpPr/>
            <p:nvPr/>
          </p:nvSpPr>
          <p:spPr>
            <a:xfrm>
              <a:off x="4146579" y="1143000"/>
              <a:ext cx="3224839" cy="75050"/>
            </a:xfrm>
            <a:custGeom>
              <a:avLst/>
              <a:gdLst>
                <a:gd name="connsiteX0" fmla="*/ 0 w 3224839"/>
                <a:gd name="connsiteY0" fmla="*/ 12508 h 75050"/>
                <a:gd name="connsiteX1" fmla="*/ 14333 w 3224839"/>
                <a:gd name="connsiteY1" fmla="*/ 0 h 75050"/>
                <a:gd name="connsiteX2" fmla="*/ 3210507 w 3224839"/>
                <a:gd name="connsiteY2" fmla="*/ 0 h 75050"/>
                <a:gd name="connsiteX3" fmla="*/ 3224839 w 3224839"/>
                <a:gd name="connsiteY3" fmla="*/ 12508 h 75050"/>
                <a:gd name="connsiteX4" fmla="*/ 3224839 w 3224839"/>
                <a:gd name="connsiteY4" fmla="*/ 75051 h 75050"/>
                <a:gd name="connsiteX5" fmla="*/ 0 w 3224839"/>
                <a:gd name="connsiteY5" fmla="*/ 75051 h 75050"/>
                <a:gd name="connsiteX6" fmla="*/ 0 w 3224839"/>
                <a:gd name="connsiteY6" fmla="*/ 12508 h 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839" h="75050">
                  <a:moveTo>
                    <a:pt x="0" y="12508"/>
                  </a:moveTo>
                  <a:cubicBezTo>
                    <a:pt x="0" y="5629"/>
                    <a:pt x="6378" y="0"/>
                    <a:pt x="14333" y="0"/>
                  </a:cubicBezTo>
                  <a:lnTo>
                    <a:pt x="3210507" y="0"/>
                  </a:lnTo>
                  <a:cubicBezTo>
                    <a:pt x="3218389" y="0"/>
                    <a:pt x="3224839" y="5629"/>
                    <a:pt x="3224839" y="12508"/>
                  </a:cubicBezTo>
                  <a:lnTo>
                    <a:pt x="3224839" y="75051"/>
                  </a:lnTo>
                  <a:lnTo>
                    <a:pt x="0" y="75051"/>
                  </a:lnTo>
                  <a:lnTo>
                    <a:pt x="0" y="12508"/>
                  </a:lnTo>
                  <a:close/>
                </a:path>
              </a:pathLst>
            </a:custGeom>
            <a:solidFill>
              <a:srgbClr val="CC0000"/>
            </a:solidFill>
            <a:ln w="0" cap="flat">
              <a:noFill/>
              <a:prstDash val="solid"/>
              <a:miter/>
            </a:ln>
          </p:spPr>
          <p:txBody>
            <a:bodyPr rtlCol="0" anchor="ctr"/>
            <a:lstStyle/>
            <a:p>
              <a:endParaRPr lang="sv-SE" dirty="0"/>
            </a:p>
          </p:txBody>
        </p:sp>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flipH="1">
              <a:off x="5827445" y="1408315"/>
              <a:ext cx="1538868" cy="1538868"/>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55836" y="3885125"/>
              <a:ext cx="630437" cy="583738"/>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474" y="4800440"/>
            <a:ext cx="3235049" cy="1546368"/>
            <a:chOff x="4141474" y="4800440"/>
            <a:chExt cx="3235049" cy="1546368"/>
          </a:xfrm>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6639923" y="5280008"/>
              <a:ext cx="736600" cy="1066800"/>
            </a:xfrm>
            <a:prstGeom prst="rect">
              <a:avLst/>
            </a:prstGeom>
          </p:spPr>
        </p:pic>
      </p:grpSp>
      <p:grpSp>
        <p:nvGrpSpPr>
          <p:cNvPr id="94" name="Grupp 93">
            <a:extLst>
              <a:ext uri="{FF2B5EF4-FFF2-40B4-BE49-F238E27FC236}">
                <a16:creationId xmlns:a16="http://schemas.microsoft.com/office/drawing/2014/main" id="{F99E344B-9205-3749-347F-38E2FFF179BB}"/>
              </a:ext>
            </a:extLst>
          </p:cNvPr>
          <p:cNvGrpSpPr/>
          <p:nvPr/>
        </p:nvGrpSpPr>
        <p:grpSpPr>
          <a:xfrm>
            <a:off x="7634345" y="1138878"/>
            <a:ext cx="3224839" cy="1699090"/>
            <a:chOff x="7624136" y="1143000"/>
            <a:chExt cx="3224839" cy="1699090"/>
          </a:xfrm>
        </p:grpSpPr>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91" name="Bild 90">
              <a:extLst>
                <a:ext uri="{FF2B5EF4-FFF2-40B4-BE49-F238E27FC236}">
                  <a16:creationId xmlns:a16="http://schemas.microsoft.com/office/drawing/2014/main" id="{49B82DC4-2090-B1B2-8780-976A00E0B87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flipH="1">
              <a:off x="9675364" y="1678688"/>
              <a:ext cx="1163402" cy="1163402"/>
            </a:xfrm>
            <a:prstGeom prst="rect">
              <a:avLst/>
            </a:prstGeom>
          </p:spPr>
        </p:pic>
      </p:grpSp>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486616"/>
            <a:ext cx="10517206" cy="516224"/>
          </a:xfrm>
        </p:spPr>
        <p:txBody>
          <a:bodyPr/>
          <a:lstStyle/>
          <a:p>
            <a:r>
              <a:rPr lang="sv-SE" dirty="0"/>
              <a:t>Totalförsvarets civila intressen i samhällsplaneringen</a:t>
            </a:r>
          </a:p>
        </p:txBody>
      </p:sp>
      <p:grpSp>
        <p:nvGrpSpPr>
          <p:cNvPr id="7" name="Grupp 6">
            <a:extLst>
              <a:ext uri="{FF2B5EF4-FFF2-40B4-BE49-F238E27FC236}">
                <a16:creationId xmlns:a16="http://schemas.microsoft.com/office/drawing/2014/main" id="{34ECD39A-3AD8-2960-179D-0D971C619A79}"/>
              </a:ext>
            </a:extLst>
          </p:cNvPr>
          <p:cNvGrpSpPr/>
          <p:nvPr/>
        </p:nvGrpSpPr>
        <p:grpSpPr>
          <a:xfrm>
            <a:off x="7624136" y="4800440"/>
            <a:ext cx="3224839" cy="1544798"/>
            <a:chOff x="7624136" y="4800440"/>
            <a:chExt cx="3224839" cy="1544798"/>
          </a:xfrm>
        </p:grpSpPr>
        <p:sp>
          <p:nvSpPr>
            <p:cNvPr id="75" name="Frihandsfigur 74">
              <a:extLst>
                <a:ext uri="{FF2B5EF4-FFF2-40B4-BE49-F238E27FC236}">
                  <a16:creationId xmlns:a16="http://schemas.microsoft.com/office/drawing/2014/main" id="{E582C27E-6776-F09A-E4A5-22CFD86D1652}"/>
                </a:ext>
              </a:extLst>
            </p:cNvPr>
            <p:cNvSpPr/>
            <p:nvPr/>
          </p:nvSpPr>
          <p:spPr>
            <a:xfrm>
              <a:off x="7624136" y="4800440"/>
              <a:ext cx="3224839" cy="1544798"/>
            </a:xfrm>
            <a:custGeom>
              <a:avLst/>
              <a:gdLst>
                <a:gd name="connsiteX0" fmla="*/ 3210507 w 3224839"/>
                <a:gd name="connsiteY0" fmla="*/ 0 h 1544798"/>
                <a:gd name="connsiteX1" fmla="*/ 3224839 w 3224839"/>
                <a:gd name="connsiteY1" fmla="*/ 12508 h 1544798"/>
                <a:gd name="connsiteX2" fmla="*/ 3224839 w 3224839"/>
                <a:gd name="connsiteY2" fmla="*/ 1532290 h 1544798"/>
                <a:gd name="connsiteX3" fmla="*/ 3210507 w 3224839"/>
                <a:gd name="connsiteY3" fmla="*/ 1544798 h 1544798"/>
                <a:gd name="connsiteX4" fmla="*/ 14333 w 3224839"/>
                <a:gd name="connsiteY4" fmla="*/ 1544798 h 1544798"/>
                <a:gd name="connsiteX5" fmla="*/ 0 w 3224839"/>
                <a:gd name="connsiteY5" fmla="*/ 1532290 h 1544798"/>
                <a:gd name="connsiteX6" fmla="*/ 0 w 3224839"/>
                <a:gd name="connsiteY6" fmla="*/ 12508 h 1544798"/>
                <a:gd name="connsiteX7" fmla="*/ 14333 w 3224839"/>
                <a:gd name="connsiteY7" fmla="*/ 0 h 154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839" h="1544798">
                  <a:moveTo>
                    <a:pt x="3210507" y="0"/>
                  </a:moveTo>
                  <a:cubicBezTo>
                    <a:pt x="3218422" y="0"/>
                    <a:pt x="3224839" y="5600"/>
                    <a:pt x="3224839" y="12508"/>
                  </a:cubicBezTo>
                  <a:lnTo>
                    <a:pt x="3224839" y="1532290"/>
                  </a:lnTo>
                  <a:cubicBezTo>
                    <a:pt x="3224839" y="1539198"/>
                    <a:pt x="3218422" y="1544798"/>
                    <a:pt x="3210507" y="1544798"/>
                  </a:cubicBezTo>
                  <a:lnTo>
                    <a:pt x="14333" y="1544798"/>
                  </a:lnTo>
                  <a:cubicBezTo>
                    <a:pt x="6417" y="1544798"/>
                    <a:pt x="0" y="1539198"/>
                    <a:pt x="0" y="1532290"/>
                  </a:cubicBezTo>
                  <a:lnTo>
                    <a:pt x="0" y="12508"/>
                  </a:lnTo>
                  <a:cubicBezTo>
                    <a:pt x="0" y="5600"/>
                    <a:pt x="6417" y="0"/>
                    <a:pt x="14333" y="0"/>
                  </a:cubicBezTo>
                  <a:close/>
                </a:path>
              </a:pathLst>
            </a:custGeom>
            <a:solidFill>
              <a:srgbClr val="6F6E67"/>
            </a:solidFill>
            <a:ln w="0" cap="flat">
              <a:noFill/>
              <a:prstDash val="solid"/>
              <a:miter/>
            </a:ln>
          </p:spPr>
          <p:txBody>
            <a:bodyPr rtlCol="0" anchor="ctr"/>
            <a:lstStyle/>
            <a:p>
              <a:endParaRPr lang="sv-SE" dirty="0"/>
            </a:p>
          </p:txBody>
        </p:sp>
        <p:sp>
          <p:nvSpPr>
            <p:cNvPr id="76" name="Frihandsfigur 75">
              <a:extLst>
                <a:ext uri="{FF2B5EF4-FFF2-40B4-BE49-F238E27FC236}">
                  <a16:creationId xmlns:a16="http://schemas.microsoft.com/office/drawing/2014/main" id="{9CE37CB8-3824-619C-66CD-D5F02472C494}"/>
                </a:ext>
              </a:extLst>
            </p:cNvPr>
            <p:cNvSpPr/>
            <p:nvPr/>
          </p:nvSpPr>
          <p:spPr>
            <a:xfrm>
              <a:off x="7624136" y="4800440"/>
              <a:ext cx="3224839" cy="75050"/>
            </a:xfrm>
            <a:custGeom>
              <a:avLst/>
              <a:gdLst>
                <a:gd name="connsiteX0" fmla="*/ 0 w 3224839"/>
                <a:gd name="connsiteY0" fmla="*/ 12508 h 75050"/>
                <a:gd name="connsiteX1" fmla="*/ 14333 w 3224839"/>
                <a:gd name="connsiteY1" fmla="*/ 0 h 75050"/>
                <a:gd name="connsiteX2" fmla="*/ 3210507 w 3224839"/>
                <a:gd name="connsiteY2" fmla="*/ 0 h 75050"/>
                <a:gd name="connsiteX3" fmla="*/ 3224839 w 3224839"/>
                <a:gd name="connsiteY3" fmla="*/ 12508 h 75050"/>
                <a:gd name="connsiteX4" fmla="*/ 3224839 w 3224839"/>
                <a:gd name="connsiteY4" fmla="*/ 75051 h 75050"/>
                <a:gd name="connsiteX5" fmla="*/ 0 w 3224839"/>
                <a:gd name="connsiteY5" fmla="*/ 75051 h 75050"/>
                <a:gd name="connsiteX6" fmla="*/ 0 w 3224839"/>
                <a:gd name="connsiteY6" fmla="*/ 12508 h 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839" h="75050">
                  <a:moveTo>
                    <a:pt x="0" y="12508"/>
                  </a:moveTo>
                  <a:cubicBezTo>
                    <a:pt x="0" y="5629"/>
                    <a:pt x="6378" y="0"/>
                    <a:pt x="14333" y="0"/>
                  </a:cubicBezTo>
                  <a:lnTo>
                    <a:pt x="3210507" y="0"/>
                  </a:lnTo>
                  <a:cubicBezTo>
                    <a:pt x="3218389" y="0"/>
                    <a:pt x="3224839" y="5629"/>
                    <a:pt x="3224839" y="12508"/>
                  </a:cubicBezTo>
                  <a:lnTo>
                    <a:pt x="3224839" y="75051"/>
                  </a:lnTo>
                  <a:lnTo>
                    <a:pt x="0" y="75051"/>
                  </a:lnTo>
                  <a:lnTo>
                    <a:pt x="0" y="12508"/>
                  </a:lnTo>
                  <a:close/>
                </a:path>
              </a:pathLst>
            </a:custGeom>
            <a:solidFill>
              <a:srgbClr val="CC0000"/>
            </a:solidFill>
            <a:ln w="0" cap="flat">
              <a:noFill/>
              <a:prstDash val="solid"/>
              <a:miter/>
            </a:ln>
          </p:spPr>
          <p:txBody>
            <a:bodyPr rtlCol="0" anchor="ctr"/>
            <a:lstStyle/>
            <a:p>
              <a:endParaRPr lang="sv-SE" dirty="0"/>
            </a:p>
          </p:txBody>
        </p:sp>
      </p:grpSp>
      <p:pic>
        <p:nvPicPr>
          <p:cNvPr id="48" name="Bild 47">
            <a:hlinkClick r:id="rId21" action="ppaction://hlinksldjump"/>
            <a:extLst>
              <a:ext uri="{FF2B5EF4-FFF2-40B4-BE49-F238E27FC236}">
                <a16:creationId xmlns:a16="http://schemas.microsoft.com/office/drawing/2014/main" id="{15AE82DC-D8F4-0C6A-CEE4-70945EC8CB1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32463" y="2032497"/>
            <a:ext cx="226359" cy="176057"/>
          </a:xfrm>
          <a:prstGeom prst="rect">
            <a:avLst/>
          </a:prstGeom>
        </p:spPr>
      </p:pic>
      <p:sp>
        <p:nvSpPr>
          <p:cNvPr id="51" name="textruta 67">
            <a:hlinkClick r:id="rId21" action="ppaction://hlinksldjump"/>
            <a:extLst>
              <a:ext uri="{FF2B5EF4-FFF2-40B4-BE49-F238E27FC236}">
                <a16:creationId xmlns:a16="http://schemas.microsoft.com/office/drawing/2014/main" id="{405E085D-35E5-19F4-BF44-29B4D0573492}"/>
              </a:ext>
            </a:extLst>
          </p:cNvPr>
          <p:cNvSpPr txBox="1">
            <a:spLocks noChangeArrowheads="1"/>
          </p:cNvSpPr>
          <p:nvPr/>
        </p:nvSpPr>
        <p:spPr bwMode="auto">
          <a:xfrm>
            <a:off x="658813" y="1603013"/>
            <a:ext cx="3224839"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b="1" i="0" u="none" strike="noStrike" kern="1200" cap="none" spc="0" normalizeH="0" baseline="0" noProof="0" dirty="0">
                <a:ln>
                  <a:noFill/>
                </a:ln>
                <a:effectLst/>
                <a:uLnTx/>
                <a:uFillTx/>
                <a:latin typeface="+mj-lt"/>
                <a:ea typeface="+mn-ea"/>
                <a:cs typeface="+mn-cs"/>
              </a:rPr>
              <a:t>Hotbilden</a:t>
            </a:r>
          </a:p>
        </p:txBody>
      </p:sp>
      <p:sp>
        <p:nvSpPr>
          <p:cNvPr id="53" name="textruta 52">
            <a:hlinkClick r:id="rId24" action="ppaction://hlinksldjump"/>
            <a:extLst>
              <a:ext uri="{FF2B5EF4-FFF2-40B4-BE49-F238E27FC236}">
                <a16:creationId xmlns:a16="http://schemas.microsoft.com/office/drawing/2014/main" id="{E5A4B5C6-7B60-FAA2-92CD-69F0A5C3B240}"/>
              </a:ext>
            </a:extLst>
          </p:cNvPr>
          <p:cNvSpPr txBox="1"/>
          <p:nvPr/>
        </p:nvSpPr>
        <p:spPr>
          <a:xfrm>
            <a:off x="4146579" y="1603013"/>
            <a:ext cx="3224839" cy="369332"/>
          </a:xfrm>
          <a:prstGeom prst="rect">
            <a:avLst/>
          </a:prstGeom>
          <a:noFill/>
        </p:spPr>
        <p:txBody>
          <a:bodyPr wrap="square">
            <a:spAutoFit/>
          </a:bodyPr>
          <a:lstStyle/>
          <a:p>
            <a:pPr algn="ctr" fontAlgn="base">
              <a:spcBef>
                <a:spcPct val="0"/>
              </a:spcBef>
              <a:spcAft>
                <a:spcPts val="600"/>
              </a:spcAft>
              <a:defRPr/>
            </a:pPr>
            <a:r>
              <a:rPr kumimoji="0" lang="sv-SE" altLang="sv-SE" b="1" i="0" u="none" strike="noStrike" kern="1200" cap="none" spc="0" normalizeH="0" baseline="0" noProof="0" dirty="0">
                <a:ln>
                  <a:noFill/>
                </a:ln>
                <a:effectLst/>
                <a:uLnTx/>
                <a:uFillTx/>
                <a:latin typeface="+mj-lt"/>
                <a:ea typeface="+mn-ea"/>
                <a:cs typeface="+mn-cs"/>
              </a:rPr>
              <a:t>Totalförsvarsuppbyggnad</a:t>
            </a:r>
          </a:p>
        </p:txBody>
      </p:sp>
      <p:sp>
        <p:nvSpPr>
          <p:cNvPr id="54" name="textruta 53">
            <a:hlinkClick r:id="rId25" action="ppaction://hlinksldjump"/>
            <a:extLst>
              <a:ext uri="{FF2B5EF4-FFF2-40B4-BE49-F238E27FC236}">
                <a16:creationId xmlns:a16="http://schemas.microsoft.com/office/drawing/2014/main" id="{CC7785F4-9DE4-B578-6D44-717246B986D8}"/>
              </a:ext>
            </a:extLst>
          </p:cNvPr>
          <p:cNvSpPr txBox="1"/>
          <p:nvPr/>
        </p:nvSpPr>
        <p:spPr>
          <a:xfrm>
            <a:off x="7624262" y="1603013"/>
            <a:ext cx="3224839"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sv-SE" altLang="sv-SE" b="1" dirty="0">
                <a:latin typeface="+mj-lt"/>
              </a:rPr>
              <a:t>Civilt försvar</a:t>
            </a:r>
            <a:endParaRPr kumimoji="0" lang="sv-SE" altLang="sv-SE" b="1" i="0" u="none" strike="noStrike" kern="1200" cap="none" spc="0" normalizeH="0" baseline="0" noProof="0" dirty="0">
              <a:ln>
                <a:noFill/>
              </a:ln>
              <a:effectLst/>
              <a:uLnTx/>
              <a:uFillTx/>
              <a:latin typeface="+mj-lt"/>
              <a:ea typeface="+mn-ea"/>
              <a:cs typeface="+mn-cs"/>
            </a:endParaRPr>
          </a:p>
        </p:txBody>
      </p:sp>
      <p:sp>
        <p:nvSpPr>
          <p:cNvPr id="55" name="textruta 67">
            <a:hlinkClick r:id="rId26" action="ppaction://hlinksldjump"/>
            <a:extLst>
              <a:ext uri="{FF2B5EF4-FFF2-40B4-BE49-F238E27FC236}">
                <a16:creationId xmlns:a16="http://schemas.microsoft.com/office/drawing/2014/main" id="{E619BBB7-BC35-26B5-8E18-42E8A23C6C2A}"/>
              </a:ext>
            </a:extLst>
          </p:cNvPr>
          <p:cNvSpPr txBox="1">
            <a:spLocks noChangeArrowheads="1"/>
          </p:cNvSpPr>
          <p:nvPr/>
        </p:nvSpPr>
        <p:spPr bwMode="auto">
          <a:xfrm>
            <a:off x="676742" y="3457807"/>
            <a:ext cx="320691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b="1" i="0" u="none" strike="noStrike" kern="1200" cap="none" spc="0" normalizeH="0" baseline="0" noProof="0" dirty="0">
                <a:ln>
                  <a:noFill/>
                </a:ln>
                <a:effectLst/>
                <a:uLnTx/>
                <a:uFillTx/>
                <a:latin typeface="+mj-lt"/>
                <a:ea typeface="+mn-ea"/>
                <a:cs typeface="+mn-cs"/>
              </a:rPr>
              <a:t>Krisberedskap</a:t>
            </a:r>
          </a:p>
        </p:txBody>
      </p:sp>
      <p:sp>
        <p:nvSpPr>
          <p:cNvPr id="56" name="textruta 55">
            <a:hlinkClick r:id="rId27" action="ppaction://hlinksldjump"/>
            <a:extLst>
              <a:ext uri="{FF2B5EF4-FFF2-40B4-BE49-F238E27FC236}">
                <a16:creationId xmlns:a16="http://schemas.microsoft.com/office/drawing/2014/main" id="{17F46883-C9C9-0A81-12A0-7A409DF3B46C}"/>
              </a:ext>
            </a:extLst>
          </p:cNvPr>
          <p:cNvSpPr txBox="1"/>
          <p:nvPr/>
        </p:nvSpPr>
        <p:spPr>
          <a:xfrm>
            <a:off x="4350309" y="3212693"/>
            <a:ext cx="2817379" cy="923330"/>
          </a:xfrm>
          <a:prstGeom prst="rect">
            <a:avLst/>
          </a:prstGeom>
          <a:noFill/>
        </p:spPr>
        <p:txBody>
          <a:bodyPr wrap="square">
            <a:spAutoFit/>
          </a:bodyPr>
          <a:lstStyle/>
          <a:p>
            <a:pPr algn="ctr" fontAlgn="base">
              <a:spcBef>
                <a:spcPct val="0"/>
              </a:spcBef>
              <a:spcAft>
                <a:spcPts val="600"/>
              </a:spcAft>
              <a:defRPr/>
            </a:pPr>
            <a:r>
              <a:rPr kumimoji="0" lang="sv-SE" altLang="sv-SE" b="1" i="0" u="none" strike="noStrike" kern="1200" cap="none" spc="0" normalizeH="0" noProof="0" dirty="0">
                <a:ln>
                  <a:noFill/>
                </a:ln>
                <a:solidFill>
                  <a:srgbClr val="000000"/>
                </a:solidFill>
                <a:effectLst/>
                <a:uLnTx/>
                <a:uFillTx/>
                <a:latin typeface="+mj-lt"/>
                <a:ea typeface="+mn-ea"/>
                <a:cs typeface="+mn-cs"/>
              </a:rPr>
              <a:t>Några verktyg inom civilt försvar och krisberedskap</a:t>
            </a:r>
          </a:p>
        </p:txBody>
      </p:sp>
      <p:sp>
        <p:nvSpPr>
          <p:cNvPr id="57" name="textruta 56">
            <a:hlinkClick r:id="rId28" action="ppaction://hlinksldjump"/>
            <a:extLst>
              <a:ext uri="{FF2B5EF4-FFF2-40B4-BE49-F238E27FC236}">
                <a16:creationId xmlns:a16="http://schemas.microsoft.com/office/drawing/2014/main" id="{C2F50995-E0ED-2385-7196-8C2507CEC7D6}"/>
              </a:ext>
            </a:extLst>
          </p:cNvPr>
          <p:cNvSpPr txBox="1"/>
          <p:nvPr/>
        </p:nvSpPr>
        <p:spPr>
          <a:xfrm>
            <a:off x="7624262" y="3362034"/>
            <a:ext cx="3224839"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sv-SE" altLang="sv-SE" b="1" dirty="0">
                <a:latin typeface="+mj-lt"/>
              </a:rPr>
              <a:t>Skydd av anläggningar och information</a:t>
            </a:r>
          </a:p>
        </p:txBody>
      </p:sp>
      <p:sp>
        <p:nvSpPr>
          <p:cNvPr id="58" name="textruta 67">
            <a:hlinkClick r:id="rId29" action="ppaction://hlinksldjump"/>
            <a:extLst>
              <a:ext uri="{FF2B5EF4-FFF2-40B4-BE49-F238E27FC236}">
                <a16:creationId xmlns:a16="http://schemas.microsoft.com/office/drawing/2014/main" id="{5E05EBEE-D920-4DFB-40F2-ED8439ED50A1}"/>
              </a:ext>
            </a:extLst>
          </p:cNvPr>
          <p:cNvSpPr txBox="1">
            <a:spLocks noChangeArrowheads="1"/>
          </p:cNvSpPr>
          <p:nvPr/>
        </p:nvSpPr>
        <p:spPr bwMode="auto">
          <a:xfrm>
            <a:off x="1234641" y="5152147"/>
            <a:ext cx="2073182"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b="1" i="0" u="none" strike="noStrike" kern="1200" cap="none" spc="0" normalizeH="0" baseline="0" noProof="0" dirty="0">
                <a:ln>
                  <a:noFill/>
                </a:ln>
                <a:effectLst/>
                <a:uLnTx/>
                <a:uFillTx/>
                <a:latin typeface="+mj-lt"/>
                <a:ea typeface="+mn-ea"/>
                <a:cs typeface="+mn-cs"/>
              </a:rPr>
              <a:t>Totalförsvarets civila intressen</a:t>
            </a:r>
          </a:p>
        </p:txBody>
      </p:sp>
      <p:sp>
        <p:nvSpPr>
          <p:cNvPr id="59" name="textruta 58">
            <a:hlinkClick r:id="rId30" action="ppaction://hlinksldjump"/>
            <a:extLst>
              <a:ext uri="{FF2B5EF4-FFF2-40B4-BE49-F238E27FC236}">
                <a16:creationId xmlns:a16="http://schemas.microsoft.com/office/drawing/2014/main" id="{77E251C0-7891-D490-B308-F1B76A672777}"/>
              </a:ext>
            </a:extLst>
          </p:cNvPr>
          <p:cNvSpPr txBox="1"/>
          <p:nvPr/>
        </p:nvSpPr>
        <p:spPr>
          <a:xfrm>
            <a:off x="4310811" y="5020623"/>
            <a:ext cx="2896374"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b="1" i="0" u="none" strike="noStrike" kern="1200" cap="none" spc="0" normalizeH="0" baseline="0" noProof="0" dirty="0">
                <a:ln>
                  <a:noFill/>
                </a:ln>
                <a:solidFill>
                  <a:srgbClr val="000000"/>
                </a:solidFill>
                <a:effectLst/>
                <a:uLnTx/>
                <a:uFillTx/>
                <a:latin typeface="+mj-lt"/>
                <a:ea typeface="+mn-ea"/>
                <a:cs typeface="+mn-cs"/>
              </a:rPr>
              <a:t>Riksintressen för totalförsvarets anläggningar</a:t>
            </a:r>
          </a:p>
        </p:txBody>
      </p:sp>
      <p:sp>
        <p:nvSpPr>
          <p:cNvPr id="60" name="textruta 59">
            <a:hlinkClick r:id="rId31" action="ppaction://hlinksldjump"/>
            <a:extLst>
              <a:ext uri="{FF2B5EF4-FFF2-40B4-BE49-F238E27FC236}">
                <a16:creationId xmlns:a16="http://schemas.microsoft.com/office/drawing/2014/main" id="{A26B87DD-1ABF-E9DE-3CB2-322493509306}"/>
              </a:ext>
            </a:extLst>
          </p:cNvPr>
          <p:cNvSpPr txBox="1"/>
          <p:nvPr/>
        </p:nvSpPr>
        <p:spPr>
          <a:xfrm>
            <a:off x="7624262" y="5317068"/>
            <a:ext cx="3224839"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sv-SE" altLang="sv-SE" b="1" dirty="0">
                <a:solidFill>
                  <a:schemeClr val="bg1"/>
                </a:solidFill>
                <a:latin typeface="+mj-lt"/>
              </a:rPr>
              <a:t>Läs mer</a:t>
            </a:r>
          </a:p>
        </p:txBody>
      </p:sp>
      <p:pic>
        <p:nvPicPr>
          <p:cNvPr id="61" name="Bild 60">
            <a:hlinkClick r:id="rId26" action="ppaction://hlinksldjump"/>
            <a:extLst>
              <a:ext uri="{FF2B5EF4-FFF2-40B4-BE49-F238E27FC236}">
                <a16:creationId xmlns:a16="http://schemas.microsoft.com/office/drawing/2014/main" id="{24D3695A-53FD-EB70-494F-DA295E2E032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58052" y="3879604"/>
            <a:ext cx="226359" cy="176057"/>
          </a:xfrm>
          <a:prstGeom prst="rect">
            <a:avLst/>
          </a:prstGeom>
        </p:spPr>
      </p:pic>
      <p:pic>
        <p:nvPicPr>
          <p:cNvPr id="64" name="Bild 63">
            <a:hlinkClick r:id="rId29" action="ppaction://hlinksldjump"/>
            <a:extLst>
              <a:ext uri="{FF2B5EF4-FFF2-40B4-BE49-F238E27FC236}">
                <a16:creationId xmlns:a16="http://schemas.microsoft.com/office/drawing/2014/main" id="{02A0B870-653F-07B7-820F-E52D52278EB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58051" y="5843304"/>
            <a:ext cx="226359" cy="176057"/>
          </a:xfrm>
          <a:prstGeom prst="rect">
            <a:avLst/>
          </a:prstGeom>
        </p:spPr>
      </p:pic>
      <p:pic>
        <p:nvPicPr>
          <p:cNvPr id="65" name="Bild 64">
            <a:hlinkClick r:id="rId24" action="ppaction://hlinksldjump"/>
            <a:extLst>
              <a:ext uri="{FF2B5EF4-FFF2-40B4-BE49-F238E27FC236}">
                <a16:creationId xmlns:a16="http://schemas.microsoft.com/office/drawing/2014/main" id="{1FBBD321-7150-0932-87D7-DDA52C83598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45819" y="2032497"/>
            <a:ext cx="226359" cy="176057"/>
          </a:xfrm>
          <a:prstGeom prst="rect">
            <a:avLst/>
          </a:prstGeom>
        </p:spPr>
      </p:pic>
      <p:pic>
        <p:nvPicPr>
          <p:cNvPr id="66" name="Bild 65">
            <a:hlinkClick r:id="rId27" action="ppaction://hlinksldjump"/>
            <a:extLst>
              <a:ext uri="{FF2B5EF4-FFF2-40B4-BE49-F238E27FC236}">
                <a16:creationId xmlns:a16="http://schemas.microsoft.com/office/drawing/2014/main" id="{65F651BC-B3BC-3533-51B9-74BDD9C86FE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45819" y="4151666"/>
            <a:ext cx="226359" cy="176057"/>
          </a:xfrm>
          <a:prstGeom prst="rect">
            <a:avLst/>
          </a:prstGeom>
        </p:spPr>
      </p:pic>
      <p:pic>
        <p:nvPicPr>
          <p:cNvPr id="67" name="Bild 66">
            <a:hlinkClick r:id="rId30" action="ppaction://hlinksldjump"/>
            <a:extLst>
              <a:ext uri="{FF2B5EF4-FFF2-40B4-BE49-F238E27FC236}">
                <a16:creationId xmlns:a16="http://schemas.microsoft.com/office/drawing/2014/main" id="{F03C23AC-D77E-7549-9C18-570237B7229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45819" y="5988889"/>
            <a:ext cx="226359" cy="176057"/>
          </a:xfrm>
          <a:prstGeom prst="rect">
            <a:avLst/>
          </a:prstGeom>
        </p:spPr>
      </p:pic>
      <p:pic>
        <p:nvPicPr>
          <p:cNvPr id="68" name="Bild 67">
            <a:hlinkClick r:id="rId25" action="ppaction://hlinksldjump"/>
            <a:extLst>
              <a:ext uri="{FF2B5EF4-FFF2-40B4-BE49-F238E27FC236}">
                <a16:creationId xmlns:a16="http://schemas.microsoft.com/office/drawing/2014/main" id="{D22BB658-6E3A-4D94-F107-44BD8D0AFC8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33640" y="2032497"/>
            <a:ext cx="226359" cy="176057"/>
          </a:xfrm>
          <a:prstGeom prst="rect">
            <a:avLst/>
          </a:prstGeom>
        </p:spPr>
      </p:pic>
      <p:pic>
        <p:nvPicPr>
          <p:cNvPr id="69" name="Bild 68">
            <a:hlinkClick r:id="rId28" action="ppaction://hlinksldjump"/>
            <a:extLst>
              <a:ext uri="{FF2B5EF4-FFF2-40B4-BE49-F238E27FC236}">
                <a16:creationId xmlns:a16="http://schemas.microsoft.com/office/drawing/2014/main" id="{C85D8C12-641B-98D2-D923-521C30AB3DC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23375" y="4061566"/>
            <a:ext cx="226359" cy="176057"/>
          </a:xfrm>
          <a:prstGeom prst="rect">
            <a:avLst/>
          </a:prstGeom>
        </p:spPr>
      </p:pic>
      <p:sp>
        <p:nvSpPr>
          <p:cNvPr id="77" name="Bild 69">
            <a:hlinkClick r:id="rId31" action="ppaction://hlinksldjump"/>
            <a:extLst>
              <a:ext uri="{FF2B5EF4-FFF2-40B4-BE49-F238E27FC236}">
                <a16:creationId xmlns:a16="http://schemas.microsoft.com/office/drawing/2014/main" id="{EBD8C98B-B3AC-C7DE-B16E-89F930DEF070}"/>
              </a:ext>
            </a:extLst>
          </p:cNvPr>
          <p:cNvSpPr/>
          <p:nvPr/>
        </p:nvSpPr>
        <p:spPr>
          <a:xfrm>
            <a:off x="9123375" y="5698105"/>
            <a:ext cx="226358" cy="172999"/>
          </a:xfrm>
          <a:custGeom>
            <a:avLst/>
            <a:gdLst>
              <a:gd name="connsiteX0" fmla="*/ 129402 w 226358"/>
              <a:gd name="connsiteY0" fmla="*/ 3614 h 172999"/>
              <a:gd name="connsiteX1" fmla="*/ 147228 w 226358"/>
              <a:gd name="connsiteY1" fmla="*/ 3614 h 172999"/>
              <a:gd name="connsiteX2" fmla="*/ 222681 w 226358"/>
              <a:gd name="connsiteY2" fmla="*/ 77743 h 172999"/>
              <a:gd name="connsiteX3" fmla="*/ 222681 w 226358"/>
              <a:gd name="connsiteY3" fmla="*/ 95256 h 172999"/>
              <a:gd name="connsiteX4" fmla="*/ 147228 w 226358"/>
              <a:gd name="connsiteY4" fmla="*/ 169385 h 172999"/>
              <a:gd name="connsiteX5" fmla="*/ 129402 w 226358"/>
              <a:gd name="connsiteY5" fmla="*/ 169385 h 172999"/>
              <a:gd name="connsiteX6" fmla="*/ 129402 w 226358"/>
              <a:gd name="connsiteY6" fmla="*/ 151872 h 172999"/>
              <a:gd name="connsiteX7" fmla="*/ 183351 w 226358"/>
              <a:gd name="connsiteY7" fmla="*/ 98870 h 172999"/>
              <a:gd name="connsiteX8" fmla="*/ 12544 w 226358"/>
              <a:gd name="connsiteY8" fmla="*/ 98870 h 172999"/>
              <a:gd name="connsiteX9" fmla="*/ 0 w 226358"/>
              <a:gd name="connsiteY9" fmla="*/ 86546 h 172999"/>
              <a:gd name="connsiteX10" fmla="*/ 12544 w 226358"/>
              <a:gd name="connsiteY10" fmla="*/ 74222 h 172999"/>
              <a:gd name="connsiteX11" fmla="*/ 183445 w 226358"/>
              <a:gd name="connsiteY11" fmla="*/ 74222 h 172999"/>
              <a:gd name="connsiteX12" fmla="*/ 129496 w 226358"/>
              <a:gd name="connsiteY12" fmla="*/ 21220 h 172999"/>
              <a:gd name="connsiteX13" fmla="*/ 129496 w 226358"/>
              <a:gd name="connsiteY13" fmla="*/ 3706 h 17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358" h="172999">
                <a:moveTo>
                  <a:pt x="129402" y="3614"/>
                </a:moveTo>
                <a:cubicBezTo>
                  <a:pt x="134306" y="-1205"/>
                  <a:pt x="142229" y="-1205"/>
                  <a:pt x="147228" y="3614"/>
                </a:cubicBezTo>
                <a:lnTo>
                  <a:pt x="222681" y="77743"/>
                </a:lnTo>
                <a:cubicBezTo>
                  <a:pt x="227585" y="82561"/>
                  <a:pt x="227585" y="90438"/>
                  <a:pt x="222681" y="95256"/>
                </a:cubicBezTo>
                <a:lnTo>
                  <a:pt x="147228" y="169385"/>
                </a:lnTo>
                <a:cubicBezTo>
                  <a:pt x="142323" y="174204"/>
                  <a:pt x="134401" y="174204"/>
                  <a:pt x="129402" y="169385"/>
                </a:cubicBezTo>
                <a:cubicBezTo>
                  <a:pt x="124497" y="164567"/>
                  <a:pt x="124497" y="156783"/>
                  <a:pt x="129402" y="151872"/>
                </a:cubicBezTo>
                <a:lnTo>
                  <a:pt x="183351" y="98870"/>
                </a:lnTo>
                <a:lnTo>
                  <a:pt x="12544" y="98870"/>
                </a:lnTo>
                <a:cubicBezTo>
                  <a:pt x="5565" y="98870"/>
                  <a:pt x="0" y="93310"/>
                  <a:pt x="0" y="86546"/>
                </a:cubicBezTo>
                <a:cubicBezTo>
                  <a:pt x="0" y="79782"/>
                  <a:pt x="5659" y="74222"/>
                  <a:pt x="12544" y="74222"/>
                </a:cubicBezTo>
                <a:lnTo>
                  <a:pt x="183445" y="74222"/>
                </a:lnTo>
                <a:lnTo>
                  <a:pt x="129496" y="21220"/>
                </a:lnTo>
                <a:cubicBezTo>
                  <a:pt x="124592" y="16401"/>
                  <a:pt x="124592" y="8618"/>
                  <a:pt x="129496" y="3706"/>
                </a:cubicBezTo>
                <a:close/>
              </a:path>
            </a:pathLst>
          </a:custGeom>
          <a:solidFill>
            <a:schemeClr val="bg1"/>
          </a:solidFill>
          <a:ln w="0" cap="flat">
            <a:noFill/>
            <a:prstDash val="solid"/>
            <a:miter/>
          </a:ln>
        </p:spPr>
        <p:txBody>
          <a:bodyPr rtlCol="0" anchor="ctr"/>
          <a:lstStyle/>
          <a:p>
            <a:endParaRPr lang="sv-SE" dirty="0"/>
          </a:p>
        </p:txBody>
      </p:sp>
    </p:spTree>
    <p:extLst>
      <p:ext uri="{BB962C8B-B14F-4D97-AF65-F5344CB8AC3E}">
        <p14:creationId xmlns:p14="http://schemas.microsoft.com/office/powerpoint/2010/main" val="1774644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8FA32EC2-173B-4CCF-E676-D583ED8C971F}"/>
              </a:ext>
            </a:extLst>
          </p:cNvPr>
          <p:cNvGrpSpPr/>
          <p:nvPr/>
        </p:nvGrpSpPr>
        <p:grpSpPr>
          <a:xfrm>
            <a:off x="658813" y="1143000"/>
            <a:ext cx="10319010" cy="5202238"/>
            <a:chOff x="658813" y="1143000"/>
            <a:chExt cx="10319010" cy="5202238"/>
          </a:xfrm>
        </p:grpSpPr>
        <p:pic>
          <p:nvPicPr>
            <p:cNvPr id="128" name="Bild 127">
              <a:extLst>
                <a:ext uri="{FF2B5EF4-FFF2-40B4-BE49-F238E27FC236}">
                  <a16:creationId xmlns:a16="http://schemas.microsoft.com/office/drawing/2014/main" id="{F125B7CE-A77D-29CB-81A6-6F3EFF9DF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1143000"/>
              <a:ext cx="10190162" cy="5202238"/>
            </a:xfrm>
            <a:prstGeom prst="rect">
              <a:avLst/>
            </a:prstGeom>
            <a:effectLst>
              <a:outerShdw blurRad="76200" dist="38100" dir="5400000" algn="t" rotWithShape="0">
                <a:prstClr val="black">
                  <a:alpha val="11076"/>
                </a:prstClr>
              </a:outerShdw>
            </a:effectLst>
          </p:spPr>
        </p:pic>
        <p:pic>
          <p:nvPicPr>
            <p:cNvPr id="7" name="Bild 6">
              <a:extLst>
                <a:ext uri="{FF2B5EF4-FFF2-40B4-BE49-F238E27FC236}">
                  <a16:creationId xmlns:a16="http://schemas.microsoft.com/office/drawing/2014/main" id="{034FF4AC-FF33-1879-1B2A-925E928B50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7118" y="2942043"/>
              <a:ext cx="3280705" cy="3280705"/>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r>
              <a:rPr lang="sv-SE" sz="2000" dirty="0"/>
              <a:t>Hotbilden</a:t>
            </a:r>
          </a:p>
        </p:txBody>
      </p:sp>
      <p:pic>
        <p:nvPicPr>
          <p:cNvPr id="39" name="Bild 38">
            <a:extLst>
              <a:ext uri="{FF2B5EF4-FFF2-40B4-BE49-F238E27FC236}">
                <a16:creationId xmlns:a16="http://schemas.microsoft.com/office/drawing/2014/main" id="{A121244C-B54B-41DD-92B1-A958380749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sp>
        <p:nvSpPr>
          <p:cNvPr id="121" name="textruta 67">
            <a:extLst>
              <a:ext uri="{FF2B5EF4-FFF2-40B4-BE49-F238E27FC236}">
                <a16:creationId xmlns:a16="http://schemas.microsoft.com/office/drawing/2014/main" id="{5A5BA6B8-161E-E5DC-33B6-24CAC96D52DF}"/>
              </a:ext>
            </a:extLst>
          </p:cNvPr>
          <p:cNvSpPr txBox="1">
            <a:spLocks noChangeArrowheads="1"/>
          </p:cNvSpPr>
          <p:nvPr/>
        </p:nvSpPr>
        <p:spPr bwMode="auto">
          <a:xfrm>
            <a:off x="1014333" y="1706874"/>
            <a:ext cx="3206910"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effectLst/>
                <a:uLnTx/>
                <a:uFillTx/>
                <a:latin typeface="+mj-lt"/>
                <a:ea typeface="+mn-ea"/>
                <a:cs typeface="+mn-cs"/>
              </a:rPr>
              <a:t>Hotbilden</a:t>
            </a:r>
          </a:p>
        </p:txBody>
      </p:sp>
      <p:sp>
        <p:nvSpPr>
          <p:cNvPr id="122" name="textruta 121">
            <a:extLst>
              <a:ext uri="{FF2B5EF4-FFF2-40B4-BE49-F238E27FC236}">
                <a16:creationId xmlns:a16="http://schemas.microsoft.com/office/drawing/2014/main" id="{1F033CAA-1BC3-F8D6-F9BD-064EE6EE744F}"/>
              </a:ext>
            </a:extLst>
          </p:cNvPr>
          <p:cNvSpPr txBox="1"/>
          <p:nvPr/>
        </p:nvSpPr>
        <p:spPr>
          <a:xfrm>
            <a:off x="1007127" y="2501299"/>
            <a:ext cx="7402076" cy="2554545"/>
          </a:xfrm>
          <a:prstGeom prst="rect">
            <a:avLst/>
          </a:prstGeom>
          <a:noFill/>
        </p:spPr>
        <p:txBody>
          <a:bodyPr wrap="square">
            <a:spAutoFit/>
          </a:bodyPr>
          <a:lstStyle/>
          <a:p>
            <a:pPr algn="l" rtl="0" fontAlgn="base"/>
            <a:r>
              <a:rPr lang="sv-SE" sz="2000" b="0" i="0" u="none" strike="noStrike" dirty="0">
                <a:solidFill>
                  <a:srgbClr val="000000"/>
                </a:solidFill>
                <a:effectLst/>
              </a:rPr>
              <a:t>Vi lever i det allvarligaste säkerhetspolitiska läget sedan andra världskriget. Ett väpnat angrepp mot Sverige eller våra allierade kan inte uteslutas och efter Rysslands fullskaliga invasion av Ukraina har hotbilden blivit än mer påtaglig.</a:t>
            </a:r>
            <a:r>
              <a:rPr lang="en-US" sz="2000" b="0" i="0" dirty="0">
                <a:solidFill>
                  <a:srgbClr val="000000"/>
                </a:solidFill>
                <a:effectLst/>
              </a:rPr>
              <a:t>​</a:t>
            </a:r>
          </a:p>
          <a:p>
            <a:pPr algn="l" rtl="0" fontAlgn="base"/>
            <a:endParaRPr lang="en-US" sz="2000" b="0" i="0" dirty="0">
              <a:solidFill>
                <a:srgbClr val="000000"/>
              </a:solidFill>
              <a:effectLst/>
            </a:endParaRPr>
          </a:p>
          <a:p>
            <a:pPr algn="l" rtl="0" fontAlgn="base"/>
            <a:r>
              <a:rPr lang="sv-SE" sz="2000" b="0" i="0" u="none" strike="noStrike" dirty="0">
                <a:solidFill>
                  <a:srgbClr val="000000"/>
                </a:solidFill>
                <a:effectLst/>
              </a:rPr>
              <a:t>Vår möjlighet till försvar vilar på den styrka och sammansättning som samhället har och samhällsplaneringen och den fysiska planeringen utgör därmed en viktig roll.  </a:t>
            </a:r>
            <a:r>
              <a:rPr lang="en-US" sz="2000" b="0" i="0" dirty="0">
                <a:solidFill>
                  <a:srgbClr val="000000"/>
                </a:solidFill>
                <a:effectLst/>
              </a:rPr>
              <a:t>​</a:t>
            </a:r>
          </a:p>
        </p:txBody>
      </p:sp>
      <p:grpSp>
        <p:nvGrpSpPr>
          <p:cNvPr id="123" name="Grupp 122">
            <a:extLst>
              <a:ext uri="{FF2B5EF4-FFF2-40B4-BE49-F238E27FC236}">
                <a16:creationId xmlns:a16="http://schemas.microsoft.com/office/drawing/2014/main" id="{4449A5A8-59BD-6709-6CF1-2D2453448560}"/>
              </a:ext>
            </a:extLst>
          </p:cNvPr>
          <p:cNvGrpSpPr/>
          <p:nvPr/>
        </p:nvGrpSpPr>
        <p:grpSpPr>
          <a:xfrm>
            <a:off x="9274325" y="1769693"/>
            <a:ext cx="1201107" cy="369332"/>
            <a:chOff x="9274325" y="1769693"/>
            <a:chExt cx="1201107" cy="369332"/>
          </a:xfrm>
        </p:grpSpPr>
        <p:pic>
          <p:nvPicPr>
            <p:cNvPr id="124" name="stäng">
              <a:hlinkClick r:id="rId16" action="ppaction://hlinksldjump"/>
              <a:extLst>
                <a:ext uri="{FF2B5EF4-FFF2-40B4-BE49-F238E27FC236}">
                  <a16:creationId xmlns:a16="http://schemas.microsoft.com/office/drawing/2014/main" id="{212EB9EF-3E6C-6932-B2A5-B2A74B6910A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83530" y="1808163"/>
              <a:ext cx="291902" cy="291902"/>
            </a:xfrm>
            <a:prstGeom prst="rect">
              <a:avLst/>
            </a:prstGeom>
          </p:spPr>
        </p:pic>
        <p:sp>
          <p:nvSpPr>
            <p:cNvPr id="125" name="textruta 124">
              <a:extLst>
                <a:ext uri="{FF2B5EF4-FFF2-40B4-BE49-F238E27FC236}">
                  <a16:creationId xmlns:a16="http://schemas.microsoft.com/office/drawing/2014/main" id="{281D674D-BFC6-3B6C-0DDB-DBC0EE1CA4F6}"/>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6"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188820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CF90E521-A0E4-479F-4EA6-01AA785101F7}"/>
              </a:ext>
            </a:extLst>
          </p:cNvPr>
          <p:cNvGrpSpPr/>
          <p:nvPr/>
        </p:nvGrpSpPr>
        <p:grpSpPr>
          <a:xfrm>
            <a:off x="673091" y="1142999"/>
            <a:ext cx="10378906" cy="5809779"/>
            <a:chOff x="673091" y="1142999"/>
            <a:chExt cx="10378906" cy="5809779"/>
          </a:xfrm>
        </p:grpSpPr>
        <p:sp>
          <p:nvSpPr>
            <p:cNvPr id="36" name="Frihandsfigur 35">
              <a:extLst>
                <a:ext uri="{FF2B5EF4-FFF2-40B4-BE49-F238E27FC236}">
                  <a16:creationId xmlns:a16="http://schemas.microsoft.com/office/drawing/2014/main" id="{375F5955-5BA6-1C29-E4FD-B8B8F3EF21AB}"/>
                </a:ext>
              </a:extLst>
            </p:cNvPr>
            <p:cNvSpPr/>
            <p:nvPr/>
          </p:nvSpPr>
          <p:spPr>
            <a:xfrm>
              <a:off x="673091" y="1142999"/>
              <a:ext cx="10177946" cy="5202238"/>
            </a:xfrm>
            <a:custGeom>
              <a:avLst/>
              <a:gdLst>
                <a:gd name="connsiteX0" fmla="*/ 3210507 w 3224839"/>
                <a:gd name="connsiteY0" fmla="*/ 0 h 1544798"/>
                <a:gd name="connsiteX1" fmla="*/ 3224839 w 3224839"/>
                <a:gd name="connsiteY1" fmla="*/ 12508 h 1544798"/>
                <a:gd name="connsiteX2" fmla="*/ 3224839 w 3224839"/>
                <a:gd name="connsiteY2" fmla="*/ 1532290 h 1544798"/>
                <a:gd name="connsiteX3" fmla="*/ 3210507 w 3224839"/>
                <a:gd name="connsiteY3" fmla="*/ 1544798 h 1544798"/>
                <a:gd name="connsiteX4" fmla="*/ 14333 w 3224839"/>
                <a:gd name="connsiteY4" fmla="*/ 1544798 h 1544798"/>
                <a:gd name="connsiteX5" fmla="*/ 0 w 3224839"/>
                <a:gd name="connsiteY5" fmla="*/ 1532290 h 1544798"/>
                <a:gd name="connsiteX6" fmla="*/ 0 w 3224839"/>
                <a:gd name="connsiteY6" fmla="*/ 12508 h 1544798"/>
                <a:gd name="connsiteX7" fmla="*/ 14333 w 3224839"/>
                <a:gd name="connsiteY7" fmla="*/ 0 h 154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839" h="1544798">
                  <a:moveTo>
                    <a:pt x="3210507" y="0"/>
                  </a:moveTo>
                  <a:cubicBezTo>
                    <a:pt x="3218422" y="0"/>
                    <a:pt x="3224839" y="5600"/>
                    <a:pt x="3224839" y="12508"/>
                  </a:cubicBezTo>
                  <a:lnTo>
                    <a:pt x="3224839" y="1532290"/>
                  </a:lnTo>
                  <a:cubicBezTo>
                    <a:pt x="3224839" y="1539198"/>
                    <a:pt x="3218422" y="1544798"/>
                    <a:pt x="3210507" y="1544798"/>
                  </a:cubicBezTo>
                  <a:lnTo>
                    <a:pt x="14333" y="1544798"/>
                  </a:lnTo>
                  <a:cubicBezTo>
                    <a:pt x="6417" y="1544798"/>
                    <a:pt x="0" y="1539198"/>
                    <a:pt x="0" y="1532290"/>
                  </a:cubicBezTo>
                  <a:lnTo>
                    <a:pt x="0" y="12508"/>
                  </a:lnTo>
                  <a:cubicBezTo>
                    <a:pt x="0" y="5600"/>
                    <a:pt x="6417" y="0"/>
                    <a:pt x="14333" y="0"/>
                  </a:cubicBezTo>
                  <a:close/>
                </a:path>
              </a:pathLst>
            </a:custGeom>
            <a:solidFill>
              <a:srgbClr val="FFFFFF"/>
            </a:solidFill>
            <a:ln w="0" cap="flat">
              <a:noFill/>
              <a:prstDash val="solid"/>
              <a:miter/>
            </a:ln>
          </p:spPr>
          <p:txBody>
            <a:bodyPr rtlCol="0" anchor="ctr"/>
            <a:lstStyle/>
            <a:p>
              <a:endParaRPr lang="sv-SE" dirty="0"/>
            </a:p>
          </p:txBody>
        </p:sp>
        <p:sp>
          <p:nvSpPr>
            <p:cNvPr id="37" name="Frihandsfigur 36">
              <a:extLst>
                <a:ext uri="{FF2B5EF4-FFF2-40B4-BE49-F238E27FC236}">
                  <a16:creationId xmlns:a16="http://schemas.microsoft.com/office/drawing/2014/main" id="{6839AE13-8CBD-D595-464E-F95908C2CB86}"/>
                </a:ext>
              </a:extLst>
            </p:cNvPr>
            <p:cNvSpPr/>
            <p:nvPr/>
          </p:nvSpPr>
          <p:spPr>
            <a:xfrm>
              <a:off x="673091" y="1142999"/>
              <a:ext cx="10177946" cy="236866"/>
            </a:xfrm>
            <a:custGeom>
              <a:avLst/>
              <a:gdLst>
                <a:gd name="connsiteX0" fmla="*/ 0 w 3224839"/>
                <a:gd name="connsiteY0" fmla="*/ 12508 h 75050"/>
                <a:gd name="connsiteX1" fmla="*/ 14333 w 3224839"/>
                <a:gd name="connsiteY1" fmla="*/ 0 h 75050"/>
                <a:gd name="connsiteX2" fmla="*/ 3210507 w 3224839"/>
                <a:gd name="connsiteY2" fmla="*/ 0 h 75050"/>
                <a:gd name="connsiteX3" fmla="*/ 3224839 w 3224839"/>
                <a:gd name="connsiteY3" fmla="*/ 12508 h 75050"/>
                <a:gd name="connsiteX4" fmla="*/ 3224839 w 3224839"/>
                <a:gd name="connsiteY4" fmla="*/ 75051 h 75050"/>
                <a:gd name="connsiteX5" fmla="*/ 0 w 3224839"/>
                <a:gd name="connsiteY5" fmla="*/ 75051 h 75050"/>
                <a:gd name="connsiteX6" fmla="*/ 0 w 3224839"/>
                <a:gd name="connsiteY6" fmla="*/ 12508 h 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839" h="75050">
                  <a:moveTo>
                    <a:pt x="0" y="12508"/>
                  </a:moveTo>
                  <a:cubicBezTo>
                    <a:pt x="0" y="5629"/>
                    <a:pt x="6378" y="0"/>
                    <a:pt x="14333" y="0"/>
                  </a:cubicBezTo>
                  <a:lnTo>
                    <a:pt x="3210507" y="0"/>
                  </a:lnTo>
                  <a:cubicBezTo>
                    <a:pt x="3218389" y="0"/>
                    <a:pt x="3224839" y="5629"/>
                    <a:pt x="3224839" y="12508"/>
                  </a:cubicBezTo>
                  <a:lnTo>
                    <a:pt x="3224839" y="75051"/>
                  </a:lnTo>
                  <a:lnTo>
                    <a:pt x="0" y="75051"/>
                  </a:lnTo>
                  <a:lnTo>
                    <a:pt x="0" y="12508"/>
                  </a:lnTo>
                  <a:close/>
                </a:path>
              </a:pathLst>
            </a:custGeom>
            <a:solidFill>
              <a:srgbClr val="CC0000"/>
            </a:solidFill>
            <a:ln w="0" cap="flat">
              <a:noFill/>
              <a:prstDash val="solid"/>
              <a:miter/>
            </a:ln>
          </p:spPr>
          <p:txBody>
            <a:bodyPr rtlCol="0" anchor="ctr"/>
            <a:lstStyle/>
            <a:p>
              <a:endParaRPr lang="sv-SE" dirty="0"/>
            </a:p>
          </p:txBody>
        </p:sp>
        <p:pic>
          <p:nvPicPr>
            <p:cNvPr id="7" name="Bild 6">
              <a:extLst>
                <a:ext uri="{FF2B5EF4-FFF2-40B4-BE49-F238E27FC236}">
                  <a16:creationId xmlns:a16="http://schemas.microsoft.com/office/drawing/2014/main" id="{572C5F54-BD3C-D6F2-D209-81CC4FD1C3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6825486" y="2726267"/>
              <a:ext cx="4226511" cy="4226511"/>
            </a:xfrm>
            <a:prstGeom prst="rect">
              <a:avLst/>
            </a:prstGeom>
          </p:spPr>
        </p:pic>
      </p:grpSp>
      <p:sp>
        <p:nvSpPr>
          <p:cNvPr id="35" name="Rektangel 34">
            <a:extLst>
              <a:ext uri="{FF2B5EF4-FFF2-40B4-BE49-F238E27FC236}">
                <a16:creationId xmlns:a16="http://schemas.microsoft.com/office/drawing/2014/main" id="{A0F4924A-FE1D-AF9C-40FC-53144B6E826B}"/>
              </a:ext>
            </a:extLst>
          </p:cNvPr>
          <p:cNvSpPr/>
          <p:nvPr/>
        </p:nvSpPr>
        <p:spPr>
          <a:xfrm>
            <a:off x="1731903" y="4821398"/>
            <a:ext cx="1608562" cy="733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r>
              <a:rPr lang="sv-SE" sz="2000" dirty="0"/>
              <a:t>Totalförsvarsuppbyggnad</a:t>
            </a: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4635000"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effectLst/>
                <a:uLnTx/>
                <a:uFillTx/>
                <a:latin typeface="+mj-lt"/>
                <a:ea typeface="+mn-ea"/>
                <a:cs typeface="+mn-cs"/>
              </a:rPr>
              <a:t>Totalförsvarsuppbyggnad</a:t>
            </a: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6" y="2501299"/>
            <a:ext cx="8763407" cy="3554819"/>
          </a:xfrm>
          <a:prstGeom prst="rect">
            <a:avLst/>
          </a:prstGeom>
          <a:noFill/>
        </p:spPr>
        <p:txBody>
          <a:bodyPr wrap="square">
            <a:spAutoFit/>
          </a:bodyPr>
          <a:lstStyle/>
          <a:p>
            <a:pPr algn="l" rtl="0" fontAlgn="base">
              <a:spcAft>
                <a:spcPts val="1800"/>
              </a:spcAft>
            </a:pPr>
            <a:r>
              <a:rPr lang="sv-SE" sz="1800" b="0" i="0" u="none" strike="noStrike" dirty="0">
                <a:solidFill>
                  <a:srgbClr val="000000"/>
                </a:solidFill>
                <a:effectLst/>
                <a:latin typeface="Arial" panose="020B0604020202020204" pitchFamily="34" charset="0"/>
              </a:rPr>
              <a:t>Sveriges riksdag beslutade 2015 att återupprätta ett modernt totalförsvar för att kunna hantera de utmaningar och hot som följer av det försämrade säkerhetspolitiska läget. </a:t>
            </a:r>
            <a:endParaRPr lang="en-US" b="0" i="0" dirty="0">
              <a:solidFill>
                <a:srgbClr val="000000"/>
              </a:solidFill>
              <a:effectLst/>
              <a:latin typeface="Segoe UI" panose="020B0502040204020203" pitchFamily="34" charset="0"/>
            </a:endParaRPr>
          </a:p>
          <a:p>
            <a:pPr algn="l" rtl="0" fontAlgn="base">
              <a:spcAft>
                <a:spcPts val="1800"/>
              </a:spcAft>
            </a:pPr>
            <a:r>
              <a:rPr lang="sv-SE" sz="1800" b="0" i="0" u="none" strike="noStrike" dirty="0">
                <a:solidFill>
                  <a:srgbClr val="000000"/>
                </a:solidFill>
                <a:effectLst/>
                <a:latin typeface="Arial" panose="020B0604020202020204" pitchFamily="34" charset="0"/>
              </a:rPr>
              <a:t>Med det snabbt försämrade säkerhetspolitiska läget har totalförsvarsuppbyggnaden trappats upp i syfte att skapa förmåga att försvara Sverige och våra allierade mot väpnat angrepp </a:t>
            </a:r>
            <a:r>
              <a:rPr lang="sv-SE" dirty="0"/>
              <a:t>med utgångspunkt i det kollektiva försvaret inom Nato. </a:t>
            </a:r>
          </a:p>
          <a:p>
            <a:pPr algn="l" rtl="0" fontAlgn="base">
              <a:spcAft>
                <a:spcPts val="1800"/>
              </a:spcAft>
            </a:pPr>
            <a:r>
              <a:rPr lang="sv-SE" sz="1800" b="0" i="0" u="none" dirty="0">
                <a:effectLst/>
                <a:latin typeface="Arial" panose="020B0604020202020204" pitchFamily="34" charset="0"/>
              </a:rPr>
              <a:t>Den pågående uppbyggnaden av totalförsvaret berör alla och kräver </a:t>
            </a:r>
            <a:br>
              <a:rPr lang="sv-SE" dirty="0">
                <a:latin typeface="Arial" panose="020B0604020202020204" pitchFamily="34" charset="0"/>
              </a:rPr>
            </a:br>
            <a:r>
              <a:rPr lang="sv-SE" sz="1800" b="0" i="0" u="none" dirty="0">
                <a:effectLst/>
                <a:latin typeface="Arial" panose="020B0604020202020204" pitchFamily="34" charset="0"/>
              </a:rPr>
              <a:t>kraftsamling från hela samhället.</a:t>
            </a:r>
            <a:r>
              <a:rPr lang="sv-SE" sz="1800" b="0" i="0" dirty="0">
                <a:effectLst/>
                <a:latin typeface="Arial" panose="020B0604020202020204" pitchFamily="34" charset="0"/>
              </a:rPr>
              <a:t>​</a:t>
            </a:r>
            <a:endParaRPr lang="sv-SE" b="0" i="0" dirty="0">
              <a:solidFill>
                <a:srgbClr val="000000"/>
              </a:solidFill>
              <a:effectLst/>
              <a:latin typeface="Segoe UI" panose="020B0502040204020203" pitchFamily="34" charset="0"/>
            </a:endParaRPr>
          </a:p>
          <a:p>
            <a:pPr algn="l" rtl="0" fontAlgn="base">
              <a:spcAft>
                <a:spcPts val="1800"/>
              </a:spcAft>
            </a:pPr>
            <a:r>
              <a:rPr lang="sv-SE" sz="1800" b="0" i="0" u="none" strike="noStrike" dirty="0">
                <a:solidFill>
                  <a:srgbClr val="000000"/>
                </a:solidFill>
                <a:effectLst/>
                <a:latin typeface="Arial" panose="020B0604020202020204" pitchFamily="34" charset="0"/>
              </a:rPr>
              <a:t>Totalförsvaret består av militärt och civilt försvar och är den </a:t>
            </a:r>
            <a:br>
              <a:rPr lang="sv-SE" sz="1800" b="0" i="0" u="none" strike="noStrike" dirty="0">
                <a:solidFill>
                  <a:srgbClr val="000000"/>
                </a:solidFill>
                <a:effectLst/>
                <a:latin typeface="Arial" panose="020B0604020202020204" pitchFamily="34" charset="0"/>
              </a:rPr>
            </a:br>
            <a:r>
              <a:rPr lang="sv-SE" sz="1800" b="0" i="0" u="none" strike="noStrike" dirty="0">
                <a:solidFill>
                  <a:srgbClr val="000000"/>
                </a:solidFill>
                <a:effectLst/>
                <a:latin typeface="Arial" panose="020B0604020202020204" pitchFamily="34" charset="0"/>
              </a:rPr>
              <a:t>verksamhet som behövs för att förbereda Sverige för krig.</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grpSp>
        <p:nvGrpSpPr>
          <p:cNvPr id="10" name="Grupp 9">
            <a:extLst>
              <a:ext uri="{FF2B5EF4-FFF2-40B4-BE49-F238E27FC236}">
                <a16:creationId xmlns:a16="http://schemas.microsoft.com/office/drawing/2014/main" id="{8435B5E8-58EA-230E-7F29-E10B899EB3CC}"/>
              </a:ext>
            </a:extLst>
          </p:cNvPr>
          <p:cNvGrpSpPr/>
          <p:nvPr/>
        </p:nvGrpSpPr>
        <p:grpSpPr>
          <a:xfrm>
            <a:off x="9274325" y="1769693"/>
            <a:ext cx="1201107" cy="369332"/>
            <a:chOff x="9274325" y="1769693"/>
            <a:chExt cx="1201107" cy="369332"/>
          </a:xfrm>
        </p:grpSpPr>
        <p:pic>
          <p:nvPicPr>
            <p:cNvPr id="27" name="stäng">
              <a:hlinkClick r:id="rId14" action="ppaction://hlinksldjump"/>
              <a:extLst>
                <a:ext uri="{FF2B5EF4-FFF2-40B4-BE49-F238E27FC236}">
                  <a16:creationId xmlns:a16="http://schemas.microsoft.com/office/drawing/2014/main" id="{E33D52AB-6D39-8B5D-F585-CD61B5FEB87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83530" y="1808163"/>
              <a:ext cx="291902" cy="291902"/>
            </a:xfrm>
            <a:prstGeom prst="rect">
              <a:avLst/>
            </a:prstGeom>
          </p:spPr>
        </p:pic>
        <p:sp>
          <p:nvSpPr>
            <p:cNvPr id="28" name="textruta 27">
              <a:extLst>
                <a:ext uri="{FF2B5EF4-FFF2-40B4-BE49-F238E27FC236}">
                  <a16:creationId xmlns:a16="http://schemas.microsoft.com/office/drawing/2014/main" id="{D7EC3404-3153-FDC0-9632-22369A395D52}"/>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4"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1414899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9A571F3D-5452-1BFC-DC3A-9CE5882AD328}"/>
              </a:ext>
            </a:extLst>
          </p:cNvPr>
          <p:cNvGrpSpPr/>
          <p:nvPr/>
        </p:nvGrpSpPr>
        <p:grpSpPr>
          <a:xfrm>
            <a:off x="658810" y="1140760"/>
            <a:ext cx="10296898" cy="5553554"/>
            <a:chOff x="7628631" y="1143000"/>
            <a:chExt cx="3254734" cy="1755416"/>
          </a:xfrm>
        </p:grpSpPr>
        <p:pic>
          <p:nvPicPr>
            <p:cNvPr id="8" name="Bild 7">
              <a:extLst>
                <a:ext uri="{FF2B5EF4-FFF2-40B4-BE49-F238E27FC236}">
                  <a16:creationId xmlns:a16="http://schemas.microsoft.com/office/drawing/2014/main" id="{19F83931-2F34-F0E3-DF12-1E43B753D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8631" y="1143000"/>
              <a:ext cx="3220344" cy="1645077"/>
            </a:xfrm>
            <a:prstGeom prst="rect">
              <a:avLst/>
            </a:prstGeom>
            <a:effectLst>
              <a:outerShdw blurRad="76200" dist="38100" dir="5400000" algn="t" rotWithShape="0">
                <a:prstClr val="black">
                  <a:alpha val="11076"/>
                </a:prstClr>
              </a:outerShdw>
            </a:effectLst>
          </p:spPr>
        </p:pic>
        <p:pic>
          <p:nvPicPr>
            <p:cNvPr id="9" name="Bild 8">
              <a:extLst>
                <a:ext uri="{FF2B5EF4-FFF2-40B4-BE49-F238E27FC236}">
                  <a16:creationId xmlns:a16="http://schemas.microsoft.com/office/drawing/2014/main" id="{594D7975-A48B-ABBB-C256-AE6F420911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9945853" y="1960904"/>
              <a:ext cx="937512" cy="937512"/>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lang="sv-SE" altLang="sv-SE" sz="2000" b="1" dirty="0">
                <a:latin typeface="+mj-lt"/>
              </a:rPr>
              <a:t>Civilt försvar</a:t>
            </a:r>
            <a:endParaRPr kumimoji="0" lang="sv-SE" altLang="sv-SE" sz="2000" b="1" i="0" u="none" strike="noStrike" kern="1200" cap="none" spc="0" normalizeH="0" baseline="0" noProof="0" dirty="0">
              <a:ln>
                <a:noFill/>
              </a:ln>
              <a:effectLst/>
              <a:uLnTx/>
              <a:uFillTx/>
              <a:latin typeface="+mj-lt"/>
              <a:ea typeface="+mn-ea"/>
              <a:cs typeface="+mn-cs"/>
            </a:endParaRP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4359641"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lang="sv-SE" altLang="sv-SE" sz="2800" b="1" dirty="0">
                <a:latin typeface="+mj-lt"/>
              </a:rPr>
              <a:t>Civilt försvar</a:t>
            </a:r>
            <a:endParaRPr kumimoji="0" lang="sv-SE" altLang="sv-SE" sz="2800" b="1" i="0" u="none" strike="noStrike" kern="1200" cap="none" spc="0" normalizeH="0" baseline="0" noProof="0" dirty="0">
              <a:ln>
                <a:noFill/>
              </a:ln>
              <a:effectLst/>
              <a:uLnTx/>
              <a:uFillTx/>
              <a:latin typeface="+mj-lt"/>
              <a:ea typeface="+mn-ea"/>
              <a:cs typeface="+mn-cs"/>
            </a:endParaRP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6" y="2501299"/>
            <a:ext cx="7679673" cy="2769989"/>
          </a:xfrm>
          <a:prstGeom prst="rect">
            <a:avLst/>
          </a:prstGeom>
          <a:noFill/>
        </p:spPr>
        <p:txBody>
          <a:bodyPr wrap="square">
            <a:spAutoFit/>
          </a:bodyPr>
          <a:lstStyle/>
          <a:p>
            <a:pPr algn="l" rtl="0" fontAlgn="base">
              <a:spcAft>
                <a:spcPts val="1800"/>
              </a:spcAft>
            </a:pPr>
            <a:r>
              <a:rPr lang="sv-SE" b="0" i="0" u="none" strike="noStrike" dirty="0">
                <a:solidFill>
                  <a:srgbClr val="000000"/>
                </a:solidFill>
                <a:effectLst/>
              </a:rPr>
              <a:t>Det civila försvaret omfattar hela samhället och är den civila verksamhet som bland annat kommuner, regioner, företag med flera vidtar för att förbereda Sverige för krig. </a:t>
            </a:r>
            <a:endParaRPr lang="en-US" b="0" i="0" dirty="0">
              <a:solidFill>
                <a:srgbClr val="000000"/>
              </a:solidFill>
              <a:effectLst/>
            </a:endParaRPr>
          </a:p>
          <a:p>
            <a:pPr algn="l" rtl="0" fontAlgn="base">
              <a:spcAft>
                <a:spcPts val="1800"/>
              </a:spcAft>
            </a:pPr>
            <a:r>
              <a:rPr lang="sv-SE" b="0" i="0" u="none" strike="noStrike" dirty="0">
                <a:solidFill>
                  <a:srgbClr val="000000"/>
                </a:solidFill>
                <a:effectLst/>
              </a:rPr>
              <a:t>Tillsammans ska det civila försvaret under höjd beredskap och krig bland annat säkerställa de viktigaste samhällsfunktionerna, värna civilbefolkningen och bidra till det militära försvarets förmåga.</a:t>
            </a:r>
            <a:r>
              <a:rPr lang="en-US" b="0" i="0" dirty="0">
                <a:solidFill>
                  <a:srgbClr val="000000"/>
                </a:solidFill>
                <a:effectLst/>
              </a:rPr>
              <a:t>​</a:t>
            </a:r>
          </a:p>
          <a:p>
            <a:pPr algn="l" rtl="0" fontAlgn="base">
              <a:spcAft>
                <a:spcPts val="1800"/>
              </a:spcAft>
            </a:pPr>
            <a:r>
              <a:rPr lang="sv-SE" b="0" i="0" u="none" strike="noStrike" dirty="0">
                <a:solidFill>
                  <a:srgbClr val="000000"/>
                </a:solidFill>
                <a:effectLst/>
              </a:rPr>
              <a:t>Under höjd beredskap utgörs all civil verksamhet i samhället av nödvändiga åtgärder för att upprätthålla målet för civilt försvar.</a:t>
            </a:r>
            <a:r>
              <a:rPr lang="en-US" b="0" i="0" dirty="0">
                <a:solidFill>
                  <a:srgbClr val="000000"/>
                </a:solidFill>
                <a:effectLst/>
              </a:rPr>
              <a:t>​</a:t>
            </a:r>
          </a:p>
        </p:txBody>
      </p:sp>
      <p:grpSp>
        <p:nvGrpSpPr>
          <p:cNvPr id="27" name="Grupp 26">
            <a:extLst>
              <a:ext uri="{FF2B5EF4-FFF2-40B4-BE49-F238E27FC236}">
                <a16:creationId xmlns:a16="http://schemas.microsoft.com/office/drawing/2014/main" id="{3A5A1E75-7983-59E7-26A4-BDBF493A470C}"/>
              </a:ext>
            </a:extLst>
          </p:cNvPr>
          <p:cNvGrpSpPr/>
          <p:nvPr/>
        </p:nvGrpSpPr>
        <p:grpSpPr>
          <a:xfrm>
            <a:off x="9274325" y="1769693"/>
            <a:ext cx="1201107" cy="369332"/>
            <a:chOff x="9274325" y="1769693"/>
            <a:chExt cx="1201107" cy="369332"/>
          </a:xfrm>
        </p:grpSpPr>
        <p:pic>
          <p:nvPicPr>
            <p:cNvPr id="28" name="stäng">
              <a:hlinkClick r:id="rId15" action="ppaction://hlinksldjump"/>
              <a:extLst>
                <a:ext uri="{FF2B5EF4-FFF2-40B4-BE49-F238E27FC236}">
                  <a16:creationId xmlns:a16="http://schemas.microsoft.com/office/drawing/2014/main" id="{79108B49-DABA-CD14-8EFF-9237B617DED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83530" y="1808163"/>
              <a:ext cx="291902" cy="291902"/>
            </a:xfrm>
            <a:prstGeom prst="rect">
              <a:avLst/>
            </a:prstGeom>
          </p:spPr>
        </p:pic>
        <p:sp>
          <p:nvSpPr>
            <p:cNvPr id="29" name="textruta 28">
              <a:extLst>
                <a:ext uri="{FF2B5EF4-FFF2-40B4-BE49-F238E27FC236}">
                  <a16:creationId xmlns:a16="http://schemas.microsoft.com/office/drawing/2014/main" id="{433FBF84-D003-5F89-D504-499EBEE82141}"/>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5"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grpSp>
        <p:nvGrpSpPr>
          <p:cNvPr id="10" name="Grupp 9">
            <a:extLst>
              <a:ext uri="{FF2B5EF4-FFF2-40B4-BE49-F238E27FC236}">
                <a16:creationId xmlns:a16="http://schemas.microsoft.com/office/drawing/2014/main" id="{1FCAAEF8-7BE0-CDC0-8613-CC30C6C2AE22}"/>
              </a:ext>
            </a:extLst>
          </p:cNvPr>
          <p:cNvGrpSpPr/>
          <p:nvPr/>
        </p:nvGrpSpPr>
        <p:grpSpPr>
          <a:xfrm>
            <a:off x="1119099" y="5591542"/>
            <a:ext cx="3151878" cy="404168"/>
            <a:chOff x="1119099" y="5591542"/>
            <a:chExt cx="3151878" cy="404168"/>
          </a:xfrm>
        </p:grpSpPr>
        <p:sp>
          <p:nvSpPr>
            <p:cNvPr id="48" name="Rektangel med rundade hörn 47">
              <a:hlinkClick r:id="rId18" action="ppaction://hlinksldjump"/>
              <a:extLst>
                <a:ext uri="{FF2B5EF4-FFF2-40B4-BE49-F238E27FC236}">
                  <a16:creationId xmlns:a16="http://schemas.microsoft.com/office/drawing/2014/main" id="{4FCD497A-0160-D3CF-9300-9152CC84149D}"/>
                </a:ext>
              </a:extLst>
            </p:cNvPr>
            <p:cNvSpPr/>
            <p:nvPr/>
          </p:nvSpPr>
          <p:spPr>
            <a:xfrm>
              <a:off x="1119099" y="5591542"/>
              <a:ext cx="3151878" cy="404168"/>
            </a:xfrm>
            <a:prstGeom prst="roundRect">
              <a:avLst/>
            </a:prstGeom>
            <a:solidFill>
              <a:schemeClr val="bg1">
                <a:alpha val="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textruta 46">
              <a:hlinkClick r:id="rId18" action="ppaction://hlinksldjump"/>
              <a:extLst>
                <a:ext uri="{FF2B5EF4-FFF2-40B4-BE49-F238E27FC236}">
                  <a16:creationId xmlns:a16="http://schemas.microsoft.com/office/drawing/2014/main" id="{678DA219-26B7-F3CE-88AD-0E140935A2BF}"/>
                </a:ext>
              </a:extLst>
            </p:cNvPr>
            <p:cNvSpPr txBox="1"/>
            <p:nvPr/>
          </p:nvSpPr>
          <p:spPr>
            <a:xfrm>
              <a:off x="1180643" y="5624349"/>
              <a:ext cx="2792544" cy="323165"/>
            </a:xfrm>
            <a:prstGeom prst="rect">
              <a:avLst/>
            </a:prstGeom>
            <a:noFill/>
          </p:spPr>
          <p:txBody>
            <a:bodyPr wrap="square" rtlCol="0">
              <a:spAutoFit/>
            </a:bodyPr>
            <a:lstStyle/>
            <a:p>
              <a:r>
                <a:rPr lang="sv-SE" sz="1500" b="1" dirty="0">
                  <a:effectLst/>
                  <a:latin typeface="Century Gothic" panose="020B0502020202020204" pitchFamily="34" charset="0"/>
                </a:rPr>
                <a:t>Målet för det civila försvaret</a:t>
              </a:r>
            </a:p>
          </p:txBody>
        </p:sp>
        <p:pic>
          <p:nvPicPr>
            <p:cNvPr id="49" name="Bild 48">
              <a:hlinkClick r:id="rId18" action="ppaction://hlinksldjump"/>
              <a:extLst>
                <a:ext uri="{FF2B5EF4-FFF2-40B4-BE49-F238E27FC236}">
                  <a16:creationId xmlns:a16="http://schemas.microsoft.com/office/drawing/2014/main" id="{E0DB1828-DF4C-8422-ED9B-FEBAE94DC72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61071" y="5730843"/>
              <a:ext cx="170868" cy="132897"/>
            </a:xfrm>
            <a:prstGeom prst="rect">
              <a:avLst/>
            </a:prstGeom>
          </p:spPr>
        </p:pic>
      </p:grpSp>
    </p:spTree>
    <p:extLst>
      <p:ext uri="{BB962C8B-B14F-4D97-AF65-F5344CB8AC3E}">
        <p14:creationId xmlns:p14="http://schemas.microsoft.com/office/powerpoint/2010/main" val="3904373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19F83931-2F34-F0E3-DF12-1E43B753D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810" y="1140760"/>
            <a:ext cx="10188099" cy="5204478"/>
          </a:xfrm>
          <a:prstGeom prst="rect">
            <a:avLst/>
          </a:prstGeom>
          <a:effectLst>
            <a:outerShdw blurRad="76200" dist="38100" dir="5400000" algn="t" rotWithShape="0">
              <a:prstClr val="black">
                <a:alpha val="11076"/>
              </a:prstClr>
            </a:outerShdw>
          </a:effectLst>
        </p:spPr>
      </p:pic>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lang="sv-SE" altLang="sv-SE" sz="2000" b="1" dirty="0">
                <a:latin typeface="+mj-lt"/>
              </a:rPr>
              <a:t>Målet för det civila försvaret</a:t>
            </a:r>
            <a:endParaRPr kumimoji="0" lang="sv-SE" altLang="sv-SE" sz="2000" b="1" i="0" u="none" strike="noStrike" kern="1200" cap="none" spc="0" normalizeH="0" baseline="0" noProof="0" dirty="0">
              <a:ln>
                <a:noFill/>
              </a:ln>
              <a:effectLst/>
              <a:uLnTx/>
              <a:uFillTx/>
              <a:latin typeface="+mj-lt"/>
              <a:ea typeface="+mn-ea"/>
              <a:cs typeface="+mn-cs"/>
            </a:endParaRP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5324124" cy="9541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v-SE" sz="2800" b="1" dirty="0">
                <a:effectLst/>
                <a:latin typeface="Century Gothic" panose="020B0502020202020204" pitchFamily="34" charset="0"/>
              </a:rPr>
              <a:t>Målet för det civila försvaret är att ha förmåga att:</a:t>
            </a:r>
          </a:p>
        </p:txBody>
      </p:sp>
      <p:grpSp>
        <p:nvGrpSpPr>
          <p:cNvPr id="27" name="Grupp 26">
            <a:extLst>
              <a:ext uri="{FF2B5EF4-FFF2-40B4-BE49-F238E27FC236}">
                <a16:creationId xmlns:a16="http://schemas.microsoft.com/office/drawing/2014/main" id="{3A5A1E75-7983-59E7-26A4-BDBF493A470C}"/>
              </a:ext>
            </a:extLst>
          </p:cNvPr>
          <p:cNvGrpSpPr/>
          <p:nvPr/>
        </p:nvGrpSpPr>
        <p:grpSpPr>
          <a:xfrm>
            <a:off x="9274325" y="1769693"/>
            <a:ext cx="1201107" cy="369332"/>
            <a:chOff x="9274325" y="1769693"/>
            <a:chExt cx="1201107" cy="369332"/>
          </a:xfrm>
        </p:grpSpPr>
        <p:pic>
          <p:nvPicPr>
            <p:cNvPr id="28" name="stäng">
              <a:hlinkClick r:id="rId13" action="ppaction://hlinksldjump"/>
              <a:extLst>
                <a:ext uri="{FF2B5EF4-FFF2-40B4-BE49-F238E27FC236}">
                  <a16:creationId xmlns:a16="http://schemas.microsoft.com/office/drawing/2014/main" id="{79108B49-DABA-CD14-8EFF-9237B617DE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183530" y="1808163"/>
              <a:ext cx="291902" cy="291902"/>
            </a:xfrm>
            <a:prstGeom prst="rect">
              <a:avLst/>
            </a:prstGeom>
          </p:spPr>
        </p:pic>
        <p:sp>
          <p:nvSpPr>
            <p:cNvPr id="29" name="textruta 28">
              <a:extLst>
                <a:ext uri="{FF2B5EF4-FFF2-40B4-BE49-F238E27FC236}">
                  <a16:creationId xmlns:a16="http://schemas.microsoft.com/office/drawing/2014/main" id="{433FBF84-D003-5F89-D504-499EBEE82141}"/>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3"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
        <p:nvSpPr>
          <p:cNvPr id="7" name="textruta 6">
            <a:extLst>
              <a:ext uri="{FF2B5EF4-FFF2-40B4-BE49-F238E27FC236}">
                <a16:creationId xmlns:a16="http://schemas.microsoft.com/office/drawing/2014/main" id="{4E7BF0D7-3022-20EC-A491-4A1975C634D8}"/>
              </a:ext>
            </a:extLst>
          </p:cNvPr>
          <p:cNvSpPr txBox="1"/>
          <p:nvPr/>
        </p:nvSpPr>
        <p:spPr>
          <a:xfrm>
            <a:off x="1008001" y="2942831"/>
            <a:ext cx="9569383" cy="3631763"/>
          </a:xfrm>
          <a:prstGeom prst="rect">
            <a:avLst/>
          </a:prstGeom>
          <a:noFill/>
        </p:spPr>
        <p:txBody>
          <a:bodyPr wrap="square">
            <a:spAutoFit/>
          </a:bodyPr>
          <a:lstStyle/>
          <a:p>
            <a:pPr marL="99450" indent="-99450" fontAlgn="base">
              <a:spcBef>
                <a:spcPct val="0"/>
              </a:spcBef>
              <a:spcAft>
                <a:spcPts val="1100"/>
              </a:spcAft>
              <a:buFont typeface="Arial" panose="020B0604020202020204" pitchFamily="34" charset="0"/>
              <a:buChar char="•"/>
              <a:defRPr/>
            </a:pPr>
            <a:r>
              <a:rPr lang="sv-SE" sz="1600" i="0" u="none" strike="noStrike" dirty="0">
                <a:solidFill>
                  <a:srgbClr val="000000"/>
                </a:solidFill>
                <a:effectLst/>
              </a:rPr>
              <a:t>värna</a:t>
            </a:r>
            <a:r>
              <a:rPr lang="sv-SE" sz="1600" b="0" i="0" u="none" strike="noStrike" dirty="0">
                <a:solidFill>
                  <a:srgbClr val="000000"/>
                </a:solidFill>
                <a:effectLst/>
              </a:rPr>
              <a:t> civilbefolkningen</a:t>
            </a:r>
          </a:p>
          <a:p>
            <a:pPr marL="99450" indent="-99450" fontAlgn="base">
              <a:spcBef>
                <a:spcPct val="0"/>
              </a:spcBef>
              <a:spcAft>
                <a:spcPts val="1100"/>
              </a:spcAft>
              <a:buFont typeface="Arial" panose="020B0604020202020204" pitchFamily="34" charset="0"/>
              <a:buChar char="•"/>
              <a:defRPr/>
            </a:pPr>
            <a:r>
              <a:rPr lang="sv-SE" sz="1600" dirty="0">
                <a:solidFill>
                  <a:srgbClr val="000000"/>
                </a:solidFill>
              </a:rPr>
              <a:t>s</a:t>
            </a:r>
            <a:r>
              <a:rPr lang="sv-SE" sz="1600" b="0" i="0" u="none" strike="noStrike" dirty="0">
                <a:solidFill>
                  <a:srgbClr val="000000"/>
                </a:solidFill>
                <a:effectLst/>
              </a:rPr>
              <a:t>äkerställa de viktigaste samhällsfunktionerna</a:t>
            </a:r>
          </a:p>
          <a:p>
            <a:pPr marL="99450" indent="-99450" fontAlgn="base">
              <a:spcBef>
                <a:spcPct val="0"/>
              </a:spcBef>
              <a:spcAft>
                <a:spcPts val="1100"/>
              </a:spcAft>
              <a:buFont typeface="Arial" panose="020B0604020202020204" pitchFamily="34" charset="0"/>
              <a:buChar char="•"/>
              <a:defRPr/>
            </a:pPr>
            <a:r>
              <a:rPr lang="sv-SE" sz="1600" dirty="0">
                <a:solidFill>
                  <a:srgbClr val="000000"/>
                </a:solidFill>
              </a:rPr>
              <a:t>u</a:t>
            </a:r>
            <a:r>
              <a:rPr lang="sv-SE" sz="1600" b="0" i="0" u="none" strike="noStrike" dirty="0">
                <a:solidFill>
                  <a:srgbClr val="000000"/>
                </a:solidFill>
                <a:effectLst/>
              </a:rPr>
              <a:t>pprätthålla en nödvändig försörjning</a:t>
            </a:r>
          </a:p>
          <a:p>
            <a:pPr marL="99450" indent="-99450" fontAlgn="base">
              <a:spcBef>
                <a:spcPct val="0"/>
              </a:spcBef>
              <a:spcAft>
                <a:spcPts val="1100"/>
              </a:spcAft>
              <a:buFont typeface="Arial" panose="020B0604020202020204" pitchFamily="34" charset="0"/>
              <a:buChar char="•"/>
              <a:defRPr/>
            </a:pPr>
            <a:r>
              <a:rPr lang="sv-SE" sz="1600" b="0" i="0" u="none" strike="noStrike" dirty="0">
                <a:solidFill>
                  <a:srgbClr val="000000"/>
                </a:solidFill>
                <a:effectLst/>
              </a:rPr>
              <a:t>bidra till det militära försvarets förmåga vid väpnat angrepp eller krig i vår omvärld</a:t>
            </a:r>
          </a:p>
          <a:p>
            <a:pPr marL="99450" indent="-99450" fontAlgn="base">
              <a:spcBef>
                <a:spcPct val="0"/>
              </a:spcBef>
              <a:spcAft>
                <a:spcPts val="1100"/>
              </a:spcAft>
              <a:buFont typeface="Arial" panose="020B0604020202020204" pitchFamily="34" charset="0"/>
              <a:buChar char="•"/>
              <a:defRPr/>
            </a:pPr>
            <a:r>
              <a:rPr lang="sv-SE" sz="1600" b="0" i="0" u="none" strike="noStrike" dirty="0">
                <a:solidFill>
                  <a:srgbClr val="000000"/>
                </a:solidFill>
                <a:effectLst/>
              </a:rPr>
              <a:t>upprätthålla samhällets motståndskraft mot externa påtryckningar och bidra till att stärka försvarsviljan</a:t>
            </a:r>
          </a:p>
          <a:p>
            <a:pPr marL="99450" indent="-99450" fontAlgn="base">
              <a:spcBef>
                <a:spcPct val="0"/>
              </a:spcBef>
              <a:spcAft>
                <a:spcPts val="1100"/>
              </a:spcAft>
              <a:buFont typeface="Arial" panose="020B0604020202020204" pitchFamily="34" charset="0"/>
              <a:buChar char="•"/>
              <a:defRPr/>
            </a:pPr>
            <a:r>
              <a:rPr lang="sv-SE" sz="1600" b="0" i="0" u="none" strike="noStrike" dirty="0">
                <a:solidFill>
                  <a:srgbClr val="000000"/>
                </a:solidFill>
                <a:effectLst/>
              </a:rPr>
              <a:t>bidra till att stärka samhällets förmåga att förebygga och hantera svåra påfrestningar på samhället </a:t>
            </a:r>
            <a:br>
              <a:rPr lang="sv-SE" sz="1600" b="0" i="0" u="none" strike="noStrike" dirty="0">
                <a:solidFill>
                  <a:srgbClr val="000000"/>
                </a:solidFill>
                <a:effectLst/>
              </a:rPr>
            </a:br>
            <a:r>
              <a:rPr lang="sv-SE" sz="1600" b="0" i="0" u="none" strike="noStrike" dirty="0">
                <a:solidFill>
                  <a:srgbClr val="000000"/>
                </a:solidFill>
                <a:effectLst/>
              </a:rPr>
              <a:t>i fred, och</a:t>
            </a:r>
            <a:r>
              <a:rPr lang="sv-SE" altLang="sv-SE" sz="1600" b="1" dirty="0">
                <a:solidFill>
                  <a:prstClr val="black"/>
                </a:solidFill>
              </a:rPr>
              <a:t> </a:t>
            </a:r>
            <a:r>
              <a:rPr lang="sv-SE" sz="1600" dirty="0">
                <a:solidFill>
                  <a:srgbClr val="000000"/>
                </a:solidFill>
              </a:rPr>
              <a:t>u</a:t>
            </a:r>
            <a:r>
              <a:rPr lang="sv-SE" sz="1600" b="0" i="0" u="none" strike="noStrike" dirty="0">
                <a:solidFill>
                  <a:srgbClr val="000000"/>
                </a:solidFill>
                <a:effectLst/>
              </a:rPr>
              <a:t>pprätthålla en nödvändig försörjning</a:t>
            </a:r>
          </a:p>
          <a:p>
            <a:pPr marL="99450" indent="-99450" fontAlgn="base">
              <a:spcBef>
                <a:spcPct val="0"/>
              </a:spcBef>
              <a:spcAft>
                <a:spcPts val="1100"/>
              </a:spcAft>
              <a:buFont typeface="Arial" panose="020B0604020202020204" pitchFamily="34" charset="0"/>
              <a:buChar char="•"/>
              <a:defRPr/>
            </a:pPr>
            <a:r>
              <a:rPr lang="sv-SE" sz="1600" b="0" i="0" u="none" strike="noStrike" dirty="0">
                <a:solidFill>
                  <a:srgbClr val="000000"/>
                </a:solidFill>
                <a:effectLst/>
              </a:rPr>
              <a:t>med tillgängliga resurser bidra till förmågan att delta i internationella fredsfrämjande och humanitära insatser.</a:t>
            </a:r>
            <a:r>
              <a:rPr lang="sv-SE" sz="1600" b="1" i="0" u="none" strike="noStrike" dirty="0">
                <a:solidFill>
                  <a:srgbClr val="000000"/>
                </a:solidFill>
                <a:effectLst/>
              </a:rPr>
              <a:t> </a:t>
            </a:r>
            <a:endParaRPr lang="sv-SE" sz="1600" b="0" i="0" u="none" strike="noStrike" dirty="0">
              <a:solidFill>
                <a:srgbClr val="000000"/>
              </a:solidFill>
              <a:effectLst/>
            </a:endParaRPr>
          </a:p>
          <a:p>
            <a:pPr marL="99450" indent="-99450" fontAlgn="base">
              <a:spcBef>
                <a:spcPct val="0"/>
              </a:spcBef>
              <a:spcAft>
                <a:spcPts val="1200"/>
              </a:spcAft>
              <a:buFont typeface="Arial" panose="020B0604020202020204" pitchFamily="34" charset="0"/>
              <a:buChar char="•"/>
              <a:defRPr/>
            </a:pPr>
            <a:endParaRPr lang="sv-SE" sz="1600" b="0" i="0" u="none" strike="noStrike" dirty="0">
              <a:solidFill>
                <a:srgbClr val="000000"/>
              </a:solidFill>
              <a:effectLst/>
            </a:endParaRPr>
          </a:p>
        </p:txBody>
      </p:sp>
    </p:spTree>
    <p:extLst>
      <p:ext uri="{BB962C8B-B14F-4D97-AF65-F5344CB8AC3E}">
        <p14:creationId xmlns:p14="http://schemas.microsoft.com/office/powerpoint/2010/main" val="4064797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1B997269-6EBB-26A7-D003-49D1CCBA043A}"/>
              </a:ext>
            </a:extLst>
          </p:cNvPr>
          <p:cNvGrpSpPr/>
          <p:nvPr/>
        </p:nvGrpSpPr>
        <p:grpSpPr>
          <a:xfrm>
            <a:off x="658812" y="1139188"/>
            <a:ext cx="10250123" cy="5226669"/>
            <a:chOff x="658813" y="2971720"/>
            <a:chExt cx="3260196" cy="1662416"/>
          </a:xfrm>
        </p:grpSpPr>
        <p:pic>
          <p:nvPicPr>
            <p:cNvPr id="30" name="Bild 29">
              <a:extLst>
                <a:ext uri="{FF2B5EF4-FFF2-40B4-BE49-F238E27FC236}">
                  <a16:creationId xmlns:a16="http://schemas.microsoft.com/office/drawing/2014/main" id="{0B676C46-0524-672D-962F-21903A476B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813" y="2971720"/>
              <a:ext cx="3241125" cy="1655857"/>
            </a:xfrm>
            <a:prstGeom prst="rect">
              <a:avLst/>
            </a:prstGeom>
            <a:effectLst>
              <a:outerShdw blurRad="76200" dist="38100" dir="5400000" algn="t" rotWithShape="0">
                <a:prstClr val="black">
                  <a:alpha val="11076"/>
                </a:prstClr>
              </a:outerShdw>
            </a:effectLst>
          </p:spPr>
        </p:pic>
        <p:pic>
          <p:nvPicPr>
            <p:cNvPr id="31" name="Bild 30">
              <a:extLst>
                <a:ext uri="{FF2B5EF4-FFF2-40B4-BE49-F238E27FC236}">
                  <a16:creationId xmlns:a16="http://schemas.microsoft.com/office/drawing/2014/main" id="{9FEE1A68-99F8-4B6A-1767-9343892D75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28168" y="4123398"/>
              <a:ext cx="1290841" cy="510738"/>
            </a:xfrm>
            <a:prstGeom prst="rect">
              <a:avLst/>
            </a:prstGeom>
          </p:spPr>
        </p:pic>
      </p:grpSp>
      <p:pic>
        <p:nvPicPr>
          <p:cNvPr id="41" name="Bild 40">
            <a:extLst>
              <a:ext uri="{FF2B5EF4-FFF2-40B4-BE49-F238E27FC236}">
                <a16:creationId xmlns:a16="http://schemas.microsoft.com/office/drawing/2014/main" id="{3A74EB40-2D2D-0012-5E6E-88F79183E4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44" name="Bild 43">
            <a:extLst>
              <a:ext uri="{FF2B5EF4-FFF2-40B4-BE49-F238E27FC236}">
                <a16:creationId xmlns:a16="http://schemas.microsoft.com/office/drawing/2014/main" id="{D080E26A-F506-003F-696F-D06AEB6CB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93" name="Grupp 92">
            <a:extLst>
              <a:ext uri="{FF2B5EF4-FFF2-40B4-BE49-F238E27FC236}">
                <a16:creationId xmlns:a16="http://schemas.microsoft.com/office/drawing/2014/main" id="{83E23EB6-B6F2-9857-E2DD-1FAF403AFEB6}"/>
              </a:ext>
            </a:extLst>
          </p:cNvPr>
          <p:cNvGrpSpPr/>
          <p:nvPr/>
        </p:nvGrpSpPr>
        <p:grpSpPr>
          <a:xfrm>
            <a:off x="656924" y="1143000"/>
            <a:ext cx="3226728" cy="1556132"/>
            <a:chOff x="656924" y="1143000"/>
            <a:chExt cx="3226728" cy="1556132"/>
          </a:xfrm>
          <a:solidFill>
            <a:srgbClr val="000000">
              <a:alpha val="0"/>
            </a:srgbClr>
          </a:solidFill>
        </p:grpSpPr>
        <p:pic>
          <p:nvPicPr>
            <p:cNvPr id="38" name="Bild 37">
              <a:extLst>
                <a:ext uri="{FF2B5EF4-FFF2-40B4-BE49-F238E27FC236}">
                  <a16:creationId xmlns:a16="http://schemas.microsoft.com/office/drawing/2014/main" id="{231151CD-D73C-C9C2-AAA3-3BC137021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85" name="Bild 84">
              <a:extLst>
                <a:ext uri="{FF2B5EF4-FFF2-40B4-BE49-F238E27FC236}">
                  <a16:creationId xmlns:a16="http://schemas.microsoft.com/office/drawing/2014/main" id="{079D757B-30C5-DEDC-2D22-0AFF74772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96" name="Grupp 95">
            <a:extLst>
              <a:ext uri="{FF2B5EF4-FFF2-40B4-BE49-F238E27FC236}">
                <a16:creationId xmlns:a16="http://schemas.microsoft.com/office/drawing/2014/main" id="{19EE760C-FC34-5069-8880-E10F3151B141}"/>
              </a:ext>
            </a:extLst>
          </p:cNvPr>
          <p:cNvGrpSpPr/>
          <p:nvPr/>
        </p:nvGrpSpPr>
        <p:grpSpPr>
          <a:xfrm>
            <a:off x="7624136" y="2971720"/>
            <a:ext cx="3224839" cy="1544798"/>
            <a:chOff x="7624136" y="2971720"/>
            <a:chExt cx="3224839" cy="1544798"/>
          </a:xfrm>
          <a:solidFill>
            <a:srgbClr val="000000">
              <a:alpha val="0"/>
            </a:srgbClr>
          </a:solidFill>
        </p:grpSpPr>
        <p:pic>
          <p:nvPicPr>
            <p:cNvPr id="43" name="Bild 42">
              <a:extLst>
                <a:ext uri="{FF2B5EF4-FFF2-40B4-BE49-F238E27FC236}">
                  <a16:creationId xmlns:a16="http://schemas.microsoft.com/office/drawing/2014/main" id="{0EF4185E-F735-BA25-891D-E7E055B4C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87" name="Bild 86">
              <a:extLst>
                <a:ext uri="{FF2B5EF4-FFF2-40B4-BE49-F238E27FC236}">
                  <a16:creationId xmlns:a16="http://schemas.microsoft.com/office/drawing/2014/main" id="{7BF2CB55-6441-AD2C-11C9-57F46EA2C8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98" name="Grupp 97">
            <a:extLst>
              <a:ext uri="{FF2B5EF4-FFF2-40B4-BE49-F238E27FC236}">
                <a16:creationId xmlns:a16="http://schemas.microsoft.com/office/drawing/2014/main" id="{81334299-1363-5AB5-1312-2725C6C38F6B}"/>
              </a:ext>
            </a:extLst>
          </p:cNvPr>
          <p:cNvGrpSpPr/>
          <p:nvPr/>
        </p:nvGrpSpPr>
        <p:grpSpPr>
          <a:xfrm>
            <a:off x="4141348" y="4800440"/>
            <a:ext cx="3224965" cy="1546368"/>
            <a:chOff x="4141348" y="4800440"/>
            <a:chExt cx="3224965" cy="1546368"/>
          </a:xfrm>
          <a:solidFill>
            <a:srgbClr val="000000">
              <a:alpha val="0"/>
            </a:srgbClr>
          </a:solidFill>
        </p:grpSpPr>
        <p:pic>
          <p:nvPicPr>
            <p:cNvPr id="45" name="Bild 44">
              <a:extLst>
                <a:ext uri="{FF2B5EF4-FFF2-40B4-BE49-F238E27FC236}">
                  <a16:creationId xmlns:a16="http://schemas.microsoft.com/office/drawing/2014/main" id="{C263FBAB-3340-9BE5-52E6-874B46687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89" name="Bild 88">
              <a:extLst>
                <a:ext uri="{FF2B5EF4-FFF2-40B4-BE49-F238E27FC236}">
                  <a16:creationId xmlns:a16="http://schemas.microsoft.com/office/drawing/2014/main" id="{8AB5498A-D81E-1375-18D7-309153F26A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40" name="Bild 39">
            <a:extLst>
              <a:ext uri="{FF2B5EF4-FFF2-40B4-BE49-F238E27FC236}">
                <a16:creationId xmlns:a16="http://schemas.microsoft.com/office/drawing/2014/main" id="{95FE7A33-C4A0-06D8-865A-005FC32C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sp>
        <p:nvSpPr>
          <p:cNvPr id="2" name="Rubrik 1">
            <a:extLst>
              <a:ext uri="{FF2B5EF4-FFF2-40B4-BE49-F238E27FC236}">
                <a16:creationId xmlns:a16="http://schemas.microsoft.com/office/drawing/2014/main" id="{C48ABD58-FCBF-04B0-DDD1-682D2E7F1A09}"/>
              </a:ext>
            </a:extLst>
          </p:cNvPr>
          <p:cNvSpPr>
            <a:spLocks noGrp="1"/>
          </p:cNvSpPr>
          <p:nvPr>
            <p:ph type="title"/>
          </p:nvPr>
        </p:nvSpPr>
        <p:spPr>
          <a:xfrm>
            <a:off x="577739" y="-612788"/>
            <a:ext cx="10517206" cy="516224"/>
          </a:xfrm>
        </p:spPr>
        <p:txBody>
          <a:body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000" b="1" i="0" u="none" strike="noStrike" kern="1200" cap="none" spc="0" normalizeH="0" baseline="0" noProof="0" dirty="0">
                <a:ln>
                  <a:noFill/>
                </a:ln>
                <a:effectLst/>
                <a:uLnTx/>
                <a:uFillTx/>
                <a:latin typeface="+mj-lt"/>
                <a:ea typeface="+mn-ea"/>
                <a:cs typeface="+mn-cs"/>
              </a:rPr>
              <a:t>Krisberedskapen</a:t>
            </a:r>
          </a:p>
        </p:txBody>
      </p:sp>
      <p:pic>
        <p:nvPicPr>
          <p:cNvPr id="42" name="Bild 41">
            <a:extLst>
              <a:ext uri="{FF2B5EF4-FFF2-40B4-BE49-F238E27FC236}">
                <a16:creationId xmlns:a16="http://schemas.microsoft.com/office/drawing/2014/main" id="{4250459E-3C2D-45A6-B90B-8003CA282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3" name="Rubrik 1">
            <a:extLst>
              <a:ext uri="{FF2B5EF4-FFF2-40B4-BE49-F238E27FC236}">
                <a16:creationId xmlns:a16="http://schemas.microsoft.com/office/drawing/2014/main" id="{631440EF-FBBF-BB26-41A5-4589733C4398}"/>
              </a:ext>
            </a:extLst>
          </p:cNvPr>
          <p:cNvSpPr txBox="1">
            <a:spLocks/>
          </p:cNvSpPr>
          <p:nvPr/>
        </p:nvSpPr>
        <p:spPr bwMode="auto">
          <a:xfrm>
            <a:off x="577739" y="486616"/>
            <a:ext cx="10517206" cy="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a:lstStyle>
          <a:p>
            <a:r>
              <a:rPr lang="sv-SE" sz="2400" dirty="0"/>
              <a:t>Totalförsvarets civila intressen i samhällsplaneringen</a:t>
            </a:r>
          </a:p>
        </p:txBody>
      </p:sp>
      <p:grpSp>
        <p:nvGrpSpPr>
          <p:cNvPr id="4" name="Grupp 3">
            <a:extLst>
              <a:ext uri="{FF2B5EF4-FFF2-40B4-BE49-F238E27FC236}">
                <a16:creationId xmlns:a16="http://schemas.microsoft.com/office/drawing/2014/main" id="{FDB4A990-8148-ED14-2701-01EA402A5CC3}"/>
              </a:ext>
            </a:extLst>
          </p:cNvPr>
          <p:cNvGrpSpPr/>
          <p:nvPr/>
        </p:nvGrpSpPr>
        <p:grpSpPr>
          <a:xfrm>
            <a:off x="658813" y="1143000"/>
            <a:ext cx="3224839" cy="1560548"/>
            <a:chOff x="658813" y="1143000"/>
            <a:chExt cx="3224839" cy="1560548"/>
          </a:xfrm>
          <a:solidFill>
            <a:srgbClr val="000000">
              <a:alpha val="0"/>
            </a:srgbClr>
          </a:solidFill>
        </p:grpSpPr>
        <p:pic>
          <p:nvPicPr>
            <p:cNvPr id="5" name="Bild 4">
              <a:extLst>
                <a:ext uri="{FF2B5EF4-FFF2-40B4-BE49-F238E27FC236}">
                  <a16:creationId xmlns:a16="http://schemas.microsoft.com/office/drawing/2014/main" id="{A08AF153-91DC-CDE7-49D1-A4D1F1A48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6" name="Bild 5">
              <a:extLst>
                <a:ext uri="{FF2B5EF4-FFF2-40B4-BE49-F238E27FC236}">
                  <a16:creationId xmlns:a16="http://schemas.microsoft.com/office/drawing/2014/main" id="{359E28E7-C144-1C97-C079-12EB96E4D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2740652" y="1751048"/>
              <a:ext cx="1143000" cy="952500"/>
            </a:xfrm>
            <a:prstGeom prst="rect">
              <a:avLst/>
            </a:prstGeom>
          </p:spPr>
        </p:pic>
      </p:grpSp>
      <p:pic>
        <p:nvPicPr>
          <p:cNvPr id="11" name="Bild 10">
            <a:extLst>
              <a:ext uri="{FF2B5EF4-FFF2-40B4-BE49-F238E27FC236}">
                <a16:creationId xmlns:a16="http://schemas.microsoft.com/office/drawing/2014/main" id="{9BB555DD-B5E2-FD21-0831-AA26D12B64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2971720"/>
            <a:ext cx="3224839" cy="1544798"/>
          </a:xfrm>
          <a:prstGeom prst="rect">
            <a:avLst/>
          </a:prstGeom>
          <a:effectLst>
            <a:outerShdw blurRad="76200" dist="38100" dir="5400000" algn="t" rotWithShape="0">
              <a:prstClr val="black">
                <a:alpha val="11076"/>
              </a:prstClr>
            </a:outerShdw>
          </a:effectLst>
        </p:spPr>
      </p:pic>
      <p:pic>
        <p:nvPicPr>
          <p:cNvPr id="12" name="Bild 11">
            <a:extLst>
              <a:ext uri="{FF2B5EF4-FFF2-40B4-BE49-F238E27FC236}">
                <a16:creationId xmlns:a16="http://schemas.microsoft.com/office/drawing/2014/main" id="{929791E9-339D-D57D-D32A-AD9E2E51F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4800440"/>
            <a:ext cx="3224839" cy="1544798"/>
          </a:xfrm>
          <a:prstGeom prst="rect">
            <a:avLst/>
          </a:prstGeom>
          <a:effectLst>
            <a:outerShdw blurRad="76200" dist="38100" dir="5400000" algn="t" rotWithShape="0">
              <a:prstClr val="black">
                <a:alpha val="11076"/>
              </a:prstClr>
            </a:outerShdw>
          </a:effectLst>
        </p:spPr>
      </p:pic>
      <p:grpSp>
        <p:nvGrpSpPr>
          <p:cNvPr id="13" name="Grupp 12">
            <a:extLst>
              <a:ext uri="{FF2B5EF4-FFF2-40B4-BE49-F238E27FC236}">
                <a16:creationId xmlns:a16="http://schemas.microsoft.com/office/drawing/2014/main" id="{FDE78BDA-30EE-A1DC-9617-8D10E4B74F39}"/>
              </a:ext>
            </a:extLst>
          </p:cNvPr>
          <p:cNvGrpSpPr/>
          <p:nvPr/>
        </p:nvGrpSpPr>
        <p:grpSpPr>
          <a:xfrm>
            <a:off x="656924" y="1143000"/>
            <a:ext cx="3226728" cy="1556132"/>
            <a:chOff x="656924" y="1143000"/>
            <a:chExt cx="3226728" cy="1556132"/>
          </a:xfrm>
          <a:solidFill>
            <a:srgbClr val="000000">
              <a:alpha val="0"/>
            </a:srgbClr>
          </a:solidFill>
        </p:grpSpPr>
        <p:pic>
          <p:nvPicPr>
            <p:cNvPr id="14" name="Bild 13">
              <a:extLst>
                <a:ext uri="{FF2B5EF4-FFF2-40B4-BE49-F238E27FC236}">
                  <a16:creationId xmlns:a16="http://schemas.microsoft.com/office/drawing/2014/main" id="{2BD4012E-21F5-9A72-4A01-11CEE9FF34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13" y="1143000"/>
              <a:ext cx="3224839" cy="1544798"/>
            </a:xfrm>
            <a:prstGeom prst="rect">
              <a:avLst/>
            </a:prstGeom>
            <a:effectLst>
              <a:outerShdw blurRad="76200" dist="38100" dir="5400000" algn="t" rotWithShape="0">
                <a:prstClr val="black">
                  <a:alpha val="11076"/>
                </a:prstClr>
              </a:outerShdw>
            </a:effectLst>
          </p:spPr>
        </p:pic>
        <p:pic>
          <p:nvPicPr>
            <p:cNvPr id="15" name="Bild 14">
              <a:extLst>
                <a:ext uri="{FF2B5EF4-FFF2-40B4-BE49-F238E27FC236}">
                  <a16:creationId xmlns:a16="http://schemas.microsoft.com/office/drawing/2014/main" id="{87734B31-28A9-852D-776A-C797F76398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6924" y="1746632"/>
              <a:ext cx="1143000" cy="952500"/>
            </a:xfrm>
            <a:prstGeom prst="rect">
              <a:avLst/>
            </a:prstGeom>
          </p:spPr>
        </p:pic>
      </p:grpSp>
      <p:grpSp>
        <p:nvGrpSpPr>
          <p:cNvPr id="16" name="Grupp 15">
            <a:extLst>
              <a:ext uri="{FF2B5EF4-FFF2-40B4-BE49-F238E27FC236}">
                <a16:creationId xmlns:a16="http://schemas.microsoft.com/office/drawing/2014/main" id="{F66191C0-86A0-1335-8B3B-61DB3BA20CAA}"/>
              </a:ext>
            </a:extLst>
          </p:cNvPr>
          <p:cNvGrpSpPr/>
          <p:nvPr/>
        </p:nvGrpSpPr>
        <p:grpSpPr>
          <a:xfrm>
            <a:off x="7624136" y="2971720"/>
            <a:ext cx="3224839" cy="1544798"/>
            <a:chOff x="7624136" y="2971720"/>
            <a:chExt cx="3224839" cy="1544798"/>
          </a:xfrm>
          <a:solidFill>
            <a:srgbClr val="000000">
              <a:alpha val="0"/>
            </a:srgbClr>
          </a:solidFill>
        </p:grpSpPr>
        <p:pic>
          <p:nvPicPr>
            <p:cNvPr id="17" name="Bild 16">
              <a:extLst>
                <a:ext uri="{FF2B5EF4-FFF2-40B4-BE49-F238E27FC236}">
                  <a16:creationId xmlns:a16="http://schemas.microsoft.com/office/drawing/2014/main" id="{F78DCE66-41D3-B0AB-7923-3F9877707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4136" y="2971720"/>
              <a:ext cx="3224839" cy="1544798"/>
            </a:xfrm>
            <a:prstGeom prst="rect">
              <a:avLst/>
            </a:prstGeom>
            <a:effectLst>
              <a:outerShdw blurRad="76200" dist="38100" dir="5400000" algn="t" rotWithShape="0">
                <a:prstClr val="black">
                  <a:alpha val="11076"/>
                </a:prstClr>
              </a:outerShdw>
            </a:effectLst>
          </p:spPr>
        </p:pic>
        <p:pic>
          <p:nvPicPr>
            <p:cNvPr id="18" name="Bild 17">
              <a:extLst>
                <a:ext uri="{FF2B5EF4-FFF2-40B4-BE49-F238E27FC236}">
                  <a16:creationId xmlns:a16="http://schemas.microsoft.com/office/drawing/2014/main" id="{1EE44285-0EC7-F526-2049-0390201CB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4240" y="3852056"/>
              <a:ext cx="666151" cy="616807"/>
            </a:xfrm>
            <a:prstGeom prst="rect">
              <a:avLst/>
            </a:prstGeom>
          </p:spPr>
        </p:pic>
      </p:grpSp>
      <p:grpSp>
        <p:nvGrpSpPr>
          <p:cNvPr id="19" name="Grupp 18">
            <a:extLst>
              <a:ext uri="{FF2B5EF4-FFF2-40B4-BE49-F238E27FC236}">
                <a16:creationId xmlns:a16="http://schemas.microsoft.com/office/drawing/2014/main" id="{97E91FB0-79FE-C1D3-8D64-D5F9111D1F91}"/>
              </a:ext>
            </a:extLst>
          </p:cNvPr>
          <p:cNvGrpSpPr/>
          <p:nvPr/>
        </p:nvGrpSpPr>
        <p:grpSpPr>
          <a:xfrm>
            <a:off x="4141348" y="4800440"/>
            <a:ext cx="3224965" cy="1546368"/>
            <a:chOff x="4141348" y="4800440"/>
            <a:chExt cx="3224965" cy="1546368"/>
          </a:xfrm>
          <a:solidFill>
            <a:srgbClr val="000000">
              <a:alpha val="0"/>
            </a:srgbClr>
          </a:solidFill>
        </p:grpSpPr>
        <p:pic>
          <p:nvPicPr>
            <p:cNvPr id="20" name="Bild 19">
              <a:extLst>
                <a:ext uri="{FF2B5EF4-FFF2-40B4-BE49-F238E27FC236}">
                  <a16:creationId xmlns:a16="http://schemas.microsoft.com/office/drawing/2014/main" id="{E4DD8955-3F37-C90B-11D8-6EDBBB44EA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4800440"/>
              <a:ext cx="3224839" cy="1544798"/>
            </a:xfrm>
            <a:prstGeom prst="rect">
              <a:avLst/>
            </a:prstGeom>
            <a:effectLst>
              <a:outerShdw blurRad="76200" dist="38100" dir="5400000" algn="t" rotWithShape="0">
                <a:prstClr val="black">
                  <a:alpha val="11076"/>
                </a:prstClr>
              </a:outerShdw>
            </a:effectLst>
          </p:spPr>
        </p:pic>
        <p:pic>
          <p:nvPicPr>
            <p:cNvPr id="21" name="Bild 20">
              <a:extLst>
                <a:ext uri="{FF2B5EF4-FFF2-40B4-BE49-F238E27FC236}">
                  <a16:creationId xmlns:a16="http://schemas.microsoft.com/office/drawing/2014/main" id="{70444C59-EB2B-7BF5-335A-CFE0DE8A8C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1348" y="5280008"/>
              <a:ext cx="736600" cy="1066800"/>
            </a:xfrm>
            <a:prstGeom prst="rect">
              <a:avLst/>
            </a:prstGeom>
          </p:spPr>
        </p:pic>
      </p:grpSp>
      <p:pic>
        <p:nvPicPr>
          <p:cNvPr id="22" name="Bild 21">
            <a:extLst>
              <a:ext uri="{FF2B5EF4-FFF2-40B4-BE49-F238E27FC236}">
                <a16:creationId xmlns:a16="http://schemas.microsoft.com/office/drawing/2014/main" id="{23968E48-7F54-472E-2D83-3D9CD12311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24136" y="1143000"/>
            <a:ext cx="3224839" cy="1544798"/>
          </a:xfrm>
          <a:prstGeom prst="rect">
            <a:avLst/>
          </a:prstGeom>
          <a:effectLst>
            <a:outerShdw blurRad="76200" dist="38100" dir="5400000" algn="t" rotWithShape="0">
              <a:prstClr val="black">
                <a:alpha val="11076"/>
              </a:prstClr>
            </a:outerShdw>
          </a:effectLst>
        </p:spPr>
      </p:pic>
      <p:pic>
        <p:nvPicPr>
          <p:cNvPr id="23" name="Bild 22">
            <a:extLst>
              <a:ext uri="{FF2B5EF4-FFF2-40B4-BE49-F238E27FC236}">
                <a16:creationId xmlns:a16="http://schemas.microsoft.com/office/drawing/2014/main" id="{81DA6CCC-3273-6E57-4255-CCABFD1B6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5" y="1143000"/>
            <a:ext cx="3224839" cy="1544798"/>
          </a:xfrm>
          <a:prstGeom prst="rect">
            <a:avLst/>
          </a:prstGeom>
          <a:effectLst>
            <a:outerShdw blurRad="76200" dist="38100" dir="5400000" algn="t" rotWithShape="0">
              <a:prstClr val="black">
                <a:alpha val="11076"/>
              </a:prstClr>
            </a:outerShdw>
          </a:effectLst>
        </p:spPr>
      </p:pic>
      <p:pic>
        <p:nvPicPr>
          <p:cNvPr id="24" name="Bild 23">
            <a:extLst>
              <a:ext uri="{FF2B5EF4-FFF2-40B4-BE49-F238E27FC236}">
                <a16:creationId xmlns:a16="http://schemas.microsoft.com/office/drawing/2014/main" id="{6356E45B-A4AC-782A-44A3-346C038B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1474" y="2971720"/>
            <a:ext cx="3224839" cy="1544798"/>
          </a:xfrm>
          <a:prstGeom prst="rect">
            <a:avLst/>
          </a:prstGeom>
          <a:effectLst>
            <a:outerShdw blurRad="76200" dist="38100" dir="5400000" algn="t" rotWithShape="0">
              <a:prstClr val="black">
                <a:alpha val="11076"/>
              </a:prstClr>
            </a:outerShdw>
          </a:effectLst>
        </p:spPr>
      </p:pic>
      <p:sp>
        <p:nvSpPr>
          <p:cNvPr id="25" name="textruta 67">
            <a:extLst>
              <a:ext uri="{FF2B5EF4-FFF2-40B4-BE49-F238E27FC236}">
                <a16:creationId xmlns:a16="http://schemas.microsoft.com/office/drawing/2014/main" id="{FA03FAFA-3022-CF82-0392-792855F269A3}"/>
              </a:ext>
            </a:extLst>
          </p:cNvPr>
          <p:cNvSpPr txBox="1">
            <a:spLocks noChangeArrowheads="1"/>
          </p:cNvSpPr>
          <p:nvPr/>
        </p:nvSpPr>
        <p:spPr bwMode="auto">
          <a:xfrm>
            <a:off x="1014332" y="1706874"/>
            <a:ext cx="4359641"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ts val="600"/>
              </a:spcAft>
              <a:buClrTx/>
              <a:buSzTx/>
              <a:buFontTx/>
              <a:buNone/>
              <a:tabLst/>
              <a:defRPr/>
            </a:pPr>
            <a:r>
              <a:rPr kumimoji="0" lang="sv-SE" altLang="sv-SE" sz="2800" b="1" i="0" u="none" strike="noStrike" kern="1200" cap="none" spc="0" normalizeH="0" baseline="0" noProof="0" dirty="0">
                <a:ln>
                  <a:noFill/>
                </a:ln>
                <a:effectLst/>
                <a:uLnTx/>
                <a:uFillTx/>
                <a:latin typeface="+mj-lt"/>
                <a:ea typeface="+mn-ea"/>
                <a:cs typeface="+mn-cs"/>
              </a:rPr>
              <a:t>Krisberedskap</a:t>
            </a:r>
          </a:p>
        </p:txBody>
      </p:sp>
      <p:sp>
        <p:nvSpPr>
          <p:cNvPr id="26" name="textruta 25">
            <a:extLst>
              <a:ext uri="{FF2B5EF4-FFF2-40B4-BE49-F238E27FC236}">
                <a16:creationId xmlns:a16="http://schemas.microsoft.com/office/drawing/2014/main" id="{71A0556D-0F10-4ECB-6CC1-4B8FB522C640}"/>
              </a:ext>
            </a:extLst>
          </p:cNvPr>
          <p:cNvSpPr txBox="1"/>
          <p:nvPr/>
        </p:nvSpPr>
        <p:spPr>
          <a:xfrm>
            <a:off x="1007127" y="2501299"/>
            <a:ext cx="8661806" cy="3170099"/>
          </a:xfrm>
          <a:prstGeom prst="rect">
            <a:avLst/>
          </a:prstGeom>
          <a:noFill/>
        </p:spPr>
        <p:txBody>
          <a:bodyPr wrap="square">
            <a:spAutoFit/>
          </a:bodyPr>
          <a:lstStyle/>
          <a:p>
            <a:pPr algn="l" rtl="0" fontAlgn="base"/>
            <a:r>
              <a:rPr lang="sv-SE" sz="2000" b="0" i="0" u="none" strike="noStrike" dirty="0">
                <a:solidFill>
                  <a:srgbClr val="000000"/>
                </a:solidFill>
                <a:effectLst/>
              </a:rPr>
              <a:t>Samhällets krisberedskap är förmågan att förebygga, motstå och hantera krissituationer. Målet är bland annat att</a:t>
            </a:r>
            <a:r>
              <a:rPr lang="sv-SE" sz="2000" dirty="0">
                <a:solidFill>
                  <a:srgbClr val="000000"/>
                </a:solidFill>
              </a:rPr>
              <a:t> </a:t>
            </a:r>
            <a:r>
              <a:rPr lang="sv-SE" sz="2000" b="0" i="0" u="none" strike="noStrike" dirty="0">
                <a:solidFill>
                  <a:srgbClr val="000000"/>
                </a:solidFill>
                <a:effectLst/>
              </a:rPr>
              <a:t>minska risken för olyckor och kriser som hotar vår säkerhet samt värna människors liv och hälsa. </a:t>
            </a:r>
            <a:r>
              <a:rPr lang="en-US" sz="2000" b="0" i="0" dirty="0">
                <a:solidFill>
                  <a:srgbClr val="000000"/>
                </a:solidFill>
                <a:effectLst/>
              </a:rPr>
              <a:t>​</a:t>
            </a:r>
          </a:p>
          <a:p>
            <a:pPr algn="l" rtl="0" fontAlgn="base"/>
            <a:endParaRPr lang="en-US" sz="2000" b="0" i="0" dirty="0">
              <a:solidFill>
                <a:srgbClr val="000000"/>
              </a:solidFill>
              <a:effectLst/>
            </a:endParaRPr>
          </a:p>
          <a:p>
            <a:pPr algn="l" rtl="0" fontAlgn="base"/>
            <a:r>
              <a:rPr lang="sv-SE" sz="2000" b="0" i="0" u="none" strike="noStrike" dirty="0">
                <a:solidFill>
                  <a:srgbClr val="000000"/>
                </a:solidFill>
                <a:effectLst/>
              </a:rPr>
              <a:t>Samhällets arbete med krisberedskap och civilt försvar ska stärka varandra i gemensamma processer för samordning, planering och förberedelser med det väpnade angreppet som dimensionerande hotbild. </a:t>
            </a:r>
            <a:r>
              <a:rPr lang="en-US" sz="2000" b="0" i="0" dirty="0">
                <a:solidFill>
                  <a:srgbClr val="000000"/>
                </a:solidFill>
                <a:effectLst/>
              </a:rPr>
              <a:t>​</a:t>
            </a:r>
          </a:p>
          <a:p>
            <a:pPr algn="l" rtl="0" fontAlgn="base"/>
            <a:endParaRPr lang="en-US" sz="2000" b="0" i="0" dirty="0">
              <a:solidFill>
                <a:srgbClr val="000000"/>
              </a:solidFill>
              <a:effectLst/>
            </a:endParaRPr>
          </a:p>
          <a:p>
            <a:pPr algn="l" rtl="0" fontAlgn="base"/>
            <a:r>
              <a:rPr lang="sv-SE" sz="2000" b="0" i="0" u="none" strike="noStrike" dirty="0">
                <a:solidFill>
                  <a:srgbClr val="000000"/>
                </a:solidFill>
                <a:effectLst/>
              </a:rPr>
              <a:t>Det samlade arbetet inom krisberedskapen och civilt </a:t>
            </a:r>
            <a:r>
              <a:rPr lang="en-US" sz="2000" b="0" i="0" dirty="0">
                <a:solidFill>
                  <a:srgbClr val="000000"/>
                </a:solidFill>
                <a:effectLst/>
              </a:rPr>
              <a:t>​</a:t>
            </a:r>
            <a:br>
              <a:rPr lang="en-US" sz="2000" b="0" i="0" dirty="0">
                <a:solidFill>
                  <a:srgbClr val="000000"/>
                </a:solidFill>
                <a:effectLst/>
              </a:rPr>
            </a:br>
            <a:r>
              <a:rPr lang="sv-SE" sz="2000" b="0" i="0" u="none" strike="noStrike" dirty="0">
                <a:solidFill>
                  <a:srgbClr val="000000"/>
                </a:solidFill>
                <a:effectLst/>
              </a:rPr>
              <a:t>försvar går ofta under begreppet civil beredskap.</a:t>
            </a:r>
            <a:r>
              <a:rPr lang="en-US" sz="2000" b="0" i="0" dirty="0">
                <a:solidFill>
                  <a:srgbClr val="000000"/>
                </a:solidFill>
                <a:effectLst/>
              </a:rPr>
              <a:t>​</a:t>
            </a:r>
          </a:p>
        </p:txBody>
      </p:sp>
      <p:grpSp>
        <p:nvGrpSpPr>
          <p:cNvPr id="27" name="Grupp 26">
            <a:extLst>
              <a:ext uri="{FF2B5EF4-FFF2-40B4-BE49-F238E27FC236}">
                <a16:creationId xmlns:a16="http://schemas.microsoft.com/office/drawing/2014/main" id="{A5BFBBC3-68AB-3C95-C503-C5A587BE4BC3}"/>
              </a:ext>
            </a:extLst>
          </p:cNvPr>
          <p:cNvGrpSpPr/>
          <p:nvPr/>
        </p:nvGrpSpPr>
        <p:grpSpPr>
          <a:xfrm>
            <a:off x="9274325" y="1769693"/>
            <a:ext cx="1201107" cy="369332"/>
            <a:chOff x="9274325" y="1769693"/>
            <a:chExt cx="1201107" cy="369332"/>
          </a:xfrm>
        </p:grpSpPr>
        <p:pic>
          <p:nvPicPr>
            <p:cNvPr id="28" name="stäng">
              <a:hlinkClick r:id="rId15" action="ppaction://hlinksldjump"/>
              <a:extLst>
                <a:ext uri="{FF2B5EF4-FFF2-40B4-BE49-F238E27FC236}">
                  <a16:creationId xmlns:a16="http://schemas.microsoft.com/office/drawing/2014/main" id="{88DA14BD-EF0D-5EC4-3951-EEF37887532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83530" y="1808163"/>
              <a:ext cx="291902" cy="291902"/>
            </a:xfrm>
            <a:prstGeom prst="rect">
              <a:avLst/>
            </a:prstGeom>
          </p:spPr>
        </p:pic>
        <p:sp>
          <p:nvSpPr>
            <p:cNvPr id="29" name="textruta 28">
              <a:extLst>
                <a:ext uri="{FF2B5EF4-FFF2-40B4-BE49-F238E27FC236}">
                  <a16:creationId xmlns:a16="http://schemas.microsoft.com/office/drawing/2014/main" id="{9AA7DA4D-595C-8B52-3F50-92B8486ED45D}"/>
                </a:ext>
              </a:extLst>
            </p:cNvPr>
            <p:cNvSpPr txBox="1"/>
            <p:nvPr/>
          </p:nvSpPr>
          <p:spPr>
            <a:xfrm>
              <a:off x="9274325" y="1769693"/>
              <a:ext cx="909079" cy="369332"/>
            </a:xfrm>
            <a:prstGeom prst="rect">
              <a:avLst/>
            </a:prstGeom>
            <a:noFill/>
          </p:spPr>
          <p:txBody>
            <a:bodyPr wrap="square">
              <a:spAutoFit/>
            </a:bodyPr>
            <a:lstStyle/>
            <a:p>
              <a:pPr lvl="0" algn="ctr" fontAlgn="base">
                <a:spcBef>
                  <a:spcPct val="0"/>
                </a:spcBef>
                <a:spcAft>
                  <a:spcPts val="1800"/>
                </a:spcAft>
                <a:defRPr/>
              </a:pPr>
              <a:r>
                <a:rPr lang="sv-SE" altLang="sv-SE" b="1" dirty="0">
                  <a:latin typeface="+mj-lt"/>
                  <a:hlinkClick r:id="rId15" action="ppaction://hlinksldjump">
                    <a:extLst>
                      <a:ext uri="{A12FA001-AC4F-418D-AE19-62706E023703}">
                        <ahyp:hlinkClr xmlns:ahyp="http://schemas.microsoft.com/office/drawing/2018/hyperlinkcolor" val="tx"/>
                      </a:ext>
                    </a:extLst>
                  </a:hlinkClick>
                </a:rPr>
                <a:t>Stäng</a:t>
              </a:r>
              <a:endParaRPr lang="sv-SE" altLang="sv-SE" b="1" dirty="0">
                <a:latin typeface="+mj-lt"/>
              </a:endParaRPr>
            </a:p>
          </p:txBody>
        </p:sp>
      </p:grpSp>
    </p:spTree>
    <p:extLst>
      <p:ext uri="{BB962C8B-B14F-4D97-AF65-F5344CB8AC3E}">
        <p14:creationId xmlns:p14="http://schemas.microsoft.com/office/powerpoint/2010/main" val="3637266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AE9AF679CE204748B50C5E14A88853F6" ma:contentTypeVersion="14" ma:contentTypeDescription="Skapa ett nytt dokument." ma:contentTypeScope="" ma:versionID="fe4dcad346bd8181a34480ff85ffafc1">
  <xsd:schema xmlns:xsd="http://www.w3.org/2001/XMLSchema" xmlns:xs="http://www.w3.org/2001/XMLSchema" xmlns:p="http://schemas.microsoft.com/office/2006/metadata/properties" xmlns:ns2="09080109-f6cd-4eba-a2ee-73217fe696ed" xmlns:ns3="1b4b7eaf-80da-4fdb-bea3-411f736cccd6" targetNamespace="http://schemas.microsoft.com/office/2006/metadata/properties" ma:root="true" ma:fieldsID="a9feb0caf9168758fca42e9646219244" ns2:_="" ns3:_="">
    <xsd:import namespace="09080109-f6cd-4eba-a2ee-73217fe696ed"/>
    <xsd:import namespace="1b4b7eaf-80da-4fdb-bea3-411f736cccd6"/>
    <xsd:element name="properties">
      <xsd:complexType>
        <xsd:sequence>
          <xsd:element name="documentManagement">
            <xsd:complexType>
              <xsd:all>
                <xsd:element ref="ns2:msbLabel" minOccurs="0"/>
                <xsd:element ref="ns3:k8ad12c4daa249eeb6c7eb5dc250fb63" minOccurs="0"/>
                <xsd:element ref="ns3:TaxCatchAll" minOccurs="0"/>
                <xsd:element ref="ns3:TaxCatchAllLabel" minOccurs="0"/>
                <xsd:element ref="ns3:bced8b128a8e4002a8219db61aa233bc"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3ee59ded-9f67-408e-aba1-3dcaea1bbdde}"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4b7eaf-80da-4fdb-bea3-411f736cccd6" elementFormDefault="qualified">
    <xsd:import namespace="http://schemas.microsoft.com/office/2006/documentManagement/types"/>
    <xsd:import namespace="http://schemas.microsoft.com/office/infopath/2007/PartnerControls"/>
    <xsd:element name="k8ad12c4daa249eeb6c7eb5dc250fb63" ma:index="9" nillable="true" ma:taxonomy="true" ma:internalName="k8ad12c4daa249eeb6c7eb5dc250fb63" ma:taxonomyFieldName="MSB_SiteBusinessProcess" ma:displayName="Handlingsslag" ma:default="1;#Standard|42db7290-f92b-446b-999c-1bee6d848af0" ma:fieldId="{48ad12c4-daa2-49ee-b6c7-eb5dc250fb63}"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b0b9f6fe-fba8-4b59-a375-f0e22a51d205}" ma:internalName="TaxCatchAll" ma:showField="CatchAllData" ma:web="1b4b7eaf-80da-4fdb-bea3-411f736cccd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b0b9f6fe-fba8-4b59-a375-f0e22a51d205}" ma:internalName="TaxCatchAllLabel" ma:readOnly="true" ma:showField="CatchAllDataLabel" ma:web="1b4b7eaf-80da-4fdb-bea3-411f736cccd6">
      <xsd:complexType>
        <xsd:complexContent>
          <xsd:extension base="dms:MultiChoiceLookup">
            <xsd:sequence>
              <xsd:element name="Value" type="dms:Lookup" maxOccurs="unbounded" minOccurs="0" nillable="true"/>
            </xsd:sequence>
          </xsd:extension>
        </xsd:complexContent>
      </xsd:complexType>
    </xsd:element>
    <xsd:element name="bced8b128a8e4002a8219db61aa233bc" ma:index="13" nillable="true" ma:taxonomy="true" ma:internalName="bced8b128a8e4002a8219db61aa233bc" ma:taxonomyFieldName="MSB_DocumentType" ma:displayName="Handlingstyp" ma:fieldId="{bced8b12-8a8e-4002-a821-9db61aa233bc}"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4b7eaf-80da-4fdb-bea3-411f736cccd6">
      <Value>1</Value>
    </TaxCatchAll>
    <k8ad12c4daa249eeb6c7eb5dc250fb63 xmlns="1b4b7eaf-80da-4fdb-bea3-411f736cccd6">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k8ad12c4daa249eeb6c7eb5dc250fb63>
    <bced8b128a8e4002a8219db61aa233bc xmlns="1b4b7eaf-80da-4fdb-bea3-411f736cccd6">
      <Terms xmlns="http://schemas.microsoft.com/office/infopath/2007/PartnerControls"/>
    </bced8b128a8e4002a8219db61aa233bc>
    <msbLabel xmlns="09080109-f6cd-4eba-a2ee-73217fe696ed"/>
    <MSB_RecordId xmlns="1b4b7eaf-80da-4fdb-bea3-411f736cccd6" xsi:nil="true"/>
  </documentManagement>
</p:properties>
</file>

<file path=customXml/itemProps1.xml><?xml version="1.0" encoding="utf-8"?>
<ds:datastoreItem xmlns:ds="http://schemas.openxmlformats.org/officeDocument/2006/customXml" ds:itemID="{2D3566AE-6EA9-48A2-9D2D-4AF3CE9C9DA6}">
  <ds:schemaRefs>
    <ds:schemaRef ds:uri="http://schemas.microsoft.com/sharepoint/v3/contenttype/forms"/>
  </ds:schemaRefs>
</ds:datastoreItem>
</file>

<file path=customXml/itemProps2.xml><?xml version="1.0" encoding="utf-8"?>
<ds:datastoreItem xmlns:ds="http://schemas.openxmlformats.org/officeDocument/2006/customXml" ds:itemID="{242E79CA-0CBA-4747-AFE4-4B5F07EF23DD}"/>
</file>

<file path=customXml/itemProps3.xml><?xml version="1.0" encoding="utf-8"?>
<ds:datastoreItem xmlns:ds="http://schemas.openxmlformats.org/officeDocument/2006/customXml" ds:itemID="{D975ED82-E68D-4F37-A66B-0D0569A6B1B8}">
  <ds:schemaRefs>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1b4b7eaf-80da-4fdb-bea3-411f736cccd6"/>
    <ds:schemaRef ds:uri="09080109-f6cd-4eba-a2ee-73217fe696ed"/>
    <ds:schemaRef ds:uri="http://purl.org/dc/dcmitype/"/>
    <ds:schemaRef ds:uri="1d358615-c749-462e-b141-ebbf7cdbce9a"/>
    <ds:schemaRef ds:uri="9c950a28-eb4a-4f43-b9f9-45c02166cf8c"/>
  </ds:schemaRefs>
</ds:datastoreItem>
</file>

<file path=docProps/app.xml><?xml version="1.0" encoding="utf-8"?>
<Properties xmlns="http://schemas.openxmlformats.org/officeDocument/2006/extended-properties" xmlns:vt="http://schemas.openxmlformats.org/officeDocument/2006/docPropsVTypes">
  <TotalTime>2936</TotalTime>
  <Words>995</Words>
  <Application>Microsoft Macintosh PowerPoint</Application>
  <PresentationFormat>Bredbild</PresentationFormat>
  <Paragraphs>111</Paragraphs>
  <Slides>14</Slides>
  <Notes>6</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Century Gothic</vt:lpstr>
      <vt:lpstr>Segoe UI</vt:lpstr>
      <vt:lpstr>1_MSB PPT Egna</vt:lpstr>
      <vt:lpstr>Såhär funkar presentationen</vt:lpstr>
      <vt:lpstr>Totalförsvarets civila intressen  i samhällsplaneringen</vt:lpstr>
      <vt:lpstr>Introduktion</vt:lpstr>
      <vt:lpstr>Totalförsvarets civila intressen i samhällsplaneringen</vt:lpstr>
      <vt:lpstr>Hotbilden</vt:lpstr>
      <vt:lpstr>Totalförsvarsuppbyggnad</vt:lpstr>
      <vt:lpstr>Civilt försvar</vt:lpstr>
      <vt:lpstr>Målet för det civila försvaret</vt:lpstr>
      <vt:lpstr>Krisberedskapen</vt:lpstr>
      <vt:lpstr>Några verktyg inom civil beredskap och krisberedskap</vt:lpstr>
      <vt:lpstr>Skydd av anläggningar och information</vt:lpstr>
      <vt:lpstr>Totalförsvarets civila intressen</vt:lpstr>
      <vt:lpstr>Riksintressen för totalförsvarets anläggningar</vt:lpstr>
      <vt:lpstr>Läs mer</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Lindstedt Anna</dc:creator>
  <cp:lastModifiedBy>Linnea Åkerberg</cp:lastModifiedBy>
  <cp:revision>23</cp:revision>
  <dcterms:created xsi:type="dcterms:W3CDTF">2021-02-17T12:37:11Z</dcterms:created>
  <dcterms:modified xsi:type="dcterms:W3CDTF">2024-05-15T13:45:30Z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B_SiteBusinessProcess">
    <vt:lpwstr>1;#Standard|42db7290-f92b-446b-999c-1bee6d848af0</vt:lpwstr>
  </property>
  <property fmtid="{D5CDD505-2E9C-101B-9397-08002B2CF9AE}" pid="3" name="MSB_DocumentType">
    <vt:lpwstr/>
  </property>
  <property fmtid="{D5CDD505-2E9C-101B-9397-08002B2CF9AE}" pid="4" name="MediaServiceImageTags">
    <vt:lpwstr/>
  </property>
  <property fmtid="{D5CDD505-2E9C-101B-9397-08002B2CF9AE}" pid="5" name="ContentTypeId">
    <vt:lpwstr>0x0101008239AB5D3D2647B580F011DA2F3561110100AE9AF679CE204748B50C5E14A88853F6</vt:lpwstr>
  </property>
</Properties>
</file>