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ppt/charts/chart21.xml" ContentType="application/vnd.openxmlformats-officedocument.drawingml.chart+xml"/>
  <Override PartName="/ppt/charts/style21.xml" ContentType="application/vnd.ms-office.chartstyle+xml"/>
  <Override PartName="/ppt/charts/colors21.xml" ContentType="application/vnd.ms-office.chartcolorstyle+xml"/>
  <Override PartName="/ppt/charts/chart22.xml" ContentType="application/vnd.openxmlformats-officedocument.drawingml.chart+xml"/>
  <Override PartName="/ppt/charts/style22.xml" ContentType="application/vnd.ms-office.chartstyle+xml"/>
  <Override PartName="/ppt/charts/colors22.xml" ContentType="application/vnd.ms-office.chartcolorstyle+xml"/>
  <Override PartName="/ppt/charts/chart23.xml" ContentType="application/vnd.openxmlformats-officedocument.drawingml.chart+xml"/>
  <Override PartName="/ppt/charts/style23.xml" ContentType="application/vnd.ms-office.chartstyle+xml"/>
  <Override PartName="/ppt/charts/colors23.xml" ContentType="application/vnd.ms-office.chartcolorstyle+xml"/>
  <Override PartName="/ppt/charts/chart24.xml" ContentType="application/vnd.openxmlformats-officedocument.drawingml.chart+xml"/>
  <Override PartName="/ppt/charts/style24.xml" ContentType="application/vnd.ms-office.chartstyle+xml"/>
  <Override PartName="/ppt/charts/colors24.xml" ContentType="application/vnd.ms-office.chartcolorstyle+xml"/>
  <Override PartName="/ppt/charts/chart25.xml" ContentType="application/vnd.openxmlformats-officedocument.drawingml.chart+xml"/>
  <Override PartName="/ppt/charts/style25.xml" ContentType="application/vnd.ms-office.chartstyle+xml"/>
  <Override PartName="/ppt/charts/colors25.xml" ContentType="application/vnd.ms-office.chartcolorstyle+xml"/>
  <Override PartName="/ppt/theme/themeOverride1.xml" ContentType="application/vnd.openxmlformats-officedocument.themeOverride+xml"/>
  <Override PartName="/ppt/charts/chart26.xml" ContentType="application/vnd.openxmlformats-officedocument.drawingml.chart+xml"/>
  <Override PartName="/ppt/charts/style26.xml" ContentType="application/vnd.ms-office.chartstyle+xml"/>
  <Override PartName="/ppt/charts/colors26.xml" ContentType="application/vnd.ms-office.chartcolorstyle+xml"/>
  <Override PartName="/ppt/charts/chart27.xml" ContentType="application/vnd.openxmlformats-officedocument.drawingml.chart+xml"/>
  <Override PartName="/ppt/charts/style27.xml" ContentType="application/vnd.ms-office.chartstyle+xml"/>
  <Override PartName="/ppt/charts/colors27.xml" ContentType="application/vnd.ms-office.chartcolorstyle+xml"/>
  <Override PartName="/ppt/charts/chart28.xml" ContentType="application/vnd.openxmlformats-officedocument.drawingml.chart+xml"/>
  <Override PartName="/ppt/charts/style28.xml" ContentType="application/vnd.ms-office.chartstyle+xml"/>
  <Override PartName="/ppt/charts/colors28.xml" ContentType="application/vnd.ms-office.chartcolorstyle+xml"/>
  <Override PartName="/ppt/charts/chart29.xml" ContentType="application/vnd.openxmlformats-officedocument.drawingml.chart+xml"/>
  <Override PartName="/ppt/charts/style29.xml" ContentType="application/vnd.ms-office.chartstyle+xml"/>
  <Override PartName="/ppt/charts/colors29.xml" ContentType="application/vnd.ms-office.chartcolorstyle+xml"/>
  <Override PartName="/ppt/notesSlides/notesSlide1.xml" ContentType="application/vnd.openxmlformats-officedocument.presentationml.notesSlide+xml"/>
  <Override PartName="/ppt/charts/chart30.xml" ContentType="application/vnd.openxmlformats-officedocument.drawingml.chart+xml"/>
  <Override PartName="/ppt/charts/style30.xml" ContentType="application/vnd.ms-office.chartstyle+xml"/>
  <Override PartName="/ppt/charts/colors30.xml" ContentType="application/vnd.ms-office.chartcolorstyle+xml"/>
  <Override PartName="/ppt/charts/chart31.xml" ContentType="application/vnd.openxmlformats-officedocument.drawingml.chart+xml"/>
  <Override PartName="/ppt/charts/style31.xml" ContentType="application/vnd.ms-office.chartstyle+xml"/>
  <Override PartName="/ppt/charts/colors31.xml" ContentType="application/vnd.ms-office.chartcolorstyle+xml"/>
  <Override PartName="/ppt/charts/chart32.xml" ContentType="application/vnd.openxmlformats-officedocument.drawingml.chart+xml"/>
  <Override PartName="/ppt/charts/style32.xml" ContentType="application/vnd.ms-office.chartstyle+xml"/>
  <Override PartName="/ppt/charts/colors32.xml" ContentType="application/vnd.ms-office.chartcolorstyle+xml"/>
  <Override PartName="/ppt/charts/chart33.xml" ContentType="application/vnd.openxmlformats-officedocument.drawingml.chart+xml"/>
  <Override PartName="/ppt/charts/style33.xml" ContentType="application/vnd.ms-office.chartstyle+xml"/>
  <Override PartName="/ppt/charts/colors33.xml" ContentType="application/vnd.ms-office.chartcolorstyle+xml"/>
  <Override PartName="/ppt/charts/chart34.xml" ContentType="application/vnd.openxmlformats-officedocument.drawingml.chart+xml"/>
  <Override PartName="/ppt/charts/style34.xml" ContentType="application/vnd.ms-office.chartstyle+xml"/>
  <Override PartName="/ppt/charts/colors34.xml" ContentType="application/vnd.ms-office.chartcolorstyle+xml"/>
  <Override PartName="/ppt/notesSlides/notesSlide2.xml" ContentType="application/vnd.openxmlformats-officedocument.presentationml.notesSlide+xml"/>
  <Override PartName="/ppt/charts/chart35.xml" ContentType="application/vnd.openxmlformats-officedocument.drawingml.chart+xml"/>
  <Override PartName="/ppt/charts/style35.xml" ContentType="application/vnd.ms-office.chartstyle+xml"/>
  <Override PartName="/ppt/charts/colors35.xml" ContentType="application/vnd.ms-office.chartcolorstyle+xml"/>
  <Override PartName="/ppt/charts/chart36.xml" ContentType="application/vnd.openxmlformats-officedocument.drawingml.chart+xml"/>
  <Override PartName="/ppt/charts/style36.xml" ContentType="application/vnd.ms-office.chartstyle+xml"/>
  <Override PartName="/ppt/charts/colors36.xml" ContentType="application/vnd.ms-office.chartcolorstyle+xml"/>
  <Override PartName="/ppt/charts/chart37.xml" ContentType="application/vnd.openxmlformats-officedocument.drawingml.chart+xml"/>
  <Override PartName="/ppt/charts/style37.xml" ContentType="application/vnd.ms-office.chartstyle+xml"/>
  <Override PartName="/ppt/charts/colors37.xml" ContentType="application/vnd.ms-office.chartcolorstyle+xml"/>
  <Override PartName="/ppt/charts/chart38.xml" ContentType="application/vnd.openxmlformats-officedocument.drawingml.chart+xml"/>
  <Override PartName="/ppt/charts/style38.xml" ContentType="application/vnd.ms-office.chartstyle+xml"/>
  <Override PartName="/ppt/charts/colors38.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59"/>
  </p:notesMasterIdLst>
  <p:sldIdLst>
    <p:sldId id="256" r:id="rId5"/>
    <p:sldId id="257" r:id="rId6"/>
    <p:sldId id="258" r:id="rId7"/>
    <p:sldId id="259" r:id="rId8"/>
    <p:sldId id="260" r:id="rId9"/>
    <p:sldId id="266" r:id="rId10"/>
    <p:sldId id="261" r:id="rId11"/>
    <p:sldId id="262" r:id="rId12"/>
    <p:sldId id="263" r:id="rId13"/>
    <p:sldId id="264" r:id="rId14"/>
    <p:sldId id="265" r:id="rId15"/>
    <p:sldId id="267" r:id="rId16"/>
    <p:sldId id="268" r:id="rId17"/>
    <p:sldId id="269" r:id="rId18"/>
    <p:sldId id="270" r:id="rId19"/>
    <p:sldId id="271" r:id="rId20"/>
    <p:sldId id="272" r:id="rId21"/>
    <p:sldId id="273" r:id="rId22"/>
    <p:sldId id="309" r:id="rId23"/>
    <p:sldId id="274" r:id="rId24"/>
    <p:sldId id="308" r:id="rId25"/>
    <p:sldId id="275" r:id="rId26"/>
    <p:sldId id="276" r:id="rId27"/>
    <p:sldId id="477" r:id="rId28"/>
    <p:sldId id="478" r:id="rId29"/>
    <p:sldId id="479" r:id="rId30"/>
    <p:sldId id="277" r:id="rId31"/>
    <p:sldId id="278" r:id="rId32"/>
    <p:sldId id="296" r:id="rId33"/>
    <p:sldId id="297" r:id="rId34"/>
    <p:sldId id="298" r:id="rId35"/>
    <p:sldId id="299" r:id="rId36"/>
    <p:sldId id="300" r:id="rId37"/>
    <p:sldId id="311" r:id="rId38"/>
    <p:sldId id="469" r:id="rId39"/>
    <p:sldId id="303" r:id="rId40"/>
    <p:sldId id="307" r:id="rId41"/>
    <p:sldId id="304" r:id="rId42"/>
    <p:sldId id="305" r:id="rId43"/>
    <p:sldId id="470" r:id="rId44"/>
    <p:sldId id="475" r:id="rId45"/>
    <p:sldId id="471" r:id="rId46"/>
    <p:sldId id="306" r:id="rId47"/>
    <p:sldId id="282" r:id="rId48"/>
    <p:sldId id="283" r:id="rId49"/>
    <p:sldId id="285" r:id="rId50"/>
    <p:sldId id="287" r:id="rId51"/>
    <p:sldId id="473" r:id="rId52"/>
    <p:sldId id="476" r:id="rId53"/>
    <p:sldId id="288" r:id="rId54"/>
    <p:sldId id="293" r:id="rId55"/>
    <p:sldId id="294" r:id="rId56"/>
    <p:sldId id="310" r:id="rId57"/>
    <p:sldId id="472" r:id="rId58"/>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1C1BE"/>
    <a:srgbClr val="959491"/>
    <a:srgbClr val="CDD5DE"/>
    <a:srgbClr val="93D150"/>
    <a:srgbClr val="B47E9A"/>
    <a:srgbClr val="92D051"/>
    <a:srgbClr val="05B0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10A1B5D5-9B99-4C35-A422-299274C87663}" styleName="Mellanmörkt format 1 - Dekorfärg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69012ECD-51FC-41F1-AA8D-1B2483CD663E}" styleName="Ljust format 2 - Dekorfärg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A111915-BE36-4E01-A7E5-04B1672EAD32}" styleName="Ljust format 2 - Dekorfärg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751" autoAdjust="0"/>
    <p:restoredTop sz="94660"/>
  </p:normalViewPr>
  <p:slideViewPr>
    <p:cSldViewPr snapToGrid="0" showGuides="1">
      <p:cViewPr varScale="1">
        <p:scale>
          <a:sx n="66" d="100"/>
          <a:sy n="66" d="100"/>
        </p:scale>
        <p:origin x="192" y="13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5" Type="http://schemas.openxmlformats.org/officeDocument/2006/relationships/slide" Target="slides/slide1.xml"/><Relationship Id="rId61" Type="http://schemas.openxmlformats.org/officeDocument/2006/relationships/viewProps" Target="viewProps.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notesMaster" Target="notesMasters/notesMaster1.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kalkylblad.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kalkylblad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kalkylblad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kalkylblad11.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kalkylblad12.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kalkylblad13.xlsx"/><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kalkylblad14.xlsx"/><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kalkylblad15.xlsx"/><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package" Target="../embeddings/Microsoft_Excel-kalkylblad16.xlsx"/><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package" Target="../embeddings/Microsoft_Excel-kalkylblad17.xlsx"/><Relationship Id="rId2" Type="http://schemas.microsoft.com/office/2011/relationships/chartColorStyle" Target="colors18.xml"/><Relationship Id="rId1" Type="http://schemas.microsoft.com/office/2011/relationships/chartStyle" Target="style18.xml"/></Relationships>
</file>

<file path=ppt/charts/_rels/chart19.xml.rels><?xml version="1.0" encoding="UTF-8" standalone="yes"?>
<Relationships xmlns="http://schemas.openxmlformats.org/package/2006/relationships"><Relationship Id="rId3" Type="http://schemas.openxmlformats.org/officeDocument/2006/relationships/package" Target="../embeddings/Microsoft_Excel-kalkylblad18.xlsx"/><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kalkylblad1.xlsx"/><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package" Target="../embeddings/Microsoft_Excel-kalkylblad19.xlsx"/><Relationship Id="rId2" Type="http://schemas.microsoft.com/office/2011/relationships/chartColorStyle" Target="colors20.xml"/><Relationship Id="rId1" Type="http://schemas.microsoft.com/office/2011/relationships/chartStyle" Target="style20.xml"/></Relationships>
</file>

<file path=ppt/charts/_rels/chart21.xml.rels><?xml version="1.0" encoding="UTF-8" standalone="yes"?>
<Relationships xmlns="http://schemas.openxmlformats.org/package/2006/relationships"><Relationship Id="rId3" Type="http://schemas.openxmlformats.org/officeDocument/2006/relationships/package" Target="../embeddings/Microsoft_Excel-kalkylblad20.xlsx"/><Relationship Id="rId2" Type="http://schemas.microsoft.com/office/2011/relationships/chartColorStyle" Target="colors21.xml"/><Relationship Id="rId1" Type="http://schemas.microsoft.com/office/2011/relationships/chartStyle" Target="style21.xml"/></Relationships>
</file>

<file path=ppt/charts/_rels/chart22.xml.rels><?xml version="1.0" encoding="UTF-8" standalone="yes"?>
<Relationships xmlns="http://schemas.openxmlformats.org/package/2006/relationships"><Relationship Id="rId3" Type="http://schemas.openxmlformats.org/officeDocument/2006/relationships/package" Target="../embeddings/Microsoft_Excel-kalkylblad21.xlsx"/><Relationship Id="rId2" Type="http://schemas.microsoft.com/office/2011/relationships/chartColorStyle" Target="colors22.xml"/><Relationship Id="rId1" Type="http://schemas.microsoft.com/office/2011/relationships/chartStyle" Target="style22.xml"/></Relationships>
</file>

<file path=ppt/charts/_rels/chart23.xml.rels><?xml version="1.0" encoding="UTF-8" standalone="yes"?>
<Relationships xmlns="http://schemas.openxmlformats.org/package/2006/relationships"><Relationship Id="rId3" Type="http://schemas.openxmlformats.org/officeDocument/2006/relationships/package" Target="../embeddings/Microsoft_Excel-kalkylblad22.xlsx"/><Relationship Id="rId2" Type="http://schemas.microsoft.com/office/2011/relationships/chartColorStyle" Target="colors23.xml"/><Relationship Id="rId1" Type="http://schemas.microsoft.com/office/2011/relationships/chartStyle" Target="style23.xml"/></Relationships>
</file>

<file path=ppt/charts/_rels/chart24.xml.rels><?xml version="1.0" encoding="UTF-8" standalone="yes"?>
<Relationships xmlns="http://schemas.openxmlformats.org/package/2006/relationships"><Relationship Id="rId3" Type="http://schemas.openxmlformats.org/officeDocument/2006/relationships/package" Target="../embeddings/Microsoft_Excel-kalkylblad23.xlsx"/><Relationship Id="rId2" Type="http://schemas.microsoft.com/office/2011/relationships/chartColorStyle" Target="colors24.xml"/><Relationship Id="rId1" Type="http://schemas.microsoft.com/office/2011/relationships/chartStyle" Target="style24.xml"/></Relationships>
</file>

<file path=ppt/charts/_rels/chart25.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25.xml"/><Relationship Id="rId1" Type="http://schemas.microsoft.com/office/2011/relationships/chartStyle" Target="style25.xml"/><Relationship Id="rId4" Type="http://schemas.openxmlformats.org/officeDocument/2006/relationships/package" Target="../embeddings/Microsoft_Excel-kalkylblad24.xlsx"/></Relationships>
</file>

<file path=ppt/charts/_rels/chart26.xml.rels><?xml version="1.0" encoding="UTF-8" standalone="yes"?>
<Relationships xmlns="http://schemas.openxmlformats.org/package/2006/relationships"><Relationship Id="rId3" Type="http://schemas.openxmlformats.org/officeDocument/2006/relationships/package" Target="../embeddings/Microsoft_Excel-kalkylblad25.xlsx"/><Relationship Id="rId2" Type="http://schemas.microsoft.com/office/2011/relationships/chartColorStyle" Target="colors26.xml"/><Relationship Id="rId1" Type="http://schemas.microsoft.com/office/2011/relationships/chartStyle" Target="style26.xml"/></Relationships>
</file>

<file path=ppt/charts/_rels/chart27.xml.rels><?xml version="1.0" encoding="UTF-8" standalone="yes"?>
<Relationships xmlns="http://schemas.openxmlformats.org/package/2006/relationships"><Relationship Id="rId3" Type="http://schemas.openxmlformats.org/officeDocument/2006/relationships/package" Target="../embeddings/Microsoft_Excel-kalkylblad26.xlsx"/><Relationship Id="rId2" Type="http://schemas.microsoft.com/office/2011/relationships/chartColorStyle" Target="colors27.xml"/><Relationship Id="rId1" Type="http://schemas.microsoft.com/office/2011/relationships/chartStyle" Target="style27.xml"/></Relationships>
</file>

<file path=ppt/charts/_rels/chart28.xml.rels><?xml version="1.0" encoding="UTF-8" standalone="yes"?>
<Relationships xmlns="http://schemas.openxmlformats.org/package/2006/relationships"><Relationship Id="rId3" Type="http://schemas.openxmlformats.org/officeDocument/2006/relationships/package" Target="../embeddings/Microsoft_Excel-kalkylblad27.xlsx"/><Relationship Id="rId2" Type="http://schemas.microsoft.com/office/2011/relationships/chartColorStyle" Target="colors28.xml"/><Relationship Id="rId1" Type="http://schemas.microsoft.com/office/2011/relationships/chartStyle" Target="style28.xml"/></Relationships>
</file>

<file path=ppt/charts/_rels/chart29.xml.rels><?xml version="1.0" encoding="UTF-8" standalone="yes"?>
<Relationships xmlns="http://schemas.openxmlformats.org/package/2006/relationships"><Relationship Id="rId3" Type="http://schemas.openxmlformats.org/officeDocument/2006/relationships/package" Target="../embeddings/Microsoft_Excel-kalkylblad28.xlsx"/><Relationship Id="rId2" Type="http://schemas.microsoft.com/office/2011/relationships/chartColorStyle" Target="colors29.xml"/><Relationship Id="rId1" Type="http://schemas.microsoft.com/office/2011/relationships/chartStyle" Target="style29.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kalkylblad2.xlsx"/><Relationship Id="rId2" Type="http://schemas.microsoft.com/office/2011/relationships/chartColorStyle" Target="colors3.xml"/><Relationship Id="rId1" Type="http://schemas.microsoft.com/office/2011/relationships/chartStyle" Target="style3.xml"/></Relationships>
</file>

<file path=ppt/charts/_rels/chart30.xml.rels><?xml version="1.0" encoding="UTF-8" standalone="yes"?>
<Relationships xmlns="http://schemas.openxmlformats.org/package/2006/relationships"><Relationship Id="rId3" Type="http://schemas.openxmlformats.org/officeDocument/2006/relationships/package" Target="../embeddings/Microsoft_Excel-kalkylblad29.xlsx"/><Relationship Id="rId2" Type="http://schemas.microsoft.com/office/2011/relationships/chartColorStyle" Target="colors30.xml"/><Relationship Id="rId1" Type="http://schemas.microsoft.com/office/2011/relationships/chartStyle" Target="style30.xml"/></Relationships>
</file>

<file path=ppt/charts/_rels/chart31.xml.rels><?xml version="1.0" encoding="UTF-8" standalone="yes"?>
<Relationships xmlns="http://schemas.openxmlformats.org/package/2006/relationships"><Relationship Id="rId3" Type="http://schemas.openxmlformats.org/officeDocument/2006/relationships/package" Target="../embeddings/Microsoft_Excel-kalkylblad30.xlsx"/><Relationship Id="rId2" Type="http://schemas.microsoft.com/office/2011/relationships/chartColorStyle" Target="colors31.xml"/><Relationship Id="rId1" Type="http://schemas.microsoft.com/office/2011/relationships/chartStyle" Target="style31.xml"/></Relationships>
</file>

<file path=ppt/charts/_rels/chart32.xml.rels><?xml version="1.0" encoding="UTF-8" standalone="yes"?>
<Relationships xmlns="http://schemas.openxmlformats.org/package/2006/relationships"><Relationship Id="rId3" Type="http://schemas.openxmlformats.org/officeDocument/2006/relationships/package" Target="../embeddings/Microsoft_Excel-kalkylblad31.xlsx"/><Relationship Id="rId2" Type="http://schemas.microsoft.com/office/2011/relationships/chartColorStyle" Target="colors32.xml"/><Relationship Id="rId1" Type="http://schemas.microsoft.com/office/2011/relationships/chartStyle" Target="style32.xml"/></Relationships>
</file>

<file path=ppt/charts/_rels/chart33.xml.rels><?xml version="1.0" encoding="UTF-8" standalone="yes"?>
<Relationships xmlns="http://schemas.openxmlformats.org/package/2006/relationships"><Relationship Id="rId3" Type="http://schemas.openxmlformats.org/officeDocument/2006/relationships/package" Target="../embeddings/Microsoft_Excel-kalkylblad32.xlsx"/><Relationship Id="rId2" Type="http://schemas.microsoft.com/office/2011/relationships/chartColorStyle" Target="colors33.xml"/><Relationship Id="rId1" Type="http://schemas.microsoft.com/office/2011/relationships/chartStyle" Target="style33.xml"/></Relationships>
</file>

<file path=ppt/charts/_rels/chart34.xml.rels><?xml version="1.0" encoding="UTF-8" standalone="yes"?>
<Relationships xmlns="http://schemas.openxmlformats.org/package/2006/relationships"><Relationship Id="rId3" Type="http://schemas.openxmlformats.org/officeDocument/2006/relationships/package" Target="../embeddings/Microsoft_Excel-kalkylblad33.xlsx"/><Relationship Id="rId2" Type="http://schemas.microsoft.com/office/2011/relationships/chartColorStyle" Target="colors34.xml"/><Relationship Id="rId1" Type="http://schemas.microsoft.com/office/2011/relationships/chartStyle" Target="style34.xml"/></Relationships>
</file>

<file path=ppt/charts/_rels/chart35.xml.rels><?xml version="1.0" encoding="UTF-8" standalone="yes"?>
<Relationships xmlns="http://schemas.openxmlformats.org/package/2006/relationships"><Relationship Id="rId3" Type="http://schemas.openxmlformats.org/officeDocument/2006/relationships/package" Target="../embeddings/Microsoft_Excel-kalkylblad34.xlsx"/><Relationship Id="rId2" Type="http://schemas.microsoft.com/office/2011/relationships/chartColorStyle" Target="colors35.xml"/><Relationship Id="rId1" Type="http://schemas.microsoft.com/office/2011/relationships/chartStyle" Target="style35.xml"/></Relationships>
</file>

<file path=ppt/charts/_rels/chart36.xml.rels><?xml version="1.0" encoding="UTF-8" standalone="yes"?>
<Relationships xmlns="http://schemas.openxmlformats.org/package/2006/relationships"><Relationship Id="rId3" Type="http://schemas.openxmlformats.org/officeDocument/2006/relationships/package" Target="../embeddings/Microsoft_Excel-kalkylblad35.xlsx"/><Relationship Id="rId2" Type="http://schemas.microsoft.com/office/2011/relationships/chartColorStyle" Target="colors36.xml"/><Relationship Id="rId1" Type="http://schemas.microsoft.com/office/2011/relationships/chartStyle" Target="style36.xml"/></Relationships>
</file>

<file path=ppt/charts/_rels/chart37.xml.rels><?xml version="1.0" encoding="UTF-8" standalone="yes"?>
<Relationships xmlns="http://schemas.openxmlformats.org/package/2006/relationships"><Relationship Id="rId3" Type="http://schemas.openxmlformats.org/officeDocument/2006/relationships/package" Target="../embeddings/Microsoft_Excel-kalkylblad36.xlsx"/><Relationship Id="rId2" Type="http://schemas.microsoft.com/office/2011/relationships/chartColorStyle" Target="colors37.xml"/><Relationship Id="rId1" Type="http://schemas.microsoft.com/office/2011/relationships/chartStyle" Target="style37.xml"/></Relationships>
</file>

<file path=ppt/charts/_rels/chart38.xml.rels><?xml version="1.0" encoding="UTF-8" standalone="yes"?>
<Relationships xmlns="http://schemas.openxmlformats.org/package/2006/relationships"><Relationship Id="rId3" Type="http://schemas.openxmlformats.org/officeDocument/2006/relationships/package" Target="../embeddings/Microsoft_Excel-kalkylblad37.xlsx"/><Relationship Id="rId2" Type="http://schemas.microsoft.com/office/2011/relationships/chartColorStyle" Target="colors38.xml"/><Relationship Id="rId1" Type="http://schemas.microsoft.com/office/2011/relationships/chartStyle" Target="style38.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kalkylblad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kalkylblad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kalkylblad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kalkylblad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kalkylblad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kalkylblad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err="1"/>
              <a:t>Kön</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Blad1!$B$1</c:f>
              <c:strCache>
                <c:ptCount val="1"/>
                <c:pt idx="0">
                  <c:v>Försäljning</c:v>
                </c:pt>
              </c:strCache>
            </c:strRef>
          </c:tx>
          <c:dPt>
            <c:idx val="0"/>
            <c:bubble3D val="0"/>
            <c:spPr>
              <a:solidFill>
                <a:schemeClr val="accent6"/>
              </a:solidFill>
              <a:ln w="19050">
                <a:solidFill>
                  <a:schemeClr val="lt1"/>
                </a:solidFill>
              </a:ln>
              <a:effectLst/>
            </c:spPr>
            <c:extLst>
              <c:ext xmlns:c16="http://schemas.microsoft.com/office/drawing/2014/chart" uri="{C3380CC4-5D6E-409C-BE32-E72D297353CC}">
                <c16:uniqueId val="{00000001-CB16-5947-BF9F-1B1555117D1F}"/>
              </c:ext>
            </c:extLst>
          </c:dPt>
          <c:dPt>
            <c:idx val="1"/>
            <c:bubble3D val="0"/>
            <c:spPr>
              <a:solidFill>
                <a:schemeClr val="accent5"/>
              </a:solidFill>
              <a:ln w="19050">
                <a:solidFill>
                  <a:schemeClr val="lt1"/>
                </a:solidFill>
              </a:ln>
              <a:effectLst/>
            </c:spPr>
            <c:extLst>
              <c:ext xmlns:c16="http://schemas.microsoft.com/office/drawing/2014/chart" uri="{C3380CC4-5D6E-409C-BE32-E72D297353CC}">
                <c16:uniqueId val="{00000003-CB16-5947-BF9F-1B1555117D1F}"/>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sv-SE"/>
              </a:p>
            </c:txPr>
            <c:dLblPos val="ct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Blad1!$A$2:$A$3</c:f>
              <c:strCache>
                <c:ptCount val="2"/>
                <c:pt idx="0">
                  <c:v>Kvinna</c:v>
                </c:pt>
                <c:pt idx="1">
                  <c:v>Man</c:v>
                </c:pt>
              </c:strCache>
            </c:strRef>
          </c:cat>
          <c:val>
            <c:numRef>
              <c:f>Blad1!$B$2:$B$3</c:f>
              <c:numCache>
                <c:formatCode>0%</c:formatCode>
                <c:ptCount val="2"/>
                <c:pt idx="0">
                  <c:v>0.5</c:v>
                </c:pt>
                <c:pt idx="1">
                  <c:v>0.5</c:v>
                </c:pt>
              </c:numCache>
            </c:numRef>
          </c:val>
          <c:extLst>
            <c:ext xmlns:c16="http://schemas.microsoft.com/office/drawing/2014/chart" uri="{C3380CC4-5D6E-409C-BE32-E72D297353CC}">
              <c16:uniqueId val="{00000004-CB16-5947-BF9F-1B1555117D1F}"/>
            </c:ext>
          </c:extLst>
        </c:ser>
        <c:dLbls>
          <c:dLblPos val="ctr"/>
          <c:showLegendKey val="0"/>
          <c:showVal val="1"/>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sv-SE"/>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1"/>
    <c:plotArea>
      <c:layout/>
      <c:barChart>
        <c:barDir val="bar"/>
        <c:grouping val="clustered"/>
        <c:varyColors val="0"/>
        <c:ser>
          <c:idx val="0"/>
          <c:order val="0"/>
          <c:tx>
            <c:strRef>
              <c:f>Blad1!$B$1</c:f>
              <c:strCache>
                <c:ptCount val="1"/>
                <c:pt idx="0">
                  <c:v>Effektmätning</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Blad1!$A$2:$A$6</c:f>
              <c:strCache>
                <c:ptCount val="5"/>
                <c:pt idx="0">
                  <c:v>Instämmer helt och hållet</c:v>
                </c:pt>
                <c:pt idx="1">
                  <c:v>Instämmer</c:v>
                </c:pt>
                <c:pt idx="2">
                  <c:v>Osäker</c:v>
                </c:pt>
                <c:pt idx="3">
                  <c:v>Instämmer inte</c:v>
                </c:pt>
                <c:pt idx="4">
                  <c:v>Instämmer inte alls</c:v>
                </c:pt>
              </c:strCache>
            </c:strRef>
          </c:cat>
          <c:val>
            <c:numRef>
              <c:f>Blad1!$B$2:$B$6</c:f>
              <c:numCache>
                <c:formatCode>0%</c:formatCode>
                <c:ptCount val="5"/>
                <c:pt idx="0">
                  <c:v>0.02</c:v>
                </c:pt>
                <c:pt idx="1">
                  <c:v>0.18</c:v>
                </c:pt>
                <c:pt idx="2">
                  <c:v>0.45</c:v>
                </c:pt>
                <c:pt idx="3">
                  <c:v>0.22</c:v>
                </c:pt>
                <c:pt idx="4">
                  <c:v>0.12</c:v>
                </c:pt>
              </c:numCache>
            </c:numRef>
          </c:val>
          <c:extLst>
            <c:ext xmlns:c16="http://schemas.microsoft.com/office/drawing/2014/chart" uri="{C3380CC4-5D6E-409C-BE32-E72D297353CC}">
              <c16:uniqueId val="{00000000-ED2E-F74C-AC32-425444080D7C}"/>
            </c:ext>
          </c:extLst>
        </c:ser>
        <c:ser>
          <c:idx val="1"/>
          <c:order val="1"/>
          <c:tx>
            <c:strRef>
              <c:f>Blad1!$C$1</c:f>
              <c:strCache>
                <c:ptCount val="1"/>
                <c:pt idx="0">
                  <c:v>Nollmätning</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Blad1!$A$2:$A$6</c:f>
              <c:strCache>
                <c:ptCount val="5"/>
                <c:pt idx="0">
                  <c:v>Instämmer helt och hållet</c:v>
                </c:pt>
                <c:pt idx="1">
                  <c:v>Instämmer</c:v>
                </c:pt>
                <c:pt idx="2">
                  <c:v>Osäker</c:v>
                </c:pt>
                <c:pt idx="3">
                  <c:v>Instämmer inte</c:v>
                </c:pt>
                <c:pt idx="4">
                  <c:v>Instämmer inte alls</c:v>
                </c:pt>
              </c:strCache>
            </c:strRef>
          </c:cat>
          <c:val>
            <c:numRef>
              <c:f>Blad1!$C$2:$C$6</c:f>
              <c:numCache>
                <c:formatCode>0%</c:formatCode>
                <c:ptCount val="5"/>
                <c:pt idx="0">
                  <c:v>1.7999999999999999E-2</c:v>
                </c:pt>
                <c:pt idx="1">
                  <c:v>0.13100000000000001</c:v>
                </c:pt>
                <c:pt idx="2">
                  <c:v>0.45400000000000001</c:v>
                </c:pt>
                <c:pt idx="3">
                  <c:v>0.24299999999999999</c:v>
                </c:pt>
                <c:pt idx="4">
                  <c:v>0.154</c:v>
                </c:pt>
              </c:numCache>
            </c:numRef>
          </c:val>
          <c:extLst>
            <c:ext xmlns:c16="http://schemas.microsoft.com/office/drawing/2014/chart" uri="{C3380CC4-5D6E-409C-BE32-E72D297353CC}">
              <c16:uniqueId val="{00000001-27C2-7C41-9419-99A196EDC5CB}"/>
            </c:ext>
          </c:extLst>
        </c:ser>
        <c:dLbls>
          <c:dLblPos val="outEnd"/>
          <c:showLegendKey val="0"/>
          <c:showVal val="1"/>
          <c:showCatName val="0"/>
          <c:showSerName val="0"/>
          <c:showPercent val="0"/>
          <c:showBubbleSize val="0"/>
        </c:dLbls>
        <c:gapWidth val="182"/>
        <c:axId val="199739760"/>
        <c:axId val="794378992"/>
      </c:barChart>
      <c:catAx>
        <c:axId val="199739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794378992"/>
        <c:crosses val="autoZero"/>
        <c:auto val="1"/>
        <c:lblAlgn val="ctr"/>
        <c:lblOffset val="100"/>
        <c:noMultiLvlLbl val="0"/>
      </c:catAx>
      <c:valAx>
        <c:axId val="794378992"/>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199739760"/>
        <c:crosses val="autoZero"/>
        <c:crossBetween val="between"/>
        <c:minorUnit val="0.25"/>
      </c:valAx>
      <c:spPr>
        <a:noFill/>
        <a:ln>
          <a:noFill/>
        </a:ln>
        <a:effectLst/>
      </c:spPr>
    </c:plotArea>
    <c:legend>
      <c:legendPos val="r"/>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sv-SE"/>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1"/>
    <c:plotArea>
      <c:layout/>
      <c:barChart>
        <c:barDir val="bar"/>
        <c:grouping val="clustered"/>
        <c:varyColors val="0"/>
        <c:ser>
          <c:idx val="0"/>
          <c:order val="0"/>
          <c:tx>
            <c:strRef>
              <c:f>Blad1!$B$1</c:f>
              <c:strCache>
                <c:ptCount val="1"/>
                <c:pt idx="0">
                  <c:v>Effektmätning</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Blad1!$A$2:$A$6</c:f>
              <c:strCache>
                <c:ptCount val="5"/>
                <c:pt idx="0">
                  <c:v>Instämmer helt och hållet</c:v>
                </c:pt>
                <c:pt idx="1">
                  <c:v>Instämmer</c:v>
                </c:pt>
                <c:pt idx="2">
                  <c:v>Osäker</c:v>
                </c:pt>
                <c:pt idx="3">
                  <c:v>Instämmer inte</c:v>
                </c:pt>
                <c:pt idx="4">
                  <c:v>Instämmer inte alls</c:v>
                </c:pt>
              </c:strCache>
            </c:strRef>
          </c:cat>
          <c:val>
            <c:numRef>
              <c:f>Blad1!$B$2:$B$6</c:f>
              <c:numCache>
                <c:formatCode>0%</c:formatCode>
                <c:ptCount val="5"/>
                <c:pt idx="0">
                  <c:v>0.05</c:v>
                </c:pt>
                <c:pt idx="1">
                  <c:v>0.317</c:v>
                </c:pt>
                <c:pt idx="2">
                  <c:v>0.375</c:v>
                </c:pt>
                <c:pt idx="3">
                  <c:v>0.16800000000000001</c:v>
                </c:pt>
                <c:pt idx="4">
                  <c:v>0.09</c:v>
                </c:pt>
              </c:numCache>
            </c:numRef>
          </c:val>
          <c:extLst>
            <c:ext xmlns:c16="http://schemas.microsoft.com/office/drawing/2014/chart" uri="{C3380CC4-5D6E-409C-BE32-E72D297353CC}">
              <c16:uniqueId val="{00000000-EE49-1B45-9B36-C37D78FDD841}"/>
            </c:ext>
          </c:extLst>
        </c:ser>
        <c:ser>
          <c:idx val="1"/>
          <c:order val="1"/>
          <c:tx>
            <c:strRef>
              <c:f>Blad1!$C$1</c:f>
              <c:strCache>
                <c:ptCount val="1"/>
                <c:pt idx="0">
                  <c:v>Nollmätning</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Blad1!$A$2:$A$6</c:f>
              <c:strCache>
                <c:ptCount val="5"/>
                <c:pt idx="0">
                  <c:v>Instämmer helt och hållet</c:v>
                </c:pt>
                <c:pt idx="1">
                  <c:v>Instämmer</c:v>
                </c:pt>
                <c:pt idx="2">
                  <c:v>Osäker</c:v>
                </c:pt>
                <c:pt idx="3">
                  <c:v>Instämmer inte</c:v>
                </c:pt>
                <c:pt idx="4">
                  <c:v>Instämmer inte alls</c:v>
                </c:pt>
              </c:strCache>
            </c:strRef>
          </c:cat>
          <c:val>
            <c:numRef>
              <c:f>Blad1!$C$2:$C$6</c:f>
              <c:numCache>
                <c:formatCode>0%</c:formatCode>
                <c:ptCount val="5"/>
                <c:pt idx="0">
                  <c:v>4.3999999999999997E-2</c:v>
                </c:pt>
                <c:pt idx="1">
                  <c:v>0.255</c:v>
                </c:pt>
                <c:pt idx="2">
                  <c:v>0.379</c:v>
                </c:pt>
                <c:pt idx="3">
                  <c:v>0.2</c:v>
                </c:pt>
                <c:pt idx="4">
                  <c:v>0.122</c:v>
                </c:pt>
              </c:numCache>
            </c:numRef>
          </c:val>
          <c:extLst>
            <c:ext xmlns:c16="http://schemas.microsoft.com/office/drawing/2014/chart" uri="{C3380CC4-5D6E-409C-BE32-E72D297353CC}">
              <c16:uniqueId val="{00000000-894C-164A-8830-7151142CD36C}"/>
            </c:ext>
          </c:extLst>
        </c:ser>
        <c:dLbls>
          <c:dLblPos val="outEnd"/>
          <c:showLegendKey val="0"/>
          <c:showVal val="1"/>
          <c:showCatName val="0"/>
          <c:showSerName val="0"/>
          <c:showPercent val="0"/>
          <c:showBubbleSize val="0"/>
        </c:dLbls>
        <c:gapWidth val="182"/>
        <c:axId val="199739760"/>
        <c:axId val="794378992"/>
      </c:barChart>
      <c:catAx>
        <c:axId val="199739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794378992"/>
        <c:crosses val="autoZero"/>
        <c:auto val="1"/>
        <c:lblAlgn val="ctr"/>
        <c:lblOffset val="100"/>
        <c:noMultiLvlLbl val="0"/>
      </c:catAx>
      <c:valAx>
        <c:axId val="794378992"/>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199739760"/>
        <c:crosses val="autoZero"/>
        <c:crossBetween val="between"/>
        <c:minorUnit val="0.25"/>
      </c:valAx>
      <c:spPr>
        <a:noFill/>
        <a:ln>
          <a:noFill/>
        </a:ln>
        <a:effectLst/>
      </c:spPr>
    </c:plotArea>
    <c:legend>
      <c:legendPos val="r"/>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sv-SE"/>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1"/>
    <c:plotArea>
      <c:layout/>
      <c:barChart>
        <c:barDir val="bar"/>
        <c:grouping val="clustered"/>
        <c:varyColors val="0"/>
        <c:ser>
          <c:idx val="0"/>
          <c:order val="0"/>
          <c:tx>
            <c:strRef>
              <c:f>Blad1!$B$1</c:f>
              <c:strCache>
                <c:ptCount val="1"/>
                <c:pt idx="0">
                  <c:v>Effektmätning</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Blad1!$A$2:$A$6</c:f>
              <c:strCache>
                <c:ptCount val="5"/>
                <c:pt idx="0">
                  <c:v>Instämmer helt och hållet</c:v>
                </c:pt>
                <c:pt idx="1">
                  <c:v>Instämmer</c:v>
                </c:pt>
                <c:pt idx="2">
                  <c:v>Osäker</c:v>
                </c:pt>
                <c:pt idx="3">
                  <c:v>Instämmer inte</c:v>
                </c:pt>
                <c:pt idx="4">
                  <c:v>Instämmer inte alls</c:v>
                </c:pt>
              </c:strCache>
            </c:strRef>
          </c:cat>
          <c:val>
            <c:numRef>
              <c:f>Blad1!$B$2:$B$6</c:f>
              <c:numCache>
                <c:formatCode>0%</c:formatCode>
                <c:ptCount val="5"/>
                <c:pt idx="0">
                  <c:v>7.2999999999999995E-2</c:v>
                </c:pt>
                <c:pt idx="1">
                  <c:v>0.29599999999999999</c:v>
                </c:pt>
                <c:pt idx="2">
                  <c:v>0.373</c:v>
                </c:pt>
                <c:pt idx="3">
                  <c:v>0.161</c:v>
                </c:pt>
                <c:pt idx="4">
                  <c:v>9.8000000000000004E-2</c:v>
                </c:pt>
              </c:numCache>
            </c:numRef>
          </c:val>
          <c:extLst>
            <c:ext xmlns:c16="http://schemas.microsoft.com/office/drawing/2014/chart" uri="{C3380CC4-5D6E-409C-BE32-E72D297353CC}">
              <c16:uniqueId val="{00000000-46C8-BB46-A344-4FB4D06C67BE}"/>
            </c:ext>
          </c:extLst>
        </c:ser>
        <c:ser>
          <c:idx val="1"/>
          <c:order val="1"/>
          <c:tx>
            <c:strRef>
              <c:f>Blad1!$C$1</c:f>
              <c:strCache>
                <c:ptCount val="1"/>
                <c:pt idx="0">
                  <c:v>Nollmätning</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Blad1!$A$2:$A$6</c:f>
              <c:strCache>
                <c:ptCount val="5"/>
                <c:pt idx="0">
                  <c:v>Instämmer helt och hållet</c:v>
                </c:pt>
                <c:pt idx="1">
                  <c:v>Instämmer</c:v>
                </c:pt>
                <c:pt idx="2">
                  <c:v>Osäker</c:v>
                </c:pt>
                <c:pt idx="3">
                  <c:v>Instämmer inte</c:v>
                </c:pt>
                <c:pt idx="4">
                  <c:v>Instämmer inte alls</c:v>
                </c:pt>
              </c:strCache>
            </c:strRef>
          </c:cat>
          <c:val>
            <c:numRef>
              <c:f>Blad1!$C$2:$C$6</c:f>
              <c:numCache>
                <c:formatCode>0%</c:formatCode>
                <c:ptCount val="5"/>
                <c:pt idx="0">
                  <c:v>6.2E-2</c:v>
                </c:pt>
                <c:pt idx="1">
                  <c:v>0.24299999999999999</c:v>
                </c:pt>
                <c:pt idx="2">
                  <c:v>0.379</c:v>
                </c:pt>
                <c:pt idx="3">
                  <c:v>0.182</c:v>
                </c:pt>
                <c:pt idx="4">
                  <c:v>0.13400000000000001</c:v>
                </c:pt>
              </c:numCache>
            </c:numRef>
          </c:val>
          <c:extLst>
            <c:ext xmlns:c16="http://schemas.microsoft.com/office/drawing/2014/chart" uri="{C3380CC4-5D6E-409C-BE32-E72D297353CC}">
              <c16:uniqueId val="{00000000-7A15-BE44-8D46-088B4E356BE0}"/>
            </c:ext>
          </c:extLst>
        </c:ser>
        <c:dLbls>
          <c:dLblPos val="outEnd"/>
          <c:showLegendKey val="0"/>
          <c:showVal val="1"/>
          <c:showCatName val="0"/>
          <c:showSerName val="0"/>
          <c:showPercent val="0"/>
          <c:showBubbleSize val="0"/>
        </c:dLbls>
        <c:gapWidth val="182"/>
        <c:axId val="199739760"/>
        <c:axId val="794378992"/>
      </c:barChart>
      <c:catAx>
        <c:axId val="199739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794378992"/>
        <c:crosses val="autoZero"/>
        <c:auto val="1"/>
        <c:lblAlgn val="ctr"/>
        <c:lblOffset val="100"/>
        <c:noMultiLvlLbl val="0"/>
      </c:catAx>
      <c:valAx>
        <c:axId val="794378992"/>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199739760"/>
        <c:crosses val="autoZero"/>
        <c:crossBetween val="between"/>
        <c:minorUnit val="0.25"/>
      </c:valAx>
      <c:spPr>
        <a:noFill/>
        <a:ln>
          <a:noFill/>
        </a:ln>
        <a:effectLst/>
      </c:spPr>
    </c:plotArea>
    <c:legend>
      <c:legendPos val="r"/>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sv-SE"/>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Blad1!$B$1</c:f>
              <c:strCache>
                <c:ptCount val="1"/>
                <c:pt idx="0">
                  <c:v>Vet ej</c:v>
                </c:pt>
              </c:strCache>
            </c:strRef>
          </c:tx>
          <c:spPr>
            <a:solidFill>
              <a:schemeClr val="accent5">
                <a:lumMod val="40000"/>
                <a:lumOff val="60000"/>
              </a:schemeClr>
            </a:solidFill>
            <a:ln>
              <a:noFill/>
            </a:ln>
            <a:effectLst/>
          </c:spPr>
          <c:invertIfNegative val="0"/>
          <c:dPt>
            <c:idx val="1"/>
            <c:invertIfNegative val="0"/>
            <c:bubble3D val="0"/>
            <c:spPr>
              <a:solidFill>
                <a:schemeClr val="accent6"/>
              </a:solidFill>
              <a:ln>
                <a:noFill/>
              </a:ln>
              <a:effectLst/>
            </c:spPr>
            <c:extLst>
              <c:ext xmlns:c16="http://schemas.microsoft.com/office/drawing/2014/chart" uri="{C3380CC4-5D6E-409C-BE32-E72D297353CC}">
                <c16:uniqueId val="{00000001-E428-9546-A4D1-8A668CC9E82A}"/>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sv-S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Blad1!$A$2:$A$3</c:f>
              <c:strCache>
                <c:ptCount val="2"/>
                <c:pt idx="0">
                  <c:v>Effektmätning</c:v>
                </c:pt>
                <c:pt idx="1">
                  <c:v>Nollmätning</c:v>
                </c:pt>
              </c:strCache>
            </c:strRef>
          </c:cat>
          <c:val>
            <c:numRef>
              <c:f>Blad1!$B$2:$B$3</c:f>
              <c:numCache>
                <c:formatCode>0%</c:formatCode>
                <c:ptCount val="2"/>
                <c:pt idx="0">
                  <c:v>3.3000000000000002E-2</c:v>
                </c:pt>
                <c:pt idx="1">
                  <c:v>4.4999999999999998E-2</c:v>
                </c:pt>
              </c:numCache>
            </c:numRef>
          </c:val>
          <c:extLst>
            <c:ext xmlns:c16="http://schemas.microsoft.com/office/drawing/2014/chart" uri="{C3380CC4-5D6E-409C-BE32-E72D297353CC}">
              <c16:uniqueId val="{00000000-2BD9-7A4B-85DF-47C33B9CC3DB}"/>
            </c:ext>
          </c:extLst>
        </c:ser>
        <c:ser>
          <c:idx val="1"/>
          <c:order val="1"/>
          <c:tx>
            <c:strRef>
              <c:f>Blad1!$C$1</c:f>
              <c:strCache>
                <c:ptCount val="1"/>
                <c:pt idx="0">
                  <c:v>Inte alls</c:v>
                </c:pt>
              </c:strCache>
            </c:strRef>
          </c:tx>
          <c:spPr>
            <a:solidFill>
              <a:srgbClr val="C0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sv-S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Blad1!$A$2:$A$3</c:f>
              <c:strCache>
                <c:ptCount val="2"/>
                <c:pt idx="0">
                  <c:v>Effektmätning</c:v>
                </c:pt>
                <c:pt idx="1">
                  <c:v>Nollmätning</c:v>
                </c:pt>
              </c:strCache>
            </c:strRef>
          </c:cat>
          <c:val>
            <c:numRef>
              <c:f>Blad1!$C$2:$C$3</c:f>
              <c:numCache>
                <c:formatCode>0%</c:formatCode>
                <c:ptCount val="2"/>
                <c:pt idx="0">
                  <c:v>0.16600000000000001</c:v>
                </c:pt>
                <c:pt idx="1">
                  <c:v>0.21099999999999999</c:v>
                </c:pt>
              </c:numCache>
            </c:numRef>
          </c:val>
          <c:extLst>
            <c:ext xmlns:c16="http://schemas.microsoft.com/office/drawing/2014/chart" uri="{C3380CC4-5D6E-409C-BE32-E72D297353CC}">
              <c16:uniqueId val="{00000001-2BD9-7A4B-85DF-47C33B9CC3DB}"/>
            </c:ext>
          </c:extLst>
        </c:ser>
        <c:ser>
          <c:idx val="2"/>
          <c:order val="2"/>
          <c:tx>
            <c:strRef>
              <c:f>Blad1!$D$1</c:f>
              <c:strCache>
                <c:ptCount val="1"/>
                <c:pt idx="0">
                  <c:v>I låg grad</c:v>
                </c:pt>
              </c:strCache>
            </c:strRef>
          </c:tx>
          <c:spPr>
            <a:solidFill>
              <a:srgbClr val="FF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sv-S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Blad1!$A$2:$A$3</c:f>
              <c:strCache>
                <c:ptCount val="2"/>
                <c:pt idx="0">
                  <c:v>Effektmätning</c:v>
                </c:pt>
                <c:pt idx="1">
                  <c:v>Nollmätning</c:v>
                </c:pt>
              </c:strCache>
            </c:strRef>
          </c:cat>
          <c:val>
            <c:numRef>
              <c:f>Blad1!$D$2:$D$3</c:f>
              <c:numCache>
                <c:formatCode>0%</c:formatCode>
                <c:ptCount val="2"/>
                <c:pt idx="0">
                  <c:v>0.30099999999999999</c:v>
                </c:pt>
                <c:pt idx="1">
                  <c:v>0.28699999999999998</c:v>
                </c:pt>
              </c:numCache>
            </c:numRef>
          </c:val>
          <c:extLst>
            <c:ext xmlns:c16="http://schemas.microsoft.com/office/drawing/2014/chart" uri="{C3380CC4-5D6E-409C-BE32-E72D297353CC}">
              <c16:uniqueId val="{00000002-2BD9-7A4B-85DF-47C33B9CC3DB}"/>
            </c:ext>
          </c:extLst>
        </c:ser>
        <c:ser>
          <c:idx val="3"/>
          <c:order val="3"/>
          <c:tx>
            <c:strRef>
              <c:f>Blad1!$E$1</c:f>
              <c:strCache>
                <c:ptCount val="1"/>
                <c:pt idx="0">
                  <c:v>Varken eller</c:v>
                </c:pt>
              </c:strCache>
            </c:strRef>
          </c:tx>
          <c:spPr>
            <a:solidFill>
              <a:schemeClr val="accent6">
                <a:lumMod val="25000"/>
                <a:lumOff val="75000"/>
              </a:schemeClr>
            </a:solidFill>
            <a:ln>
              <a:noFill/>
            </a:ln>
            <a:effectLst/>
          </c:spPr>
          <c:invertIfNegative val="0"/>
          <c:dPt>
            <c:idx val="1"/>
            <c:invertIfNegative val="0"/>
            <c:bubble3D val="0"/>
            <c:spPr>
              <a:solidFill>
                <a:schemeClr val="accent6">
                  <a:lumMod val="40000"/>
                  <a:lumOff val="60000"/>
                </a:schemeClr>
              </a:solidFill>
              <a:ln>
                <a:noFill/>
              </a:ln>
              <a:effectLst/>
            </c:spPr>
            <c:extLst>
              <c:ext xmlns:c16="http://schemas.microsoft.com/office/drawing/2014/chart" uri="{C3380CC4-5D6E-409C-BE32-E72D297353CC}">
                <c16:uniqueId val="{00000003-E428-9546-A4D1-8A668CC9E82A}"/>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sv-S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Blad1!$A$2:$A$3</c:f>
              <c:strCache>
                <c:ptCount val="2"/>
                <c:pt idx="0">
                  <c:v>Effektmätning</c:v>
                </c:pt>
                <c:pt idx="1">
                  <c:v>Nollmätning</c:v>
                </c:pt>
              </c:strCache>
            </c:strRef>
          </c:cat>
          <c:val>
            <c:numRef>
              <c:f>Blad1!$E$2:$E$3</c:f>
              <c:numCache>
                <c:formatCode>0%</c:formatCode>
                <c:ptCount val="2"/>
                <c:pt idx="0">
                  <c:v>0.29699999999999999</c:v>
                </c:pt>
                <c:pt idx="1">
                  <c:v>0.25600000000000001</c:v>
                </c:pt>
              </c:numCache>
            </c:numRef>
          </c:val>
          <c:extLst>
            <c:ext xmlns:c16="http://schemas.microsoft.com/office/drawing/2014/chart" uri="{C3380CC4-5D6E-409C-BE32-E72D297353CC}">
              <c16:uniqueId val="{00000003-2BD9-7A4B-85DF-47C33B9CC3DB}"/>
            </c:ext>
          </c:extLst>
        </c:ser>
        <c:ser>
          <c:idx val="4"/>
          <c:order val="4"/>
          <c:tx>
            <c:strRef>
              <c:f>Blad1!$F$1</c:f>
              <c:strCache>
                <c:ptCount val="1"/>
                <c:pt idx="0">
                  <c:v>I hög grad</c:v>
                </c:pt>
              </c:strCache>
            </c:strRef>
          </c:tx>
          <c:spPr>
            <a:solidFill>
              <a:srgbClr val="92D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sv-S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Blad1!$A$2:$A$3</c:f>
              <c:strCache>
                <c:ptCount val="2"/>
                <c:pt idx="0">
                  <c:v>Effektmätning</c:v>
                </c:pt>
                <c:pt idx="1">
                  <c:v>Nollmätning</c:v>
                </c:pt>
              </c:strCache>
            </c:strRef>
          </c:cat>
          <c:val>
            <c:numRef>
              <c:f>Blad1!$F$2:$F$3</c:f>
              <c:numCache>
                <c:formatCode>0%</c:formatCode>
                <c:ptCount val="2"/>
                <c:pt idx="0">
                  <c:v>0.155</c:v>
                </c:pt>
                <c:pt idx="1">
                  <c:v>0.15</c:v>
                </c:pt>
              </c:numCache>
            </c:numRef>
          </c:val>
          <c:extLst>
            <c:ext xmlns:c16="http://schemas.microsoft.com/office/drawing/2014/chart" uri="{C3380CC4-5D6E-409C-BE32-E72D297353CC}">
              <c16:uniqueId val="{00000004-2BD9-7A4B-85DF-47C33B9CC3DB}"/>
            </c:ext>
          </c:extLst>
        </c:ser>
        <c:ser>
          <c:idx val="5"/>
          <c:order val="5"/>
          <c:tx>
            <c:strRef>
              <c:f>Blad1!$G$1</c:f>
              <c:strCache>
                <c:ptCount val="1"/>
                <c:pt idx="0">
                  <c:v>I mycket hög grad</c:v>
                </c:pt>
              </c:strCache>
            </c:strRef>
          </c:tx>
          <c:spPr>
            <a:solidFill>
              <a:srgbClr val="00B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sv-S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Blad1!$A$2:$A$3</c:f>
              <c:strCache>
                <c:ptCount val="2"/>
                <c:pt idx="0">
                  <c:v>Effektmätning</c:v>
                </c:pt>
                <c:pt idx="1">
                  <c:v>Nollmätning</c:v>
                </c:pt>
              </c:strCache>
            </c:strRef>
          </c:cat>
          <c:val>
            <c:numRef>
              <c:f>Blad1!$G$2:$G$3</c:f>
              <c:numCache>
                <c:formatCode>0%</c:formatCode>
                <c:ptCount val="2"/>
                <c:pt idx="0">
                  <c:v>4.8000000000000001E-2</c:v>
                </c:pt>
                <c:pt idx="1">
                  <c:v>5.0999999999999997E-2</c:v>
                </c:pt>
              </c:numCache>
            </c:numRef>
          </c:val>
          <c:extLst>
            <c:ext xmlns:c16="http://schemas.microsoft.com/office/drawing/2014/chart" uri="{C3380CC4-5D6E-409C-BE32-E72D297353CC}">
              <c16:uniqueId val="{00000005-2BD9-7A4B-85DF-47C33B9CC3DB}"/>
            </c:ext>
          </c:extLst>
        </c:ser>
        <c:dLbls>
          <c:dLblPos val="ctr"/>
          <c:showLegendKey val="0"/>
          <c:showVal val="1"/>
          <c:showCatName val="0"/>
          <c:showSerName val="0"/>
          <c:showPercent val="0"/>
          <c:showBubbleSize val="0"/>
        </c:dLbls>
        <c:gapWidth val="150"/>
        <c:overlap val="100"/>
        <c:axId val="1158858272"/>
        <c:axId val="795008736"/>
      </c:barChart>
      <c:catAx>
        <c:axId val="1158858272"/>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795008736"/>
        <c:crosses val="autoZero"/>
        <c:auto val="1"/>
        <c:lblAlgn val="ctr"/>
        <c:lblOffset val="100"/>
        <c:noMultiLvlLbl val="0"/>
      </c:catAx>
      <c:valAx>
        <c:axId val="795008736"/>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115885827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sv-SE"/>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1"/>
    <c:plotArea>
      <c:layout/>
      <c:barChart>
        <c:barDir val="bar"/>
        <c:grouping val="clustered"/>
        <c:varyColors val="0"/>
        <c:ser>
          <c:idx val="0"/>
          <c:order val="0"/>
          <c:tx>
            <c:strRef>
              <c:f>Blad1!$B$1</c:f>
              <c:strCache>
                <c:ptCount val="1"/>
                <c:pt idx="0">
                  <c:v>Effektmätning</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Blad1!$A$2:$A$6</c:f>
              <c:strCache>
                <c:ptCount val="5"/>
                <c:pt idx="0">
                  <c:v>Instämmer helt och hållet</c:v>
                </c:pt>
                <c:pt idx="1">
                  <c:v>Instämmer</c:v>
                </c:pt>
                <c:pt idx="2">
                  <c:v>Osäker</c:v>
                </c:pt>
                <c:pt idx="3">
                  <c:v>Instämmer inte</c:v>
                </c:pt>
                <c:pt idx="4">
                  <c:v>Instämmer inte alls</c:v>
                </c:pt>
              </c:strCache>
            </c:strRef>
          </c:cat>
          <c:val>
            <c:numRef>
              <c:f>Blad1!$B$2:$B$6</c:f>
              <c:numCache>
                <c:formatCode>0%</c:formatCode>
                <c:ptCount val="5"/>
                <c:pt idx="0">
                  <c:v>0.10299999999999999</c:v>
                </c:pt>
                <c:pt idx="1">
                  <c:v>0.39500000000000002</c:v>
                </c:pt>
                <c:pt idx="2">
                  <c:v>0.29199999999999998</c:v>
                </c:pt>
                <c:pt idx="3">
                  <c:v>0.14799999999999999</c:v>
                </c:pt>
                <c:pt idx="4">
                  <c:v>6.2E-2</c:v>
                </c:pt>
              </c:numCache>
            </c:numRef>
          </c:val>
          <c:extLst>
            <c:ext xmlns:c16="http://schemas.microsoft.com/office/drawing/2014/chart" uri="{C3380CC4-5D6E-409C-BE32-E72D297353CC}">
              <c16:uniqueId val="{00000000-5D1D-A742-AE21-B9491E28BA5B}"/>
            </c:ext>
          </c:extLst>
        </c:ser>
        <c:ser>
          <c:idx val="1"/>
          <c:order val="1"/>
          <c:tx>
            <c:strRef>
              <c:f>Blad1!$C$1</c:f>
              <c:strCache>
                <c:ptCount val="1"/>
                <c:pt idx="0">
                  <c:v>Nollmätning</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Blad1!$A$2:$A$6</c:f>
              <c:strCache>
                <c:ptCount val="5"/>
                <c:pt idx="0">
                  <c:v>Instämmer helt och hållet</c:v>
                </c:pt>
                <c:pt idx="1">
                  <c:v>Instämmer</c:v>
                </c:pt>
                <c:pt idx="2">
                  <c:v>Osäker</c:v>
                </c:pt>
                <c:pt idx="3">
                  <c:v>Instämmer inte</c:v>
                </c:pt>
                <c:pt idx="4">
                  <c:v>Instämmer inte alls</c:v>
                </c:pt>
              </c:strCache>
            </c:strRef>
          </c:cat>
          <c:val>
            <c:numRef>
              <c:f>Blad1!$C$2:$C$6</c:f>
              <c:numCache>
                <c:formatCode>0%</c:formatCode>
                <c:ptCount val="5"/>
                <c:pt idx="0">
                  <c:v>9.8000000000000004E-2</c:v>
                </c:pt>
                <c:pt idx="1">
                  <c:v>0.40799999999999997</c:v>
                </c:pt>
                <c:pt idx="2">
                  <c:v>0.29899999999999999</c:v>
                </c:pt>
                <c:pt idx="3">
                  <c:v>0.14000000000000001</c:v>
                </c:pt>
                <c:pt idx="4">
                  <c:v>5.5E-2</c:v>
                </c:pt>
              </c:numCache>
            </c:numRef>
          </c:val>
          <c:extLst>
            <c:ext xmlns:c16="http://schemas.microsoft.com/office/drawing/2014/chart" uri="{C3380CC4-5D6E-409C-BE32-E72D297353CC}">
              <c16:uniqueId val="{00000000-CC69-AE43-A376-C0885332087A}"/>
            </c:ext>
          </c:extLst>
        </c:ser>
        <c:dLbls>
          <c:dLblPos val="outEnd"/>
          <c:showLegendKey val="0"/>
          <c:showVal val="1"/>
          <c:showCatName val="0"/>
          <c:showSerName val="0"/>
          <c:showPercent val="0"/>
          <c:showBubbleSize val="0"/>
        </c:dLbls>
        <c:gapWidth val="182"/>
        <c:axId val="199739760"/>
        <c:axId val="794378992"/>
      </c:barChart>
      <c:catAx>
        <c:axId val="199739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794378992"/>
        <c:crosses val="autoZero"/>
        <c:auto val="1"/>
        <c:lblAlgn val="ctr"/>
        <c:lblOffset val="100"/>
        <c:noMultiLvlLbl val="0"/>
      </c:catAx>
      <c:valAx>
        <c:axId val="794378992"/>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199739760"/>
        <c:crosses val="autoZero"/>
        <c:crossBetween val="between"/>
        <c:minorUnit val="0.25"/>
      </c:valAx>
      <c:spPr>
        <a:noFill/>
        <a:ln>
          <a:noFill/>
        </a:ln>
        <a:effectLst/>
      </c:spPr>
    </c:plotArea>
    <c:legend>
      <c:legendPos val="r"/>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sv-SE"/>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1"/>
    <c:plotArea>
      <c:layout/>
      <c:barChart>
        <c:barDir val="bar"/>
        <c:grouping val="clustered"/>
        <c:varyColors val="0"/>
        <c:ser>
          <c:idx val="0"/>
          <c:order val="0"/>
          <c:tx>
            <c:strRef>
              <c:f>Blad1!$B$1</c:f>
              <c:strCache>
                <c:ptCount val="1"/>
                <c:pt idx="0">
                  <c:v>Effektmätning</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Blad1!$A$2:$A$6</c:f>
              <c:strCache>
                <c:ptCount val="5"/>
                <c:pt idx="0">
                  <c:v>Instämmer helt och hållet</c:v>
                </c:pt>
                <c:pt idx="1">
                  <c:v>Instämmer</c:v>
                </c:pt>
                <c:pt idx="2">
                  <c:v>Osäker</c:v>
                </c:pt>
                <c:pt idx="3">
                  <c:v>Instämmer inte</c:v>
                </c:pt>
                <c:pt idx="4">
                  <c:v>Instämmer inte alls</c:v>
                </c:pt>
              </c:strCache>
            </c:strRef>
          </c:cat>
          <c:val>
            <c:numRef>
              <c:f>Blad1!$B$2:$B$6</c:f>
              <c:numCache>
                <c:formatCode>0%</c:formatCode>
                <c:ptCount val="5"/>
                <c:pt idx="0">
                  <c:v>0.13100000000000001</c:v>
                </c:pt>
                <c:pt idx="1">
                  <c:v>0.495</c:v>
                </c:pt>
                <c:pt idx="2">
                  <c:v>0.24399999999999999</c:v>
                </c:pt>
                <c:pt idx="3">
                  <c:v>9.9000000000000005E-2</c:v>
                </c:pt>
                <c:pt idx="4">
                  <c:v>3.2000000000000001E-2</c:v>
                </c:pt>
              </c:numCache>
            </c:numRef>
          </c:val>
          <c:extLst>
            <c:ext xmlns:c16="http://schemas.microsoft.com/office/drawing/2014/chart" uri="{C3380CC4-5D6E-409C-BE32-E72D297353CC}">
              <c16:uniqueId val="{00000000-1769-A543-BB74-57321F870BCC}"/>
            </c:ext>
          </c:extLst>
        </c:ser>
        <c:ser>
          <c:idx val="1"/>
          <c:order val="1"/>
          <c:tx>
            <c:strRef>
              <c:f>Blad1!$C$1</c:f>
              <c:strCache>
                <c:ptCount val="1"/>
                <c:pt idx="0">
                  <c:v>Nollmätning</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Blad1!$A$2:$A$6</c:f>
              <c:strCache>
                <c:ptCount val="5"/>
                <c:pt idx="0">
                  <c:v>Instämmer helt och hållet</c:v>
                </c:pt>
                <c:pt idx="1">
                  <c:v>Instämmer</c:v>
                </c:pt>
                <c:pt idx="2">
                  <c:v>Osäker</c:v>
                </c:pt>
                <c:pt idx="3">
                  <c:v>Instämmer inte</c:v>
                </c:pt>
                <c:pt idx="4">
                  <c:v>Instämmer inte alls</c:v>
                </c:pt>
              </c:strCache>
            </c:strRef>
          </c:cat>
          <c:val>
            <c:numRef>
              <c:f>Blad1!$C$2:$C$6</c:f>
              <c:numCache>
                <c:formatCode>0%</c:formatCode>
                <c:ptCount val="5"/>
                <c:pt idx="0">
                  <c:v>0.124</c:v>
                </c:pt>
                <c:pt idx="1">
                  <c:v>0.45400000000000001</c:v>
                </c:pt>
                <c:pt idx="2">
                  <c:v>0.26100000000000001</c:v>
                </c:pt>
                <c:pt idx="3">
                  <c:v>0.122</c:v>
                </c:pt>
                <c:pt idx="4">
                  <c:v>3.9E-2</c:v>
                </c:pt>
              </c:numCache>
            </c:numRef>
          </c:val>
          <c:extLst>
            <c:ext xmlns:c16="http://schemas.microsoft.com/office/drawing/2014/chart" uri="{C3380CC4-5D6E-409C-BE32-E72D297353CC}">
              <c16:uniqueId val="{00000000-4DED-A245-8676-7F76C4D47BAC}"/>
            </c:ext>
          </c:extLst>
        </c:ser>
        <c:dLbls>
          <c:dLblPos val="outEnd"/>
          <c:showLegendKey val="0"/>
          <c:showVal val="1"/>
          <c:showCatName val="0"/>
          <c:showSerName val="0"/>
          <c:showPercent val="0"/>
          <c:showBubbleSize val="0"/>
        </c:dLbls>
        <c:gapWidth val="182"/>
        <c:axId val="199739760"/>
        <c:axId val="794378992"/>
      </c:barChart>
      <c:catAx>
        <c:axId val="199739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794378992"/>
        <c:crosses val="autoZero"/>
        <c:auto val="1"/>
        <c:lblAlgn val="ctr"/>
        <c:lblOffset val="100"/>
        <c:noMultiLvlLbl val="0"/>
      </c:catAx>
      <c:valAx>
        <c:axId val="794378992"/>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199739760"/>
        <c:crosses val="autoZero"/>
        <c:crossBetween val="between"/>
        <c:minorUnit val="0.25"/>
      </c:valAx>
      <c:spPr>
        <a:noFill/>
        <a:ln>
          <a:noFill/>
        </a:ln>
        <a:effectLst/>
      </c:spPr>
    </c:plotArea>
    <c:legend>
      <c:legendPos val="r"/>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sv-SE"/>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1"/>
    <c:plotArea>
      <c:layout/>
      <c:barChart>
        <c:barDir val="bar"/>
        <c:grouping val="clustered"/>
        <c:varyColors val="0"/>
        <c:ser>
          <c:idx val="0"/>
          <c:order val="0"/>
          <c:tx>
            <c:strRef>
              <c:f>Blad1!$B$1</c:f>
              <c:strCache>
                <c:ptCount val="1"/>
                <c:pt idx="0">
                  <c:v>Serie 1</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Blad1!$A$2:$A$6</c:f>
              <c:strCache>
                <c:ptCount val="5"/>
                <c:pt idx="0">
                  <c:v>Instämmer helt och hållet</c:v>
                </c:pt>
                <c:pt idx="1">
                  <c:v>Instämmer</c:v>
                </c:pt>
                <c:pt idx="2">
                  <c:v>Osäker</c:v>
                </c:pt>
                <c:pt idx="3">
                  <c:v>Instämmer inte</c:v>
                </c:pt>
                <c:pt idx="4">
                  <c:v>Instämmer inte alls</c:v>
                </c:pt>
              </c:strCache>
            </c:strRef>
          </c:cat>
          <c:val>
            <c:numRef>
              <c:f>Blad1!$B$2:$B$6</c:f>
              <c:numCache>
                <c:formatCode>0%</c:formatCode>
                <c:ptCount val="5"/>
                <c:pt idx="0">
                  <c:v>3.6999999999999998E-2</c:v>
                </c:pt>
                <c:pt idx="1">
                  <c:v>0.20499999999999999</c:v>
                </c:pt>
                <c:pt idx="2">
                  <c:v>0.28199999999999997</c:v>
                </c:pt>
                <c:pt idx="3">
                  <c:v>0.316</c:v>
                </c:pt>
                <c:pt idx="4">
                  <c:v>0.159</c:v>
                </c:pt>
              </c:numCache>
            </c:numRef>
          </c:val>
          <c:extLst>
            <c:ext xmlns:c16="http://schemas.microsoft.com/office/drawing/2014/chart" uri="{C3380CC4-5D6E-409C-BE32-E72D297353CC}">
              <c16:uniqueId val="{00000000-AA09-6744-99F0-AACE8DB00A12}"/>
            </c:ext>
          </c:extLst>
        </c:ser>
        <c:dLbls>
          <c:dLblPos val="outEnd"/>
          <c:showLegendKey val="0"/>
          <c:showVal val="1"/>
          <c:showCatName val="0"/>
          <c:showSerName val="0"/>
          <c:showPercent val="0"/>
          <c:showBubbleSize val="0"/>
        </c:dLbls>
        <c:gapWidth val="182"/>
        <c:axId val="199739760"/>
        <c:axId val="794378992"/>
      </c:barChart>
      <c:catAx>
        <c:axId val="199739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794378992"/>
        <c:crosses val="autoZero"/>
        <c:auto val="1"/>
        <c:lblAlgn val="ctr"/>
        <c:lblOffset val="100"/>
        <c:noMultiLvlLbl val="0"/>
      </c:catAx>
      <c:valAx>
        <c:axId val="794378992"/>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199739760"/>
        <c:crosses val="autoZero"/>
        <c:crossBetween val="between"/>
        <c:majorUnit val="0.25"/>
        <c:minorUnit val="0.25"/>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sv-SE"/>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1"/>
    <c:plotArea>
      <c:layout/>
      <c:barChart>
        <c:barDir val="bar"/>
        <c:grouping val="clustered"/>
        <c:varyColors val="0"/>
        <c:ser>
          <c:idx val="0"/>
          <c:order val="0"/>
          <c:tx>
            <c:strRef>
              <c:f>Blad1!$B$1</c:f>
              <c:strCache>
                <c:ptCount val="1"/>
                <c:pt idx="0">
                  <c:v>2025</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Blad1!$A$2:$A$6</c:f>
              <c:strCache>
                <c:ptCount val="5"/>
                <c:pt idx="0">
                  <c:v>Instämmer helt och hållet</c:v>
                </c:pt>
                <c:pt idx="1">
                  <c:v>Instämmer</c:v>
                </c:pt>
                <c:pt idx="2">
                  <c:v>Osäker</c:v>
                </c:pt>
                <c:pt idx="3">
                  <c:v>Instämmer inte</c:v>
                </c:pt>
                <c:pt idx="4">
                  <c:v>Instämmer inte alls</c:v>
                </c:pt>
              </c:strCache>
            </c:strRef>
          </c:cat>
          <c:val>
            <c:numRef>
              <c:f>Blad1!$B$2:$B$6</c:f>
              <c:numCache>
                <c:formatCode>0%</c:formatCode>
                <c:ptCount val="5"/>
                <c:pt idx="0">
                  <c:v>0.02</c:v>
                </c:pt>
                <c:pt idx="1">
                  <c:v>0.15</c:v>
                </c:pt>
                <c:pt idx="2">
                  <c:v>0.183</c:v>
                </c:pt>
                <c:pt idx="3">
                  <c:v>0.40200000000000002</c:v>
                </c:pt>
                <c:pt idx="4">
                  <c:v>0.247</c:v>
                </c:pt>
              </c:numCache>
            </c:numRef>
          </c:val>
          <c:extLst>
            <c:ext xmlns:c16="http://schemas.microsoft.com/office/drawing/2014/chart" uri="{C3380CC4-5D6E-409C-BE32-E72D297353CC}">
              <c16:uniqueId val="{00000000-AA09-6744-99F0-AACE8DB00A12}"/>
            </c:ext>
          </c:extLst>
        </c:ser>
        <c:dLbls>
          <c:dLblPos val="outEnd"/>
          <c:showLegendKey val="0"/>
          <c:showVal val="1"/>
          <c:showCatName val="0"/>
          <c:showSerName val="0"/>
          <c:showPercent val="0"/>
          <c:showBubbleSize val="0"/>
        </c:dLbls>
        <c:gapWidth val="182"/>
        <c:axId val="199739760"/>
        <c:axId val="794378992"/>
      </c:barChart>
      <c:catAx>
        <c:axId val="199739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794378992"/>
        <c:crosses val="autoZero"/>
        <c:auto val="1"/>
        <c:lblAlgn val="ctr"/>
        <c:lblOffset val="100"/>
        <c:noMultiLvlLbl val="0"/>
      </c:catAx>
      <c:valAx>
        <c:axId val="794378992"/>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199739760"/>
        <c:crosses val="autoZero"/>
        <c:crossBetween val="between"/>
        <c:majorUnit val="0.25"/>
        <c:minorUnit val="0.25"/>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sv-SE"/>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1"/>
    <c:plotArea>
      <c:layout/>
      <c:barChart>
        <c:barDir val="bar"/>
        <c:grouping val="clustered"/>
        <c:varyColors val="0"/>
        <c:ser>
          <c:idx val="0"/>
          <c:order val="0"/>
          <c:tx>
            <c:strRef>
              <c:f>Blad1!$B$1</c:f>
              <c:strCache>
                <c:ptCount val="1"/>
                <c:pt idx="0">
                  <c:v>2025</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Blad1!$A$2:$A$6</c:f>
              <c:strCache>
                <c:ptCount val="5"/>
                <c:pt idx="0">
                  <c:v>Instämmer helt och hållet</c:v>
                </c:pt>
                <c:pt idx="1">
                  <c:v>Instämmer</c:v>
                </c:pt>
                <c:pt idx="2">
                  <c:v>Osäker</c:v>
                </c:pt>
                <c:pt idx="3">
                  <c:v>Instämmer inte</c:v>
                </c:pt>
                <c:pt idx="4">
                  <c:v>Instämmer inte alls</c:v>
                </c:pt>
              </c:strCache>
            </c:strRef>
          </c:cat>
          <c:val>
            <c:numRef>
              <c:f>Blad1!$B$2:$B$6</c:f>
              <c:numCache>
                <c:formatCode>0%</c:formatCode>
                <c:ptCount val="5"/>
                <c:pt idx="0">
                  <c:v>0.03</c:v>
                </c:pt>
                <c:pt idx="1">
                  <c:v>0.28000000000000003</c:v>
                </c:pt>
                <c:pt idx="2">
                  <c:v>0.35</c:v>
                </c:pt>
                <c:pt idx="3">
                  <c:v>0.23</c:v>
                </c:pt>
                <c:pt idx="4">
                  <c:v>0.11</c:v>
                </c:pt>
              </c:numCache>
            </c:numRef>
          </c:val>
          <c:extLst>
            <c:ext xmlns:c16="http://schemas.microsoft.com/office/drawing/2014/chart" uri="{C3380CC4-5D6E-409C-BE32-E72D297353CC}">
              <c16:uniqueId val="{00000000-AA09-6744-99F0-AACE8DB00A12}"/>
            </c:ext>
          </c:extLst>
        </c:ser>
        <c:dLbls>
          <c:dLblPos val="outEnd"/>
          <c:showLegendKey val="0"/>
          <c:showVal val="1"/>
          <c:showCatName val="0"/>
          <c:showSerName val="0"/>
          <c:showPercent val="0"/>
          <c:showBubbleSize val="0"/>
        </c:dLbls>
        <c:gapWidth val="182"/>
        <c:axId val="199739760"/>
        <c:axId val="794378992"/>
      </c:barChart>
      <c:catAx>
        <c:axId val="199739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794378992"/>
        <c:crosses val="autoZero"/>
        <c:auto val="1"/>
        <c:lblAlgn val="ctr"/>
        <c:lblOffset val="100"/>
        <c:noMultiLvlLbl val="0"/>
      </c:catAx>
      <c:valAx>
        <c:axId val="794378992"/>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199739760"/>
        <c:crosses val="autoZero"/>
        <c:crossBetween val="between"/>
        <c:majorUnit val="0.25"/>
        <c:minorUnit val="0.25"/>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sv-SE"/>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1"/>
    <c:plotArea>
      <c:layout/>
      <c:barChart>
        <c:barDir val="bar"/>
        <c:grouping val="clustered"/>
        <c:varyColors val="0"/>
        <c:ser>
          <c:idx val="0"/>
          <c:order val="0"/>
          <c:tx>
            <c:strRef>
              <c:f>Blad1!$B$1</c:f>
              <c:strCache>
                <c:ptCount val="1"/>
                <c:pt idx="0">
                  <c:v>Effektmätning</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Blad1!$A$2:$A$6</c:f>
              <c:strCache>
                <c:ptCount val="5"/>
                <c:pt idx="0">
                  <c:v>Jag kan kallas in för att hjälpa till på olika sätt vid krigsfara och krig</c:v>
                </c:pt>
                <c:pt idx="1">
                  <c:v>Hela samhället måste kraftsamla för att möta en eventuell angripare</c:v>
                </c:pt>
                <c:pt idx="2">
                  <c:v>Jag har ett ansvar att hålla mig uppdaterad och följa myndigheternas instruktioner</c:v>
                </c:pt>
                <c:pt idx="3">
                  <c:v>Regeringen beslutar om höjd beredskap för att stärka landets möjligheter att försvara sig</c:v>
                </c:pt>
                <c:pt idx="4">
                  <c:v>Höjd beredskap gäller bara de som gjort värnplikt</c:v>
                </c:pt>
              </c:strCache>
            </c:strRef>
          </c:cat>
          <c:val>
            <c:numRef>
              <c:f>Blad1!$B$2:$B$6</c:f>
              <c:numCache>
                <c:formatCode>0%</c:formatCode>
                <c:ptCount val="5"/>
                <c:pt idx="0">
                  <c:v>0.495</c:v>
                </c:pt>
                <c:pt idx="1">
                  <c:v>0.54900000000000004</c:v>
                </c:pt>
                <c:pt idx="2">
                  <c:v>0.81200000000000006</c:v>
                </c:pt>
                <c:pt idx="3">
                  <c:v>0.61799999999999999</c:v>
                </c:pt>
                <c:pt idx="4">
                  <c:v>5.1999999999999998E-2</c:v>
                </c:pt>
              </c:numCache>
            </c:numRef>
          </c:val>
          <c:extLst>
            <c:ext xmlns:c16="http://schemas.microsoft.com/office/drawing/2014/chart" uri="{C3380CC4-5D6E-409C-BE32-E72D297353CC}">
              <c16:uniqueId val="{00000000-609B-3747-AD31-8263FF760177}"/>
            </c:ext>
          </c:extLst>
        </c:ser>
        <c:ser>
          <c:idx val="1"/>
          <c:order val="1"/>
          <c:tx>
            <c:strRef>
              <c:f>Blad1!$C$1</c:f>
              <c:strCache>
                <c:ptCount val="1"/>
                <c:pt idx="0">
                  <c:v>Nollmätning</c:v>
                </c:pt>
              </c:strCache>
            </c:strRef>
          </c:tx>
          <c:spPr>
            <a:solidFill>
              <a:schemeClr val="accent6"/>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Blad1!$A$2:$A$6</c:f>
              <c:strCache>
                <c:ptCount val="5"/>
                <c:pt idx="0">
                  <c:v>Jag kan kallas in för att hjälpa till på olika sätt vid krigsfara och krig</c:v>
                </c:pt>
                <c:pt idx="1">
                  <c:v>Hela samhället måste kraftsamla för att möta en eventuell angripare</c:v>
                </c:pt>
                <c:pt idx="2">
                  <c:v>Jag har ett ansvar att hålla mig uppdaterad och följa myndigheternas instruktioner</c:v>
                </c:pt>
                <c:pt idx="3">
                  <c:v>Regeringen beslutar om höjd beredskap för att stärka landets möjligheter att försvara sig</c:v>
                </c:pt>
                <c:pt idx="4">
                  <c:v>Höjd beredskap gäller bara de som gjort värnplikt</c:v>
                </c:pt>
              </c:strCache>
            </c:strRef>
          </c:cat>
          <c:val>
            <c:numRef>
              <c:f>Blad1!$C$2:$C$6</c:f>
              <c:numCache>
                <c:formatCode>0%</c:formatCode>
                <c:ptCount val="5"/>
                <c:pt idx="0">
                  <c:v>0.438</c:v>
                </c:pt>
                <c:pt idx="1">
                  <c:v>0.48299999999999998</c:v>
                </c:pt>
                <c:pt idx="2">
                  <c:v>0.748</c:v>
                </c:pt>
                <c:pt idx="3">
                  <c:v>0.52300000000000002</c:v>
                </c:pt>
                <c:pt idx="4">
                  <c:v>4.4999999999999998E-2</c:v>
                </c:pt>
              </c:numCache>
            </c:numRef>
          </c:val>
          <c:extLst>
            <c:ext xmlns:c16="http://schemas.microsoft.com/office/drawing/2014/chart" uri="{C3380CC4-5D6E-409C-BE32-E72D297353CC}">
              <c16:uniqueId val="{00000000-E7EB-B448-BB5A-D5F459EF57AF}"/>
            </c:ext>
          </c:extLst>
        </c:ser>
        <c:dLbls>
          <c:dLblPos val="outEnd"/>
          <c:showLegendKey val="0"/>
          <c:showVal val="1"/>
          <c:showCatName val="0"/>
          <c:showSerName val="0"/>
          <c:showPercent val="0"/>
          <c:showBubbleSize val="0"/>
        </c:dLbls>
        <c:gapWidth val="182"/>
        <c:axId val="1879195552"/>
        <c:axId val="1879844016"/>
      </c:barChart>
      <c:catAx>
        <c:axId val="187919555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v-SE"/>
          </a:p>
        </c:txPr>
        <c:crossAx val="1879844016"/>
        <c:crosses val="autoZero"/>
        <c:auto val="1"/>
        <c:lblAlgn val="ctr"/>
        <c:lblOffset val="100"/>
        <c:noMultiLvlLbl val="0"/>
      </c:catAx>
      <c:valAx>
        <c:axId val="1879844016"/>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1879195552"/>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sv-S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8"/>
    </mc:Choice>
    <mc:Fallback>
      <c:style val="8"/>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sv-SE"/>
        </a:p>
      </c:txPr>
    </c:title>
    <c:autoTitleDeleted val="0"/>
    <c:plotArea>
      <c:layout/>
      <c:barChart>
        <c:barDir val="bar"/>
        <c:grouping val="clustered"/>
        <c:varyColors val="0"/>
        <c:ser>
          <c:idx val="0"/>
          <c:order val="0"/>
          <c:tx>
            <c:strRef>
              <c:f>Blad1!$B$1</c:f>
              <c:strCache>
                <c:ptCount val="1"/>
                <c:pt idx="0">
                  <c:v>Ålder</c:v>
                </c:pt>
              </c:strCache>
            </c:strRef>
          </c:tx>
          <c:spPr>
            <a:solidFill>
              <a:schemeClr val="accent6"/>
            </a:solidFill>
            <a:ln w="19050">
              <a:solidFill>
                <a:schemeClr val="lt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Blad1!$A$2:$A$6</c:f>
              <c:strCache>
                <c:ptCount val="5"/>
                <c:pt idx="0">
                  <c:v>56-65</c:v>
                </c:pt>
                <c:pt idx="1">
                  <c:v>46-55</c:v>
                </c:pt>
                <c:pt idx="2">
                  <c:v>36-45</c:v>
                </c:pt>
                <c:pt idx="3">
                  <c:v>26-35</c:v>
                </c:pt>
                <c:pt idx="4">
                  <c:v>16-25</c:v>
                </c:pt>
              </c:strCache>
            </c:strRef>
          </c:cat>
          <c:val>
            <c:numRef>
              <c:f>Blad1!$B$2:$B$6</c:f>
              <c:numCache>
                <c:formatCode>0%</c:formatCode>
                <c:ptCount val="5"/>
                <c:pt idx="0">
                  <c:v>0.191</c:v>
                </c:pt>
                <c:pt idx="1">
                  <c:v>0.2</c:v>
                </c:pt>
                <c:pt idx="2">
                  <c:v>0.20499999999999999</c:v>
                </c:pt>
                <c:pt idx="3">
                  <c:v>0.222</c:v>
                </c:pt>
                <c:pt idx="4">
                  <c:v>0.182</c:v>
                </c:pt>
              </c:numCache>
            </c:numRef>
          </c:val>
          <c:extLst>
            <c:ext xmlns:c16="http://schemas.microsoft.com/office/drawing/2014/chart" uri="{C3380CC4-5D6E-409C-BE32-E72D297353CC}">
              <c16:uniqueId val="{00000000-39E5-654E-B056-0877DA5EA36D}"/>
            </c:ext>
          </c:extLst>
        </c:ser>
        <c:dLbls>
          <c:dLblPos val="outEnd"/>
          <c:showLegendKey val="0"/>
          <c:showVal val="1"/>
          <c:showCatName val="0"/>
          <c:showSerName val="0"/>
          <c:showPercent val="0"/>
          <c:showBubbleSize val="0"/>
        </c:dLbls>
        <c:gapWidth val="150"/>
        <c:axId val="332565872"/>
        <c:axId val="2065731616"/>
      </c:barChart>
      <c:valAx>
        <c:axId val="2065731616"/>
        <c:scaling>
          <c:orientation val="minMax"/>
        </c:scaling>
        <c:delete val="1"/>
        <c:axPos val="b"/>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crossAx val="332565872"/>
        <c:crosses val="autoZero"/>
        <c:crossBetween val="between"/>
      </c:valAx>
      <c:catAx>
        <c:axId val="332565872"/>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2065731616"/>
        <c:crosses val="autoZero"/>
        <c:auto val="1"/>
        <c:lblAlgn val="ctr"/>
        <c:lblOffset val="100"/>
        <c:noMultiLvlLbl val="0"/>
      </c:cat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sv-SE"/>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1"/>
    <c:plotArea>
      <c:layout/>
      <c:barChart>
        <c:barDir val="bar"/>
        <c:grouping val="clustered"/>
        <c:varyColors val="0"/>
        <c:ser>
          <c:idx val="0"/>
          <c:order val="0"/>
          <c:tx>
            <c:strRef>
              <c:f>Blad1!$B$1</c:f>
              <c:strCache>
                <c:ptCount val="1"/>
                <c:pt idx="0">
                  <c:v>Effektmätning</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Blad1!$A$2:$A$6</c:f>
              <c:strCache>
                <c:ptCount val="5"/>
                <c:pt idx="0">
                  <c:v>Instämmer helt och hållet</c:v>
                </c:pt>
                <c:pt idx="1">
                  <c:v>Instämmer</c:v>
                </c:pt>
                <c:pt idx="2">
                  <c:v>Osäker</c:v>
                </c:pt>
                <c:pt idx="3">
                  <c:v>Instämmer inte</c:v>
                </c:pt>
                <c:pt idx="4">
                  <c:v>Instämmer inte alls</c:v>
                </c:pt>
              </c:strCache>
            </c:strRef>
          </c:cat>
          <c:val>
            <c:numRef>
              <c:f>Blad1!$B$2:$B$6</c:f>
              <c:numCache>
                <c:formatCode>0%</c:formatCode>
                <c:ptCount val="5"/>
                <c:pt idx="0">
                  <c:v>0.5</c:v>
                </c:pt>
                <c:pt idx="1">
                  <c:v>0.36</c:v>
                </c:pt>
                <c:pt idx="2">
                  <c:v>0.1</c:v>
                </c:pt>
                <c:pt idx="3">
                  <c:v>0.02</c:v>
                </c:pt>
                <c:pt idx="4">
                  <c:v>0.02</c:v>
                </c:pt>
              </c:numCache>
            </c:numRef>
          </c:val>
          <c:extLst>
            <c:ext xmlns:c16="http://schemas.microsoft.com/office/drawing/2014/chart" uri="{C3380CC4-5D6E-409C-BE32-E72D297353CC}">
              <c16:uniqueId val="{00000000-EBB3-054B-B8E0-2F08521F0FDA}"/>
            </c:ext>
          </c:extLst>
        </c:ser>
        <c:dLbls>
          <c:dLblPos val="outEnd"/>
          <c:showLegendKey val="0"/>
          <c:showVal val="1"/>
          <c:showCatName val="0"/>
          <c:showSerName val="0"/>
          <c:showPercent val="0"/>
          <c:showBubbleSize val="0"/>
        </c:dLbls>
        <c:gapWidth val="182"/>
        <c:axId val="199739760"/>
        <c:axId val="794378992"/>
      </c:barChart>
      <c:catAx>
        <c:axId val="199739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794378992"/>
        <c:crosses val="autoZero"/>
        <c:auto val="1"/>
        <c:lblAlgn val="ctr"/>
        <c:lblOffset val="100"/>
        <c:noMultiLvlLbl val="0"/>
      </c:catAx>
      <c:valAx>
        <c:axId val="794378992"/>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199739760"/>
        <c:crosses val="autoZero"/>
        <c:crossBetween val="between"/>
        <c:majorUnit val="0.25"/>
        <c:minorUnit val="0.25"/>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sv-SE"/>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1"/>
    <c:plotArea>
      <c:layout/>
      <c:barChart>
        <c:barDir val="bar"/>
        <c:grouping val="clustered"/>
        <c:varyColors val="0"/>
        <c:ser>
          <c:idx val="0"/>
          <c:order val="0"/>
          <c:tx>
            <c:strRef>
              <c:f>Blad1!$B$1</c:f>
              <c:strCache>
                <c:ptCount val="1"/>
                <c:pt idx="0">
                  <c:v>Effektmätning</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Blad1!$A$2:$A$6</c:f>
              <c:strCache>
                <c:ptCount val="5"/>
                <c:pt idx="0">
                  <c:v>Instämmer helt och hållet</c:v>
                </c:pt>
                <c:pt idx="1">
                  <c:v>Instämmer</c:v>
                </c:pt>
                <c:pt idx="2">
                  <c:v>Osäker</c:v>
                </c:pt>
                <c:pt idx="3">
                  <c:v>Instämmer inte</c:v>
                </c:pt>
                <c:pt idx="4">
                  <c:v>Instämmer inte alls</c:v>
                </c:pt>
              </c:strCache>
            </c:strRef>
          </c:cat>
          <c:val>
            <c:numRef>
              <c:f>Blad1!$B$2:$B$6</c:f>
              <c:numCache>
                <c:formatCode>0%</c:formatCode>
                <c:ptCount val="5"/>
                <c:pt idx="0">
                  <c:v>0.39</c:v>
                </c:pt>
                <c:pt idx="1">
                  <c:v>0.37</c:v>
                </c:pt>
                <c:pt idx="2">
                  <c:v>0.17</c:v>
                </c:pt>
                <c:pt idx="3">
                  <c:v>0.04</c:v>
                </c:pt>
                <c:pt idx="4">
                  <c:v>0.02</c:v>
                </c:pt>
              </c:numCache>
            </c:numRef>
          </c:val>
          <c:extLst>
            <c:ext xmlns:c16="http://schemas.microsoft.com/office/drawing/2014/chart" uri="{C3380CC4-5D6E-409C-BE32-E72D297353CC}">
              <c16:uniqueId val="{00000000-EBB3-054B-B8E0-2F08521F0FDA}"/>
            </c:ext>
          </c:extLst>
        </c:ser>
        <c:dLbls>
          <c:dLblPos val="outEnd"/>
          <c:showLegendKey val="0"/>
          <c:showVal val="1"/>
          <c:showCatName val="0"/>
          <c:showSerName val="0"/>
          <c:showPercent val="0"/>
          <c:showBubbleSize val="0"/>
        </c:dLbls>
        <c:gapWidth val="182"/>
        <c:axId val="199739760"/>
        <c:axId val="794378992"/>
      </c:barChart>
      <c:catAx>
        <c:axId val="199739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794378992"/>
        <c:crosses val="autoZero"/>
        <c:auto val="1"/>
        <c:lblAlgn val="ctr"/>
        <c:lblOffset val="100"/>
        <c:noMultiLvlLbl val="0"/>
      </c:catAx>
      <c:valAx>
        <c:axId val="794378992"/>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199739760"/>
        <c:crosses val="autoZero"/>
        <c:crossBetween val="between"/>
        <c:majorUnit val="0.25"/>
        <c:minorUnit val="0.25"/>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sv-SE"/>
    </a:p>
  </c:txPr>
  <c:externalData r:id="rId3">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1"/>
    <c:plotArea>
      <c:layout/>
      <c:barChart>
        <c:barDir val="bar"/>
        <c:grouping val="clustered"/>
        <c:varyColors val="0"/>
        <c:ser>
          <c:idx val="0"/>
          <c:order val="0"/>
          <c:tx>
            <c:strRef>
              <c:f>Blad1!$B$1</c:f>
              <c:strCache>
                <c:ptCount val="1"/>
                <c:pt idx="0">
                  <c:v>Effektmätning</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Blad1!$A$2:$A$6</c:f>
              <c:strCache>
                <c:ptCount val="5"/>
                <c:pt idx="0">
                  <c:v>Instämmer helt och hållet</c:v>
                </c:pt>
                <c:pt idx="1">
                  <c:v>Instämmer</c:v>
                </c:pt>
                <c:pt idx="2">
                  <c:v>Osäker</c:v>
                </c:pt>
                <c:pt idx="3">
                  <c:v>Instämmer inte</c:v>
                </c:pt>
                <c:pt idx="4">
                  <c:v>Instämmer inte alls</c:v>
                </c:pt>
              </c:strCache>
            </c:strRef>
          </c:cat>
          <c:val>
            <c:numRef>
              <c:f>Blad1!$B$2:$B$6</c:f>
              <c:numCache>
                <c:formatCode>0%</c:formatCode>
                <c:ptCount val="5"/>
                <c:pt idx="0">
                  <c:v>0.21</c:v>
                </c:pt>
                <c:pt idx="1">
                  <c:v>0.19</c:v>
                </c:pt>
                <c:pt idx="2">
                  <c:v>0.28999999999999998</c:v>
                </c:pt>
                <c:pt idx="3">
                  <c:v>0.14000000000000001</c:v>
                </c:pt>
                <c:pt idx="4">
                  <c:v>0.17</c:v>
                </c:pt>
              </c:numCache>
            </c:numRef>
          </c:val>
          <c:extLst>
            <c:ext xmlns:c16="http://schemas.microsoft.com/office/drawing/2014/chart" uri="{C3380CC4-5D6E-409C-BE32-E72D297353CC}">
              <c16:uniqueId val="{00000000-EBB3-054B-B8E0-2F08521F0FDA}"/>
            </c:ext>
          </c:extLst>
        </c:ser>
        <c:dLbls>
          <c:dLblPos val="outEnd"/>
          <c:showLegendKey val="0"/>
          <c:showVal val="1"/>
          <c:showCatName val="0"/>
          <c:showSerName val="0"/>
          <c:showPercent val="0"/>
          <c:showBubbleSize val="0"/>
        </c:dLbls>
        <c:gapWidth val="182"/>
        <c:axId val="199739760"/>
        <c:axId val="794378992"/>
      </c:barChart>
      <c:catAx>
        <c:axId val="199739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794378992"/>
        <c:crosses val="autoZero"/>
        <c:auto val="1"/>
        <c:lblAlgn val="ctr"/>
        <c:lblOffset val="100"/>
        <c:noMultiLvlLbl val="0"/>
      </c:catAx>
      <c:valAx>
        <c:axId val="794378992"/>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199739760"/>
        <c:crosses val="autoZero"/>
        <c:crossBetween val="between"/>
        <c:majorUnit val="0.25"/>
        <c:minorUnit val="0.25"/>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sv-SE"/>
    </a:p>
  </c:txPr>
  <c:externalData r:id="rId3">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1"/>
    <c:plotArea>
      <c:layout/>
      <c:barChart>
        <c:barDir val="bar"/>
        <c:grouping val="clustered"/>
        <c:varyColors val="0"/>
        <c:ser>
          <c:idx val="0"/>
          <c:order val="0"/>
          <c:tx>
            <c:strRef>
              <c:f>Blad1!$B$1</c:f>
              <c:strCache>
                <c:ptCount val="1"/>
                <c:pt idx="0">
                  <c:v>Effektmätning</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Blad1!$A$2:$A$7</c:f>
              <c:strCache>
                <c:ptCount val="6"/>
                <c:pt idx="0">
                  <c:v>Den gäller alla från 18 år och uppåt</c:v>
                </c:pt>
                <c:pt idx="1">
                  <c:v>Den gäller alla från det år man fyller 16 till det år man fyller 70.</c:v>
                </c:pt>
                <c:pt idx="2">
                  <c:v>Den gäller bara svenska medborgare</c:v>
                </c:pt>
                <c:pt idx="3">
                  <c:v>Den gäller alla som är bosatta i Sverige</c:v>
                </c:pt>
                <c:pt idx="4">
                  <c:v>Den gäller även svenska medborgare som bor utomlands</c:v>
                </c:pt>
                <c:pt idx="5">
                  <c:v>Du kan bli beordrad att fortsätta gå till ditt arbete. (tjänsteplikt)</c:v>
                </c:pt>
              </c:strCache>
            </c:strRef>
          </c:cat>
          <c:val>
            <c:numRef>
              <c:f>Blad1!$B$2:$B$7</c:f>
              <c:numCache>
                <c:formatCode>0%</c:formatCode>
                <c:ptCount val="6"/>
                <c:pt idx="0">
                  <c:v>0.39900000000000002</c:v>
                </c:pt>
                <c:pt idx="1">
                  <c:v>0.48799999999999999</c:v>
                </c:pt>
                <c:pt idx="2">
                  <c:v>0.19600000000000001</c:v>
                </c:pt>
                <c:pt idx="3">
                  <c:v>0.47899999999999998</c:v>
                </c:pt>
                <c:pt idx="4">
                  <c:v>0.247</c:v>
                </c:pt>
                <c:pt idx="5">
                  <c:v>0.59699999999999998</c:v>
                </c:pt>
              </c:numCache>
            </c:numRef>
          </c:val>
          <c:extLst>
            <c:ext xmlns:c16="http://schemas.microsoft.com/office/drawing/2014/chart" uri="{C3380CC4-5D6E-409C-BE32-E72D297353CC}">
              <c16:uniqueId val="{00000000-4526-5E48-9D0B-92F3DBB8487B}"/>
            </c:ext>
          </c:extLst>
        </c:ser>
        <c:ser>
          <c:idx val="1"/>
          <c:order val="1"/>
          <c:tx>
            <c:strRef>
              <c:f>Blad1!$C$1</c:f>
              <c:strCache>
                <c:ptCount val="1"/>
                <c:pt idx="0">
                  <c:v>Nollmätning</c:v>
                </c:pt>
              </c:strCache>
            </c:strRef>
          </c:tx>
          <c:spPr>
            <a:solidFill>
              <a:schemeClr val="accent6"/>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Blad1!$A$2:$A$7</c:f>
              <c:strCache>
                <c:ptCount val="6"/>
                <c:pt idx="0">
                  <c:v>Den gäller alla från 18 år och uppåt</c:v>
                </c:pt>
                <c:pt idx="1">
                  <c:v>Den gäller alla från det år man fyller 16 till det år man fyller 70.</c:v>
                </c:pt>
                <c:pt idx="2">
                  <c:v>Den gäller bara svenska medborgare</c:v>
                </c:pt>
                <c:pt idx="3">
                  <c:v>Den gäller alla som är bosatta i Sverige</c:v>
                </c:pt>
                <c:pt idx="4">
                  <c:v>Den gäller även svenska medborgare som bor utomlands</c:v>
                </c:pt>
                <c:pt idx="5">
                  <c:v>Du kan bli beordrad att fortsätta gå till ditt arbete. (tjänsteplikt)</c:v>
                </c:pt>
              </c:strCache>
            </c:strRef>
          </c:cat>
          <c:val>
            <c:numRef>
              <c:f>Blad1!$C$2:$C$7</c:f>
              <c:numCache>
                <c:formatCode>0%</c:formatCode>
                <c:ptCount val="6"/>
                <c:pt idx="0">
                  <c:v>0.41299999999999998</c:v>
                </c:pt>
                <c:pt idx="1">
                  <c:v>0.41799999999999998</c:v>
                </c:pt>
                <c:pt idx="2">
                  <c:v>0.19</c:v>
                </c:pt>
                <c:pt idx="3">
                  <c:v>0.42599999999999999</c:v>
                </c:pt>
                <c:pt idx="4">
                  <c:v>0.185</c:v>
                </c:pt>
                <c:pt idx="5">
                  <c:v>0.55900000000000005</c:v>
                </c:pt>
              </c:numCache>
            </c:numRef>
          </c:val>
          <c:extLst>
            <c:ext xmlns:c16="http://schemas.microsoft.com/office/drawing/2014/chart" uri="{C3380CC4-5D6E-409C-BE32-E72D297353CC}">
              <c16:uniqueId val="{00000000-3C4B-DE4F-B077-52C8FB53F909}"/>
            </c:ext>
          </c:extLst>
        </c:ser>
        <c:dLbls>
          <c:dLblPos val="outEnd"/>
          <c:showLegendKey val="0"/>
          <c:showVal val="1"/>
          <c:showCatName val="0"/>
          <c:showSerName val="0"/>
          <c:showPercent val="0"/>
          <c:showBubbleSize val="0"/>
        </c:dLbls>
        <c:gapWidth val="182"/>
        <c:axId val="1187227696"/>
        <c:axId val="2142664384"/>
      </c:barChart>
      <c:catAx>
        <c:axId val="118722769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v-SE"/>
          </a:p>
        </c:txPr>
        <c:crossAx val="2142664384"/>
        <c:crosses val="autoZero"/>
        <c:auto val="1"/>
        <c:lblAlgn val="ctr"/>
        <c:lblOffset val="100"/>
        <c:noMultiLvlLbl val="0"/>
      </c:catAx>
      <c:valAx>
        <c:axId val="2142664384"/>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1187227696"/>
        <c:crosses val="autoZero"/>
        <c:crossBetween val="between"/>
        <c:majorUnit val="0.2"/>
      </c:valAx>
      <c:spPr>
        <a:noFill/>
        <a:ln>
          <a:noFill/>
        </a:ln>
        <a:effectLst/>
      </c:spPr>
    </c:plotArea>
    <c:legend>
      <c:legendPos val="r"/>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sv-SE"/>
    </a:p>
  </c:txPr>
  <c:externalData r:id="rId3">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Blad1!$B$1</c:f>
              <c:strCache>
                <c:ptCount val="1"/>
                <c:pt idx="0">
                  <c:v>Effektmätning</c:v>
                </c:pt>
              </c:strCache>
            </c:strRef>
          </c:tx>
          <c:spPr>
            <a:solidFill>
              <a:schemeClr val="accent5"/>
            </a:solidFill>
            <a:ln w="19050">
              <a:solidFill>
                <a:schemeClr val="lt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accent5">
                        <a:lumMod val="50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Blad1!$A$2:$A$4</c:f>
              <c:strCache>
                <c:ptCount val="3"/>
                <c:pt idx="0">
                  <c:v>Vet ej</c:v>
                </c:pt>
                <c:pt idx="1">
                  <c:v>Nej</c:v>
                </c:pt>
                <c:pt idx="2">
                  <c:v>Ja</c:v>
                </c:pt>
              </c:strCache>
            </c:strRef>
          </c:cat>
          <c:val>
            <c:numRef>
              <c:f>Blad1!$B$2:$B$4</c:f>
              <c:numCache>
                <c:formatCode>0%</c:formatCode>
                <c:ptCount val="3"/>
                <c:pt idx="0">
                  <c:v>0.11</c:v>
                </c:pt>
                <c:pt idx="1">
                  <c:v>0.2</c:v>
                </c:pt>
                <c:pt idx="2">
                  <c:v>0.68</c:v>
                </c:pt>
              </c:numCache>
            </c:numRef>
          </c:val>
          <c:extLst>
            <c:ext xmlns:c16="http://schemas.microsoft.com/office/drawing/2014/chart" uri="{C3380CC4-5D6E-409C-BE32-E72D297353CC}">
              <c16:uniqueId val="{00000006-18F7-4347-B44E-B4748A1BD384}"/>
            </c:ext>
          </c:extLst>
        </c:ser>
        <c:ser>
          <c:idx val="1"/>
          <c:order val="1"/>
          <c:tx>
            <c:strRef>
              <c:f>Blad1!$C$1</c:f>
              <c:strCache>
                <c:ptCount val="1"/>
                <c:pt idx="0">
                  <c:v>Nollmätning</c:v>
                </c:pt>
              </c:strCache>
            </c:strRef>
          </c:tx>
          <c:spPr>
            <a:solidFill>
              <a:schemeClr val="accent6"/>
            </a:solidFill>
            <a:ln w="19050">
              <a:solidFill>
                <a:schemeClr val="lt1"/>
              </a:solidFill>
            </a:ln>
            <a:effectLst/>
          </c:spPr>
          <c:invertIfNegative val="0"/>
          <c:dPt>
            <c:idx val="0"/>
            <c:invertIfNegative val="0"/>
            <c:bubble3D val="0"/>
            <c:spPr>
              <a:solidFill>
                <a:schemeClr val="accent6"/>
              </a:solidFill>
              <a:ln w="19050">
                <a:solidFill>
                  <a:schemeClr val="lt1"/>
                </a:solidFill>
              </a:ln>
              <a:effectLst/>
            </c:spPr>
            <c:extLst>
              <c:ext xmlns:c16="http://schemas.microsoft.com/office/drawing/2014/chart" uri="{C3380CC4-5D6E-409C-BE32-E72D297353CC}">
                <c16:uniqueId val="{00000001-FEC9-D24F-B93C-7760BD735C7A}"/>
              </c:ext>
            </c:extLst>
          </c:dPt>
          <c:dPt>
            <c:idx val="1"/>
            <c:invertIfNegative val="0"/>
            <c:bubble3D val="0"/>
            <c:spPr>
              <a:solidFill>
                <a:schemeClr val="accent6"/>
              </a:solidFill>
              <a:ln w="19050">
                <a:solidFill>
                  <a:schemeClr val="lt1"/>
                </a:solidFill>
              </a:ln>
              <a:effectLst/>
            </c:spPr>
            <c:extLst>
              <c:ext xmlns:c16="http://schemas.microsoft.com/office/drawing/2014/chart" uri="{C3380CC4-5D6E-409C-BE32-E72D297353CC}">
                <c16:uniqueId val="{00000003-FEC9-D24F-B93C-7760BD735C7A}"/>
              </c:ext>
            </c:extLst>
          </c:dPt>
          <c:dPt>
            <c:idx val="2"/>
            <c:invertIfNegative val="0"/>
            <c:bubble3D val="0"/>
            <c:spPr>
              <a:solidFill>
                <a:schemeClr val="accent6"/>
              </a:solidFill>
              <a:ln w="19050">
                <a:solidFill>
                  <a:schemeClr val="lt1"/>
                </a:solidFill>
              </a:ln>
              <a:effectLst/>
            </c:spPr>
            <c:extLst>
              <c:ext xmlns:c16="http://schemas.microsoft.com/office/drawing/2014/chart" uri="{C3380CC4-5D6E-409C-BE32-E72D297353CC}">
                <c16:uniqueId val="{00000005-FEC9-D24F-B93C-7760BD735C7A}"/>
              </c:ext>
            </c:extLst>
          </c:dPt>
          <c:dLbls>
            <c:spPr>
              <a:noFill/>
              <a:ln>
                <a:noFill/>
              </a:ln>
              <a:effectLst/>
            </c:spPr>
            <c:txPr>
              <a:bodyPr rot="0" spcFirstLastPara="1" vertOverflow="ellipsis" vert="horz" wrap="square" anchor="ctr" anchorCtr="1"/>
              <a:lstStyle/>
              <a:p>
                <a:pPr>
                  <a:defRPr sz="1197" b="0" i="0" u="none" strike="noStrike" kern="1200" baseline="0">
                    <a:solidFill>
                      <a:schemeClr val="accent5">
                        <a:lumMod val="50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Blad1!$A$2:$A$4</c:f>
              <c:strCache>
                <c:ptCount val="3"/>
                <c:pt idx="0">
                  <c:v>Vet ej</c:v>
                </c:pt>
                <c:pt idx="1">
                  <c:v>Nej</c:v>
                </c:pt>
                <c:pt idx="2">
                  <c:v>Ja</c:v>
                </c:pt>
              </c:strCache>
            </c:strRef>
          </c:cat>
          <c:val>
            <c:numRef>
              <c:f>Blad1!$C$2:$C$4</c:f>
              <c:numCache>
                <c:formatCode>0%</c:formatCode>
                <c:ptCount val="3"/>
                <c:pt idx="0">
                  <c:v>0.13300000000000001</c:v>
                </c:pt>
                <c:pt idx="1">
                  <c:v>0.29099999999999998</c:v>
                </c:pt>
                <c:pt idx="2">
                  <c:v>0.57599999999999996</c:v>
                </c:pt>
              </c:numCache>
            </c:numRef>
          </c:val>
          <c:extLst>
            <c:ext xmlns:c16="http://schemas.microsoft.com/office/drawing/2014/chart" uri="{C3380CC4-5D6E-409C-BE32-E72D297353CC}">
              <c16:uniqueId val="{00000006-DEDF-4F42-BAC2-B73F56E52917}"/>
            </c:ext>
          </c:extLst>
        </c:ser>
        <c:dLbls>
          <c:showLegendKey val="0"/>
          <c:showVal val="0"/>
          <c:showCatName val="0"/>
          <c:showSerName val="0"/>
          <c:showPercent val="0"/>
          <c:showBubbleSize val="0"/>
        </c:dLbls>
        <c:gapWidth val="100"/>
        <c:axId val="950772304"/>
        <c:axId val="950771360"/>
      </c:barChart>
      <c:valAx>
        <c:axId val="95077136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v-SE"/>
          </a:p>
        </c:txPr>
        <c:crossAx val="950772304"/>
        <c:crosses val="autoZero"/>
        <c:crossBetween val="between"/>
      </c:valAx>
      <c:catAx>
        <c:axId val="950772304"/>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v-SE"/>
          </a:p>
        </c:txPr>
        <c:crossAx val="950771360"/>
        <c:crosses val="autoZero"/>
        <c:auto val="1"/>
        <c:lblAlgn val="ctr"/>
        <c:lblOffset val="100"/>
        <c:noMultiLvlLbl val="0"/>
      </c:catAx>
      <c:spPr>
        <a:noFill/>
        <a:ln>
          <a:noFill/>
        </a:ln>
        <a:effectLst/>
      </c:spPr>
    </c:plotArea>
    <c:legend>
      <c:legendPos val="r"/>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b="1">
          <a:solidFill>
            <a:schemeClr val="tx1"/>
          </a:solidFill>
        </a:defRPr>
      </a:pPr>
      <a:endParaRPr lang="sv-SE"/>
    </a:p>
  </c:txPr>
  <c:externalData r:id="rId3">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tx>
            <c:strRef>
              <c:f>Blad1!$B$1</c:f>
              <c:strCache>
                <c:ptCount val="1"/>
                <c:pt idx="0">
                  <c:v>2025</c:v>
                </c:pt>
              </c:strCache>
            </c:strRef>
          </c:tx>
          <c:spPr>
            <a:solidFill>
              <a:srgbClr val="959491"/>
            </a:solidFill>
          </c:spPr>
          <c:dPt>
            <c:idx val="0"/>
            <c:bubble3D val="0"/>
            <c:spPr>
              <a:solidFill>
                <a:srgbClr val="93D150"/>
              </a:solidFill>
              <a:ln w="19050">
                <a:solidFill>
                  <a:schemeClr val="lt1"/>
                </a:solidFill>
              </a:ln>
              <a:effectLst/>
            </c:spPr>
            <c:extLst>
              <c:ext xmlns:c16="http://schemas.microsoft.com/office/drawing/2014/chart" uri="{C3380CC4-5D6E-409C-BE32-E72D297353CC}">
                <c16:uniqueId val="{00000001-18F7-4347-B44E-B4748A1BD384}"/>
              </c:ext>
            </c:extLst>
          </c:dPt>
          <c:dPt>
            <c:idx val="1"/>
            <c:bubble3D val="0"/>
            <c:spPr>
              <a:solidFill>
                <a:srgbClr val="B47E9A"/>
              </a:solidFill>
              <a:ln w="19050">
                <a:solidFill>
                  <a:schemeClr val="lt1"/>
                </a:solidFill>
              </a:ln>
              <a:effectLst/>
            </c:spPr>
            <c:extLst>
              <c:ext xmlns:c16="http://schemas.microsoft.com/office/drawing/2014/chart" uri="{C3380CC4-5D6E-409C-BE32-E72D297353CC}">
                <c16:uniqueId val="{00000003-18F7-4347-B44E-B4748A1BD384}"/>
              </c:ext>
            </c:extLst>
          </c:dPt>
          <c:dPt>
            <c:idx val="2"/>
            <c:bubble3D val="0"/>
            <c:spPr>
              <a:solidFill>
                <a:srgbClr val="CDD5DE"/>
              </a:solidFill>
              <a:ln w="19050">
                <a:solidFill>
                  <a:schemeClr val="lt1"/>
                </a:solidFill>
              </a:ln>
              <a:effectLst/>
            </c:spPr>
            <c:extLst>
              <c:ext xmlns:c16="http://schemas.microsoft.com/office/drawing/2014/chart" uri="{C3380CC4-5D6E-409C-BE32-E72D297353CC}">
                <c16:uniqueId val="{00000005-18F7-4347-B44E-B4748A1BD384}"/>
              </c:ext>
            </c:extLst>
          </c:dPt>
          <c:dLbls>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v-SE"/>
              </a:p>
            </c:txPr>
            <c:dLblPos val="ct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Blad1!$A$2:$A$4</c:f>
              <c:strCache>
                <c:ptCount val="3"/>
                <c:pt idx="0">
                  <c:v>Ja</c:v>
                </c:pt>
                <c:pt idx="1">
                  <c:v>Nej</c:v>
                </c:pt>
                <c:pt idx="2">
                  <c:v>Vet ej</c:v>
                </c:pt>
              </c:strCache>
            </c:strRef>
          </c:cat>
          <c:val>
            <c:numRef>
              <c:f>Blad1!$B$2:$B$4</c:f>
              <c:numCache>
                <c:formatCode>0%</c:formatCode>
                <c:ptCount val="3"/>
                <c:pt idx="0">
                  <c:v>0.91</c:v>
                </c:pt>
                <c:pt idx="1">
                  <c:v>0.05</c:v>
                </c:pt>
                <c:pt idx="2">
                  <c:v>0.04</c:v>
                </c:pt>
              </c:numCache>
            </c:numRef>
          </c:val>
          <c:extLst>
            <c:ext xmlns:c16="http://schemas.microsoft.com/office/drawing/2014/chart" uri="{C3380CC4-5D6E-409C-BE32-E72D297353CC}">
              <c16:uniqueId val="{00000006-18F7-4347-B44E-B4748A1BD384}"/>
            </c:ext>
          </c:extLst>
        </c:ser>
        <c:dLbls>
          <c:showLegendKey val="0"/>
          <c:showVal val="0"/>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b="1">
          <a:solidFill>
            <a:schemeClr val="tx1"/>
          </a:solidFill>
        </a:defRPr>
      </a:pPr>
      <a:endParaRPr lang="sv-SE"/>
    </a:p>
  </c:txPr>
  <c:externalData r:id="rId4">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Blad1!$B$1</c:f>
              <c:strCache>
                <c:ptCount val="1"/>
                <c:pt idx="0">
                  <c:v>2025</c:v>
                </c:pt>
              </c:strCache>
            </c:strRef>
          </c:tx>
          <c:spPr>
            <a:solidFill>
              <a:srgbClr val="959491"/>
            </a:solidFill>
          </c:spPr>
          <c:dPt>
            <c:idx val="0"/>
            <c:bubble3D val="0"/>
            <c:spPr>
              <a:solidFill>
                <a:srgbClr val="93D150"/>
              </a:solidFill>
              <a:ln w="19050">
                <a:solidFill>
                  <a:schemeClr val="lt1"/>
                </a:solidFill>
              </a:ln>
              <a:effectLst/>
            </c:spPr>
            <c:extLst>
              <c:ext xmlns:c16="http://schemas.microsoft.com/office/drawing/2014/chart" uri="{C3380CC4-5D6E-409C-BE32-E72D297353CC}">
                <c16:uniqueId val="{00000001-18F7-4347-B44E-B4748A1BD384}"/>
              </c:ext>
            </c:extLst>
          </c:dPt>
          <c:dPt>
            <c:idx val="1"/>
            <c:bubble3D val="0"/>
            <c:spPr>
              <a:solidFill>
                <a:srgbClr val="B47E9A"/>
              </a:solidFill>
              <a:ln w="19050">
                <a:solidFill>
                  <a:schemeClr val="lt1"/>
                </a:solidFill>
              </a:ln>
              <a:effectLst/>
            </c:spPr>
            <c:extLst>
              <c:ext xmlns:c16="http://schemas.microsoft.com/office/drawing/2014/chart" uri="{C3380CC4-5D6E-409C-BE32-E72D297353CC}">
                <c16:uniqueId val="{00000003-18F7-4347-B44E-B4748A1BD384}"/>
              </c:ext>
            </c:extLst>
          </c:dPt>
          <c:dPt>
            <c:idx val="2"/>
            <c:bubble3D val="0"/>
            <c:spPr>
              <a:solidFill>
                <a:srgbClr val="CDD5DE"/>
              </a:solidFill>
              <a:ln w="19050">
                <a:solidFill>
                  <a:schemeClr val="lt1"/>
                </a:solidFill>
              </a:ln>
              <a:effectLst/>
            </c:spPr>
            <c:extLst>
              <c:ext xmlns:c16="http://schemas.microsoft.com/office/drawing/2014/chart" uri="{C3380CC4-5D6E-409C-BE32-E72D297353CC}">
                <c16:uniqueId val="{00000005-18F7-4347-B44E-B4748A1BD384}"/>
              </c:ext>
            </c:extLst>
          </c:dPt>
          <c:dPt>
            <c:idx val="3"/>
            <c:bubble3D val="0"/>
            <c:spPr>
              <a:solidFill>
                <a:srgbClr val="959491"/>
              </a:solidFill>
              <a:ln w="19050">
                <a:solidFill>
                  <a:schemeClr val="lt1"/>
                </a:solidFill>
              </a:ln>
              <a:effectLst/>
            </c:spPr>
            <c:extLst>
              <c:ext xmlns:c16="http://schemas.microsoft.com/office/drawing/2014/chart" uri="{C3380CC4-5D6E-409C-BE32-E72D297353CC}">
                <c16:uniqueId val="{00000007-85DA-BA48-B640-43A7042C07B0}"/>
              </c:ext>
            </c:extLst>
          </c:dPt>
          <c:dLbls>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v-SE"/>
              </a:p>
            </c:txPr>
            <c:dLblPos val="ct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Blad1!$A$2:$A$5</c:f>
              <c:strCache>
                <c:ptCount val="4"/>
                <c:pt idx="0">
                  <c:v>Ja</c:v>
                </c:pt>
                <c:pt idx="1">
                  <c:v>Nej</c:v>
                </c:pt>
                <c:pt idx="2">
                  <c:v>Vet ej</c:v>
                </c:pt>
                <c:pt idx="3">
                  <c:v>Saknar digital brevlåda</c:v>
                </c:pt>
              </c:strCache>
            </c:strRef>
          </c:cat>
          <c:val>
            <c:numRef>
              <c:f>Blad1!$B$2:$B$5</c:f>
              <c:numCache>
                <c:formatCode>0%</c:formatCode>
                <c:ptCount val="4"/>
                <c:pt idx="0">
                  <c:v>0.68</c:v>
                </c:pt>
                <c:pt idx="1">
                  <c:v>0.16</c:v>
                </c:pt>
                <c:pt idx="2">
                  <c:v>0.12</c:v>
                </c:pt>
                <c:pt idx="3">
                  <c:v>0.05</c:v>
                </c:pt>
              </c:numCache>
            </c:numRef>
          </c:val>
          <c:extLst>
            <c:ext xmlns:c16="http://schemas.microsoft.com/office/drawing/2014/chart" uri="{C3380CC4-5D6E-409C-BE32-E72D297353CC}">
              <c16:uniqueId val="{00000006-18F7-4347-B44E-B4748A1BD384}"/>
            </c:ext>
          </c:extLst>
        </c:ser>
        <c:dLbls>
          <c:showLegendKey val="0"/>
          <c:showVal val="0"/>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b="1">
          <a:solidFill>
            <a:schemeClr val="tx1"/>
          </a:solidFill>
        </a:defRPr>
      </a:pPr>
      <a:endParaRPr lang="sv-SE"/>
    </a:p>
  </c:txPr>
  <c:externalData r:id="rId3">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1"/>
    <c:plotArea>
      <c:layout/>
      <c:barChart>
        <c:barDir val="bar"/>
        <c:grouping val="clustered"/>
        <c:varyColors val="0"/>
        <c:ser>
          <c:idx val="0"/>
          <c:order val="0"/>
          <c:tx>
            <c:strRef>
              <c:f>Blad1!$B$1</c:f>
              <c:strCache>
                <c:ptCount val="1"/>
                <c:pt idx="0">
                  <c:v>2025</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Blad1!$A$2:$A$5</c:f>
              <c:strCache>
                <c:ptCount val="4"/>
                <c:pt idx="0">
                  <c:v>Sparade broschyren</c:v>
                </c:pt>
                <c:pt idx="1">
                  <c:v>Såg till att andra tog del av den</c:v>
                </c:pt>
                <c:pt idx="2">
                  <c:v>Läste senare</c:v>
                </c:pt>
                <c:pt idx="3">
                  <c:v>Läste direkt</c:v>
                </c:pt>
              </c:strCache>
            </c:strRef>
          </c:cat>
          <c:val>
            <c:numRef>
              <c:f>Blad1!$B$2:$B$5</c:f>
              <c:numCache>
                <c:formatCode>0%</c:formatCode>
                <c:ptCount val="4"/>
                <c:pt idx="0">
                  <c:v>0.54</c:v>
                </c:pt>
                <c:pt idx="1">
                  <c:v>7.0000000000000007E-2</c:v>
                </c:pt>
                <c:pt idx="2">
                  <c:v>0.38</c:v>
                </c:pt>
                <c:pt idx="3">
                  <c:v>0.26</c:v>
                </c:pt>
              </c:numCache>
            </c:numRef>
          </c:val>
          <c:extLst>
            <c:ext xmlns:c16="http://schemas.microsoft.com/office/drawing/2014/chart" uri="{C3380CC4-5D6E-409C-BE32-E72D297353CC}">
              <c16:uniqueId val="{00000000-4526-5E48-9D0B-92F3DBB8487B}"/>
            </c:ext>
          </c:extLst>
        </c:ser>
        <c:dLbls>
          <c:dLblPos val="outEnd"/>
          <c:showLegendKey val="0"/>
          <c:showVal val="1"/>
          <c:showCatName val="0"/>
          <c:showSerName val="0"/>
          <c:showPercent val="0"/>
          <c:showBubbleSize val="0"/>
        </c:dLbls>
        <c:gapWidth val="182"/>
        <c:axId val="1187227696"/>
        <c:axId val="2142664384"/>
      </c:barChart>
      <c:catAx>
        <c:axId val="118722769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v-SE"/>
          </a:p>
        </c:txPr>
        <c:crossAx val="2142664384"/>
        <c:crosses val="autoZero"/>
        <c:auto val="1"/>
        <c:lblAlgn val="ctr"/>
        <c:lblOffset val="100"/>
        <c:noMultiLvlLbl val="0"/>
      </c:catAx>
      <c:valAx>
        <c:axId val="2142664384"/>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1187227696"/>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sv-SE"/>
    </a:p>
  </c:txPr>
  <c:externalData r:id="rId3">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1"/>
    <c:plotArea>
      <c:layout/>
      <c:barChart>
        <c:barDir val="bar"/>
        <c:grouping val="clustered"/>
        <c:varyColors val="0"/>
        <c:ser>
          <c:idx val="0"/>
          <c:order val="0"/>
          <c:tx>
            <c:strRef>
              <c:f>Blad1!$B$1</c:f>
              <c:strCache>
                <c:ptCount val="1"/>
                <c:pt idx="0">
                  <c:v>2025</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Blad1!$A$2:$A$4</c:f>
              <c:strCache>
                <c:ptCount val="3"/>
                <c:pt idx="0">
                  <c:v>Läst allt</c:v>
                </c:pt>
                <c:pt idx="1">
                  <c:v>Läst det mesta</c:v>
                </c:pt>
                <c:pt idx="2">
                  <c:v>Läst delar av innehållet</c:v>
                </c:pt>
              </c:strCache>
            </c:strRef>
          </c:cat>
          <c:val>
            <c:numRef>
              <c:f>Blad1!$B$2:$B$4</c:f>
              <c:numCache>
                <c:formatCode>0%</c:formatCode>
                <c:ptCount val="3"/>
                <c:pt idx="0">
                  <c:v>0.24</c:v>
                </c:pt>
                <c:pt idx="1">
                  <c:v>0.39</c:v>
                </c:pt>
                <c:pt idx="2">
                  <c:v>0.37</c:v>
                </c:pt>
              </c:numCache>
            </c:numRef>
          </c:val>
          <c:extLst>
            <c:ext xmlns:c16="http://schemas.microsoft.com/office/drawing/2014/chart" uri="{C3380CC4-5D6E-409C-BE32-E72D297353CC}">
              <c16:uniqueId val="{00000000-4526-5E48-9D0B-92F3DBB8487B}"/>
            </c:ext>
          </c:extLst>
        </c:ser>
        <c:dLbls>
          <c:dLblPos val="outEnd"/>
          <c:showLegendKey val="0"/>
          <c:showVal val="1"/>
          <c:showCatName val="0"/>
          <c:showSerName val="0"/>
          <c:showPercent val="0"/>
          <c:showBubbleSize val="0"/>
        </c:dLbls>
        <c:gapWidth val="182"/>
        <c:axId val="1187227696"/>
        <c:axId val="2142664384"/>
      </c:barChart>
      <c:catAx>
        <c:axId val="118722769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v-SE"/>
          </a:p>
        </c:txPr>
        <c:crossAx val="2142664384"/>
        <c:crosses val="autoZero"/>
        <c:auto val="1"/>
        <c:lblAlgn val="ctr"/>
        <c:lblOffset val="100"/>
        <c:noMultiLvlLbl val="0"/>
      </c:catAx>
      <c:valAx>
        <c:axId val="2142664384"/>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1187227696"/>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sv-SE"/>
    </a:p>
  </c:txPr>
  <c:externalData r:id="rId3">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Blad1!$B$1</c:f>
              <c:strCache>
                <c:ptCount val="1"/>
                <c:pt idx="0">
                  <c:v>2025</c:v>
                </c:pt>
              </c:strCache>
            </c:strRef>
          </c:tx>
          <c:spPr>
            <a:solidFill>
              <a:srgbClr val="959491"/>
            </a:solidFill>
          </c:spPr>
          <c:dPt>
            <c:idx val="0"/>
            <c:bubble3D val="0"/>
            <c:spPr>
              <a:solidFill>
                <a:srgbClr val="93D150"/>
              </a:solidFill>
              <a:ln w="19050">
                <a:solidFill>
                  <a:schemeClr val="lt1"/>
                </a:solidFill>
              </a:ln>
              <a:effectLst/>
            </c:spPr>
            <c:extLst>
              <c:ext xmlns:c16="http://schemas.microsoft.com/office/drawing/2014/chart" uri="{C3380CC4-5D6E-409C-BE32-E72D297353CC}">
                <c16:uniqueId val="{00000001-18F7-4347-B44E-B4748A1BD384}"/>
              </c:ext>
            </c:extLst>
          </c:dPt>
          <c:dPt>
            <c:idx val="1"/>
            <c:bubble3D val="0"/>
            <c:spPr>
              <a:solidFill>
                <a:srgbClr val="B47E9A"/>
              </a:solidFill>
              <a:ln w="19050">
                <a:solidFill>
                  <a:schemeClr val="lt1"/>
                </a:solidFill>
              </a:ln>
              <a:effectLst/>
            </c:spPr>
            <c:extLst>
              <c:ext xmlns:c16="http://schemas.microsoft.com/office/drawing/2014/chart" uri="{C3380CC4-5D6E-409C-BE32-E72D297353CC}">
                <c16:uniqueId val="{00000003-18F7-4347-B44E-B4748A1BD384}"/>
              </c:ext>
            </c:extLst>
          </c:dPt>
          <c:dPt>
            <c:idx val="2"/>
            <c:bubble3D val="0"/>
            <c:spPr>
              <a:solidFill>
                <a:srgbClr val="CDD5DE"/>
              </a:solidFill>
              <a:ln w="19050">
                <a:solidFill>
                  <a:schemeClr val="lt1"/>
                </a:solidFill>
              </a:ln>
              <a:effectLst/>
            </c:spPr>
            <c:extLst>
              <c:ext xmlns:c16="http://schemas.microsoft.com/office/drawing/2014/chart" uri="{C3380CC4-5D6E-409C-BE32-E72D297353CC}">
                <c16:uniqueId val="{00000005-18F7-4347-B44E-B4748A1BD384}"/>
              </c:ext>
            </c:extLst>
          </c:dPt>
          <c:dLbls>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v-SE"/>
              </a:p>
            </c:txPr>
            <c:dLblPos val="ct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Blad1!$A$2:$A$4</c:f>
              <c:strCache>
                <c:ptCount val="3"/>
                <c:pt idx="0">
                  <c:v>Ja</c:v>
                </c:pt>
                <c:pt idx="1">
                  <c:v>Nej</c:v>
                </c:pt>
                <c:pt idx="2">
                  <c:v>Vet ej</c:v>
                </c:pt>
              </c:strCache>
            </c:strRef>
          </c:cat>
          <c:val>
            <c:numRef>
              <c:f>Blad1!$B$2:$B$4</c:f>
              <c:numCache>
                <c:formatCode>0%</c:formatCode>
                <c:ptCount val="3"/>
                <c:pt idx="0">
                  <c:v>0.68</c:v>
                </c:pt>
                <c:pt idx="1">
                  <c:v>0.15</c:v>
                </c:pt>
                <c:pt idx="2">
                  <c:v>0.17</c:v>
                </c:pt>
              </c:numCache>
            </c:numRef>
          </c:val>
          <c:extLst>
            <c:ext xmlns:c16="http://schemas.microsoft.com/office/drawing/2014/chart" uri="{C3380CC4-5D6E-409C-BE32-E72D297353CC}">
              <c16:uniqueId val="{00000006-18F7-4347-B44E-B4748A1BD384}"/>
            </c:ext>
          </c:extLst>
        </c:ser>
        <c:dLbls>
          <c:showLegendKey val="0"/>
          <c:showVal val="0"/>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b="1">
          <a:solidFill>
            <a:schemeClr val="tx1"/>
          </a:solidFill>
        </a:defRPr>
      </a:pPr>
      <a:endParaRPr lang="sv-SE"/>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8"/>
    </mc:Choice>
    <mc:Fallback>
      <c:style val="8"/>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a:t>NUTS2</a:t>
            </a:r>
            <a:r>
              <a:rPr lang="en-US" baseline="0"/>
              <a:t> Region</a:t>
            </a:r>
            <a:endParaRPr lang="en-US"/>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Blad1!$B$1</c:f>
              <c:strCache>
                <c:ptCount val="1"/>
                <c:pt idx="0">
                  <c:v>Kolumn2</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Blad1!$A$2:$A$9</c:f>
              <c:strCache>
                <c:ptCount val="8"/>
                <c:pt idx="0">
                  <c:v>Stockholm</c:v>
                </c:pt>
                <c:pt idx="1">
                  <c:v>Östra Mellansverige</c:v>
                </c:pt>
                <c:pt idx="2">
                  <c:v>Småland med öarna</c:v>
                </c:pt>
                <c:pt idx="3">
                  <c:v>Sydsverige</c:v>
                </c:pt>
                <c:pt idx="4">
                  <c:v>Västsverige</c:v>
                </c:pt>
                <c:pt idx="5">
                  <c:v>Norra Mellansverige</c:v>
                </c:pt>
                <c:pt idx="6">
                  <c:v>Mellersta Norrland</c:v>
                </c:pt>
                <c:pt idx="7">
                  <c:v>Övre Norrland</c:v>
                </c:pt>
              </c:strCache>
            </c:strRef>
          </c:cat>
          <c:val>
            <c:numRef>
              <c:f>Blad1!$B$2:$B$9</c:f>
              <c:numCache>
                <c:formatCode>0%</c:formatCode>
                <c:ptCount val="8"/>
                <c:pt idx="0">
                  <c:v>0.23300000000000001</c:v>
                </c:pt>
                <c:pt idx="1">
                  <c:v>0.16800000000000001</c:v>
                </c:pt>
                <c:pt idx="2">
                  <c:v>8.3000000000000004E-2</c:v>
                </c:pt>
                <c:pt idx="3">
                  <c:v>0.14699999999999999</c:v>
                </c:pt>
                <c:pt idx="4">
                  <c:v>0.2</c:v>
                </c:pt>
                <c:pt idx="5">
                  <c:v>8.2000000000000003E-2</c:v>
                </c:pt>
                <c:pt idx="6">
                  <c:v>3.6999999999999998E-2</c:v>
                </c:pt>
                <c:pt idx="7">
                  <c:v>5.0999999999999997E-2</c:v>
                </c:pt>
              </c:numCache>
            </c:numRef>
          </c:val>
          <c:extLst>
            <c:ext xmlns:c16="http://schemas.microsoft.com/office/drawing/2014/chart" uri="{C3380CC4-5D6E-409C-BE32-E72D297353CC}">
              <c16:uniqueId val="{00000000-161C-6B4A-B142-4B388F57C22D}"/>
            </c:ext>
          </c:extLst>
        </c:ser>
        <c:dLbls>
          <c:dLblPos val="outEnd"/>
          <c:showLegendKey val="0"/>
          <c:showVal val="1"/>
          <c:showCatName val="0"/>
          <c:showSerName val="0"/>
          <c:showPercent val="0"/>
          <c:showBubbleSize val="0"/>
        </c:dLbls>
        <c:gapWidth val="182"/>
        <c:axId val="2015727360"/>
        <c:axId val="2016279968"/>
      </c:barChart>
      <c:catAx>
        <c:axId val="20157273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2016279968"/>
        <c:crosses val="autoZero"/>
        <c:auto val="1"/>
        <c:lblAlgn val="ctr"/>
        <c:lblOffset val="100"/>
        <c:noMultiLvlLbl val="0"/>
      </c:catAx>
      <c:valAx>
        <c:axId val="2016279968"/>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sv-SE"/>
          </a:p>
        </c:txPr>
        <c:crossAx val="201572736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sv-SE"/>
    </a:p>
  </c:txPr>
  <c:externalData r:id="rId3">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1"/>
    <c:plotArea>
      <c:layout/>
      <c:barChart>
        <c:barDir val="bar"/>
        <c:grouping val="clustered"/>
        <c:varyColors val="0"/>
        <c:ser>
          <c:idx val="0"/>
          <c:order val="0"/>
          <c:tx>
            <c:strRef>
              <c:f>Blad1!$B$1</c:f>
              <c:strCache>
                <c:ptCount val="1"/>
                <c:pt idx="0">
                  <c:v>2025</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Blad1!$A$2:$A$6</c:f>
              <c:strCache>
                <c:ptCount val="5"/>
                <c:pt idx="0">
                  <c:v>Instämmer helt och hållet</c:v>
                </c:pt>
                <c:pt idx="1">
                  <c:v>Instämmer</c:v>
                </c:pt>
                <c:pt idx="2">
                  <c:v>Osäker</c:v>
                </c:pt>
                <c:pt idx="3">
                  <c:v>Instämmer inte</c:v>
                </c:pt>
                <c:pt idx="4">
                  <c:v>Instämmer inte alls</c:v>
                </c:pt>
              </c:strCache>
            </c:strRef>
          </c:cat>
          <c:val>
            <c:numRef>
              <c:f>Blad1!$B$2:$B$6</c:f>
              <c:numCache>
                <c:formatCode>0%</c:formatCode>
                <c:ptCount val="5"/>
                <c:pt idx="0">
                  <c:v>0.18</c:v>
                </c:pt>
                <c:pt idx="1">
                  <c:v>0.51</c:v>
                </c:pt>
                <c:pt idx="2">
                  <c:v>0.28000000000000003</c:v>
                </c:pt>
                <c:pt idx="3">
                  <c:v>0.02</c:v>
                </c:pt>
                <c:pt idx="4">
                  <c:v>0.01</c:v>
                </c:pt>
              </c:numCache>
            </c:numRef>
          </c:val>
          <c:extLst>
            <c:ext xmlns:c16="http://schemas.microsoft.com/office/drawing/2014/chart" uri="{C3380CC4-5D6E-409C-BE32-E72D297353CC}">
              <c16:uniqueId val="{00000000-5D1D-A742-AE21-B9491E28BA5B}"/>
            </c:ext>
          </c:extLst>
        </c:ser>
        <c:dLbls>
          <c:dLblPos val="outEnd"/>
          <c:showLegendKey val="0"/>
          <c:showVal val="1"/>
          <c:showCatName val="0"/>
          <c:showSerName val="0"/>
          <c:showPercent val="0"/>
          <c:showBubbleSize val="0"/>
        </c:dLbls>
        <c:gapWidth val="182"/>
        <c:axId val="199739760"/>
        <c:axId val="794378992"/>
      </c:barChart>
      <c:catAx>
        <c:axId val="199739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794378992"/>
        <c:crosses val="autoZero"/>
        <c:auto val="1"/>
        <c:lblAlgn val="ctr"/>
        <c:lblOffset val="100"/>
        <c:noMultiLvlLbl val="0"/>
      </c:catAx>
      <c:valAx>
        <c:axId val="794378992"/>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199739760"/>
        <c:crosses val="autoZero"/>
        <c:crossBetween val="between"/>
        <c:minorUnit val="0.25"/>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sv-SE"/>
    </a:p>
  </c:txPr>
  <c:externalData r:id="rId3">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1"/>
    <c:plotArea>
      <c:layout/>
      <c:barChart>
        <c:barDir val="bar"/>
        <c:grouping val="clustered"/>
        <c:varyColors val="0"/>
        <c:ser>
          <c:idx val="0"/>
          <c:order val="0"/>
          <c:tx>
            <c:strRef>
              <c:f>Blad1!$B$1</c:f>
              <c:strCache>
                <c:ptCount val="1"/>
                <c:pt idx="0">
                  <c:v>2025</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Blad1!$A$2:$A$6</c:f>
              <c:strCache>
                <c:ptCount val="5"/>
                <c:pt idx="0">
                  <c:v>Instämmer helt och hållet</c:v>
                </c:pt>
                <c:pt idx="1">
                  <c:v>Instämmer</c:v>
                </c:pt>
                <c:pt idx="2">
                  <c:v>Osäker</c:v>
                </c:pt>
                <c:pt idx="3">
                  <c:v>Instämmer inte</c:v>
                </c:pt>
                <c:pt idx="4">
                  <c:v>Instämmer inte alls</c:v>
                </c:pt>
              </c:strCache>
            </c:strRef>
          </c:cat>
          <c:val>
            <c:numRef>
              <c:f>Blad1!$B$2:$B$6</c:f>
              <c:numCache>
                <c:formatCode>0%</c:formatCode>
                <c:ptCount val="5"/>
                <c:pt idx="0">
                  <c:v>0.08</c:v>
                </c:pt>
                <c:pt idx="1">
                  <c:v>0.44</c:v>
                </c:pt>
                <c:pt idx="2">
                  <c:v>0.36</c:v>
                </c:pt>
                <c:pt idx="3">
                  <c:v>0.09</c:v>
                </c:pt>
                <c:pt idx="4">
                  <c:v>0.03</c:v>
                </c:pt>
              </c:numCache>
            </c:numRef>
          </c:val>
          <c:extLst>
            <c:ext xmlns:c16="http://schemas.microsoft.com/office/drawing/2014/chart" uri="{C3380CC4-5D6E-409C-BE32-E72D297353CC}">
              <c16:uniqueId val="{00000000-5D1D-A742-AE21-B9491E28BA5B}"/>
            </c:ext>
          </c:extLst>
        </c:ser>
        <c:dLbls>
          <c:dLblPos val="outEnd"/>
          <c:showLegendKey val="0"/>
          <c:showVal val="1"/>
          <c:showCatName val="0"/>
          <c:showSerName val="0"/>
          <c:showPercent val="0"/>
          <c:showBubbleSize val="0"/>
        </c:dLbls>
        <c:gapWidth val="182"/>
        <c:axId val="199739760"/>
        <c:axId val="794378992"/>
      </c:barChart>
      <c:catAx>
        <c:axId val="199739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794378992"/>
        <c:crosses val="autoZero"/>
        <c:auto val="1"/>
        <c:lblAlgn val="ctr"/>
        <c:lblOffset val="100"/>
        <c:noMultiLvlLbl val="0"/>
      </c:catAx>
      <c:valAx>
        <c:axId val="794378992"/>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199739760"/>
        <c:crosses val="autoZero"/>
        <c:crossBetween val="between"/>
        <c:minorUnit val="0.25"/>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sv-SE"/>
    </a:p>
  </c:txPr>
  <c:externalData r:id="rId3">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1"/>
    <c:plotArea>
      <c:layout/>
      <c:barChart>
        <c:barDir val="bar"/>
        <c:grouping val="clustered"/>
        <c:varyColors val="0"/>
        <c:ser>
          <c:idx val="0"/>
          <c:order val="0"/>
          <c:tx>
            <c:strRef>
              <c:f>Blad1!$B$1</c:f>
              <c:strCache>
                <c:ptCount val="1"/>
                <c:pt idx="0">
                  <c:v>2025</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Blad1!$A$2:$A$6</c:f>
              <c:strCache>
                <c:ptCount val="5"/>
                <c:pt idx="0">
                  <c:v>Instämmer helt och hållet</c:v>
                </c:pt>
                <c:pt idx="1">
                  <c:v>Instämmer</c:v>
                </c:pt>
                <c:pt idx="2">
                  <c:v>Osäker</c:v>
                </c:pt>
                <c:pt idx="3">
                  <c:v>Instämmer inte</c:v>
                </c:pt>
                <c:pt idx="4">
                  <c:v>Instämmer inte alls</c:v>
                </c:pt>
              </c:strCache>
            </c:strRef>
          </c:cat>
          <c:val>
            <c:numRef>
              <c:f>Blad1!$B$2:$B$6</c:f>
              <c:numCache>
                <c:formatCode>0%</c:formatCode>
                <c:ptCount val="5"/>
                <c:pt idx="0">
                  <c:v>0.13</c:v>
                </c:pt>
                <c:pt idx="1">
                  <c:v>0.5</c:v>
                </c:pt>
                <c:pt idx="2">
                  <c:v>0.31</c:v>
                </c:pt>
                <c:pt idx="3">
                  <c:v>0.05</c:v>
                </c:pt>
                <c:pt idx="4">
                  <c:v>0.02</c:v>
                </c:pt>
              </c:numCache>
            </c:numRef>
          </c:val>
          <c:extLst>
            <c:ext xmlns:c16="http://schemas.microsoft.com/office/drawing/2014/chart" uri="{C3380CC4-5D6E-409C-BE32-E72D297353CC}">
              <c16:uniqueId val="{00000000-5D1D-A742-AE21-B9491E28BA5B}"/>
            </c:ext>
          </c:extLst>
        </c:ser>
        <c:dLbls>
          <c:dLblPos val="outEnd"/>
          <c:showLegendKey val="0"/>
          <c:showVal val="1"/>
          <c:showCatName val="0"/>
          <c:showSerName val="0"/>
          <c:showPercent val="0"/>
          <c:showBubbleSize val="0"/>
        </c:dLbls>
        <c:gapWidth val="182"/>
        <c:axId val="199739760"/>
        <c:axId val="794378992"/>
      </c:barChart>
      <c:catAx>
        <c:axId val="199739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794378992"/>
        <c:crosses val="autoZero"/>
        <c:auto val="1"/>
        <c:lblAlgn val="ctr"/>
        <c:lblOffset val="100"/>
        <c:noMultiLvlLbl val="0"/>
      </c:catAx>
      <c:valAx>
        <c:axId val="794378992"/>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199739760"/>
        <c:crosses val="autoZero"/>
        <c:crossBetween val="between"/>
        <c:minorUnit val="0.25"/>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sv-SE"/>
    </a:p>
  </c:txPr>
  <c:externalData r:id="rId3">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1"/>
    <c:plotArea>
      <c:layout/>
      <c:barChart>
        <c:barDir val="bar"/>
        <c:grouping val="clustered"/>
        <c:varyColors val="0"/>
        <c:ser>
          <c:idx val="0"/>
          <c:order val="0"/>
          <c:tx>
            <c:strRef>
              <c:f>Blad1!$B$1</c:f>
              <c:strCache>
                <c:ptCount val="1"/>
                <c:pt idx="0">
                  <c:v>2025</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Blad1!$A$2:$A$6</c:f>
              <c:strCache>
                <c:ptCount val="5"/>
                <c:pt idx="0">
                  <c:v>Instämmer helt och hållet</c:v>
                </c:pt>
                <c:pt idx="1">
                  <c:v>Instämmer</c:v>
                </c:pt>
                <c:pt idx="2">
                  <c:v>Osäker</c:v>
                </c:pt>
                <c:pt idx="3">
                  <c:v>Instämmer inte</c:v>
                </c:pt>
                <c:pt idx="4">
                  <c:v>Instämmer inte alls</c:v>
                </c:pt>
              </c:strCache>
            </c:strRef>
          </c:cat>
          <c:val>
            <c:numRef>
              <c:f>Blad1!$B$2:$B$6</c:f>
              <c:numCache>
                <c:formatCode>0%</c:formatCode>
                <c:ptCount val="5"/>
                <c:pt idx="0">
                  <c:v>0.46</c:v>
                </c:pt>
                <c:pt idx="1">
                  <c:v>0.36</c:v>
                </c:pt>
                <c:pt idx="2">
                  <c:v>0.15</c:v>
                </c:pt>
                <c:pt idx="3">
                  <c:v>0.02</c:v>
                </c:pt>
                <c:pt idx="4">
                  <c:v>0.02</c:v>
                </c:pt>
              </c:numCache>
            </c:numRef>
          </c:val>
          <c:extLst>
            <c:ext xmlns:c16="http://schemas.microsoft.com/office/drawing/2014/chart" uri="{C3380CC4-5D6E-409C-BE32-E72D297353CC}">
              <c16:uniqueId val="{00000000-5D1D-A742-AE21-B9491E28BA5B}"/>
            </c:ext>
          </c:extLst>
        </c:ser>
        <c:dLbls>
          <c:dLblPos val="outEnd"/>
          <c:showLegendKey val="0"/>
          <c:showVal val="1"/>
          <c:showCatName val="0"/>
          <c:showSerName val="0"/>
          <c:showPercent val="0"/>
          <c:showBubbleSize val="0"/>
        </c:dLbls>
        <c:gapWidth val="182"/>
        <c:axId val="199739760"/>
        <c:axId val="794378992"/>
      </c:barChart>
      <c:catAx>
        <c:axId val="199739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794378992"/>
        <c:crosses val="autoZero"/>
        <c:auto val="1"/>
        <c:lblAlgn val="ctr"/>
        <c:lblOffset val="100"/>
        <c:noMultiLvlLbl val="0"/>
      </c:catAx>
      <c:valAx>
        <c:axId val="794378992"/>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199739760"/>
        <c:crosses val="autoZero"/>
        <c:crossBetween val="between"/>
        <c:minorUnit val="0.25"/>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sv-SE"/>
    </a:p>
  </c:txPr>
  <c:externalData r:id="rId3">
    <c:autoUpdate val="0"/>
  </c:externalData>
</c:chartSpace>
</file>

<file path=ppt/charts/chart3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Blad1!$B$1</c:f>
              <c:strCache>
                <c:ptCount val="1"/>
                <c:pt idx="0">
                  <c:v>Kolumn2</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Blad1!$A$2:$A$7</c:f>
              <c:strCache>
                <c:ptCount val="6"/>
                <c:pt idx="0">
                  <c:v>Inget av ovanstående</c:v>
                </c:pt>
                <c:pt idx="1">
                  <c:v>Nyfikenhet</c:v>
                </c:pt>
                <c:pt idx="2">
                  <c:v>Trygghet</c:v>
                </c:pt>
                <c:pt idx="3">
                  <c:v>Engagemang</c:v>
                </c:pt>
                <c:pt idx="4">
                  <c:v>Oro</c:v>
                </c:pt>
                <c:pt idx="5">
                  <c:v>Ett eget ansvar</c:v>
                </c:pt>
              </c:strCache>
            </c:strRef>
          </c:cat>
          <c:val>
            <c:numRef>
              <c:f>Blad1!$B$2:$B$7</c:f>
              <c:numCache>
                <c:formatCode>0%</c:formatCode>
                <c:ptCount val="6"/>
                <c:pt idx="0">
                  <c:v>0.13</c:v>
                </c:pt>
                <c:pt idx="1">
                  <c:v>0.12</c:v>
                </c:pt>
                <c:pt idx="2">
                  <c:v>0.15</c:v>
                </c:pt>
                <c:pt idx="3">
                  <c:v>0.18</c:v>
                </c:pt>
                <c:pt idx="4">
                  <c:v>0.39</c:v>
                </c:pt>
                <c:pt idx="5">
                  <c:v>0.45</c:v>
                </c:pt>
              </c:numCache>
            </c:numRef>
          </c:val>
          <c:extLst>
            <c:ext xmlns:c16="http://schemas.microsoft.com/office/drawing/2014/chart" uri="{C3380CC4-5D6E-409C-BE32-E72D297353CC}">
              <c16:uniqueId val="{00000000-426E-3849-8609-1B998337AAD6}"/>
            </c:ext>
          </c:extLst>
        </c:ser>
        <c:dLbls>
          <c:dLblPos val="outEnd"/>
          <c:showLegendKey val="0"/>
          <c:showVal val="1"/>
          <c:showCatName val="0"/>
          <c:showSerName val="0"/>
          <c:showPercent val="0"/>
          <c:showBubbleSize val="0"/>
        </c:dLbls>
        <c:gapWidth val="182"/>
        <c:axId val="1070697328"/>
        <c:axId val="1071048528"/>
      </c:barChart>
      <c:catAx>
        <c:axId val="107069732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v-SE"/>
          </a:p>
        </c:txPr>
        <c:crossAx val="1071048528"/>
        <c:crosses val="autoZero"/>
        <c:auto val="1"/>
        <c:lblAlgn val="ctr"/>
        <c:lblOffset val="100"/>
        <c:noMultiLvlLbl val="0"/>
      </c:catAx>
      <c:valAx>
        <c:axId val="1071048528"/>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v-SE"/>
          </a:p>
        </c:txPr>
        <c:crossAx val="107069732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sv-SE"/>
    </a:p>
  </c:txPr>
  <c:externalData r:id="rId3">
    <c:autoUpdate val="0"/>
  </c:externalData>
</c:chartSpace>
</file>

<file path=ppt/charts/chart3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1"/>
    <c:plotArea>
      <c:layout/>
      <c:barChart>
        <c:barDir val="bar"/>
        <c:grouping val="clustered"/>
        <c:varyColors val="0"/>
        <c:ser>
          <c:idx val="0"/>
          <c:order val="0"/>
          <c:tx>
            <c:strRef>
              <c:f>Blad1!$B$1</c:f>
              <c:strCache>
                <c:ptCount val="1"/>
                <c:pt idx="0">
                  <c:v>2025</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Blad1!$A$2:$A$6</c:f>
              <c:strCache>
                <c:ptCount val="5"/>
                <c:pt idx="0">
                  <c:v>Instämmer helt och hållet</c:v>
                </c:pt>
                <c:pt idx="1">
                  <c:v>Instämmer</c:v>
                </c:pt>
                <c:pt idx="2">
                  <c:v>Osäker</c:v>
                </c:pt>
                <c:pt idx="3">
                  <c:v>Instämmer inte</c:v>
                </c:pt>
                <c:pt idx="4">
                  <c:v>Instämmer inte alls</c:v>
                </c:pt>
              </c:strCache>
            </c:strRef>
          </c:cat>
          <c:val>
            <c:numRef>
              <c:f>Blad1!$B$2:$B$6</c:f>
              <c:numCache>
                <c:formatCode>0%</c:formatCode>
                <c:ptCount val="5"/>
                <c:pt idx="0">
                  <c:v>0.34</c:v>
                </c:pt>
                <c:pt idx="1">
                  <c:v>0.39500000000000002</c:v>
                </c:pt>
                <c:pt idx="2">
                  <c:v>0.2</c:v>
                </c:pt>
                <c:pt idx="3">
                  <c:v>0.04</c:v>
                </c:pt>
                <c:pt idx="4">
                  <c:v>0.03</c:v>
                </c:pt>
              </c:numCache>
            </c:numRef>
          </c:val>
          <c:extLst>
            <c:ext xmlns:c16="http://schemas.microsoft.com/office/drawing/2014/chart" uri="{C3380CC4-5D6E-409C-BE32-E72D297353CC}">
              <c16:uniqueId val="{00000000-5D1D-A742-AE21-B9491E28BA5B}"/>
            </c:ext>
          </c:extLst>
        </c:ser>
        <c:dLbls>
          <c:dLblPos val="outEnd"/>
          <c:showLegendKey val="0"/>
          <c:showVal val="1"/>
          <c:showCatName val="0"/>
          <c:showSerName val="0"/>
          <c:showPercent val="0"/>
          <c:showBubbleSize val="0"/>
        </c:dLbls>
        <c:gapWidth val="182"/>
        <c:axId val="199739760"/>
        <c:axId val="794378992"/>
      </c:barChart>
      <c:catAx>
        <c:axId val="199739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794378992"/>
        <c:crosses val="autoZero"/>
        <c:auto val="1"/>
        <c:lblAlgn val="ctr"/>
        <c:lblOffset val="100"/>
        <c:noMultiLvlLbl val="0"/>
      </c:catAx>
      <c:valAx>
        <c:axId val="794378992"/>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199739760"/>
        <c:crosses val="autoZero"/>
        <c:crossBetween val="between"/>
        <c:minorUnit val="0.25"/>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sv-SE"/>
    </a:p>
  </c:txPr>
  <c:externalData r:id="rId3">
    <c:autoUpdate val="0"/>
  </c:externalData>
</c:chartSpace>
</file>

<file path=ppt/charts/chart3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1"/>
    <c:plotArea>
      <c:layout/>
      <c:barChart>
        <c:barDir val="col"/>
        <c:grouping val="clustered"/>
        <c:varyColors val="0"/>
        <c:ser>
          <c:idx val="0"/>
          <c:order val="0"/>
          <c:tx>
            <c:strRef>
              <c:f>Blad1!$B$1</c:f>
              <c:strCache>
                <c:ptCount val="1"/>
                <c:pt idx="0">
                  <c:v>Serie 1</c:v>
                </c:pt>
              </c:strCache>
            </c:strRef>
          </c:tx>
          <c:spPr>
            <a:solidFill>
              <a:schemeClr val="accent6"/>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Blad1!$A$2:$A$4</c:f>
              <c:strCache>
                <c:ptCount val="3"/>
                <c:pt idx="0">
                  <c:v>Nollmätning 2017</c:v>
                </c:pt>
                <c:pt idx="1">
                  <c:v>Nollmätning 2024</c:v>
                </c:pt>
                <c:pt idx="2">
                  <c:v>Effektmätning 2025</c:v>
                </c:pt>
              </c:strCache>
            </c:strRef>
          </c:cat>
          <c:val>
            <c:numRef>
              <c:f>Blad1!$B$2:$B$4</c:f>
              <c:numCache>
                <c:formatCode>0%</c:formatCode>
                <c:ptCount val="3"/>
                <c:pt idx="0">
                  <c:v>0.31</c:v>
                </c:pt>
                <c:pt idx="1">
                  <c:v>0.42</c:v>
                </c:pt>
                <c:pt idx="2">
                  <c:v>0.49</c:v>
                </c:pt>
              </c:numCache>
            </c:numRef>
          </c:val>
          <c:extLst>
            <c:ext xmlns:c16="http://schemas.microsoft.com/office/drawing/2014/chart" uri="{C3380CC4-5D6E-409C-BE32-E72D297353CC}">
              <c16:uniqueId val="{00000000-0195-8346-9C41-8A6D465B129F}"/>
            </c:ext>
          </c:extLst>
        </c:ser>
        <c:dLbls>
          <c:dLblPos val="outEnd"/>
          <c:showLegendKey val="0"/>
          <c:showVal val="1"/>
          <c:showCatName val="0"/>
          <c:showSerName val="0"/>
          <c:showPercent val="0"/>
          <c:showBubbleSize val="0"/>
        </c:dLbls>
        <c:gapWidth val="219"/>
        <c:overlap val="-27"/>
        <c:axId val="1961282336"/>
        <c:axId val="1961284048"/>
      </c:barChart>
      <c:catAx>
        <c:axId val="19612823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v-SE"/>
          </a:p>
        </c:txPr>
        <c:crossAx val="1961284048"/>
        <c:crosses val="autoZero"/>
        <c:auto val="1"/>
        <c:lblAlgn val="ctr"/>
        <c:lblOffset val="100"/>
        <c:noMultiLvlLbl val="0"/>
      </c:catAx>
      <c:valAx>
        <c:axId val="1961284048"/>
        <c:scaling>
          <c:orientation val="minMax"/>
        </c:scaling>
        <c:delete val="1"/>
        <c:axPos val="l"/>
        <c:numFmt formatCode="0%" sourceLinked="1"/>
        <c:majorTickMark val="none"/>
        <c:minorTickMark val="none"/>
        <c:tickLblPos val="nextTo"/>
        <c:crossAx val="196128233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sv-SE"/>
    </a:p>
  </c:txPr>
  <c:externalData r:id="rId3">
    <c:autoUpdate val="0"/>
  </c:externalData>
</c:chartSpace>
</file>

<file path=ppt/charts/chart3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1"/>
    <c:plotArea>
      <c:layout/>
      <c:barChart>
        <c:barDir val="bar"/>
        <c:grouping val="clustered"/>
        <c:varyColors val="0"/>
        <c:ser>
          <c:idx val="0"/>
          <c:order val="0"/>
          <c:tx>
            <c:strRef>
              <c:f>Blad1!$B$1</c:f>
              <c:strCache>
                <c:ptCount val="1"/>
                <c:pt idx="0">
                  <c:v>Effektmätning, 2025</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Blad1!$A$2:$A$7</c:f>
              <c:strCache>
                <c:ptCount val="6"/>
                <c:pt idx="0">
                  <c:v>Vet ej/Ej svar</c:v>
                </c:pt>
                <c:pt idx="1">
                  <c:v>Nej, inte på något sätt</c:v>
                </c:pt>
                <c:pt idx="2">
                  <c:v>Bläddrat igenom</c:v>
                </c:pt>
                <c:pt idx="3">
                  <c:v>Läst delar av innehållet</c:v>
                </c:pt>
                <c:pt idx="4">
                  <c:v>Läst det mesta</c:v>
                </c:pt>
                <c:pt idx="5">
                  <c:v>Läst allt</c:v>
                </c:pt>
              </c:strCache>
            </c:strRef>
          </c:cat>
          <c:val>
            <c:numRef>
              <c:f>Blad1!$B$2:$B$7</c:f>
              <c:numCache>
                <c:formatCode>General</c:formatCode>
                <c:ptCount val="6"/>
                <c:pt idx="3" formatCode="0%">
                  <c:v>0.37</c:v>
                </c:pt>
                <c:pt idx="4" formatCode="0%">
                  <c:v>0.39</c:v>
                </c:pt>
                <c:pt idx="5" formatCode="0%">
                  <c:v>0.24</c:v>
                </c:pt>
              </c:numCache>
            </c:numRef>
          </c:val>
          <c:extLst>
            <c:ext xmlns:c16="http://schemas.microsoft.com/office/drawing/2014/chart" uri="{C3380CC4-5D6E-409C-BE32-E72D297353CC}">
              <c16:uniqueId val="{00000000-4526-5E48-9D0B-92F3DBB8487B}"/>
            </c:ext>
          </c:extLst>
        </c:ser>
        <c:ser>
          <c:idx val="1"/>
          <c:order val="1"/>
          <c:tx>
            <c:strRef>
              <c:f>Blad1!$C$1</c:f>
              <c:strCache>
                <c:ptCount val="1"/>
                <c:pt idx="0">
                  <c:v>Effektmätning, 2018</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Blad1!$A$2:$A$7</c:f>
              <c:strCache>
                <c:ptCount val="6"/>
                <c:pt idx="0">
                  <c:v>Vet ej/Ej svar</c:v>
                </c:pt>
                <c:pt idx="1">
                  <c:v>Nej, inte på något sätt</c:v>
                </c:pt>
                <c:pt idx="2">
                  <c:v>Bläddrat igenom</c:v>
                </c:pt>
                <c:pt idx="3">
                  <c:v>Läst delar av innehållet</c:v>
                </c:pt>
                <c:pt idx="4">
                  <c:v>Läst det mesta</c:v>
                </c:pt>
                <c:pt idx="5">
                  <c:v>Läst allt</c:v>
                </c:pt>
              </c:strCache>
            </c:strRef>
          </c:cat>
          <c:val>
            <c:numRef>
              <c:f>Blad1!$C$2:$C$7</c:f>
              <c:numCache>
                <c:formatCode>0%</c:formatCode>
                <c:ptCount val="6"/>
                <c:pt idx="0">
                  <c:v>0.09</c:v>
                </c:pt>
                <c:pt idx="1">
                  <c:v>0.15</c:v>
                </c:pt>
                <c:pt idx="2">
                  <c:v>0.26</c:v>
                </c:pt>
                <c:pt idx="3">
                  <c:v>0.13</c:v>
                </c:pt>
                <c:pt idx="4">
                  <c:v>0.18</c:v>
                </c:pt>
                <c:pt idx="5">
                  <c:v>0.2</c:v>
                </c:pt>
              </c:numCache>
            </c:numRef>
          </c:val>
          <c:extLst>
            <c:ext xmlns:c16="http://schemas.microsoft.com/office/drawing/2014/chart" uri="{C3380CC4-5D6E-409C-BE32-E72D297353CC}">
              <c16:uniqueId val="{00000000-2B4A-2B47-BF96-74DA58C8A449}"/>
            </c:ext>
          </c:extLst>
        </c:ser>
        <c:dLbls>
          <c:dLblPos val="outEnd"/>
          <c:showLegendKey val="0"/>
          <c:showVal val="1"/>
          <c:showCatName val="0"/>
          <c:showSerName val="0"/>
          <c:showPercent val="0"/>
          <c:showBubbleSize val="0"/>
        </c:dLbls>
        <c:gapWidth val="182"/>
        <c:axId val="1187227696"/>
        <c:axId val="2142664384"/>
      </c:barChart>
      <c:catAx>
        <c:axId val="118722769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v-SE"/>
          </a:p>
        </c:txPr>
        <c:crossAx val="2142664384"/>
        <c:crosses val="autoZero"/>
        <c:auto val="1"/>
        <c:lblAlgn val="ctr"/>
        <c:lblOffset val="100"/>
        <c:noMultiLvlLbl val="0"/>
      </c:catAx>
      <c:valAx>
        <c:axId val="2142664384"/>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1187227696"/>
        <c:crosses val="autoZero"/>
        <c:crossBetween val="between"/>
        <c:majorUnit val="0.2"/>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sv-SE"/>
    </a:p>
  </c:txPr>
  <c:externalData r:id="rId3">
    <c:autoUpdate val="0"/>
  </c:externalData>
</c:chartSpace>
</file>

<file path=ppt/charts/chart3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Blad1!$B$1</c:f>
              <c:strCache>
                <c:ptCount val="1"/>
                <c:pt idx="0">
                  <c:v>Effektmätning, 2025</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Blad1!$A$2:$A$7</c:f>
              <c:strCache>
                <c:ptCount val="6"/>
                <c:pt idx="0">
                  <c:v>Inget av ovanstående</c:v>
                </c:pt>
                <c:pt idx="1">
                  <c:v>Nyfikenhet</c:v>
                </c:pt>
                <c:pt idx="2">
                  <c:v>Trygghet</c:v>
                </c:pt>
                <c:pt idx="3">
                  <c:v>Engagemang</c:v>
                </c:pt>
                <c:pt idx="4">
                  <c:v>Oro</c:v>
                </c:pt>
                <c:pt idx="5">
                  <c:v>Ett eget ansvar</c:v>
                </c:pt>
              </c:strCache>
            </c:strRef>
          </c:cat>
          <c:val>
            <c:numRef>
              <c:f>Blad1!$B$2:$B$7</c:f>
              <c:numCache>
                <c:formatCode>0%</c:formatCode>
                <c:ptCount val="6"/>
                <c:pt idx="0">
                  <c:v>0.13</c:v>
                </c:pt>
                <c:pt idx="1">
                  <c:v>0.12</c:v>
                </c:pt>
                <c:pt idx="2">
                  <c:v>0.15</c:v>
                </c:pt>
                <c:pt idx="3">
                  <c:v>0.18</c:v>
                </c:pt>
                <c:pt idx="4">
                  <c:v>0.39</c:v>
                </c:pt>
                <c:pt idx="5">
                  <c:v>0.45</c:v>
                </c:pt>
              </c:numCache>
            </c:numRef>
          </c:val>
          <c:extLst>
            <c:ext xmlns:c16="http://schemas.microsoft.com/office/drawing/2014/chart" uri="{C3380CC4-5D6E-409C-BE32-E72D297353CC}">
              <c16:uniqueId val="{00000000-426E-3849-8609-1B998337AAD6}"/>
            </c:ext>
          </c:extLst>
        </c:ser>
        <c:ser>
          <c:idx val="1"/>
          <c:order val="1"/>
          <c:tx>
            <c:strRef>
              <c:f>Blad1!$C$1</c:f>
              <c:strCache>
                <c:ptCount val="1"/>
                <c:pt idx="0">
                  <c:v>Effektmätning, 2018</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Blad1!$A$2:$A$7</c:f>
              <c:strCache>
                <c:ptCount val="6"/>
                <c:pt idx="0">
                  <c:v>Inget av ovanstående</c:v>
                </c:pt>
                <c:pt idx="1">
                  <c:v>Nyfikenhet</c:v>
                </c:pt>
                <c:pt idx="2">
                  <c:v>Trygghet</c:v>
                </c:pt>
                <c:pt idx="3">
                  <c:v>Engagemang</c:v>
                </c:pt>
                <c:pt idx="4">
                  <c:v>Oro</c:v>
                </c:pt>
                <c:pt idx="5">
                  <c:v>Ett eget ansvar</c:v>
                </c:pt>
              </c:strCache>
            </c:strRef>
          </c:cat>
          <c:val>
            <c:numRef>
              <c:f>Blad1!$C$2:$C$7</c:f>
              <c:numCache>
                <c:formatCode>0%</c:formatCode>
                <c:ptCount val="6"/>
                <c:pt idx="0">
                  <c:v>0.18</c:v>
                </c:pt>
                <c:pt idx="1">
                  <c:v>0.15</c:v>
                </c:pt>
                <c:pt idx="2">
                  <c:v>0.12</c:v>
                </c:pt>
                <c:pt idx="3">
                  <c:v>0.14000000000000001</c:v>
                </c:pt>
                <c:pt idx="4">
                  <c:v>0.24</c:v>
                </c:pt>
                <c:pt idx="5">
                  <c:v>0.47</c:v>
                </c:pt>
              </c:numCache>
            </c:numRef>
          </c:val>
          <c:extLst>
            <c:ext xmlns:c16="http://schemas.microsoft.com/office/drawing/2014/chart" uri="{C3380CC4-5D6E-409C-BE32-E72D297353CC}">
              <c16:uniqueId val="{00000000-6BC5-C04A-9851-69F69272893B}"/>
            </c:ext>
          </c:extLst>
        </c:ser>
        <c:dLbls>
          <c:dLblPos val="outEnd"/>
          <c:showLegendKey val="0"/>
          <c:showVal val="1"/>
          <c:showCatName val="0"/>
          <c:showSerName val="0"/>
          <c:showPercent val="0"/>
          <c:showBubbleSize val="0"/>
        </c:dLbls>
        <c:gapWidth val="182"/>
        <c:axId val="1070697328"/>
        <c:axId val="1071048528"/>
      </c:barChart>
      <c:catAx>
        <c:axId val="107069732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v-SE"/>
          </a:p>
        </c:txPr>
        <c:crossAx val="1071048528"/>
        <c:crosses val="autoZero"/>
        <c:auto val="1"/>
        <c:lblAlgn val="ctr"/>
        <c:lblOffset val="100"/>
        <c:noMultiLvlLbl val="0"/>
      </c:catAx>
      <c:valAx>
        <c:axId val="1071048528"/>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v-SE"/>
          </a:p>
        </c:txPr>
        <c:crossAx val="10706973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sv-SE"/>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err="1"/>
              <a:t>Utrikesfödd</a:t>
            </a:r>
            <a:endParaRPr lang="en-US"/>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Blad1!$B$1</c:f>
              <c:strCache>
                <c:ptCount val="1"/>
                <c:pt idx="0">
                  <c:v>Kolumn2</c:v>
                </c:pt>
              </c:strCache>
            </c:strRef>
          </c:tx>
          <c:dPt>
            <c:idx val="0"/>
            <c:bubble3D val="0"/>
            <c:spPr>
              <a:solidFill>
                <a:schemeClr val="accent6"/>
              </a:solidFill>
              <a:ln w="19050">
                <a:solidFill>
                  <a:schemeClr val="lt1"/>
                </a:solidFill>
              </a:ln>
              <a:effectLst/>
            </c:spPr>
            <c:extLst>
              <c:ext xmlns:c16="http://schemas.microsoft.com/office/drawing/2014/chart" uri="{C3380CC4-5D6E-409C-BE32-E72D297353CC}">
                <c16:uniqueId val="{00000001-1CA5-2F4F-92F1-D9D98701E787}"/>
              </c:ext>
            </c:extLst>
          </c:dPt>
          <c:dPt>
            <c:idx val="1"/>
            <c:bubble3D val="0"/>
            <c:spPr>
              <a:solidFill>
                <a:schemeClr val="accent5"/>
              </a:solidFill>
              <a:ln w="19050">
                <a:solidFill>
                  <a:schemeClr val="lt1"/>
                </a:solidFill>
              </a:ln>
              <a:effectLst/>
            </c:spPr>
            <c:extLst>
              <c:ext xmlns:c16="http://schemas.microsoft.com/office/drawing/2014/chart" uri="{C3380CC4-5D6E-409C-BE32-E72D297353CC}">
                <c16:uniqueId val="{00000003-1CA5-2F4F-92F1-D9D98701E787}"/>
              </c:ext>
            </c:extLst>
          </c:dPt>
          <c:dPt>
            <c:idx val="2"/>
            <c:bubble3D val="0"/>
            <c:spPr>
              <a:solidFill>
                <a:schemeClr val="accent4"/>
              </a:solidFill>
              <a:ln w="19050">
                <a:solidFill>
                  <a:schemeClr val="lt1"/>
                </a:solidFill>
              </a:ln>
              <a:effectLst/>
            </c:spPr>
            <c:extLst>
              <c:ext xmlns:c16="http://schemas.microsoft.com/office/drawing/2014/chart" uri="{C3380CC4-5D6E-409C-BE32-E72D297353CC}">
                <c16:uniqueId val="{00000005-1CA5-2F4F-92F1-D9D98701E787}"/>
              </c:ext>
            </c:extLst>
          </c:dPt>
          <c:dLbls>
            <c:dLbl>
              <c:idx val="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sv-SE"/>
                </a:p>
              </c:txPr>
              <c:dLblPos val="ctr"/>
              <c:showLegendKey val="0"/>
              <c:showVal val="1"/>
              <c:showCatName val="0"/>
              <c:showSerName val="0"/>
              <c:showPercent val="0"/>
              <c:showBubbleSize val="0"/>
              <c:extLst>
                <c:ext xmlns:c16="http://schemas.microsoft.com/office/drawing/2014/chart" uri="{C3380CC4-5D6E-409C-BE32-E72D297353CC}">
                  <c16:uniqueId val="{00000001-1CA5-2F4F-92F1-D9D98701E787}"/>
                </c:ext>
              </c:extLst>
            </c:dLbl>
            <c:dLbl>
              <c:idx val="1"/>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sv-SE"/>
                </a:p>
              </c:txPr>
              <c:dLblPos val="ctr"/>
              <c:showLegendKey val="0"/>
              <c:showVal val="1"/>
              <c:showCatName val="0"/>
              <c:showSerName val="0"/>
              <c:showPercent val="0"/>
              <c:showBubbleSize val="0"/>
              <c:extLst>
                <c:ext xmlns:c16="http://schemas.microsoft.com/office/drawing/2014/chart" uri="{C3380CC4-5D6E-409C-BE32-E72D297353CC}">
                  <c16:uniqueId val="{00000003-1CA5-2F4F-92F1-D9D98701E787}"/>
                </c:ext>
              </c:extLst>
            </c:dLbl>
            <c:dLbl>
              <c:idx val="2"/>
              <c:delete val="1"/>
              <c:extLst>
                <c:ext xmlns:c15="http://schemas.microsoft.com/office/drawing/2012/chart" uri="{CE6537A1-D6FC-4f65-9D91-7224C49458BB}"/>
                <c:ext xmlns:c16="http://schemas.microsoft.com/office/drawing/2014/chart" uri="{C3380CC4-5D6E-409C-BE32-E72D297353CC}">
                  <c16:uniqueId val="{00000005-1CA5-2F4F-92F1-D9D98701E787}"/>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v-SE"/>
              </a:p>
            </c:txPr>
            <c:dLblPos val="ct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Blad1!$A$2:$A$4</c:f>
              <c:strCache>
                <c:ptCount val="3"/>
                <c:pt idx="0">
                  <c:v>Ja</c:v>
                </c:pt>
                <c:pt idx="1">
                  <c:v>Nej</c:v>
                </c:pt>
                <c:pt idx="2">
                  <c:v>Vill ej uppge</c:v>
                </c:pt>
              </c:strCache>
            </c:strRef>
          </c:cat>
          <c:val>
            <c:numRef>
              <c:f>Blad1!$B$2:$B$4</c:f>
              <c:numCache>
                <c:formatCode>0%</c:formatCode>
                <c:ptCount val="3"/>
                <c:pt idx="0">
                  <c:v>0.20100000000000001</c:v>
                </c:pt>
                <c:pt idx="1">
                  <c:v>0.79300000000000004</c:v>
                </c:pt>
                <c:pt idx="2">
                  <c:v>5.0000000000000001E-3</c:v>
                </c:pt>
              </c:numCache>
            </c:numRef>
          </c:val>
          <c:extLst>
            <c:ext xmlns:c16="http://schemas.microsoft.com/office/drawing/2014/chart" uri="{C3380CC4-5D6E-409C-BE32-E72D297353CC}">
              <c16:uniqueId val="{00000006-1CA5-2F4F-92F1-D9D98701E787}"/>
            </c:ext>
          </c:extLst>
        </c:ser>
        <c:dLbls>
          <c:dLblPos val="ctr"/>
          <c:showLegendKey val="0"/>
          <c:showVal val="1"/>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sv-SE"/>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Blad1!$B$1</c:f>
              <c:strCache>
                <c:ptCount val="1"/>
                <c:pt idx="0">
                  <c:v>Säkerheten har minskat mycket</c:v>
                </c:pt>
              </c:strCache>
            </c:strRef>
          </c:tx>
          <c:spPr>
            <a:solidFill>
              <a:srgbClr val="C0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sv-S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Blad1!$A$2:$A$3</c:f>
              <c:strCache>
                <c:ptCount val="2"/>
                <c:pt idx="0">
                  <c:v>Effektmätning</c:v>
                </c:pt>
                <c:pt idx="1">
                  <c:v>Nollmätning</c:v>
                </c:pt>
              </c:strCache>
            </c:strRef>
          </c:cat>
          <c:val>
            <c:numRef>
              <c:f>Blad1!$B$2:$B$3</c:f>
              <c:numCache>
                <c:formatCode>0%</c:formatCode>
                <c:ptCount val="2"/>
                <c:pt idx="0">
                  <c:v>0.41599999999999998</c:v>
                </c:pt>
                <c:pt idx="1">
                  <c:v>0.38</c:v>
                </c:pt>
              </c:numCache>
            </c:numRef>
          </c:val>
          <c:extLst>
            <c:ext xmlns:c16="http://schemas.microsoft.com/office/drawing/2014/chart" uri="{C3380CC4-5D6E-409C-BE32-E72D297353CC}">
              <c16:uniqueId val="{00000000-F272-804F-9746-E79DD132ED45}"/>
            </c:ext>
          </c:extLst>
        </c:ser>
        <c:ser>
          <c:idx val="1"/>
          <c:order val="1"/>
          <c:tx>
            <c:strRef>
              <c:f>Blad1!$C$1</c:f>
              <c:strCache>
                <c:ptCount val="1"/>
                <c:pt idx="0">
                  <c:v>Säkerheten har minskat något</c:v>
                </c:pt>
              </c:strCache>
            </c:strRef>
          </c:tx>
          <c:spPr>
            <a:solidFill>
              <a:srgbClr val="FF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sv-S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Blad1!$A$2:$A$3</c:f>
              <c:strCache>
                <c:ptCount val="2"/>
                <c:pt idx="0">
                  <c:v>Effektmätning</c:v>
                </c:pt>
                <c:pt idx="1">
                  <c:v>Nollmätning</c:v>
                </c:pt>
              </c:strCache>
            </c:strRef>
          </c:cat>
          <c:val>
            <c:numRef>
              <c:f>Blad1!$C$2:$C$3</c:f>
              <c:numCache>
                <c:formatCode>0%</c:formatCode>
                <c:ptCount val="2"/>
                <c:pt idx="0">
                  <c:v>0.38600000000000001</c:v>
                </c:pt>
                <c:pt idx="1">
                  <c:v>0.4</c:v>
                </c:pt>
              </c:numCache>
            </c:numRef>
          </c:val>
          <c:extLst>
            <c:ext xmlns:c16="http://schemas.microsoft.com/office/drawing/2014/chart" uri="{C3380CC4-5D6E-409C-BE32-E72D297353CC}">
              <c16:uniqueId val="{00000001-F272-804F-9746-E79DD132ED45}"/>
            </c:ext>
          </c:extLst>
        </c:ser>
        <c:ser>
          <c:idx val="2"/>
          <c:order val="2"/>
          <c:tx>
            <c:strRef>
              <c:f>Blad1!$D$1</c:f>
              <c:strCache>
                <c:ptCount val="1"/>
                <c:pt idx="0">
                  <c:v>Ingen skillnad</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sv-S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Blad1!$A$2:$A$3</c:f>
              <c:strCache>
                <c:ptCount val="2"/>
                <c:pt idx="0">
                  <c:v>Effektmätning</c:v>
                </c:pt>
                <c:pt idx="1">
                  <c:v>Nollmätning</c:v>
                </c:pt>
              </c:strCache>
            </c:strRef>
          </c:cat>
          <c:val>
            <c:numRef>
              <c:f>Blad1!$D$2:$D$3</c:f>
              <c:numCache>
                <c:formatCode>0%</c:formatCode>
                <c:ptCount val="2"/>
                <c:pt idx="0">
                  <c:v>9.2999999999999999E-2</c:v>
                </c:pt>
                <c:pt idx="1">
                  <c:v>0.1</c:v>
                </c:pt>
              </c:numCache>
            </c:numRef>
          </c:val>
          <c:extLst>
            <c:ext xmlns:c16="http://schemas.microsoft.com/office/drawing/2014/chart" uri="{C3380CC4-5D6E-409C-BE32-E72D297353CC}">
              <c16:uniqueId val="{00000002-F272-804F-9746-E79DD132ED45}"/>
            </c:ext>
          </c:extLst>
        </c:ser>
        <c:ser>
          <c:idx val="3"/>
          <c:order val="3"/>
          <c:tx>
            <c:strRef>
              <c:f>Blad1!$E$1</c:f>
              <c:strCache>
                <c:ptCount val="1"/>
                <c:pt idx="0">
                  <c:v>Säkerheten har ökat något</c:v>
                </c:pt>
              </c:strCache>
            </c:strRef>
          </c:tx>
          <c:spPr>
            <a:solidFill>
              <a:srgbClr val="92D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sv-S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Blad1!$A$2:$A$3</c:f>
              <c:strCache>
                <c:ptCount val="2"/>
                <c:pt idx="0">
                  <c:v>Effektmätning</c:v>
                </c:pt>
                <c:pt idx="1">
                  <c:v>Nollmätning</c:v>
                </c:pt>
              </c:strCache>
            </c:strRef>
          </c:cat>
          <c:val>
            <c:numRef>
              <c:f>Blad1!$E$2:$E$3</c:f>
              <c:numCache>
                <c:formatCode>0%</c:formatCode>
                <c:ptCount val="2"/>
                <c:pt idx="0">
                  <c:v>5.7000000000000002E-2</c:v>
                </c:pt>
                <c:pt idx="1">
                  <c:v>0.05</c:v>
                </c:pt>
              </c:numCache>
            </c:numRef>
          </c:val>
          <c:extLst>
            <c:ext xmlns:c16="http://schemas.microsoft.com/office/drawing/2014/chart" uri="{C3380CC4-5D6E-409C-BE32-E72D297353CC}">
              <c16:uniqueId val="{00000003-F272-804F-9746-E79DD132ED45}"/>
            </c:ext>
          </c:extLst>
        </c:ser>
        <c:ser>
          <c:idx val="4"/>
          <c:order val="4"/>
          <c:tx>
            <c:strRef>
              <c:f>Blad1!$F$1</c:f>
              <c:strCache>
                <c:ptCount val="1"/>
                <c:pt idx="0">
                  <c:v>Säkerheten har ökat mycket</c:v>
                </c:pt>
              </c:strCache>
            </c:strRef>
          </c:tx>
          <c:spPr>
            <a:solidFill>
              <a:srgbClr val="00B050"/>
            </a:solidFill>
            <a:ln>
              <a:noFill/>
            </a:ln>
            <a:effectLst/>
          </c:spPr>
          <c:invertIfNegative val="0"/>
          <c:dLbls>
            <c:delete val="1"/>
          </c:dLbls>
          <c:cat>
            <c:strRef>
              <c:f>Blad1!$A$2:$A$3</c:f>
              <c:strCache>
                <c:ptCount val="2"/>
                <c:pt idx="0">
                  <c:v>Effektmätning</c:v>
                </c:pt>
                <c:pt idx="1">
                  <c:v>Nollmätning</c:v>
                </c:pt>
              </c:strCache>
            </c:strRef>
          </c:cat>
          <c:val>
            <c:numRef>
              <c:f>Blad1!$F$2:$F$3</c:f>
              <c:numCache>
                <c:formatCode>0%</c:formatCode>
                <c:ptCount val="2"/>
                <c:pt idx="0">
                  <c:v>1.6E-2</c:v>
                </c:pt>
                <c:pt idx="1">
                  <c:v>0.02</c:v>
                </c:pt>
              </c:numCache>
            </c:numRef>
          </c:val>
          <c:extLst>
            <c:ext xmlns:c16="http://schemas.microsoft.com/office/drawing/2014/chart" uri="{C3380CC4-5D6E-409C-BE32-E72D297353CC}">
              <c16:uniqueId val="{00000004-F272-804F-9746-E79DD132ED45}"/>
            </c:ext>
          </c:extLst>
        </c:ser>
        <c:ser>
          <c:idx val="5"/>
          <c:order val="5"/>
          <c:tx>
            <c:strRef>
              <c:f>Blad1!$G$1</c:f>
              <c:strCache>
                <c:ptCount val="1"/>
                <c:pt idx="0">
                  <c:v>Vet ej</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sv-S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Blad1!$A$2:$A$3</c:f>
              <c:strCache>
                <c:ptCount val="2"/>
                <c:pt idx="0">
                  <c:v>Effektmätning</c:v>
                </c:pt>
                <c:pt idx="1">
                  <c:v>Nollmätning</c:v>
                </c:pt>
              </c:strCache>
            </c:strRef>
          </c:cat>
          <c:val>
            <c:numRef>
              <c:f>Blad1!$G$2:$G$3</c:f>
              <c:numCache>
                <c:formatCode>0%</c:formatCode>
                <c:ptCount val="2"/>
                <c:pt idx="0">
                  <c:v>3.2000000000000001E-2</c:v>
                </c:pt>
                <c:pt idx="1">
                  <c:v>0.04</c:v>
                </c:pt>
              </c:numCache>
            </c:numRef>
          </c:val>
          <c:extLst>
            <c:ext xmlns:c16="http://schemas.microsoft.com/office/drawing/2014/chart" uri="{C3380CC4-5D6E-409C-BE32-E72D297353CC}">
              <c16:uniqueId val="{00000005-F272-804F-9746-E79DD132ED45}"/>
            </c:ext>
          </c:extLst>
        </c:ser>
        <c:dLbls>
          <c:dLblPos val="ctr"/>
          <c:showLegendKey val="0"/>
          <c:showVal val="1"/>
          <c:showCatName val="0"/>
          <c:showSerName val="0"/>
          <c:showPercent val="0"/>
          <c:showBubbleSize val="0"/>
        </c:dLbls>
        <c:gapWidth val="150"/>
        <c:overlap val="100"/>
        <c:axId val="2101318112"/>
        <c:axId val="2145637616"/>
      </c:barChart>
      <c:catAx>
        <c:axId val="2101318112"/>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2145637616"/>
        <c:crosses val="autoZero"/>
        <c:auto val="1"/>
        <c:lblAlgn val="ctr"/>
        <c:lblOffset val="100"/>
        <c:noMultiLvlLbl val="0"/>
      </c:catAx>
      <c:valAx>
        <c:axId val="2145637616"/>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2101318112"/>
        <c:crosses val="autoZero"/>
        <c:crossBetween val="between"/>
      </c:valAx>
      <c:spPr>
        <a:noFill/>
        <a:ln>
          <a:noFill/>
        </a:ln>
        <a:effectLst/>
      </c:spPr>
    </c:plotArea>
    <c:legend>
      <c:legendPos val="b"/>
      <c:layout>
        <c:manualLayout>
          <c:xMode val="edge"/>
          <c:yMode val="edge"/>
          <c:x val="0.1026769487169554"/>
          <c:y val="0.8171586208602527"/>
          <c:w val="0.86792034103525517"/>
          <c:h val="0.15879324370252854"/>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sv-SE"/>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Blad1!$B$1</c:f>
              <c:strCache>
                <c:ptCount val="1"/>
                <c:pt idx="0">
                  <c:v>Säkerheten har minskat mycket</c:v>
                </c:pt>
              </c:strCache>
            </c:strRef>
          </c:tx>
          <c:spPr>
            <a:solidFill>
              <a:srgbClr val="C0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sv-S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Blad1!$A$2:$A$3</c:f>
              <c:strCache>
                <c:ptCount val="2"/>
                <c:pt idx="0">
                  <c:v>Effektmätning</c:v>
                </c:pt>
                <c:pt idx="1">
                  <c:v>Nollmätning</c:v>
                </c:pt>
              </c:strCache>
            </c:strRef>
          </c:cat>
          <c:val>
            <c:numRef>
              <c:f>Blad1!$B$2:$B$3</c:f>
              <c:numCache>
                <c:formatCode>0%</c:formatCode>
                <c:ptCount val="2"/>
                <c:pt idx="0">
                  <c:v>0.35899999999999999</c:v>
                </c:pt>
                <c:pt idx="1">
                  <c:v>0.34</c:v>
                </c:pt>
              </c:numCache>
            </c:numRef>
          </c:val>
          <c:extLst>
            <c:ext xmlns:c16="http://schemas.microsoft.com/office/drawing/2014/chart" uri="{C3380CC4-5D6E-409C-BE32-E72D297353CC}">
              <c16:uniqueId val="{00000000-A10B-7F45-A1D5-6084A38A940B}"/>
            </c:ext>
          </c:extLst>
        </c:ser>
        <c:ser>
          <c:idx val="1"/>
          <c:order val="1"/>
          <c:tx>
            <c:strRef>
              <c:f>Blad1!$C$1</c:f>
              <c:strCache>
                <c:ptCount val="1"/>
                <c:pt idx="0">
                  <c:v>Säkerheten har minskat något</c:v>
                </c:pt>
              </c:strCache>
            </c:strRef>
          </c:tx>
          <c:spPr>
            <a:solidFill>
              <a:srgbClr val="FF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sv-S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Blad1!$A$2:$A$3</c:f>
              <c:strCache>
                <c:ptCount val="2"/>
                <c:pt idx="0">
                  <c:v>Effektmätning</c:v>
                </c:pt>
                <c:pt idx="1">
                  <c:v>Nollmätning</c:v>
                </c:pt>
              </c:strCache>
            </c:strRef>
          </c:cat>
          <c:val>
            <c:numRef>
              <c:f>Blad1!$C$2:$C$3</c:f>
              <c:numCache>
                <c:formatCode>0%</c:formatCode>
                <c:ptCount val="2"/>
                <c:pt idx="0">
                  <c:v>0.43</c:v>
                </c:pt>
                <c:pt idx="1">
                  <c:v>0.44</c:v>
                </c:pt>
              </c:numCache>
            </c:numRef>
          </c:val>
          <c:extLst>
            <c:ext xmlns:c16="http://schemas.microsoft.com/office/drawing/2014/chart" uri="{C3380CC4-5D6E-409C-BE32-E72D297353CC}">
              <c16:uniqueId val="{00000001-A10B-7F45-A1D5-6084A38A940B}"/>
            </c:ext>
          </c:extLst>
        </c:ser>
        <c:ser>
          <c:idx val="2"/>
          <c:order val="2"/>
          <c:tx>
            <c:strRef>
              <c:f>Blad1!$D$1</c:f>
              <c:strCache>
                <c:ptCount val="1"/>
                <c:pt idx="0">
                  <c:v>Ingen skillnad</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sv-S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Blad1!$A$2:$A$3</c:f>
              <c:strCache>
                <c:ptCount val="2"/>
                <c:pt idx="0">
                  <c:v>Effektmätning</c:v>
                </c:pt>
                <c:pt idx="1">
                  <c:v>Nollmätning</c:v>
                </c:pt>
              </c:strCache>
            </c:strRef>
          </c:cat>
          <c:val>
            <c:numRef>
              <c:f>Blad1!$D$2:$D$3</c:f>
              <c:numCache>
                <c:formatCode>0%</c:formatCode>
                <c:ptCount val="2"/>
                <c:pt idx="0">
                  <c:v>0.104</c:v>
                </c:pt>
                <c:pt idx="1">
                  <c:v>0.1</c:v>
                </c:pt>
              </c:numCache>
            </c:numRef>
          </c:val>
          <c:extLst>
            <c:ext xmlns:c16="http://schemas.microsoft.com/office/drawing/2014/chart" uri="{C3380CC4-5D6E-409C-BE32-E72D297353CC}">
              <c16:uniqueId val="{00000002-A10B-7F45-A1D5-6084A38A940B}"/>
            </c:ext>
          </c:extLst>
        </c:ser>
        <c:ser>
          <c:idx val="3"/>
          <c:order val="3"/>
          <c:tx>
            <c:strRef>
              <c:f>Blad1!$E$1</c:f>
              <c:strCache>
                <c:ptCount val="1"/>
                <c:pt idx="0">
                  <c:v>Säkerheten har ökat något</c:v>
                </c:pt>
              </c:strCache>
            </c:strRef>
          </c:tx>
          <c:spPr>
            <a:solidFill>
              <a:srgbClr val="92D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sv-S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Blad1!$A$2:$A$3</c:f>
              <c:strCache>
                <c:ptCount val="2"/>
                <c:pt idx="0">
                  <c:v>Effektmätning</c:v>
                </c:pt>
                <c:pt idx="1">
                  <c:v>Nollmätning</c:v>
                </c:pt>
              </c:strCache>
            </c:strRef>
          </c:cat>
          <c:val>
            <c:numRef>
              <c:f>Blad1!$E$2:$E$3</c:f>
              <c:numCache>
                <c:formatCode>0%</c:formatCode>
                <c:ptCount val="2"/>
                <c:pt idx="0">
                  <c:v>4.4999999999999998E-2</c:v>
                </c:pt>
                <c:pt idx="1">
                  <c:v>0.06</c:v>
                </c:pt>
              </c:numCache>
            </c:numRef>
          </c:val>
          <c:extLst>
            <c:ext xmlns:c16="http://schemas.microsoft.com/office/drawing/2014/chart" uri="{C3380CC4-5D6E-409C-BE32-E72D297353CC}">
              <c16:uniqueId val="{00000003-A10B-7F45-A1D5-6084A38A940B}"/>
            </c:ext>
          </c:extLst>
        </c:ser>
        <c:ser>
          <c:idx val="4"/>
          <c:order val="4"/>
          <c:tx>
            <c:strRef>
              <c:f>Blad1!$F$1</c:f>
              <c:strCache>
                <c:ptCount val="1"/>
                <c:pt idx="0">
                  <c:v>Säkerheten har ökat mycket</c:v>
                </c:pt>
              </c:strCache>
            </c:strRef>
          </c:tx>
          <c:spPr>
            <a:solidFill>
              <a:srgbClr val="00B050"/>
            </a:solidFill>
            <a:ln>
              <a:noFill/>
            </a:ln>
            <a:effectLst/>
          </c:spPr>
          <c:invertIfNegative val="0"/>
          <c:dLbls>
            <c:delete val="1"/>
          </c:dLbls>
          <c:cat>
            <c:strRef>
              <c:f>Blad1!$A$2:$A$3</c:f>
              <c:strCache>
                <c:ptCount val="2"/>
                <c:pt idx="0">
                  <c:v>Effektmätning</c:v>
                </c:pt>
                <c:pt idx="1">
                  <c:v>Nollmätning</c:v>
                </c:pt>
              </c:strCache>
            </c:strRef>
          </c:cat>
          <c:val>
            <c:numRef>
              <c:f>Blad1!$F$2:$F$3</c:f>
              <c:numCache>
                <c:formatCode>0%</c:formatCode>
                <c:ptCount val="2"/>
                <c:pt idx="0">
                  <c:v>2.8000000000000001E-2</c:v>
                </c:pt>
                <c:pt idx="1">
                  <c:v>0.03</c:v>
                </c:pt>
              </c:numCache>
            </c:numRef>
          </c:val>
          <c:extLst>
            <c:ext xmlns:c16="http://schemas.microsoft.com/office/drawing/2014/chart" uri="{C3380CC4-5D6E-409C-BE32-E72D297353CC}">
              <c16:uniqueId val="{00000004-A10B-7F45-A1D5-6084A38A940B}"/>
            </c:ext>
          </c:extLst>
        </c:ser>
        <c:ser>
          <c:idx val="5"/>
          <c:order val="5"/>
          <c:tx>
            <c:strRef>
              <c:f>Blad1!$G$1</c:f>
              <c:strCache>
                <c:ptCount val="1"/>
                <c:pt idx="0">
                  <c:v>Vet ej</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sv-S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Blad1!$A$2:$A$3</c:f>
              <c:strCache>
                <c:ptCount val="2"/>
                <c:pt idx="0">
                  <c:v>Effektmätning</c:v>
                </c:pt>
                <c:pt idx="1">
                  <c:v>Nollmätning</c:v>
                </c:pt>
              </c:strCache>
            </c:strRef>
          </c:cat>
          <c:val>
            <c:numRef>
              <c:f>Blad1!$G$2:$G$3</c:f>
              <c:numCache>
                <c:formatCode>0%</c:formatCode>
                <c:ptCount val="2"/>
                <c:pt idx="0">
                  <c:v>3.3000000000000002E-2</c:v>
                </c:pt>
                <c:pt idx="1">
                  <c:v>0.04</c:v>
                </c:pt>
              </c:numCache>
            </c:numRef>
          </c:val>
          <c:extLst>
            <c:ext xmlns:c16="http://schemas.microsoft.com/office/drawing/2014/chart" uri="{C3380CC4-5D6E-409C-BE32-E72D297353CC}">
              <c16:uniqueId val="{00000005-A10B-7F45-A1D5-6084A38A940B}"/>
            </c:ext>
          </c:extLst>
        </c:ser>
        <c:dLbls>
          <c:dLblPos val="ctr"/>
          <c:showLegendKey val="0"/>
          <c:showVal val="1"/>
          <c:showCatName val="0"/>
          <c:showSerName val="0"/>
          <c:showPercent val="0"/>
          <c:showBubbleSize val="0"/>
        </c:dLbls>
        <c:gapWidth val="150"/>
        <c:overlap val="100"/>
        <c:axId val="2101318112"/>
        <c:axId val="2145637616"/>
      </c:barChart>
      <c:catAx>
        <c:axId val="2101318112"/>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2145637616"/>
        <c:crosses val="autoZero"/>
        <c:auto val="1"/>
        <c:lblAlgn val="ctr"/>
        <c:lblOffset val="100"/>
        <c:noMultiLvlLbl val="0"/>
      </c:catAx>
      <c:valAx>
        <c:axId val="2145637616"/>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2101318112"/>
        <c:crosses val="autoZero"/>
        <c:crossBetween val="between"/>
      </c:valAx>
      <c:spPr>
        <a:noFill/>
        <a:ln>
          <a:noFill/>
        </a:ln>
        <a:effectLst/>
      </c:spPr>
    </c:plotArea>
    <c:legend>
      <c:legendPos val="b"/>
      <c:layout>
        <c:manualLayout>
          <c:xMode val="edge"/>
          <c:yMode val="edge"/>
          <c:x val="0.1026769487169554"/>
          <c:y val="0.8171586208602527"/>
          <c:w val="0.86792034103525517"/>
          <c:h val="0.15879324370252854"/>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sv-SE"/>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Blad1!$B$1</c:f>
              <c:strCache>
                <c:ptCount val="1"/>
                <c:pt idx="0">
                  <c:v>Säkerheten har minskat mycket</c:v>
                </c:pt>
              </c:strCache>
            </c:strRef>
          </c:tx>
          <c:spPr>
            <a:solidFill>
              <a:srgbClr val="C0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sv-S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Blad1!$A$2:$A$3</c:f>
              <c:strCache>
                <c:ptCount val="2"/>
                <c:pt idx="0">
                  <c:v>Effektmätning</c:v>
                </c:pt>
                <c:pt idx="1">
                  <c:v>Nollmätning</c:v>
                </c:pt>
              </c:strCache>
            </c:strRef>
          </c:cat>
          <c:val>
            <c:numRef>
              <c:f>Blad1!$B$2:$B$3</c:f>
              <c:numCache>
                <c:formatCode>0%</c:formatCode>
                <c:ptCount val="2"/>
                <c:pt idx="0">
                  <c:v>0.35499999999999998</c:v>
                </c:pt>
                <c:pt idx="1">
                  <c:v>0.38</c:v>
                </c:pt>
              </c:numCache>
            </c:numRef>
          </c:val>
          <c:extLst>
            <c:ext xmlns:c16="http://schemas.microsoft.com/office/drawing/2014/chart" uri="{C3380CC4-5D6E-409C-BE32-E72D297353CC}">
              <c16:uniqueId val="{00000000-65D3-204A-BA33-3BE90DD34900}"/>
            </c:ext>
          </c:extLst>
        </c:ser>
        <c:ser>
          <c:idx val="1"/>
          <c:order val="1"/>
          <c:tx>
            <c:strRef>
              <c:f>Blad1!$C$1</c:f>
              <c:strCache>
                <c:ptCount val="1"/>
                <c:pt idx="0">
                  <c:v>Säkerheten har minskat något</c:v>
                </c:pt>
              </c:strCache>
            </c:strRef>
          </c:tx>
          <c:spPr>
            <a:solidFill>
              <a:srgbClr val="FF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sv-S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Blad1!$A$2:$A$3</c:f>
              <c:strCache>
                <c:ptCount val="2"/>
                <c:pt idx="0">
                  <c:v>Effektmätning</c:v>
                </c:pt>
                <c:pt idx="1">
                  <c:v>Nollmätning</c:v>
                </c:pt>
              </c:strCache>
            </c:strRef>
          </c:cat>
          <c:val>
            <c:numRef>
              <c:f>Blad1!$C$2:$C$3</c:f>
              <c:numCache>
                <c:formatCode>0%</c:formatCode>
                <c:ptCount val="2"/>
                <c:pt idx="0">
                  <c:v>0.38400000000000001</c:v>
                </c:pt>
                <c:pt idx="1">
                  <c:v>0.39</c:v>
                </c:pt>
              </c:numCache>
            </c:numRef>
          </c:val>
          <c:extLst>
            <c:ext xmlns:c16="http://schemas.microsoft.com/office/drawing/2014/chart" uri="{C3380CC4-5D6E-409C-BE32-E72D297353CC}">
              <c16:uniqueId val="{00000001-65D3-204A-BA33-3BE90DD34900}"/>
            </c:ext>
          </c:extLst>
        </c:ser>
        <c:ser>
          <c:idx val="2"/>
          <c:order val="2"/>
          <c:tx>
            <c:strRef>
              <c:f>Blad1!$D$1</c:f>
              <c:strCache>
                <c:ptCount val="1"/>
                <c:pt idx="0">
                  <c:v>Ingen skillnad</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sv-S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Blad1!$A$2:$A$3</c:f>
              <c:strCache>
                <c:ptCount val="2"/>
                <c:pt idx="0">
                  <c:v>Effektmätning</c:v>
                </c:pt>
                <c:pt idx="1">
                  <c:v>Nollmätning</c:v>
                </c:pt>
              </c:strCache>
            </c:strRef>
          </c:cat>
          <c:val>
            <c:numRef>
              <c:f>Blad1!$D$2:$D$3</c:f>
              <c:numCache>
                <c:formatCode>0%</c:formatCode>
                <c:ptCount val="2"/>
                <c:pt idx="0">
                  <c:v>0.159</c:v>
                </c:pt>
                <c:pt idx="1">
                  <c:v>0.12</c:v>
                </c:pt>
              </c:numCache>
            </c:numRef>
          </c:val>
          <c:extLst>
            <c:ext xmlns:c16="http://schemas.microsoft.com/office/drawing/2014/chart" uri="{C3380CC4-5D6E-409C-BE32-E72D297353CC}">
              <c16:uniqueId val="{00000002-65D3-204A-BA33-3BE90DD34900}"/>
            </c:ext>
          </c:extLst>
        </c:ser>
        <c:ser>
          <c:idx val="3"/>
          <c:order val="3"/>
          <c:tx>
            <c:strRef>
              <c:f>Blad1!$E$1</c:f>
              <c:strCache>
                <c:ptCount val="1"/>
                <c:pt idx="0">
                  <c:v>Säkerheten har ökat något</c:v>
                </c:pt>
              </c:strCache>
            </c:strRef>
          </c:tx>
          <c:spPr>
            <a:solidFill>
              <a:srgbClr val="92D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sv-S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Blad1!$A$2:$A$3</c:f>
              <c:strCache>
                <c:ptCount val="2"/>
                <c:pt idx="0">
                  <c:v>Effektmätning</c:v>
                </c:pt>
                <c:pt idx="1">
                  <c:v>Nollmätning</c:v>
                </c:pt>
              </c:strCache>
            </c:strRef>
          </c:cat>
          <c:val>
            <c:numRef>
              <c:f>Blad1!$E$2:$E$3</c:f>
              <c:numCache>
                <c:formatCode>0%</c:formatCode>
                <c:ptCount val="2"/>
                <c:pt idx="0">
                  <c:v>6.2E-2</c:v>
                </c:pt>
                <c:pt idx="1">
                  <c:v>0.06</c:v>
                </c:pt>
              </c:numCache>
            </c:numRef>
          </c:val>
          <c:extLst>
            <c:ext xmlns:c16="http://schemas.microsoft.com/office/drawing/2014/chart" uri="{C3380CC4-5D6E-409C-BE32-E72D297353CC}">
              <c16:uniqueId val="{00000003-65D3-204A-BA33-3BE90DD34900}"/>
            </c:ext>
          </c:extLst>
        </c:ser>
        <c:ser>
          <c:idx val="4"/>
          <c:order val="4"/>
          <c:tx>
            <c:strRef>
              <c:f>Blad1!$F$1</c:f>
              <c:strCache>
                <c:ptCount val="1"/>
                <c:pt idx="0">
                  <c:v>Säkerheten har ökat mycket</c:v>
                </c:pt>
              </c:strCache>
            </c:strRef>
          </c:tx>
          <c:spPr>
            <a:solidFill>
              <a:srgbClr val="00B050"/>
            </a:solidFill>
            <a:ln>
              <a:noFill/>
            </a:ln>
            <a:effectLst/>
          </c:spPr>
          <c:invertIfNegative val="0"/>
          <c:dLbls>
            <c:delete val="1"/>
          </c:dLbls>
          <c:cat>
            <c:strRef>
              <c:f>Blad1!$A$2:$A$3</c:f>
              <c:strCache>
                <c:ptCount val="2"/>
                <c:pt idx="0">
                  <c:v>Effektmätning</c:v>
                </c:pt>
                <c:pt idx="1">
                  <c:v>Nollmätning</c:v>
                </c:pt>
              </c:strCache>
            </c:strRef>
          </c:cat>
          <c:val>
            <c:numRef>
              <c:f>Blad1!$F$2:$F$3</c:f>
              <c:numCache>
                <c:formatCode>0%</c:formatCode>
                <c:ptCount val="2"/>
                <c:pt idx="0">
                  <c:v>0.02</c:v>
                </c:pt>
                <c:pt idx="1">
                  <c:v>0.03</c:v>
                </c:pt>
              </c:numCache>
            </c:numRef>
          </c:val>
          <c:extLst>
            <c:ext xmlns:c16="http://schemas.microsoft.com/office/drawing/2014/chart" uri="{C3380CC4-5D6E-409C-BE32-E72D297353CC}">
              <c16:uniqueId val="{00000004-65D3-204A-BA33-3BE90DD34900}"/>
            </c:ext>
          </c:extLst>
        </c:ser>
        <c:ser>
          <c:idx val="5"/>
          <c:order val="5"/>
          <c:tx>
            <c:strRef>
              <c:f>Blad1!$G$1</c:f>
              <c:strCache>
                <c:ptCount val="1"/>
                <c:pt idx="0">
                  <c:v>Vet ej</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sv-SE"/>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Blad1!$A$2:$A$3</c:f>
              <c:strCache>
                <c:ptCount val="2"/>
                <c:pt idx="0">
                  <c:v>Effektmätning</c:v>
                </c:pt>
                <c:pt idx="1">
                  <c:v>Nollmätning</c:v>
                </c:pt>
              </c:strCache>
            </c:strRef>
          </c:cat>
          <c:val>
            <c:numRef>
              <c:f>Blad1!$G$2:$G$3</c:f>
              <c:numCache>
                <c:formatCode>0%</c:formatCode>
                <c:ptCount val="2"/>
                <c:pt idx="0">
                  <c:v>0.02</c:v>
                </c:pt>
                <c:pt idx="1">
                  <c:v>0.03</c:v>
                </c:pt>
              </c:numCache>
            </c:numRef>
          </c:val>
          <c:extLst>
            <c:ext xmlns:c16="http://schemas.microsoft.com/office/drawing/2014/chart" uri="{C3380CC4-5D6E-409C-BE32-E72D297353CC}">
              <c16:uniqueId val="{00000005-65D3-204A-BA33-3BE90DD34900}"/>
            </c:ext>
          </c:extLst>
        </c:ser>
        <c:dLbls>
          <c:dLblPos val="ctr"/>
          <c:showLegendKey val="0"/>
          <c:showVal val="1"/>
          <c:showCatName val="0"/>
          <c:showSerName val="0"/>
          <c:showPercent val="0"/>
          <c:showBubbleSize val="0"/>
        </c:dLbls>
        <c:gapWidth val="150"/>
        <c:overlap val="100"/>
        <c:axId val="2101318112"/>
        <c:axId val="2145637616"/>
      </c:barChart>
      <c:catAx>
        <c:axId val="2101318112"/>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2145637616"/>
        <c:crosses val="autoZero"/>
        <c:auto val="1"/>
        <c:lblAlgn val="ctr"/>
        <c:lblOffset val="100"/>
        <c:noMultiLvlLbl val="0"/>
      </c:catAx>
      <c:valAx>
        <c:axId val="2145637616"/>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2101318112"/>
        <c:crosses val="autoZero"/>
        <c:crossBetween val="between"/>
      </c:valAx>
      <c:spPr>
        <a:noFill/>
        <a:ln>
          <a:noFill/>
        </a:ln>
        <a:effectLst/>
      </c:spPr>
    </c:plotArea>
    <c:legend>
      <c:legendPos val="b"/>
      <c:layout>
        <c:manualLayout>
          <c:xMode val="edge"/>
          <c:yMode val="edge"/>
          <c:x val="0.1026769487169554"/>
          <c:y val="0.8171586208602527"/>
          <c:w val="0.86792034103525517"/>
          <c:h val="0.15879324370252854"/>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sv-SE"/>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1"/>
    <c:plotArea>
      <c:layout/>
      <c:barChart>
        <c:barDir val="bar"/>
        <c:grouping val="clustered"/>
        <c:varyColors val="0"/>
        <c:ser>
          <c:idx val="0"/>
          <c:order val="0"/>
          <c:tx>
            <c:strRef>
              <c:f>Blad1!$B$1</c:f>
              <c:strCache>
                <c:ptCount val="1"/>
                <c:pt idx="0">
                  <c:v>Effektmätning</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Blad1!$A$2:$A$7</c:f>
              <c:strCache>
                <c:ptCount val="6"/>
                <c:pt idx="0">
                  <c:v>Vet inte</c:v>
                </c:pt>
                <c:pt idx="1">
                  <c:v>Minst två veckor</c:v>
                </c:pt>
                <c:pt idx="2">
                  <c:v>Minst en vecka</c:v>
                </c:pt>
                <c:pt idx="3">
                  <c:v>Minst 3-4 dygn</c:v>
                </c:pt>
                <c:pt idx="4">
                  <c:v>Minst 1-2 dygn</c:v>
                </c:pt>
                <c:pt idx="5">
                  <c:v>Minst 4-12 timmar</c:v>
                </c:pt>
              </c:strCache>
            </c:strRef>
          </c:cat>
          <c:val>
            <c:numRef>
              <c:f>Blad1!$B$2:$B$7</c:f>
              <c:numCache>
                <c:formatCode>0%</c:formatCode>
                <c:ptCount val="6"/>
                <c:pt idx="0">
                  <c:v>9.4E-2</c:v>
                </c:pt>
                <c:pt idx="1">
                  <c:v>0.14599999999999999</c:v>
                </c:pt>
                <c:pt idx="2">
                  <c:v>0.27900000000000003</c:v>
                </c:pt>
                <c:pt idx="3">
                  <c:v>0.27600000000000002</c:v>
                </c:pt>
                <c:pt idx="4">
                  <c:v>0.17</c:v>
                </c:pt>
                <c:pt idx="5">
                  <c:v>3.5000000000000003E-2</c:v>
                </c:pt>
              </c:numCache>
            </c:numRef>
          </c:val>
          <c:extLst>
            <c:ext xmlns:c16="http://schemas.microsoft.com/office/drawing/2014/chart" uri="{C3380CC4-5D6E-409C-BE32-E72D297353CC}">
              <c16:uniqueId val="{00000000-00BE-5E49-AA3A-76C26FAF77E7}"/>
            </c:ext>
          </c:extLst>
        </c:ser>
        <c:ser>
          <c:idx val="1"/>
          <c:order val="1"/>
          <c:tx>
            <c:strRef>
              <c:f>Blad1!$C$1</c:f>
              <c:strCache>
                <c:ptCount val="1"/>
                <c:pt idx="0">
                  <c:v>Nollmätning</c:v>
                </c:pt>
              </c:strCache>
            </c:strRef>
          </c:tx>
          <c:spPr>
            <a:solidFill>
              <a:schemeClr val="accent6"/>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Blad1!$A$2:$A$7</c:f>
              <c:strCache>
                <c:ptCount val="6"/>
                <c:pt idx="0">
                  <c:v>Vet inte</c:v>
                </c:pt>
                <c:pt idx="1">
                  <c:v>Minst två veckor</c:v>
                </c:pt>
                <c:pt idx="2">
                  <c:v>Minst en vecka</c:v>
                </c:pt>
                <c:pt idx="3">
                  <c:v>Minst 3-4 dygn</c:v>
                </c:pt>
                <c:pt idx="4">
                  <c:v>Minst 1-2 dygn</c:v>
                </c:pt>
                <c:pt idx="5">
                  <c:v>Minst 4-12 timmar</c:v>
                </c:pt>
              </c:strCache>
            </c:strRef>
          </c:cat>
          <c:val>
            <c:numRef>
              <c:f>Blad1!$C$2:$C$7</c:f>
              <c:numCache>
                <c:formatCode>0%</c:formatCode>
                <c:ptCount val="6"/>
                <c:pt idx="0">
                  <c:v>9.9000000000000005E-2</c:v>
                </c:pt>
                <c:pt idx="1">
                  <c:v>0.17</c:v>
                </c:pt>
                <c:pt idx="2">
                  <c:v>0.26600000000000001</c:v>
                </c:pt>
                <c:pt idx="3">
                  <c:v>0.253</c:v>
                </c:pt>
                <c:pt idx="4">
                  <c:v>0.17899999999999999</c:v>
                </c:pt>
                <c:pt idx="5">
                  <c:v>3.3000000000000002E-2</c:v>
                </c:pt>
              </c:numCache>
            </c:numRef>
          </c:val>
          <c:extLst>
            <c:ext xmlns:c16="http://schemas.microsoft.com/office/drawing/2014/chart" uri="{C3380CC4-5D6E-409C-BE32-E72D297353CC}">
              <c16:uniqueId val="{00000000-3A02-9B49-BE19-6A012D894C3F}"/>
            </c:ext>
          </c:extLst>
        </c:ser>
        <c:dLbls>
          <c:dLblPos val="outEnd"/>
          <c:showLegendKey val="0"/>
          <c:showVal val="1"/>
          <c:showCatName val="0"/>
          <c:showSerName val="0"/>
          <c:showPercent val="0"/>
          <c:showBubbleSize val="0"/>
        </c:dLbls>
        <c:gapWidth val="182"/>
        <c:axId val="455949568"/>
        <c:axId val="2127366000"/>
      </c:barChart>
      <c:catAx>
        <c:axId val="45594956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2127366000"/>
        <c:crosses val="autoZero"/>
        <c:auto val="1"/>
        <c:lblAlgn val="ctr"/>
        <c:lblOffset val="100"/>
        <c:noMultiLvlLbl val="0"/>
      </c:catAx>
      <c:valAx>
        <c:axId val="2127366000"/>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455949568"/>
        <c:crosses val="autoZero"/>
        <c:crossBetween val="between"/>
        <c:minorUnit val="0.25"/>
      </c:valAx>
      <c:spPr>
        <a:noFill/>
        <a:ln>
          <a:noFill/>
        </a:ln>
        <a:effectLst/>
      </c:spPr>
    </c:plotArea>
    <c:legend>
      <c:legendPos val="r"/>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sv-SE"/>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1"/>
    <c:plotArea>
      <c:layout/>
      <c:barChart>
        <c:barDir val="bar"/>
        <c:grouping val="clustered"/>
        <c:varyColors val="0"/>
        <c:ser>
          <c:idx val="0"/>
          <c:order val="0"/>
          <c:tx>
            <c:strRef>
              <c:f>Blad1!$B$1</c:f>
              <c:strCache>
                <c:ptCount val="1"/>
                <c:pt idx="0">
                  <c:v>Effektmätning</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Blad1!$A$2:$A$6</c:f>
              <c:strCache>
                <c:ptCount val="5"/>
                <c:pt idx="0">
                  <c:v>Instämmer helt och hållet</c:v>
                </c:pt>
                <c:pt idx="1">
                  <c:v>Instämmer</c:v>
                </c:pt>
                <c:pt idx="2">
                  <c:v>Osäker</c:v>
                </c:pt>
                <c:pt idx="3">
                  <c:v>Instämmer inte</c:v>
                </c:pt>
                <c:pt idx="4">
                  <c:v>Instämmer inte alls</c:v>
                </c:pt>
              </c:strCache>
            </c:strRef>
          </c:cat>
          <c:val>
            <c:numRef>
              <c:f>Blad1!$B$2:$B$6</c:f>
              <c:numCache>
                <c:formatCode>0%</c:formatCode>
                <c:ptCount val="5"/>
                <c:pt idx="0">
                  <c:v>2.8000000000000001E-2</c:v>
                </c:pt>
                <c:pt idx="1">
                  <c:v>0.34699999999999998</c:v>
                </c:pt>
                <c:pt idx="2">
                  <c:v>0.43099999999999999</c:v>
                </c:pt>
                <c:pt idx="3">
                  <c:v>0.14000000000000001</c:v>
                </c:pt>
                <c:pt idx="4">
                  <c:v>5.1999999999999998E-2</c:v>
                </c:pt>
              </c:numCache>
            </c:numRef>
          </c:val>
          <c:extLst>
            <c:ext xmlns:c16="http://schemas.microsoft.com/office/drawing/2014/chart" uri="{C3380CC4-5D6E-409C-BE32-E72D297353CC}">
              <c16:uniqueId val="{00000000-A80D-C740-9807-D319F1B57DF7}"/>
            </c:ext>
          </c:extLst>
        </c:ser>
        <c:ser>
          <c:idx val="1"/>
          <c:order val="1"/>
          <c:tx>
            <c:strRef>
              <c:f>Blad1!$C$1</c:f>
              <c:strCache>
                <c:ptCount val="1"/>
                <c:pt idx="0">
                  <c:v>Nollmätning</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Blad1!$A$2:$A$6</c:f>
              <c:strCache>
                <c:ptCount val="5"/>
                <c:pt idx="0">
                  <c:v>Instämmer helt och hållet</c:v>
                </c:pt>
                <c:pt idx="1">
                  <c:v>Instämmer</c:v>
                </c:pt>
                <c:pt idx="2">
                  <c:v>Osäker</c:v>
                </c:pt>
                <c:pt idx="3">
                  <c:v>Instämmer inte</c:v>
                </c:pt>
                <c:pt idx="4">
                  <c:v>Instämmer inte alls</c:v>
                </c:pt>
              </c:strCache>
            </c:strRef>
          </c:cat>
          <c:val>
            <c:numRef>
              <c:f>Blad1!$C$2:$C$6</c:f>
              <c:numCache>
                <c:formatCode>0%</c:formatCode>
                <c:ptCount val="5"/>
                <c:pt idx="0">
                  <c:v>2.1999999999999999E-2</c:v>
                </c:pt>
                <c:pt idx="1">
                  <c:v>0.24299999999999999</c:v>
                </c:pt>
                <c:pt idx="2">
                  <c:v>0.48299999999999998</c:v>
                </c:pt>
                <c:pt idx="3">
                  <c:v>0.16900000000000001</c:v>
                </c:pt>
                <c:pt idx="4">
                  <c:v>8.3000000000000004E-2</c:v>
                </c:pt>
              </c:numCache>
            </c:numRef>
          </c:val>
          <c:extLst>
            <c:ext xmlns:c16="http://schemas.microsoft.com/office/drawing/2014/chart" uri="{C3380CC4-5D6E-409C-BE32-E72D297353CC}">
              <c16:uniqueId val="{00000000-24C7-9A4C-A522-8367BFD59FD7}"/>
            </c:ext>
          </c:extLst>
        </c:ser>
        <c:dLbls>
          <c:dLblPos val="outEnd"/>
          <c:showLegendKey val="0"/>
          <c:showVal val="1"/>
          <c:showCatName val="0"/>
          <c:showSerName val="0"/>
          <c:showPercent val="0"/>
          <c:showBubbleSize val="0"/>
        </c:dLbls>
        <c:gapWidth val="182"/>
        <c:axId val="199739760"/>
        <c:axId val="794378992"/>
      </c:barChart>
      <c:catAx>
        <c:axId val="1997397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794378992"/>
        <c:crosses val="autoZero"/>
        <c:auto val="1"/>
        <c:lblAlgn val="ctr"/>
        <c:lblOffset val="100"/>
        <c:noMultiLvlLbl val="0"/>
      </c:catAx>
      <c:valAx>
        <c:axId val="794378992"/>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crossAx val="199739760"/>
        <c:crosses val="autoZero"/>
        <c:crossBetween val="between"/>
        <c:minorUnit val="0.25"/>
      </c:valAx>
      <c:spPr>
        <a:noFill/>
        <a:ln>
          <a:noFill/>
        </a:ln>
        <a:effectLst/>
      </c:spPr>
    </c:plotArea>
    <c:legend>
      <c:legendPos val="r"/>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sv-SE"/>
    </a:p>
  </c:txPr>
  <c:externalData r:id="rId3">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withinLinearReversed" id="26">
  <a:schemeClr val="accent6"/>
</cs:colorStyle>
</file>

<file path=ppt/charts/colors11.xml><?xml version="1.0" encoding="utf-8"?>
<cs:colorStyle xmlns:cs="http://schemas.microsoft.com/office/drawing/2012/chartStyle" xmlns:a="http://schemas.openxmlformats.org/drawingml/2006/main" meth="withinLinearReversed" id="26">
  <a:schemeClr val="accent6"/>
</cs:colorStyle>
</file>

<file path=ppt/charts/colors12.xml><?xml version="1.0" encoding="utf-8"?>
<cs:colorStyle xmlns:cs="http://schemas.microsoft.com/office/drawing/2012/chartStyle" xmlns:a="http://schemas.openxmlformats.org/drawingml/2006/main" meth="withinLinearReversed" id="26">
  <a:schemeClr val="accent6"/>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withinLinearReversed" id="26">
  <a:schemeClr val="accent6"/>
</cs:colorStyle>
</file>

<file path=ppt/charts/colors15.xml><?xml version="1.0" encoding="utf-8"?>
<cs:colorStyle xmlns:cs="http://schemas.microsoft.com/office/drawing/2012/chartStyle" xmlns:a="http://schemas.openxmlformats.org/drawingml/2006/main" meth="withinLinearReversed" id="26">
  <a:schemeClr val="accent6"/>
</cs:colorStyle>
</file>

<file path=ppt/charts/colors16.xml><?xml version="1.0" encoding="utf-8"?>
<cs:colorStyle xmlns:cs="http://schemas.microsoft.com/office/drawing/2012/chartStyle" xmlns:a="http://schemas.openxmlformats.org/drawingml/2006/main" meth="withinLinearReversed" id="26">
  <a:schemeClr val="accent6"/>
</cs:colorStyle>
</file>

<file path=ppt/charts/colors17.xml><?xml version="1.0" encoding="utf-8"?>
<cs:colorStyle xmlns:cs="http://schemas.microsoft.com/office/drawing/2012/chartStyle" xmlns:a="http://schemas.openxmlformats.org/drawingml/2006/main" meth="withinLinearReversed" id="26">
  <a:schemeClr val="accent6"/>
</cs:colorStyle>
</file>

<file path=ppt/charts/colors18.xml><?xml version="1.0" encoding="utf-8"?>
<cs:colorStyle xmlns:cs="http://schemas.microsoft.com/office/drawing/2012/chartStyle" xmlns:a="http://schemas.openxmlformats.org/drawingml/2006/main" meth="withinLinearReversed" id="26">
  <a:schemeClr val="accent6"/>
</cs:colorStyle>
</file>

<file path=ppt/charts/colors19.xml><?xml version="1.0" encoding="utf-8"?>
<cs:colorStyle xmlns:cs="http://schemas.microsoft.com/office/drawing/2012/chartStyle" xmlns:a="http://schemas.openxmlformats.org/drawingml/2006/main" meth="withinLinearReversed" id="26">
  <a:schemeClr val="accent6"/>
</cs:colorStyle>
</file>

<file path=ppt/charts/colors2.xml><?xml version="1.0" encoding="utf-8"?>
<cs:colorStyle xmlns:cs="http://schemas.microsoft.com/office/drawing/2012/chartStyle" xmlns:a="http://schemas.openxmlformats.org/drawingml/2006/main" meth="withinLinearReversed" id="26">
  <a:schemeClr val="accent6"/>
</cs:colorStyle>
</file>

<file path=ppt/charts/colors20.xml><?xml version="1.0" encoding="utf-8"?>
<cs:colorStyle xmlns:cs="http://schemas.microsoft.com/office/drawing/2012/chartStyle" xmlns:a="http://schemas.openxmlformats.org/drawingml/2006/main" meth="withinLinearReversed" id="26">
  <a:schemeClr val="accent6"/>
</cs:colorStyle>
</file>

<file path=ppt/charts/colors21.xml><?xml version="1.0" encoding="utf-8"?>
<cs:colorStyle xmlns:cs="http://schemas.microsoft.com/office/drawing/2012/chartStyle" xmlns:a="http://schemas.openxmlformats.org/drawingml/2006/main" meth="withinLinearReversed" id="26">
  <a:schemeClr val="accent6"/>
</cs:colorStyle>
</file>

<file path=ppt/charts/colors22.xml><?xml version="1.0" encoding="utf-8"?>
<cs:colorStyle xmlns:cs="http://schemas.microsoft.com/office/drawing/2012/chartStyle" xmlns:a="http://schemas.openxmlformats.org/drawingml/2006/main" meth="withinLinearReversed" id="26">
  <a:schemeClr val="accent6"/>
</cs:colorStyle>
</file>

<file path=ppt/charts/colors23.xml><?xml version="1.0" encoding="utf-8"?>
<cs:colorStyle xmlns:cs="http://schemas.microsoft.com/office/drawing/2012/chartStyle" xmlns:a="http://schemas.openxmlformats.org/drawingml/2006/main" meth="withinLinearReversed" id="26">
  <a:schemeClr val="accent6"/>
</cs:colorStyle>
</file>

<file path=ppt/charts/colors2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7.xml><?xml version="1.0" encoding="utf-8"?>
<cs:colorStyle xmlns:cs="http://schemas.microsoft.com/office/drawing/2012/chartStyle" xmlns:a="http://schemas.openxmlformats.org/drawingml/2006/main" meth="withinLinearReversed" id="26">
  <a:schemeClr val="accent6"/>
</cs:colorStyle>
</file>

<file path=ppt/charts/colors28.xml><?xml version="1.0" encoding="utf-8"?>
<cs:colorStyle xmlns:cs="http://schemas.microsoft.com/office/drawing/2012/chartStyle" xmlns:a="http://schemas.openxmlformats.org/drawingml/2006/main" meth="withinLinearReversed" id="26">
  <a:schemeClr val="accent6"/>
</cs:colorStyle>
</file>

<file path=ppt/charts/colors2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withinLinearReversed" id="26">
  <a:schemeClr val="accent6"/>
</cs:colorStyle>
</file>

<file path=ppt/charts/colors30.xml><?xml version="1.0" encoding="utf-8"?>
<cs:colorStyle xmlns:cs="http://schemas.microsoft.com/office/drawing/2012/chartStyle" xmlns:a="http://schemas.openxmlformats.org/drawingml/2006/main" meth="withinLinearReversed" id="26">
  <a:schemeClr val="accent6"/>
</cs:colorStyle>
</file>

<file path=ppt/charts/colors31.xml><?xml version="1.0" encoding="utf-8"?>
<cs:colorStyle xmlns:cs="http://schemas.microsoft.com/office/drawing/2012/chartStyle" xmlns:a="http://schemas.openxmlformats.org/drawingml/2006/main" meth="withinLinearReversed" id="26">
  <a:schemeClr val="accent6"/>
</cs:colorStyle>
</file>

<file path=ppt/charts/colors32.xml><?xml version="1.0" encoding="utf-8"?>
<cs:colorStyle xmlns:cs="http://schemas.microsoft.com/office/drawing/2012/chartStyle" xmlns:a="http://schemas.openxmlformats.org/drawingml/2006/main" meth="withinLinearReversed" id="26">
  <a:schemeClr val="accent6"/>
</cs:colorStyle>
</file>

<file path=ppt/charts/colors33.xml><?xml version="1.0" encoding="utf-8"?>
<cs:colorStyle xmlns:cs="http://schemas.microsoft.com/office/drawing/2012/chartStyle" xmlns:a="http://schemas.openxmlformats.org/drawingml/2006/main" meth="withinLinearReversed" id="26">
  <a:schemeClr val="accent6"/>
</cs:colorStyle>
</file>

<file path=ppt/charts/colors34.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5.xml><?xml version="1.0" encoding="utf-8"?>
<cs:colorStyle xmlns:cs="http://schemas.microsoft.com/office/drawing/2012/chartStyle" xmlns:a="http://schemas.openxmlformats.org/drawingml/2006/main" meth="withinLinearReversed" id="26">
  <a:schemeClr val="accent6"/>
</cs:colorStyle>
</file>

<file path=ppt/charts/colors36.xml><?xml version="1.0" encoding="utf-8"?>
<cs:colorStyle xmlns:cs="http://schemas.microsoft.com/office/drawing/2012/chartStyle" xmlns:a="http://schemas.openxmlformats.org/drawingml/2006/main" meth="withinLinearReversed" id="26">
  <a:schemeClr val="accent6"/>
</cs:colorStyle>
</file>

<file path=ppt/charts/colors37.xml><?xml version="1.0" encoding="utf-8"?>
<cs:colorStyle xmlns:cs="http://schemas.microsoft.com/office/drawing/2012/chartStyle" xmlns:a="http://schemas.openxmlformats.org/drawingml/2006/main" meth="withinLinearReversed" id="26">
  <a:schemeClr val="accent6"/>
</cs:colorStyle>
</file>

<file path=ppt/charts/colors38.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withinLinearReversed" id="26">
  <a:schemeClr val="accent6"/>
</cs:colorStyle>
</file>

<file path=ppt/charts/colors9.xml><?xml version="1.0" encoding="utf-8"?>
<cs:colorStyle xmlns:cs="http://schemas.microsoft.com/office/drawing/2012/chartStyle" xmlns:a="http://schemas.openxmlformats.org/drawingml/2006/main" meth="withinLinearReversed" id="26">
  <a:schemeClr val="accent6"/>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9.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D8FEB58-5D1F-F749-A9EB-A0BE65DB4422}" type="datetimeFigureOut">
              <a:rPr lang="sv-SE" smtClean="0"/>
              <a:t>2025-03-12</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36C5783-69D2-9E4E-9921-EADC96A5EEF5}" type="slidenum">
              <a:rPr lang="sv-SE" smtClean="0"/>
              <a:t>‹#›</a:t>
            </a:fld>
            <a:endParaRPr lang="sv-SE"/>
          </a:p>
        </p:txBody>
      </p:sp>
    </p:spTree>
    <p:extLst>
      <p:ext uri="{BB962C8B-B14F-4D97-AF65-F5344CB8AC3E}">
        <p14:creationId xmlns:p14="http://schemas.microsoft.com/office/powerpoint/2010/main" val="40995716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9D0D0065-5D77-E742-BB01-EC043FF21A57}" type="slidenum">
              <a:rPr lang="sv-SE" smtClean="0"/>
              <a:t>35</a:t>
            </a:fld>
            <a:endParaRPr lang="sv-SE"/>
          </a:p>
        </p:txBody>
      </p:sp>
    </p:spTree>
    <p:extLst>
      <p:ext uri="{BB962C8B-B14F-4D97-AF65-F5344CB8AC3E}">
        <p14:creationId xmlns:p14="http://schemas.microsoft.com/office/powerpoint/2010/main" val="10424940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FCAE1A-0828-68E8-A769-CB62B3F2B0B5}"/>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0F23EFE9-7F11-62B0-ECE2-11474040A750}"/>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D89C4F56-2FF1-EFC3-99FF-D036ECCDF900}"/>
              </a:ext>
            </a:extLst>
          </p:cNvPr>
          <p:cNvSpPr>
            <a:spLocks noGrp="1"/>
          </p:cNvSpPr>
          <p:nvPr>
            <p:ph type="body" idx="1"/>
          </p:nvPr>
        </p:nvSpPr>
        <p:spPr/>
        <p:txBody>
          <a:bodyPr/>
          <a:lstStyle/>
          <a:p>
            <a:endParaRPr lang="sv-SE"/>
          </a:p>
        </p:txBody>
      </p:sp>
      <p:sp>
        <p:nvSpPr>
          <p:cNvPr id="4" name="Platshållare för bildnummer 3">
            <a:extLst>
              <a:ext uri="{FF2B5EF4-FFF2-40B4-BE49-F238E27FC236}">
                <a16:creationId xmlns:a16="http://schemas.microsoft.com/office/drawing/2014/main" id="{3E09478E-1755-AEFA-7422-0A9595D9106D}"/>
              </a:ext>
            </a:extLst>
          </p:cNvPr>
          <p:cNvSpPr>
            <a:spLocks noGrp="1"/>
          </p:cNvSpPr>
          <p:nvPr>
            <p:ph type="sldNum" sz="quarter" idx="5"/>
          </p:nvPr>
        </p:nvSpPr>
        <p:spPr/>
        <p:txBody>
          <a:bodyPr/>
          <a:lstStyle/>
          <a:p>
            <a:fld id="{9D0D0065-5D77-E742-BB01-EC043FF21A57}" type="slidenum">
              <a:rPr lang="sv-SE" smtClean="0"/>
              <a:t>42</a:t>
            </a:fld>
            <a:endParaRPr lang="sv-SE"/>
          </a:p>
        </p:txBody>
      </p:sp>
    </p:spTree>
    <p:extLst>
      <p:ext uri="{BB962C8B-B14F-4D97-AF65-F5344CB8AC3E}">
        <p14:creationId xmlns:p14="http://schemas.microsoft.com/office/powerpoint/2010/main" val="409975250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image" Target="../media/image1.png"/><Relationship Id="rId5" Type="http://schemas.openxmlformats.org/officeDocument/2006/relationships/image" Target="../media/image2.png"/><Relationship Id="rId4"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4.xml"/><Relationship Id="rId1" Type="http://schemas.openxmlformats.org/officeDocument/2006/relationships/tags" Target="../tags/tag33.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5" Type="http://schemas.openxmlformats.org/officeDocument/2006/relationships/slideMaster" Target="../slideMasters/slideMaster1.xml"/><Relationship Id="rId4" Type="http://schemas.openxmlformats.org/officeDocument/2006/relationships/tags" Target="../tags/tag38.xml"/></Relationships>
</file>

<file path=ppt/slideLayouts/_rels/slideLayout12.xml.rels><?xml version="1.0" encoding="UTF-8" standalone="yes"?>
<Relationships xmlns="http://schemas.openxmlformats.org/package/2006/relationships"><Relationship Id="rId3" Type="http://schemas.openxmlformats.org/officeDocument/2006/relationships/tags" Target="../tags/tag41.xml"/><Relationship Id="rId2" Type="http://schemas.openxmlformats.org/officeDocument/2006/relationships/tags" Target="../tags/tag40.xml"/><Relationship Id="rId1" Type="http://schemas.openxmlformats.org/officeDocument/2006/relationships/tags" Target="../tags/tag39.xml"/><Relationship Id="rId5" Type="http://schemas.openxmlformats.org/officeDocument/2006/relationships/image" Target="../media/image3.png"/><Relationship Id="rId4"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tags" Target="../tags/tag42.xml"/><Relationship Id="rId5" Type="http://schemas.openxmlformats.org/officeDocument/2006/relationships/image" Target="../media/image3.png"/><Relationship Id="rId4"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6.xml"/><Relationship Id="rId1" Type="http://schemas.openxmlformats.org/officeDocument/2006/relationships/tags" Target="../tags/tag45.xml"/><Relationship Id="rId4"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tags" Target="../tags/tag47.xml"/><Relationship Id="rId6" Type="http://schemas.openxmlformats.org/officeDocument/2006/relationships/image" Target="../media/image3.png"/><Relationship Id="rId5" Type="http://schemas.openxmlformats.org/officeDocument/2006/relationships/slideMaster" Target="../slideMasters/slideMaster1.xml"/><Relationship Id="rId4" Type="http://schemas.openxmlformats.org/officeDocument/2006/relationships/tags" Target="../tags/tag50.xml"/></Relationships>
</file>

<file path=ppt/slideLayouts/_rels/slideLayout16.xml.rels><?xml version="1.0" encoding="UTF-8" standalone="yes"?>
<Relationships xmlns="http://schemas.openxmlformats.org/package/2006/relationships"><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tags" Target="../tags/tag51.xml"/><Relationship Id="rId6" Type="http://schemas.openxmlformats.org/officeDocument/2006/relationships/image" Target="../media/image1.png"/><Relationship Id="rId5" Type="http://schemas.openxmlformats.org/officeDocument/2006/relationships/image" Target="../media/image4.png"/><Relationship Id="rId4"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6" Type="http://schemas.openxmlformats.org/officeDocument/2006/relationships/image" Target="../media/image2.png"/><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8.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image" Target="../media/image2.png"/><Relationship Id="rId5" Type="http://schemas.openxmlformats.org/officeDocument/2006/relationships/slideMaster" Target="../slideMasters/slideMaster1.xml"/><Relationship Id="rId4" Type="http://schemas.openxmlformats.org/officeDocument/2006/relationships/tags" Target="../tags/tag61.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64.xml"/><Relationship Id="rId2" Type="http://schemas.openxmlformats.org/officeDocument/2006/relationships/tags" Target="../tags/tag63.xml"/><Relationship Id="rId1" Type="http://schemas.openxmlformats.org/officeDocument/2006/relationships/tags" Target="../tags/tag62.xml"/><Relationship Id="rId4"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tags" Target="../tags/tag10.xml"/><Relationship Id="rId4"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67.xml"/><Relationship Id="rId2" Type="http://schemas.openxmlformats.org/officeDocument/2006/relationships/tags" Target="../tags/tag66.xml"/><Relationship Id="rId1" Type="http://schemas.openxmlformats.org/officeDocument/2006/relationships/tags" Target="../tags/tag65.xml"/><Relationship Id="rId4"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tags" Target="../tags/tag70.xml"/><Relationship Id="rId2" Type="http://schemas.openxmlformats.org/officeDocument/2006/relationships/tags" Target="../tags/tag69.xml"/><Relationship Id="rId1" Type="http://schemas.openxmlformats.org/officeDocument/2006/relationships/tags" Target="../tags/tag68.xml"/><Relationship Id="rId4"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73.xml"/><Relationship Id="rId2" Type="http://schemas.openxmlformats.org/officeDocument/2006/relationships/tags" Target="../tags/tag72.xml"/><Relationship Id="rId1" Type="http://schemas.openxmlformats.org/officeDocument/2006/relationships/tags" Target="../tags/tag71.xml"/><Relationship Id="rId5" Type="http://schemas.openxmlformats.org/officeDocument/2006/relationships/image" Target="../media/image2.png"/><Relationship Id="rId4"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75.xml"/><Relationship Id="rId1" Type="http://schemas.openxmlformats.org/officeDocument/2006/relationships/tags" Target="../tags/tag74.xml"/><Relationship Id="rId4" Type="http://schemas.openxmlformats.org/officeDocument/2006/relationships/image" Target="../media/image2.png"/></Relationships>
</file>

<file path=ppt/slideLayouts/_rels/slideLayout24.xml.rels><?xml version="1.0" encoding="UTF-8" standalone="yes"?>
<Relationships xmlns="http://schemas.openxmlformats.org/package/2006/relationships"><Relationship Id="rId3" Type="http://schemas.openxmlformats.org/officeDocument/2006/relationships/tags" Target="../tags/tag78.xml"/><Relationship Id="rId2" Type="http://schemas.openxmlformats.org/officeDocument/2006/relationships/tags" Target="../tags/tag77.xml"/><Relationship Id="rId1" Type="http://schemas.openxmlformats.org/officeDocument/2006/relationships/tags" Target="../tags/tag76.xml"/><Relationship Id="rId5" Type="http://schemas.openxmlformats.org/officeDocument/2006/relationships/image" Target="../media/image2.png"/><Relationship Id="rId4"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80.xml"/><Relationship Id="rId1" Type="http://schemas.openxmlformats.org/officeDocument/2006/relationships/tags" Target="../tags/tag79.xml"/><Relationship Id="rId4" Type="http://schemas.openxmlformats.org/officeDocument/2006/relationships/image" Target="../media/image2.png"/></Relationships>
</file>

<file path=ppt/slideLayouts/_rels/slideLayout26.xml.rels><?xml version="1.0" encoding="UTF-8" standalone="yes"?>
<Relationships xmlns="http://schemas.openxmlformats.org/package/2006/relationships"><Relationship Id="rId3" Type="http://schemas.openxmlformats.org/officeDocument/2006/relationships/tags" Target="../tags/tag83.xml"/><Relationship Id="rId2" Type="http://schemas.openxmlformats.org/officeDocument/2006/relationships/tags" Target="../tags/tag82.xml"/><Relationship Id="rId1" Type="http://schemas.openxmlformats.org/officeDocument/2006/relationships/tags" Target="../tags/tag81.xml"/><Relationship Id="rId5" Type="http://schemas.openxmlformats.org/officeDocument/2006/relationships/slideMaster" Target="../slideMasters/slideMaster1.xml"/><Relationship Id="rId4" Type="http://schemas.openxmlformats.org/officeDocument/2006/relationships/tags" Target="../tags/tag84.xml"/></Relationships>
</file>

<file path=ppt/slideLayouts/_rels/slideLayout27.xml.rels><?xml version="1.0" encoding="UTF-8" standalone="yes"?>
<Relationships xmlns="http://schemas.openxmlformats.org/package/2006/relationships"><Relationship Id="rId3" Type="http://schemas.openxmlformats.org/officeDocument/2006/relationships/tags" Target="../tags/tag87.xml"/><Relationship Id="rId2" Type="http://schemas.openxmlformats.org/officeDocument/2006/relationships/tags" Target="../tags/tag86.xml"/><Relationship Id="rId1" Type="http://schemas.openxmlformats.org/officeDocument/2006/relationships/tags" Target="../tags/tag85.xml"/><Relationship Id="rId4"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3" Type="http://schemas.openxmlformats.org/officeDocument/2006/relationships/tags" Target="../tags/tag90.xml"/><Relationship Id="rId2" Type="http://schemas.openxmlformats.org/officeDocument/2006/relationships/tags" Target="../tags/tag89.xml"/><Relationship Id="rId1" Type="http://schemas.openxmlformats.org/officeDocument/2006/relationships/tags" Target="../tags/tag88.xml"/><Relationship Id="rId6" Type="http://schemas.openxmlformats.org/officeDocument/2006/relationships/slideMaster" Target="../slideMasters/slideMaster1.xml"/><Relationship Id="rId5" Type="http://schemas.openxmlformats.org/officeDocument/2006/relationships/tags" Target="../tags/tag92.xml"/><Relationship Id="rId4" Type="http://schemas.openxmlformats.org/officeDocument/2006/relationships/tags" Target="../tags/tag91.xml"/></Relationships>
</file>

<file path=ppt/slideLayouts/_rels/slideLayout29.xml.rels><?xml version="1.0" encoding="UTF-8" standalone="yes"?>
<Relationships xmlns="http://schemas.openxmlformats.org/package/2006/relationships"><Relationship Id="rId3" Type="http://schemas.openxmlformats.org/officeDocument/2006/relationships/tags" Target="../tags/tag95.xml"/><Relationship Id="rId2" Type="http://schemas.openxmlformats.org/officeDocument/2006/relationships/tags" Target="../tags/tag94.xml"/><Relationship Id="rId1" Type="http://schemas.openxmlformats.org/officeDocument/2006/relationships/tags" Target="../tags/tag93.xml"/><Relationship Id="rId5" Type="http://schemas.openxmlformats.org/officeDocument/2006/relationships/slideMaster" Target="../slideMasters/slideMaster1.xml"/><Relationship Id="rId4" Type="http://schemas.openxmlformats.org/officeDocument/2006/relationships/tags" Target="../tags/tag96.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tags" Target="../tags/tag13.xml"/><Relationship Id="rId4"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tags" Target="../tags/tag99.xml"/><Relationship Id="rId2" Type="http://schemas.openxmlformats.org/officeDocument/2006/relationships/tags" Target="../tags/tag98.xml"/><Relationship Id="rId1" Type="http://schemas.openxmlformats.org/officeDocument/2006/relationships/tags" Target="../tags/tag97.xml"/><Relationship Id="rId4"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3" Type="http://schemas.openxmlformats.org/officeDocument/2006/relationships/tags" Target="../tags/tag102.xml"/><Relationship Id="rId2" Type="http://schemas.openxmlformats.org/officeDocument/2006/relationships/tags" Target="../tags/tag101.xml"/><Relationship Id="rId1" Type="http://schemas.openxmlformats.org/officeDocument/2006/relationships/tags" Target="../tags/tag100.xml"/><Relationship Id="rId6" Type="http://schemas.openxmlformats.org/officeDocument/2006/relationships/slideMaster" Target="../slideMasters/slideMaster1.xml"/><Relationship Id="rId5" Type="http://schemas.openxmlformats.org/officeDocument/2006/relationships/tags" Target="../tags/tag104.xml"/><Relationship Id="rId4" Type="http://schemas.openxmlformats.org/officeDocument/2006/relationships/tags" Target="../tags/tag103.xml"/></Relationships>
</file>

<file path=ppt/slideLayouts/_rels/slideLayout32.xml.rels><?xml version="1.0" encoding="UTF-8" standalone="yes"?>
<Relationships xmlns="http://schemas.openxmlformats.org/package/2006/relationships"><Relationship Id="rId3" Type="http://schemas.openxmlformats.org/officeDocument/2006/relationships/tags" Target="../tags/tag107.xml"/><Relationship Id="rId2" Type="http://schemas.openxmlformats.org/officeDocument/2006/relationships/tags" Target="../tags/tag106.xml"/><Relationship Id="rId1" Type="http://schemas.openxmlformats.org/officeDocument/2006/relationships/tags" Target="../tags/tag105.xml"/><Relationship Id="rId6" Type="http://schemas.openxmlformats.org/officeDocument/2006/relationships/image" Target="../media/image3.png"/><Relationship Id="rId5" Type="http://schemas.openxmlformats.org/officeDocument/2006/relationships/slideMaster" Target="../slideMasters/slideMaster1.xml"/><Relationship Id="rId4" Type="http://schemas.openxmlformats.org/officeDocument/2006/relationships/tags" Target="../tags/tag108.xml"/></Relationships>
</file>

<file path=ppt/slideLayouts/_rels/slideLayout33.xml.rels><?xml version="1.0" encoding="UTF-8" standalone="yes"?>
<Relationships xmlns="http://schemas.openxmlformats.org/package/2006/relationships"><Relationship Id="rId3" Type="http://schemas.openxmlformats.org/officeDocument/2006/relationships/tags" Target="../tags/tag111.xml"/><Relationship Id="rId2" Type="http://schemas.openxmlformats.org/officeDocument/2006/relationships/tags" Target="../tags/tag110.xml"/><Relationship Id="rId1" Type="http://schemas.openxmlformats.org/officeDocument/2006/relationships/tags" Target="../tags/tag109.xml"/><Relationship Id="rId5" Type="http://schemas.openxmlformats.org/officeDocument/2006/relationships/image" Target="../media/image3.png"/><Relationship Id="rId4"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3" Type="http://schemas.openxmlformats.org/officeDocument/2006/relationships/tags" Target="../tags/tag114.xml"/><Relationship Id="rId7" Type="http://schemas.openxmlformats.org/officeDocument/2006/relationships/image" Target="../media/image3.png"/><Relationship Id="rId2" Type="http://schemas.openxmlformats.org/officeDocument/2006/relationships/tags" Target="../tags/tag113.xml"/><Relationship Id="rId1" Type="http://schemas.openxmlformats.org/officeDocument/2006/relationships/tags" Target="../tags/tag112.xml"/><Relationship Id="rId6" Type="http://schemas.openxmlformats.org/officeDocument/2006/relationships/slideMaster" Target="../slideMasters/slideMaster1.xml"/><Relationship Id="rId5" Type="http://schemas.openxmlformats.org/officeDocument/2006/relationships/tags" Target="../tags/tag116.xml"/><Relationship Id="rId4" Type="http://schemas.openxmlformats.org/officeDocument/2006/relationships/tags" Target="../tags/tag115.xml"/></Relationships>
</file>

<file path=ppt/slideLayouts/_rels/slideLayout35.xml.rels><?xml version="1.0" encoding="UTF-8" standalone="yes"?>
<Relationships xmlns="http://schemas.openxmlformats.org/package/2006/relationships"><Relationship Id="rId3" Type="http://schemas.openxmlformats.org/officeDocument/2006/relationships/tags" Target="../tags/tag119.xml"/><Relationship Id="rId2" Type="http://schemas.openxmlformats.org/officeDocument/2006/relationships/tags" Target="../tags/tag118.xml"/><Relationship Id="rId1" Type="http://schemas.openxmlformats.org/officeDocument/2006/relationships/tags" Target="../tags/tag117.xml"/><Relationship Id="rId5" Type="http://schemas.openxmlformats.org/officeDocument/2006/relationships/slideMaster" Target="../slideMasters/slideMaster1.xml"/><Relationship Id="rId4" Type="http://schemas.openxmlformats.org/officeDocument/2006/relationships/tags" Target="../tags/tag120.xml"/></Relationships>
</file>

<file path=ppt/slideLayouts/_rels/slideLayout36.xml.rels><?xml version="1.0" encoding="UTF-8" standalone="yes"?>
<Relationships xmlns="http://schemas.openxmlformats.org/package/2006/relationships"><Relationship Id="rId3" Type="http://schemas.openxmlformats.org/officeDocument/2006/relationships/tags" Target="../tags/tag123.xml"/><Relationship Id="rId2" Type="http://schemas.openxmlformats.org/officeDocument/2006/relationships/tags" Target="../tags/tag122.xml"/><Relationship Id="rId1" Type="http://schemas.openxmlformats.org/officeDocument/2006/relationships/tags" Target="../tags/tag121.xml"/><Relationship Id="rId4"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3" Type="http://schemas.openxmlformats.org/officeDocument/2006/relationships/tags" Target="../tags/tag126.xml"/><Relationship Id="rId2" Type="http://schemas.openxmlformats.org/officeDocument/2006/relationships/tags" Target="../tags/tag125.xml"/><Relationship Id="rId1" Type="http://schemas.openxmlformats.org/officeDocument/2006/relationships/tags" Target="../tags/tag124.xml"/><Relationship Id="rId6" Type="http://schemas.openxmlformats.org/officeDocument/2006/relationships/slideMaster" Target="../slideMasters/slideMaster1.xml"/><Relationship Id="rId5" Type="http://schemas.openxmlformats.org/officeDocument/2006/relationships/tags" Target="../tags/tag128.xml"/><Relationship Id="rId4" Type="http://schemas.openxmlformats.org/officeDocument/2006/relationships/tags" Target="../tags/tag127.xml"/></Relationships>
</file>

<file path=ppt/slideLayouts/_rels/slideLayout38.xml.rels><?xml version="1.0" encoding="UTF-8" standalone="yes"?>
<Relationships xmlns="http://schemas.openxmlformats.org/package/2006/relationships"><Relationship Id="rId3" Type="http://schemas.openxmlformats.org/officeDocument/2006/relationships/tags" Target="../tags/tag131.xml"/><Relationship Id="rId2" Type="http://schemas.openxmlformats.org/officeDocument/2006/relationships/tags" Target="../tags/tag130.xml"/><Relationship Id="rId1" Type="http://schemas.openxmlformats.org/officeDocument/2006/relationships/tags" Target="../tags/tag129.xml"/><Relationship Id="rId5" Type="http://schemas.openxmlformats.org/officeDocument/2006/relationships/slideMaster" Target="../slideMasters/slideMaster1.xml"/><Relationship Id="rId4" Type="http://schemas.openxmlformats.org/officeDocument/2006/relationships/tags" Target="../tags/tag132.xml"/></Relationships>
</file>

<file path=ppt/slideLayouts/_rels/slideLayout39.xml.rels><?xml version="1.0" encoding="UTF-8" standalone="yes"?>
<Relationships xmlns="http://schemas.openxmlformats.org/package/2006/relationships"><Relationship Id="rId3" Type="http://schemas.openxmlformats.org/officeDocument/2006/relationships/tags" Target="../tags/tag135.xml"/><Relationship Id="rId2" Type="http://schemas.openxmlformats.org/officeDocument/2006/relationships/tags" Target="../tags/tag134.xml"/><Relationship Id="rId1" Type="http://schemas.openxmlformats.org/officeDocument/2006/relationships/tags" Target="../tags/tag133.xml"/><Relationship Id="rId4"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8.xml"/><Relationship Id="rId2" Type="http://schemas.openxmlformats.org/officeDocument/2006/relationships/tags" Target="../tags/tag17.xml"/><Relationship Id="rId1" Type="http://schemas.openxmlformats.org/officeDocument/2006/relationships/tags" Target="../tags/tag16.xml"/><Relationship Id="rId5" Type="http://schemas.openxmlformats.org/officeDocument/2006/relationships/slideMaster" Target="../slideMasters/slideMaster1.xml"/><Relationship Id="rId4" Type="http://schemas.openxmlformats.org/officeDocument/2006/relationships/tags" Target="../tags/tag19.xml"/></Relationships>
</file>

<file path=ppt/slideLayouts/_rels/slideLayout40.xml.rels><?xml version="1.0" encoding="UTF-8" standalone="yes"?>
<Relationships xmlns="http://schemas.openxmlformats.org/package/2006/relationships"><Relationship Id="rId3" Type="http://schemas.openxmlformats.org/officeDocument/2006/relationships/tags" Target="../tags/tag138.xml"/><Relationship Id="rId2" Type="http://schemas.openxmlformats.org/officeDocument/2006/relationships/tags" Target="../tags/tag137.xml"/><Relationship Id="rId1" Type="http://schemas.openxmlformats.org/officeDocument/2006/relationships/tags" Target="../tags/tag136.xml"/><Relationship Id="rId6" Type="http://schemas.openxmlformats.org/officeDocument/2006/relationships/slideMaster" Target="../slideMasters/slideMaster1.xml"/><Relationship Id="rId5" Type="http://schemas.openxmlformats.org/officeDocument/2006/relationships/tags" Target="../tags/tag140.xml"/><Relationship Id="rId4" Type="http://schemas.openxmlformats.org/officeDocument/2006/relationships/tags" Target="../tags/tag139.xml"/></Relationships>
</file>

<file path=ppt/slideLayouts/_rels/slideLayout41.xml.rels><?xml version="1.0" encoding="UTF-8" standalone="yes"?>
<Relationships xmlns="http://schemas.openxmlformats.org/package/2006/relationships"><Relationship Id="rId3" Type="http://schemas.openxmlformats.org/officeDocument/2006/relationships/tags" Target="../tags/tag143.xml"/><Relationship Id="rId7" Type="http://schemas.openxmlformats.org/officeDocument/2006/relationships/image" Target="../media/image3.png"/><Relationship Id="rId2" Type="http://schemas.openxmlformats.org/officeDocument/2006/relationships/tags" Target="../tags/tag142.xml"/><Relationship Id="rId1" Type="http://schemas.openxmlformats.org/officeDocument/2006/relationships/tags" Target="../tags/tag141.xml"/><Relationship Id="rId6" Type="http://schemas.openxmlformats.org/officeDocument/2006/relationships/slideMaster" Target="../slideMasters/slideMaster1.xml"/><Relationship Id="rId5" Type="http://schemas.openxmlformats.org/officeDocument/2006/relationships/tags" Target="../tags/tag145.xml"/><Relationship Id="rId4" Type="http://schemas.openxmlformats.org/officeDocument/2006/relationships/tags" Target="../tags/tag144.xml"/></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1.xml"/><Relationship Id="rId1" Type="http://schemas.openxmlformats.org/officeDocument/2006/relationships/tags" Target="../tags/tag20.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2.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5.xml"/><Relationship Id="rId2" Type="http://schemas.openxmlformats.org/officeDocument/2006/relationships/tags" Target="../tags/tag24.xml"/><Relationship Id="rId1" Type="http://schemas.openxmlformats.org/officeDocument/2006/relationships/tags" Target="../tags/tag23.xml"/><Relationship Id="rId5" Type="http://schemas.openxmlformats.org/officeDocument/2006/relationships/slideMaster" Target="../slideMasters/slideMaster1.xml"/><Relationship Id="rId4" Type="http://schemas.openxmlformats.org/officeDocument/2006/relationships/tags" Target="../tags/tag26.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tags" Target="../tags/tag27.xml"/><Relationship Id="rId4"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tags" Target="../tags/tag30.xml"/><Relationship Id="rId4"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bg>
      <p:bgPr>
        <a:solidFill>
          <a:srgbClr val="E4E4E1"/>
        </a:solidFill>
        <a:effectLst/>
      </p:bgPr>
    </p:bg>
    <p:spTree>
      <p:nvGrpSpPr>
        <p:cNvPr id="1" name=""/>
        <p:cNvGrpSpPr/>
        <p:nvPr/>
      </p:nvGrpSpPr>
      <p:grpSpPr>
        <a:xfrm>
          <a:off x="0" y="0"/>
          <a:ext cx="0" cy="0"/>
          <a:chOff x="0" y="0"/>
          <a:chExt cx="0" cy="0"/>
        </a:xfrm>
      </p:grpSpPr>
      <p:pic>
        <p:nvPicPr>
          <p:cNvPr id="8" name="Bildobjekt 7">
            <a:extLst>
              <a:ext uri="{FF2B5EF4-FFF2-40B4-BE49-F238E27FC236}">
                <a16:creationId xmlns:a16="http://schemas.microsoft.com/office/drawing/2014/main" id="{DC31ADF9-861B-45D2-8503-265750D8498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flipH="1" flipV="1">
            <a:off x="0" y="3799155"/>
            <a:ext cx="7802235" cy="3068046"/>
          </a:xfrm>
          <a:prstGeom prst="rect">
            <a:avLst/>
          </a:prstGeom>
        </p:spPr>
      </p:pic>
      <p:sp>
        <p:nvSpPr>
          <p:cNvPr id="2" name="Rubrik 1">
            <a:extLst>
              <a:ext uri="{FF2B5EF4-FFF2-40B4-BE49-F238E27FC236}">
                <a16:creationId xmlns:a16="http://schemas.microsoft.com/office/drawing/2014/main" id="{EBE1865B-0552-40AF-8E28-A27FB0A9BD3F}"/>
              </a:ext>
            </a:extLst>
          </p:cNvPr>
          <p:cNvSpPr>
            <a:spLocks noGrp="1"/>
          </p:cNvSpPr>
          <p:nvPr>
            <p:ph type="ctrTitle" hasCustomPrompt="1"/>
            <p:custDataLst>
              <p:tags r:id="rId1"/>
            </p:custDataLst>
          </p:nvPr>
        </p:nvSpPr>
        <p:spPr>
          <a:xfrm>
            <a:off x="1774800" y="1368000"/>
            <a:ext cx="8582400" cy="1185077"/>
          </a:xfrm>
        </p:spPr>
        <p:txBody>
          <a:bodyPr anchor="b">
            <a:noAutofit/>
          </a:bodyPr>
          <a:lstStyle>
            <a:lvl1pPr algn="l">
              <a:defRPr sz="4000">
                <a:solidFill>
                  <a:srgbClr val="000000"/>
                </a:solidFill>
              </a:defRPr>
            </a:lvl1pPr>
          </a:lstStyle>
          <a:p>
            <a:r>
              <a:rPr lang="sv-SE" dirty="0"/>
              <a:t>Klicka här för att skriva rubrik </a:t>
            </a:r>
          </a:p>
        </p:txBody>
      </p:sp>
      <p:sp>
        <p:nvSpPr>
          <p:cNvPr id="3" name="Underrubrik 2">
            <a:extLst>
              <a:ext uri="{FF2B5EF4-FFF2-40B4-BE49-F238E27FC236}">
                <a16:creationId xmlns:a16="http://schemas.microsoft.com/office/drawing/2014/main" id="{299A9531-F5BA-4E5C-BE21-C657CBE8E529}"/>
              </a:ext>
            </a:extLst>
          </p:cNvPr>
          <p:cNvSpPr>
            <a:spLocks noGrp="1"/>
          </p:cNvSpPr>
          <p:nvPr>
            <p:ph type="subTitle" idx="1"/>
            <p:custDataLst>
              <p:tags r:id="rId2"/>
            </p:custDataLst>
          </p:nvPr>
        </p:nvSpPr>
        <p:spPr>
          <a:xfrm>
            <a:off x="1774800" y="2627491"/>
            <a:ext cx="8582400" cy="760640"/>
          </a:xfrm>
        </p:spPr>
        <p:txBody>
          <a:bodyPr/>
          <a:lstStyle>
            <a:lvl1pPr marL="0" indent="0" algn="l">
              <a:buNone/>
              <a:defRPr sz="2400">
                <a:solidFill>
                  <a:srgbClr val="00000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endParaRPr lang="sv-SE" dirty="0"/>
          </a:p>
        </p:txBody>
      </p:sp>
      <p:pic>
        <p:nvPicPr>
          <p:cNvPr id="4" name="Bildobjekt 3" descr="MSB Logotyp">
            <a:extLst>
              <a:ext uri="{FF2B5EF4-FFF2-40B4-BE49-F238E27FC236}">
                <a16:creationId xmlns:a16="http://schemas.microsoft.com/office/drawing/2014/main" id="{C994DFFA-DF5D-4F3A-BF33-218A48784CE7}"/>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683024" y="6123904"/>
            <a:ext cx="1287889" cy="571294"/>
          </a:xfrm>
          <a:prstGeom prst="rect">
            <a:avLst/>
          </a:prstGeom>
        </p:spPr>
      </p:pic>
      <p:sp>
        <p:nvSpPr>
          <p:cNvPr id="5" name="Rektangel 4" descr="TagShapePrint">
            <a:extLst>
              <a:ext uri="{FF2B5EF4-FFF2-40B4-BE49-F238E27FC236}">
                <a16:creationId xmlns:a16="http://schemas.microsoft.com/office/drawing/2014/main" id="{6652D206-1067-47B6-8FFE-1C2342F8F178}"/>
              </a:ext>
            </a:extLst>
          </p:cNvPr>
          <p:cNvSpPr/>
          <p:nvPr userDrawn="1">
            <p:custDataLst>
              <p:tags r:id="rId3"/>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31472307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Grå, endast rubrik">
    <p:bg>
      <p:bgPr>
        <a:solidFill>
          <a:srgbClr val="E4E4E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2535B1B-6056-4CED-8443-F504A14CA1D0}"/>
              </a:ext>
            </a:extLst>
          </p:cNvPr>
          <p:cNvSpPr>
            <a:spLocks noGrp="1"/>
          </p:cNvSpPr>
          <p:nvPr>
            <p:ph type="title"/>
            <p:custDataLst>
              <p:tags r:id="rId1"/>
            </p:custDataLst>
          </p:nvPr>
        </p:nvSpPr>
        <p:spPr>
          <a:xfrm>
            <a:off x="550843" y="479892"/>
            <a:ext cx="10517206" cy="516224"/>
          </a:xfrm>
        </p:spPr>
        <p:txBody>
          <a:bodyPr/>
          <a:lstStyle>
            <a:lvl1pPr>
              <a:defRPr>
                <a:solidFill>
                  <a:srgbClr val="000000"/>
                </a:solidFill>
              </a:defRPr>
            </a:lvl1pPr>
          </a:lstStyle>
          <a:p>
            <a:r>
              <a:rPr lang="sv-SE"/>
              <a:t>Klicka här för att ändra mall för rubrikformat</a:t>
            </a:r>
          </a:p>
        </p:txBody>
      </p:sp>
      <p:sp>
        <p:nvSpPr>
          <p:cNvPr id="3" name="Rektangel 2" descr="TagShapePrint">
            <a:extLst>
              <a:ext uri="{FF2B5EF4-FFF2-40B4-BE49-F238E27FC236}">
                <a16:creationId xmlns:a16="http://schemas.microsoft.com/office/drawing/2014/main" id="{E8CE1D95-F632-4AF3-8B7F-A875F814B83A}"/>
              </a:ext>
            </a:extLst>
          </p:cNvPr>
          <p:cNvSpPr/>
          <p:nvPr userDrawn="1">
            <p:custDataLst>
              <p:tags r:id="rId2"/>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41305642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Grå, foto med text">
    <p:bg>
      <p:bgPr>
        <a:solidFill>
          <a:srgbClr val="E4E4E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7CFCF07-ECDA-4640-B5C3-2D28D1E5348B}"/>
              </a:ext>
            </a:extLst>
          </p:cNvPr>
          <p:cNvSpPr>
            <a:spLocks noGrp="1"/>
          </p:cNvSpPr>
          <p:nvPr>
            <p:ph type="title" hasCustomPrompt="1"/>
            <p:custDataLst>
              <p:tags r:id="rId1"/>
            </p:custDataLst>
          </p:nvPr>
        </p:nvSpPr>
        <p:spPr>
          <a:xfrm>
            <a:off x="7293162" y="1140736"/>
            <a:ext cx="4001936" cy="943824"/>
          </a:xfrm>
        </p:spPr>
        <p:txBody>
          <a:bodyPr anchor="b"/>
          <a:lstStyle>
            <a:lvl1pPr>
              <a:defRPr sz="3200">
                <a:solidFill>
                  <a:srgbClr val="000000"/>
                </a:solidFill>
              </a:defRPr>
            </a:lvl1pPr>
          </a:lstStyle>
          <a:p>
            <a:r>
              <a:rPr lang="sv-SE" dirty="0"/>
              <a:t>Klicka här för att skriva rubrik</a:t>
            </a:r>
          </a:p>
        </p:txBody>
      </p:sp>
      <p:sp>
        <p:nvSpPr>
          <p:cNvPr id="3" name="Platshållare för bild 2">
            <a:extLst>
              <a:ext uri="{FF2B5EF4-FFF2-40B4-BE49-F238E27FC236}">
                <a16:creationId xmlns:a16="http://schemas.microsoft.com/office/drawing/2014/main" id="{9182F77A-2646-4218-A4A9-F18D71B677DD}"/>
              </a:ext>
            </a:extLst>
          </p:cNvPr>
          <p:cNvSpPr>
            <a:spLocks noGrp="1"/>
          </p:cNvSpPr>
          <p:nvPr>
            <p:ph type="pic" idx="1"/>
            <p:custDataLst>
              <p:tags r:id="rId2"/>
            </p:custDataLst>
          </p:nvPr>
        </p:nvSpPr>
        <p:spPr>
          <a:xfrm>
            <a:off x="0" y="0"/>
            <a:ext cx="6096000" cy="6857999"/>
          </a:xfrm>
          <a:solidFill>
            <a:srgbClr val="F7F7F7"/>
          </a:solidFill>
        </p:spPr>
        <p:txBody>
          <a:bodyPr>
            <a:normAutofit/>
          </a:bodyPr>
          <a:lstStyle>
            <a:lvl1pPr marL="0" indent="0" algn="ctr">
              <a:buNone/>
              <a:defRPr sz="1800">
                <a:solidFill>
                  <a:srgbClr val="000000"/>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sv-SE" dirty="0"/>
          </a:p>
        </p:txBody>
      </p:sp>
      <p:sp>
        <p:nvSpPr>
          <p:cNvPr id="7" name="Platshållare för text 6">
            <a:extLst>
              <a:ext uri="{FF2B5EF4-FFF2-40B4-BE49-F238E27FC236}">
                <a16:creationId xmlns:a16="http://schemas.microsoft.com/office/drawing/2014/main" id="{5071BAF5-9712-4804-B086-916A4B24192D}"/>
              </a:ext>
            </a:extLst>
          </p:cNvPr>
          <p:cNvSpPr>
            <a:spLocks noGrp="1"/>
          </p:cNvSpPr>
          <p:nvPr>
            <p:ph type="body" sz="quarter" idx="10"/>
            <p:custDataLst>
              <p:tags r:id="rId3"/>
            </p:custDataLst>
          </p:nvPr>
        </p:nvSpPr>
        <p:spPr>
          <a:xfrm>
            <a:off x="7293162" y="2258402"/>
            <a:ext cx="4002087" cy="3833813"/>
          </a:xfrm>
        </p:spPr>
        <p:txBody>
          <a:bodyPr/>
          <a:lstStyle>
            <a:lvl1pPr>
              <a:defRPr>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Rektangel 3" descr="TagShapePrint">
            <a:extLst>
              <a:ext uri="{FF2B5EF4-FFF2-40B4-BE49-F238E27FC236}">
                <a16:creationId xmlns:a16="http://schemas.microsoft.com/office/drawing/2014/main" id="{07E4A293-52A1-4578-AC06-C2932B1885E0}"/>
              </a:ext>
            </a:extLst>
          </p:cNvPr>
          <p:cNvSpPr/>
          <p:nvPr userDrawn="1">
            <p:custDataLst>
              <p:tags r:id="rId4"/>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36074170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Mörkgrå, rubrik och innehåll">
    <p:bg>
      <p:bgPr>
        <a:solidFill>
          <a:srgbClr val="4A4944"/>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6960810-8C01-47CE-B39D-C931C2B8EC49}"/>
              </a:ext>
            </a:extLst>
          </p:cNvPr>
          <p:cNvSpPr>
            <a:spLocks noGrp="1"/>
          </p:cNvSpPr>
          <p:nvPr>
            <p:ph type="title"/>
            <p:custDataLst>
              <p:tags r:id="rId1"/>
            </p:custDataLst>
          </p:nvPr>
        </p:nvSpPr>
        <p:spPr>
          <a:xfrm>
            <a:off x="1773388" y="1108423"/>
            <a:ext cx="8580582" cy="966397"/>
          </a:xfrm>
        </p:spPr>
        <p:txBody>
          <a:bodyPr/>
          <a:lstStyle>
            <a:lvl1pPr>
              <a:defRPr>
                <a:solidFill>
                  <a:srgbClr val="FFFFFF"/>
                </a:solidFill>
              </a:defRPr>
            </a:lvl1pPr>
          </a:lstStyle>
          <a:p>
            <a:r>
              <a:rPr lang="sv-SE"/>
              <a:t>Klicka här för att ändra mall för rubrikformat</a:t>
            </a:r>
            <a:endParaRPr lang="sv-SE" dirty="0"/>
          </a:p>
        </p:txBody>
      </p:sp>
      <p:sp>
        <p:nvSpPr>
          <p:cNvPr id="3" name="Platshållare för innehåll 2">
            <a:extLst>
              <a:ext uri="{FF2B5EF4-FFF2-40B4-BE49-F238E27FC236}">
                <a16:creationId xmlns:a16="http://schemas.microsoft.com/office/drawing/2014/main" id="{54B2EE45-8107-4DF6-B7D2-B3F80F43CEF7}"/>
              </a:ext>
            </a:extLst>
          </p:cNvPr>
          <p:cNvSpPr>
            <a:spLocks noGrp="1"/>
          </p:cNvSpPr>
          <p:nvPr>
            <p:ph idx="1"/>
            <p:custDataLst>
              <p:tags r:id="rId2"/>
            </p:custDataLst>
          </p:nvPr>
        </p:nvSpPr>
        <p:spPr>
          <a:xfrm>
            <a:off x="1773388" y="2265119"/>
            <a:ext cx="8580582" cy="3601527"/>
          </a:xfrm>
        </p:spPr>
        <p:txBody>
          <a:bodyPr/>
          <a:lstStyle>
            <a:lvl1pPr>
              <a:defRPr>
                <a:solidFill>
                  <a:srgbClr val="FFFFFF"/>
                </a:solidFill>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7" name="Rektangel 6" descr="TagShapePrint">
            <a:extLst>
              <a:ext uri="{FF2B5EF4-FFF2-40B4-BE49-F238E27FC236}">
                <a16:creationId xmlns:a16="http://schemas.microsoft.com/office/drawing/2014/main" id="{7D6F2A64-194C-49DE-98E8-41A62AD1FAC7}"/>
              </a:ext>
            </a:extLst>
          </p:cNvPr>
          <p:cNvSpPr/>
          <p:nvPr userDrawn="1">
            <p:custDataLst>
              <p:tags r:id="rId3"/>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pic>
        <p:nvPicPr>
          <p:cNvPr id="9" name="Bildobjekt 8" descr="MSB Logotyp vit">
            <a:extLst>
              <a:ext uri="{FF2B5EF4-FFF2-40B4-BE49-F238E27FC236}">
                <a16:creationId xmlns:a16="http://schemas.microsoft.com/office/drawing/2014/main" id="{EF1AA8D3-BD3E-4A66-8C0B-3325F522D102}"/>
              </a:ext>
            </a:extLst>
          </p:cNvPr>
          <p:cNvPicPr>
            <a:picLocks noChangeAspect="1"/>
          </p:cNvPicPr>
          <p:nvPr userDrawn="1"/>
        </p:nvPicPr>
        <p:blipFill>
          <a:blip r:embed="rId5" cstate="hqprint">
            <a:extLst>
              <a:ext uri="{28A0092B-C50C-407E-A947-70E740481C1C}">
                <a14:useLocalDpi xmlns:a14="http://schemas.microsoft.com/office/drawing/2010/main" val="0"/>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12934255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secHead" preserve="1">
  <p:cSld name="Mörkgrå, avsnittsrubrik">
    <p:bg>
      <p:bgPr>
        <a:solidFill>
          <a:srgbClr val="4A4944"/>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F835B8C-07AB-41CC-9E71-C4867F754040}"/>
              </a:ext>
            </a:extLst>
          </p:cNvPr>
          <p:cNvSpPr>
            <a:spLocks noGrp="1"/>
          </p:cNvSpPr>
          <p:nvPr>
            <p:ph type="title" hasCustomPrompt="1"/>
            <p:custDataLst>
              <p:tags r:id="rId1"/>
            </p:custDataLst>
          </p:nvPr>
        </p:nvSpPr>
        <p:spPr>
          <a:xfrm>
            <a:off x="1774800" y="1368000"/>
            <a:ext cx="8582400" cy="1273968"/>
          </a:xfrm>
        </p:spPr>
        <p:txBody>
          <a:bodyPr anchor="b"/>
          <a:lstStyle>
            <a:lvl1pPr>
              <a:defRPr sz="4000">
                <a:solidFill>
                  <a:srgbClr val="FFFFFF"/>
                </a:solidFill>
              </a:defRPr>
            </a:lvl1pPr>
          </a:lstStyle>
          <a:p>
            <a:r>
              <a:rPr lang="sv-SE" dirty="0"/>
              <a:t>Klicka här för att skriva rubrik</a:t>
            </a:r>
          </a:p>
        </p:txBody>
      </p:sp>
      <p:sp>
        <p:nvSpPr>
          <p:cNvPr id="3" name="Platshållare för text 2">
            <a:extLst>
              <a:ext uri="{FF2B5EF4-FFF2-40B4-BE49-F238E27FC236}">
                <a16:creationId xmlns:a16="http://schemas.microsoft.com/office/drawing/2014/main" id="{3C714B15-840F-4937-81D0-04D9058592A4}"/>
              </a:ext>
            </a:extLst>
          </p:cNvPr>
          <p:cNvSpPr>
            <a:spLocks noGrp="1"/>
          </p:cNvSpPr>
          <p:nvPr>
            <p:ph type="body" idx="1"/>
            <p:custDataLst>
              <p:tags r:id="rId2"/>
            </p:custDataLst>
          </p:nvPr>
        </p:nvSpPr>
        <p:spPr>
          <a:xfrm>
            <a:off x="1774800" y="2673745"/>
            <a:ext cx="8582400" cy="633743"/>
          </a:xfrm>
        </p:spPr>
        <p:txBody>
          <a:bodyPr/>
          <a:lstStyle>
            <a:lvl1pPr marL="0" indent="0">
              <a:buNone/>
              <a:defRPr sz="2400">
                <a:solidFill>
                  <a:srgbClr val="FFFFFF"/>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Rektangel 3" descr="TagShapePrint">
            <a:extLst>
              <a:ext uri="{FF2B5EF4-FFF2-40B4-BE49-F238E27FC236}">
                <a16:creationId xmlns:a16="http://schemas.microsoft.com/office/drawing/2014/main" id="{D7D29E5B-685D-482F-8494-A354F6A1AF61}"/>
              </a:ext>
            </a:extLst>
          </p:cNvPr>
          <p:cNvSpPr/>
          <p:nvPr userDrawn="1">
            <p:custDataLst>
              <p:tags r:id="rId3"/>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pic>
        <p:nvPicPr>
          <p:cNvPr id="8" name="Bildobjekt 7" descr="MSB Logotyp vit">
            <a:extLst>
              <a:ext uri="{FF2B5EF4-FFF2-40B4-BE49-F238E27FC236}">
                <a16:creationId xmlns:a16="http://schemas.microsoft.com/office/drawing/2014/main" id="{16E107E1-7AC3-43CF-A6CA-177B1B812FEC}"/>
              </a:ext>
            </a:extLst>
          </p:cNvPr>
          <p:cNvPicPr>
            <a:picLocks noChangeAspect="1"/>
          </p:cNvPicPr>
          <p:nvPr userDrawn="1"/>
        </p:nvPicPr>
        <p:blipFill>
          <a:blip r:embed="rId5" cstate="hqprint">
            <a:extLst>
              <a:ext uri="{28A0092B-C50C-407E-A947-70E740481C1C}">
                <a14:useLocalDpi xmlns:a14="http://schemas.microsoft.com/office/drawing/2010/main" val="0"/>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30969352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Only" preserve="1">
  <p:cSld name="Mörkgrå, endast rubrik">
    <p:bg>
      <p:bgPr>
        <a:solidFill>
          <a:srgbClr val="4A4944"/>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2535B1B-6056-4CED-8443-F504A14CA1D0}"/>
              </a:ext>
            </a:extLst>
          </p:cNvPr>
          <p:cNvSpPr>
            <a:spLocks noGrp="1"/>
          </p:cNvSpPr>
          <p:nvPr>
            <p:ph type="title"/>
            <p:custDataLst>
              <p:tags r:id="rId1"/>
            </p:custDataLst>
          </p:nvPr>
        </p:nvSpPr>
        <p:spPr>
          <a:xfrm>
            <a:off x="550843" y="479892"/>
            <a:ext cx="10517206" cy="516224"/>
          </a:xfrm>
        </p:spPr>
        <p:txBody>
          <a:bodyPr/>
          <a:lstStyle>
            <a:lvl1pPr>
              <a:defRPr>
                <a:solidFill>
                  <a:srgbClr val="FFFFFF"/>
                </a:solidFill>
              </a:defRPr>
            </a:lvl1pPr>
          </a:lstStyle>
          <a:p>
            <a:r>
              <a:rPr lang="sv-SE"/>
              <a:t>Klicka här för att ändra mall för rubrikformat</a:t>
            </a:r>
          </a:p>
        </p:txBody>
      </p:sp>
      <p:sp>
        <p:nvSpPr>
          <p:cNvPr id="6" name="Rektangel 5" descr="TagShapePrint">
            <a:extLst>
              <a:ext uri="{FF2B5EF4-FFF2-40B4-BE49-F238E27FC236}">
                <a16:creationId xmlns:a16="http://schemas.microsoft.com/office/drawing/2014/main" id="{0D4D6CCC-51E3-41D8-8653-0477B694ECC3}"/>
              </a:ext>
            </a:extLst>
          </p:cNvPr>
          <p:cNvSpPr/>
          <p:nvPr userDrawn="1">
            <p:custDataLst>
              <p:tags r:id="rId2"/>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pic>
        <p:nvPicPr>
          <p:cNvPr id="7" name="Bildobjekt 6" descr="MSB Logotyp vit">
            <a:extLst>
              <a:ext uri="{FF2B5EF4-FFF2-40B4-BE49-F238E27FC236}">
                <a16:creationId xmlns:a16="http://schemas.microsoft.com/office/drawing/2014/main" id="{12C87B01-826C-48CD-AAC7-25A0765D79E1}"/>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42876836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Mörkgrå, foto med text">
    <p:bg>
      <p:bgPr>
        <a:solidFill>
          <a:srgbClr val="4A4944"/>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7CFCF07-ECDA-4640-B5C3-2D28D1E5348B}"/>
              </a:ext>
            </a:extLst>
          </p:cNvPr>
          <p:cNvSpPr>
            <a:spLocks noGrp="1"/>
          </p:cNvSpPr>
          <p:nvPr>
            <p:ph type="title" hasCustomPrompt="1"/>
            <p:custDataLst>
              <p:tags r:id="rId1"/>
            </p:custDataLst>
          </p:nvPr>
        </p:nvSpPr>
        <p:spPr>
          <a:xfrm>
            <a:off x="7293162" y="1140736"/>
            <a:ext cx="4001936" cy="943824"/>
          </a:xfrm>
        </p:spPr>
        <p:txBody>
          <a:bodyPr anchor="b"/>
          <a:lstStyle>
            <a:lvl1pPr>
              <a:defRPr sz="3200">
                <a:solidFill>
                  <a:srgbClr val="FFFFFF"/>
                </a:solidFill>
              </a:defRPr>
            </a:lvl1pPr>
          </a:lstStyle>
          <a:p>
            <a:r>
              <a:rPr lang="sv-SE" dirty="0"/>
              <a:t>Klicka här för att skriva rubrik</a:t>
            </a:r>
          </a:p>
        </p:txBody>
      </p:sp>
      <p:sp>
        <p:nvSpPr>
          <p:cNvPr id="3" name="Platshållare för bild 2">
            <a:extLst>
              <a:ext uri="{FF2B5EF4-FFF2-40B4-BE49-F238E27FC236}">
                <a16:creationId xmlns:a16="http://schemas.microsoft.com/office/drawing/2014/main" id="{9182F77A-2646-4218-A4A9-F18D71B677DD}"/>
              </a:ext>
            </a:extLst>
          </p:cNvPr>
          <p:cNvSpPr>
            <a:spLocks noGrp="1"/>
          </p:cNvSpPr>
          <p:nvPr>
            <p:ph type="pic" idx="1"/>
            <p:custDataLst>
              <p:tags r:id="rId2"/>
            </p:custDataLst>
          </p:nvPr>
        </p:nvSpPr>
        <p:spPr>
          <a:xfrm>
            <a:off x="0" y="0"/>
            <a:ext cx="6096000" cy="6857999"/>
          </a:xfrm>
          <a:solidFill>
            <a:srgbClr val="F7F7F7"/>
          </a:solidFill>
        </p:spPr>
        <p:txBody>
          <a:bodyPr>
            <a:normAutofit/>
          </a:bodyPr>
          <a:lstStyle>
            <a:lvl1pPr marL="0" indent="0" algn="ctr">
              <a:buNone/>
              <a:defRPr sz="1800">
                <a:solidFill>
                  <a:srgbClr val="000000"/>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sv-SE" dirty="0"/>
          </a:p>
        </p:txBody>
      </p:sp>
      <p:sp>
        <p:nvSpPr>
          <p:cNvPr id="7" name="Platshållare för text 6">
            <a:extLst>
              <a:ext uri="{FF2B5EF4-FFF2-40B4-BE49-F238E27FC236}">
                <a16:creationId xmlns:a16="http://schemas.microsoft.com/office/drawing/2014/main" id="{5071BAF5-9712-4804-B086-916A4B24192D}"/>
              </a:ext>
            </a:extLst>
          </p:cNvPr>
          <p:cNvSpPr>
            <a:spLocks noGrp="1"/>
          </p:cNvSpPr>
          <p:nvPr>
            <p:ph type="body" sz="quarter" idx="10"/>
            <p:custDataLst>
              <p:tags r:id="rId3"/>
            </p:custDataLst>
          </p:nvPr>
        </p:nvSpPr>
        <p:spPr>
          <a:xfrm>
            <a:off x="7293162" y="2258402"/>
            <a:ext cx="4002087" cy="3833813"/>
          </a:xfrm>
        </p:spPr>
        <p:txBody>
          <a:bodyPr/>
          <a:lstStyle>
            <a:lvl1pPr>
              <a:defRPr>
                <a:solidFill>
                  <a:srgbClr val="FFFFFF"/>
                </a:solidFill>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8" name="Rektangel 7" descr="TagShapePrint">
            <a:extLst>
              <a:ext uri="{FF2B5EF4-FFF2-40B4-BE49-F238E27FC236}">
                <a16:creationId xmlns:a16="http://schemas.microsoft.com/office/drawing/2014/main" id="{E3053303-1555-4614-897F-4B3D25DF4C98}"/>
              </a:ext>
            </a:extLst>
          </p:cNvPr>
          <p:cNvSpPr/>
          <p:nvPr userDrawn="1">
            <p:custDataLst>
              <p:tags r:id="rId4"/>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pic>
        <p:nvPicPr>
          <p:cNvPr id="9" name="Bildobjekt 8" descr="MSB Logotyp vit">
            <a:extLst>
              <a:ext uri="{FF2B5EF4-FFF2-40B4-BE49-F238E27FC236}">
                <a16:creationId xmlns:a16="http://schemas.microsoft.com/office/drawing/2014/main" id="{FEB3FE70-94B2-46E9-B618-19EE7B8667E0}"/>
              </a:ext>
            </a:extLst>
          </p:cNvPr>
          <p:cNvPicPr>
            <a:picLocks noChangeAspect="1"/>
          </p:cNvPicPr>
          <p:nvPr userDrawn="1"/>
        </p:nvPicPr>
        <p:blipFill>
          <a:blip r:embed="rId6" cstate="hqprint">
            <a:extLst>
              <a:ext uri="{28A0092B-C50C-407E-A947-70E740481C1C}">
                <a14:useLocalDpi xmlns:a14="http://schemas.microsoft.com/office/drawing/2010/main" val="0"/>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38743247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itle" preserve="1">
  <p:cSld name="Avslut">
    <p:bg>
      <p:bgPr>
        <a:solidFill>
          <a:srgbClr val="E4E4E1"/>
        </a:solidFill>
        <a:effectLst/>
      </p:bgPr>
    </p:bg>
    <p:spTree>
      <p:nvGrpSpPr>
        <p:cNvPr id="1" name=""/>
        <p:cNvGrpSpPr/>
        <p:nvPr/>
      </p:nvGrpSpPr>
      <p:grpSpPr>
        <a:xfrm>
          <a:off x="0" y="0"/>
          <a:ext cx="0" cy="0"/>
          <a:chOff x="0" y="0"/>
          <a:chExt cx="0" cy="0"/>
        </a:xfrm>
      </p:grpSpPr>
      <p:pic>
        <p:nvPicPr>
          <p:cNvPr id="5" name="Bildobjekt 4">
            <a:extLst>
              <a:ext uri="{FF2B5EF4-FFF2-40B4-BE49-F238E27FC236}">
                <a16:creationId xmlns:a16="http://schemas.microsoft.com/office/drawing/2014/main" id="{2FDEBDE7-F704-4303-803A-AFE52A2CA7C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 y="498344"/>
            <a:ext cx="12192000" cy="6357866"/>
          </a:xfrm>
          <a:prstGeom prst="rect">
            <a:avLst/>
          </a:prstGeom>
        </p:spPr>
      </p:pic>
      <p:sp>
        <p:nvSpPr>
          <p:cNvPr id="2" name="Rubrik 1">
            <a:extLst>
              <a:ext uri="{FF2B5EF4-FFF2-40B4-BE49-F238E27FC236}">
                <a16:creationId xmlns:a16="http://schemas.microsoft.com/office/drawing/2014/main" id="{EBE1865B-0552-40AF-8E28-A27FB0A9BD3F}"/>
              </a:ext>
            </a:extLst>
          </p:cNvPr>
          <p:cNvSpPr>
            <a:spLocks noGrp="1"/>
          </p:cNvSpPr>
          <p:nvPr>
            <p:ph type="ctrTitle" hasCustomPrompt="1"/>
            <p:custDataLst>
              <p:tags r:id="rId1"/>
            </p:custDataLst>
          </p:nvPr>
        </p:nvSpPr>
        <p:spPr>
          <a:xfrm>
            <a:off x="2019298" y="1362077"/>
            <a:ext cx="8582400" cy="633743"/>
          </a:xfrm>
        </p:spPr>
        <p:txBody>
          <a:bodyPr anchor="b">
            <a:noAutofit/>
          </a:bodyPr>
          <a:lstStyle>
            <a:lvl1pPr algn="l">
              <a:defRPr sz="4000">
                <a:solidFill>
                  <a:srgbClr val="000000"/>
                </a:solidFill>
              </a:defRPr>
            </a:lvl1pPr>
          </a:lstStyle>
          <a:p>
            <a:r>
              <a:rPr lang="sv-SE" dirty="0"/>
              <a:t>Klicka här rubrik</a:t>
            </a:r>
          </a:p>
        </p:txBody>
      </p:sp>
      <p:sp>
        <p:nvSpPr>
          <p:cNvPr id="3" name="Underrubrik 2">
            <a:extLst>
              <a:ext uri="{FF2B5EF4-FFF2-40B4-BE49-F238E27FC236}">
                <a16:creationId xmlns:a16="http://schemas.microsoft.com/office/drawing/2014/main" id="{299A9531-F5BA-4E5C-BE21-C657CBE8E529}"/>
              </a:ext>
            </a:extLst>
          </p:cNvPr>
          <p:cNvSpPr>
            <a:spLocks noGrp="1"/>
          </p:cNvSpPr>
          <p:nvPr>
            <p:ph type="subTitle" idx="1"/>
            <p:custDataLst>
              <p:tags r:id="rId2"/>
            </p:custDataLst>
          </p:nvPr>
        </p:nvSpPr>
        <p:spPr>
          <a:xfrm>
            <a:off x="2019299" y="2046494"/>
            <a:ext cx="6608653" cy="1382506"/>
          </a:xfrm>
        </p:spPr>
        <p:txBody>
          <a:bodyPr/>
          <a:lstStyle>
            <a:lvl1pPr marL="0" indent="0" algn="l">
              <a:buNone/>
              <a:defRPr sz="2400">
                <a:solidFill>
                  <a:srgbClr val="00000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endParaRPr lang="sv-SE" dirty="0"/>
          </a:p>
        </p:txBody>
      </p:sp>
      <p:pic>
        <p:nvPicPr>
          <p:cNvPr id="8" name="Bildobjekt 7" descr="MSB Logotyp">
            <a:extLst>
              <a:ext uri="{FF2B5EF4-FFF2-40B4-BE49-F238E27FC236}">
                <a16:creationId xmlns:a16="http://schemas.microsoft.com/office/drawing/2014/main" id="{95DD5985-A25E-4117-9500-0C11FF49A1F7}"/>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683024" y="6123904"/>
            <a:ext cx="1287889" cy="571294"/>
          </a:xfrm>
          <a:prstGeom prst="rect">
            <a:avLst/>
          </a:prstGeom>
        </p:spPr>
      </p:pic>
      <p:sp>
        <p:nvSpPr>
          <p:cNvPr id="4" name="Rektangel 3" descr="TagShapePrint">
            <a:extLst>
              <a:ext uri="{FF2B5EF4-FFF2-40B4-BE49-F238E27FC236}">
                <a16:creationId xmlns:a16="http://schemas.microsoft.com/office/drawing/2014/main" id="{EBDDE36C-32A0-4EC1-BAB2-21D6BA9EC603}"/>
              </a:ext>
            </a:extLst>
          </p:cNvPr>
          <p:cNvSpPr/>
          <p:nvPr userDrawn="1">
            <p:custDataLst>
              <p:tags r:id="rId3"/>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22065284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Rubrikbild med foto linjer vä">
    <p:bg>
      <p:bgPr>
        <a:solidFill>
          <a:srgbClr val="E4E4E1"/>
        </a:solidFill>
        <a:effectLst/>
      </p:bgPr>
    </p:bg>
    <p:spTree>
      <p:nvGrpSpPr>
        <p:cNvPr id="1" name=""/>
        <p:cNvGrpSpPr/>
        <p:nvPr/>
      </p:nvGrpSpPr>
      <p:grpSpPr>
        <a:xfrm>
          <a:off x="0" y="0"/>
          <a:ext cx="0" cy="0"/>
          <a:chOff x="0" y="0"/>
          <a:chExt cx="0" cy="0"/>
        </a:xfrm>
      </p:grpSpPr>
      <p:sp>
        <p:nvSpPr>
          <p:cNvPr id="5" name="Platshållare för bild 4">
            <a:extLst>
              <a:ext uri="{FF2B5EF4-FFF2-40B4-BE49-F238E27FC236}">
                <a16:creationId xmlns:a16="http://schemas.microsoft.com/office/drawing/2014/main" id="{32D2BC56-E5BB-4706-884F-E550DFE216E3}"/>
              </a:ext>
            </a:extLst>
          </p:cNvPr>
          <p:cNvSpPr>
            <a:spLocks noGrp="1"/>
          </p:cNvSpPr>
          <p:nvPr>
            <p:ph type="pic" sz="quarter" idx="10"/>
            <p:custDataLst>
              <p:tags r:id="rId1"/>
            </p:custDataLst>
          </p:nvPr>
        </p:nvSpPr>
        <p:spPr>
          <a:xfrm>
            <a:off x="-1" y="-1"/>
            <a:ext cx="12192001" cy="5992837"/>
          </a:xfrm>
          <a:solidFill>
            <a:srgbClr val="F7F7F7"/>
          </a:solidFill>
        </p:spPr>
        <p:txBody>
          <a:bodyPr>
            <a:normAutofit/>
          </a:bodyPr>
          <a:lstStyle>
            <a:lvl1pPr marL="0" indent="0" algn="ctr">
              <a:buNone/>
              <a:defRPr sz="1800">
                <a:solidFill>
                  <a:srgbClr val="000000"/>
                </a:solidFill>
              </a:defRPr>
            </a:lvl1pPr>
          </a:lstStyle>
          <a:p>
            <a:r>
              <a:rPr lang="sv-SE"/>
              <a:t>Klicka på ikonen för att lägga till en bild</a:t>
            </a:r>
            <a:endParaRPr lang="sv-SE" dirty="0"/>
          </a:p>
        </p:txBody>
      </p:sp>
      <p:sp>
        <p:nvSpPr>
          <p:cNvPr id="2" name="Rubrik 1">
            <a:extLst>
              <a:ext uri="{FF2B5EF4-FFF2-40B4-BE49-F238E27FC236}">
                <a16:creationId xmlns:a16="http://schemas.microsoft.com/office/drawing/2014/main" id="{EBE1865B-0552-40AF-8E28-A27FB0A9BD3F}"/>
              </a:ext>
            </a:extLst>
          </p:cNvPr>
          <p:cNvSpPr>
            <a:spLocks noGrp="1"/>
          </p:cNvSpPr>
          <p:nvPr>
            <p:ph type="ctrTitle" hasCustomPrompt="1"/>
            <p:custDataLst>
              <p:tags r:id="rId2"/>
            </p:custDataLst>
          </p:nvPr>
        </p:nvSpPr>
        <p:spPr>
          <a:xfrm>
            <a:off x="2700000" y="3181641"/>
            <a:ext cx="6552933" cy="1147167"/>
          </a:xfrm>
          <a:noFill/>
        </p:spPr>
        <p:txBody>
          <a:bodyPr anchor="b">
            <a:noAutofit/>
          </a:bodyPr>
          <a:lstStyle>
            <a:lvl1pPr algn="l">
              <a:defRPr sz="4000">
                <a:solidFill>
                  <a:srgbClr val="000000"/>
                </a:solidFill>
              </a:defRPr>
            </a:lvl1pPr>
          </a:lstStyle>
          <a:p>
            <a:r>
              <a:rPr lang="sv-SE" dirty="0"/>
              <a:t>Klicka här för att skriva rubrik</a:t>
            </a:r>
          </a:p>
        </p:txBody>
      </p:sp>
      <p:sp>
        <p:nvSpPr>
          <p:cNvPr id="8" name="Platshållare för text 7">
            <a:extLst>
              <a:ext uri="{FF2B5EF4-FFF2-40B4-BE49-F238E27FC236}">
                <a16:creationId xmlns:a16="http://schemas.microsoft.com/office/drawing/2014/main" id="{276A06C7-2F99-435E-AEB4-A8BD2FF2811C}"/>
              </a:ext>
            </a:extLst>
          </p:cNvPr>
          <p:cNvSpPr>
            <a:spLocks noGrp="1"/>
          </p:cNvSpPr>
          <p:nvPr>
            <p:ph type="body" sz="quarter" idx="11" hasCustomPrompt="1"/>
            <p:custDataLst>
              <p:tags r:id="rId3"/>
            </p:custDataLst>
          </p:nvPr>
        </p:nvSpPr>
        <p:spPr>
          <a:xfrm flipH="1">
            <a:off x="-15240" y="-9053"/>
            <a:ext cx="4690800" cy="1875600"/>
          </a:xfrm>
          <a:blipFill>
            <a:blip r:embed="rId6"/>
            <a:stretch>
              <a:fillRect/>
            </a:stretch>
          </a:blipFill>
        </p:spPr>
        <p:txBody>
          <a:bodyPr/>
          <a:lstStyle>
            <a:lvl1pPr marL="0" indent="0">
              <a:buFontTx/>
              <a:buNone/>
              <a:defRPr>
                <a:solidFill>
                  <a:srgbClr val="000000"/>
                </a:solidFill>
              </a:defRPr>
            </a:lvl1pPr>
          </a:lstStyle>
          <a:p>
            <a:pPr lvl="0"/>
            <a:r>
              <a:rPr lang="sv-SE" dirty="0"/>
              <a:t> </a:t>
            </a:r>
          </a:p>
        </p:txBody>
      </p:sp>
      <p:sp>
        <p:nvSpPr>
          <p:cNvPr id="3" name="Rektangel 2" descr="TagShapePrint">
            <a:extLst>
              <a:ext uri="{FF2B5EF4-FFF2-40B4-BE49-F238E27FC236}">
                <a16:creationId xmlns:a16="http://schemas.microsoft.com/office/drawing/2014/main" id="{3D6D0EBF-3891-481A-A740-9B73D4E39495}"/>
              </a:ext>
            </a:extLst>
          </p:cNvPr>
          <p:cNvSpPr/>
          <p:nvPr userDrawn="1">
            <p:custDataLst>
              <p:tags r:id="rId4"/>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3358350215"/>
      </p:ext>
    </p:extLst>
  </p:cSld>
  <p:clrMapOvr>
    <a:masterClrMapping/>
  </p:clrMapOvr>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Rubrikbild med foto linjer hö">
    <p:bg>
      <p:bgPr>
        <a:solidFill>
          <a:srgbClr val="E4E4E1"/>
        </a:solidFill>
        <a:effectLst/>
      </p:bgPr>
    </p:bg>
    <p:spTree>
      <p:nvGrpSpPr>
        <p:cNvPr id="1" name=""/>
        <p:cNvGrpSpPr/>
        <p:nvPr/>
      </p:nvGrpSpPr>
      <p:grpSpPr>
        <a:xfrm>
          <a:off x="0" y="0"/>
          <a:ext cx="0" cy="0"/>
          <a:chOff x="0" y="0"/>
          <a:chExt cx="0" cy="0"/>
        </a:xfrm>
      </p:grpSpPr>
      <p:sp>
        <p:nvSpPr>
          <p:cNvPr id="5" name="Platshållare för bild 4">
            <a:extLst>
              <a:ext uri="{FF2B5EF4-FFF2-40B4-BE49-F238E27FC236}">
                <a16:creationId xmlns:a16="http://schemas.microsoft.com/office/drawing/2014/main" id="{32D2BC56-E5BB-4706-884F-E550DFE216E3}"/>
              </a:ext>
            </a:extLst>
          </p:cNvPr>
          <p:cNvSpPr>
            <a:spLocks noGrp="1"/>
          </p:cNvSpPr>
          <p:nvPr>
            <p:ph type="pic" sz="quarter" idx="10"/>
            <p:custDataLst>
              <p:tags r:id="rId1"/>
            </p:custDataLst>
          </p:nvPr>
        </p:nvSpPr>
        <p:spPr>
          <a:xfrm>
            <a:off x="-1" y="-1"/>
            <a:ext cx="12192001" cy="5992837"/>
          </a:xfrm>
          <a:solidFill>
            <a:srgbClr val="F7F7F7"/>
          </a:solidFill>
        </p:spPr>
        <p:txBody>
          <a:bodyPr>
            <a:normAutofit/>
          </a:bodyPr>
          <a:lstStyle>
            <a:lvl1pPr marL="0" indent="0" algn="ctr">
              <a:buNone/>
              <a:defRPr sz="1800">
                <a:solidFill>
                  <a:srgbClr val="000000"/>
                </a:solidFill>
              </a:defRPr>
            </a:lvl1pPr>
          </a:lstStyle>
          <a:p>
            <a:r>
              <a:rPr lang="sv-SE"/>
              <a:t>Klicka på ikonen för att lägga till en bild</a:t>
            </a:r>
            <a:endParaRPr lang="sv-SE" dirty="0"/>
          </a:p>
        </p:txBody>
      </p:sp>
      <p:sp>
        <p:nvSpPr>
          <p:cNvPr id="2" name="Rubrik 1">
            <a:extLst>
              <a:ext uri="{FF2B5EF4-FFF2-40B4-BE49-F238E27FC236}">
                <a16:creationId xmlns:a16="http://schemas.microsoft.com/office/drawing/2014/main" id="{EBE1865B-0552-40AF-8E28-A27FB0A9BD3F}"/>
              </a:ext>
            </a:extLst>
          </p:cNvPr>
          <p:cNvSpPr>
            <a:spLocks noGrp="1"/>
          </p:cNvSpPr>
          <p:nvPr>
            <p:ph type="ctrTitle" hasCustomPrompt="1"/>
            <p:custDataLst>
              <p:tags r:id="rId2"/>
            </p:custDataLst>
          </p:nvPr>
        </p:nvSpPr>
        <p:spPr>
          <a:xfrm>
            <a:off x="2700000" y="3181641"/>
            <a:ext cx="6552933" cy="1147167"/>
          </a:xfrm>
          <a:noFill/>
        </p:spPr>
        <p:txBody>
          <a:bodyPr anchor="b">
            <a:noAutofit/>
          </a:bodyPr>
          <a:lstStyle>
            <a:lvl1pPr algn="l">
              <a:defRPr sz="4000">
                <a:solidFill>
                  <a:srgbClr val="000000"/>
                </a:solidFill>
              </a:defRPr>
            </a:lvl1pPr>
          </a:lstStyle>
          <a:p>
            <a:r>
              <a:rPr lang="sv-SE" dirty="0"/>
              <a:t>Klicka här för att skriva rubrik</a:t>
            </a:r>
          </a:p>
        </p:txBody>
      </p:sp>
      <p:sp>
        <p:nvSpPr>
          <p:cNvPr id="8" name="Platshållare för text 7">
            <a:extLst>
              <a:ext uri="{FF2B5EF4-FFF2-40B4-BE49-F238E27FC236}">
                <a16:creationId xmlns:a16="http://schemas.microsoft.com/office/drawing/2014/main" id="{276A06C7-2F99-435E-AEB4-A8BD2FF2811C}"/>
              </a:ext>
            </a:extLst>
          </p:cNvPr>
          <p:cNvSpPr>
            <a:spLocks noGrp="1"/>
          </p:cNvSpPr>
          <p:nvPr>
            <p:ph type="body" sz="quarter" idx="11" hasCustomPrompt="1"/>
            <p:custDataLst>
              <p:tags r:id="rId3"/>
            </p:custDataLst>
          </p:nvPr>
        </p:nvSpPr>
        <p:spPr>
          <a:xfrm>
            <a:off x="7504510" y="-9053"/>
            <a:ext cx="4690800" cy="1875600"/>
          </a:xfrm>
          <a:blipFill>
            <a:blip r:embed="rId6"/>
            <a:stretch>
              <a:fillRect/>
            </a:stretch>
          </a:blipFill>
        </p:spPr>
        <p:txBody>
          <a:bodyPr/>
          <a:lstStyle>
            <a:lvl1pPr marL="0" indent="0">
              <a:buFontTx/>
              <a:buNone/>
              <a:defRPr>
                <a:solidFill>
                  <a:srgbClr val="000000"/>
                </a:solidFill>
              </a:defRPr>
            </a:lvl1pPr>
          </a:lstStyle>
          <a:p>
            <a:pPr lvl="0"/>
            <a:r>
              <a:rPr lang="sv-SE" dirty="0"/>
              <a:t> </a:t>
            </a:r>
          </a:p>
        </p:txBody>
      </p:sp>
      <p:sp>
        <p:nvSpPr>
          <p:cNvPr id="3" name="Rektangel 2" descr="TagShapePrint">
            <a:extLst>
              <a:ext uri="{FF2B5EF4-FFF2-40B4-BE49-F238E27FC236}">
                <a16:creationId xmlns:a16="http://schemas.microsoft.com/office/drawing/2014/main" id="{61CD9792-B3DA-483F-864B-624F57AED9E0}"/>
              </a:ext>
            </a:extLst>
          </p:cNvPr>
          <p:cNvSpPr/>
          <p:nvPr userDrawn="1">
            <p:custDataLst>
              <p:tags r:id="rId4"/>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830483724"/>
      </p:ext>
    </p:extLst>
  </p:cSld>
  <p:clrMapOvr>
    <a:masterClrMapping/>
  </p:clrMapOvr>
  <p:extLst>
    <p:ext uri="{DCECCB84-F9BA-43D5-87BE-67443E8EF086}">
      <p15:sldGuideLst xmlns:p15="http://schemas.microsoft.com/office/powerpoint/2012/main"/>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Avsnittsrubrik med foto">
    <p:spTree>
      <p:nvGrpSpPr>
        <p:cNvPr id="1" name=""/>
        <p:cNvGrpSpPr/>
        <p:nvPr/>
      </p:nvGrpSpPr>
      <p:grpSpPr>
        <a:xfrm>
          <a:off x="0" y="0"/>
          <a:ext cx="0" cy="0"/>
          <a:chOff x="0" y="0"/>
          <a:chExt cx="0" cy="0"/>
        </a:xfrm>
      </p:grpSpPr>
      <p:sp>
        <p:nvSpPr>
          <p:cNvPr id="5" name="Platshållare för bild 4">
            <a:extLst>
              <a:ext uri="{FF2B5EF4-FFF2-40B4-BE49-F238E27FC236}">
                <a16:creationId xmlns:a16="http://schemas.microsoft.com/office/drawing/2014/main" id="{DC4CC64D-0556-4EE6-8C65-19C67B09D47C}"/>
              </a:ext>
            </a:extLst>
          </p:cNvPr>
          <p:cNvSpPr>
            <a:spLocks noGrp="1"/>
          </p:cNvSpPr>
          <p:nvPr>
            <p:ph type="pic" sz="quarter" idx="10"/>
            <p:custDataLst>
              <p:tags r:id="rId1"/>
            </p:custDataLst>
          </p:nvPr>
        </p:nvSpPr>
        <p:spPr>
          <a:xfrm>
            <a:off x="0" y="0"/>
            <a:ext cx="12192000" cy="6858000"/>
          </a:xfrm>
          <a:solidFill>
            <a:srgbClr val="F7F7F7"/>
          </a:solidFill>
        </p:spPr>
        <p:txBody>
          <a:bodyPr>
            <a:normAutofit/>
          </a:bodyPr>
          <a:lstStyle>
            <a:lvl1pPr marL="0" indent="0" algn="ctr">
              <a:buNone/>
              <a:defRPr sz="1800">
                <a:solidFill>
                  <a:srgbClr val="000000"/>
                </a:solidFill>
              </a:defRPr>
            </a:lvl1pPr>
          </a:lstStyle>
          <a:p>
            <a:r>
              <a:rPr lang="sv-SE"/>
              <a:t>Klicka på ikonen för att lägga till en bild</a:t>
            </a:r>
            <a:endParaRPr lang="sv-SE" dirty="0"/>
          </a:p>
        </p:txBody>
      </p:sp>
      <p:sp>
        <p:nvSpPr>
          <p:cNvPr id="2" name="Rubrik 1">
            <a:extLst>
              <a:ext uri="{FF2B5EF4-FFF2-40B4-BE49-F238E27FC236}">
                <a16:creationId xmlns:a16="http://schemas.microsoft.com/office/drawing/2014/main" id="{8F835B8C-07AB-41CC-9E71-C4867F754040}"/>
              </a:ext>
            </a:extLst>
          </p:cNvPr>
          <p:cNvSpPr>
            <a:spLocks noGrp="1"/>
          </p:cNvSpPr>
          <p:nvPr>
            <p:ph type="title" hasCustomPrompt="1"/>
            <p:custDataLst>
              <p:tags r:id="rId2"/>
            </p:custDataLst>
          </p:nvPr>
        </p:nvSpPr>
        <p:spPr>
          <a:xfrm>
            <a:off x="2700652" y="1368000"/>
            <a:ext cx="6552000" cy="1273968"/>
          </a:xfrm>
        </p:spPr>
        <p:txBody>
          <a:bodyPr anchor="t"/>
          <a:lstStyle>
            <a:lvl1pPr>
              <a:defRPr sz="4000">
                <a:solidFill>
                  <a:srgbClr val="000000"/>
                </a:solidFill>
              </a:defRPr>
            </a:lvl1pPr>
          </a:lstStyle>
          <a:p>
            <a:r>
              <a:rPr lang="sv-SE" dirty="0"/>
              <a:t>Klicka här för att skriva rubrik</a:t>
            </a:r>
          </a:p>
        </p:txBody>
      </p:sp>
      <p:sp>
        <p:nvSpPr>
          <p:cNvPr id="3" name="Rektangel 2" descr="TagShapePrint">
            <a:extLst>
              <a:ext uri="{FF2B5EF4-FFF2-40B4-BE49-F238E27FC236}">
                <a16:creationId xmlns:a16="http://schemas.microsoft.com/office/drawing/2014/main" id="{A15B28B4-2D13-4E26-ADD9-0E1AA3CC18C6}"/>
              </a:ext>
            </a:extLst>
          </p:cNvPr>
          <p:cNvSpPr/>
          <p:nvPr userDrawn="1">
            <p:custDataLst>
              <p:tags r:id="rId3"/>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2159535685"/>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6960810-8C01-47CE-B39D-C931C2B8EC49}"/>
              </a:ext>
            </a:extLst>
          </p:cNvPr>
          <p:cNvSpPr>
            <a:spLocks noGrp="1"/>
          </p:cNvSpPr>
          <p:nvPr>
            <p:ph type="title"/>
            <p:custDataLst>
              <p:tags r:id="rId1"/>
            </p:custDataLst>
          </p:nvPr>
        </p:nvSpPr>
        <p:spPr>
          <a:xfrm>
            <a:off x="1773388" y="1108423"/>
            <a:ext cx="8580582" cy="966397"/>
          </a:xfrm>
        </p:spPr>
        <p:txBody>
          <a:bodyPr/>
          <a:lstStyle>
            <a:lvl1pPr>
              <a:defRPr>
                <a:solidFill>
                  <a:srgbClr val="000000"/>
                </a:solidFill>
              </a:defRPr>
            </a:lvl1pPr>
          </a:lstStyle>
          <a:p>
            <a:r>
              <a:rPr lang="sv-SE"/>
              <a:t>Klicka här för att ändra mall för rubrikformat</a:t>
            </a:r>
            <a:endParaRPr lang="sv-SE" dirty="0"/>
          </a:p>
        </p:txBody>
      </p:sp>
      <p:sp>
        <p:nvSpPr>
          <p:cNvPr id="3" name="Platshållare för innehåll 2">
            <a:extLst>
              <a:ext uri="{FF2B5EF4-FFF2-40B4-BE49-F238E27FC236}">
                <a16:creationId xmlns:a16="http://schemas.microsoft.com/office/drawing/2014/main" id="{54B2EE45-8107-4DF6-B7D2-B3F80F43CEF7}"/>
              </a:ext>
            </a:extLst>
          </p:cNvPr>
          <p:cNvSpPr>
            <a:spLocks noGrp="1"/>
          </p:cNvSpPr>
          <p:nvPr>
            <p:ph idx="1"/>
            <p:custDataLst>
              <p:tags r:id="rId2"/>
            </p:custDataLst>
          </p:nvPr>
        </p:nvSpPr>
        <p:spPr>
          <a:xfrm>
            <a:off x="1773388" y="2265119"/>
            <a:ext cx="8580582" cy="3601527"/>
          </a:xfrm>
        </p:spPr>
        <p:txBody>
          <a:bodyPr/>
          <a:lstStyle>
            <a:lvl1pPr>
              <a:defRPr>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Rektangel 3" descr="TagShapePrint">
            <a:extLst>
              <a:ext uri="{FF2B5EF4-FFF2-40B4-BE49-F238E27FC236}">
                <a16:creationId xmlns:a16="http://schemas.microsoft.com/office/drawing/2014/main" id="{32D0FF3B-541A-4046-ADC9-AA4ECAEB50A9}"/>
              </a:ext>
            </a:extLst>
          </p:cNvPr>
          <p:cNvSpPr/>
          <p:nvPr userDrawn="1">
            <p:custDataLst>
              <p:tags r:id="rId3"/>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28963225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Innehåll med foto och textruta röd">
    <p:bg>
      <p:bgPr>
        <a:solidFill>
          <a:srgbClr val="FFFFFF"/>
        </a:solidFill>
        <a:effectLst/>
      </p:bgPr>
    </p:bg>
    <p:spTree>
      <p:nvGrpSpPr>
        <p:cNvPr id="1" name=""/>
        <p:cNvGrpSpPr/>
        <p:nvPr/>
      </p:nvGrpSpPr>
      <p:grpSpPr>
        <a:xfrm>
          <a:off x="0" y="0"/>
          <a:ext cx="0" cy="0"/>
          <a:chOff x="0" y="0"/>
          <a:chExt cx="0" cy="0"/>
        </a:xfrm>
      </p:grpSpPr>
      <p:sp>
        <p:nvSpPr>
          <p:cNvPr id="4" name="Platshållare för bild 3">
            <a:extLst>
              <a:ext uri="{FF2B5EF4-FFF2-40B4-BE49-F238E27FC236}">
                <a16:creationId xmlns:a16="http://schemas.microsoft.com/office/drawing/2014/main" id="{8C8263F2-B4B2-49CB-80FF-B28F3C05F0F4}"/>
              </a:ext>
            </a:extLst>
          </p:cNvPr>
          <p:cNvSpPr>
            <a:spLocks noGrp="1"/>
          </p:cNvSpPr>
          <p:nvPr>
            <p:ph type="pic" sz="quarter" idx="11"/>
            <p:custDataLst>
              <p:tags r:id="rId1"/>
            </p:custDataLst>
          </p:nvPr>
        </p:nvSpPr>
        <p:spPr>
          <a:xfrm>
            <a:off x="0" y="0"/>
            <a:ext cx="12192000" cy="6858000"/>
          </a:xfrm>
          <a:solidFill>
            <a:srgbClr val="F7F7F7"/>
          </a:solidFill>
        </p:spPr>
        <p:txBody>
          <a:bodyPr>
            <a:normAutofit/>
          </a:bodyPr>
          <a:lstStyle>
            <a:lvl1pPr marL="0" indent="0" algn="ctr">
              <a:buNone/>
              <a:defRPr sz="1800">
                <a:solidFill>
                  <a:srgbClr val="000000"/>
                </a:solidFill>
              </a:defRPr>
            </a:lvl1pPr>
          </a:lstStyle>
          <a:p>
            <a:r>
              <a:rPr lang="sv-SE"/>
              <a:t>Klicka på ikonen för att lägga till en bild</a:t>
            </a:r>
            <a:endParaRPr lang="sv-SE" dirty="0"/>
          </a:p>
        </p:txBody>
      </p:sp>
      <p:sp>
        <p:nvSpPr>
          <p:cNvPr id="5" name="Platshållare för text 4">
            <a:extLst>
              <a:ext uri="{FF2B5EF4-FFF2-40B4-BE49-F238E27FC236}">
                <a16:creationId xmlns:a16="http://schemas.microsoft.com/office/drawing/2014/main" id="{CEC4278E-C033-4F73-BA2E-69DCE0AB0022}"/>
              </a:ext>
            </a:extLst>
          </p:cNvPr>
          <p:cNvSpPr>
            <a:spLocks noGrp="1"/>
          </p:cNvSpPr>
          <p:nvPr>
            <p:ph type="body" sz="quarter" idx="10"/>
            <p:custDataLst>
              <p:tags r:id="rId2"/>
            </p:custDataLst>
          </p:nvPr>
        </p:nvSpPr>
        <p:spPr>
          <a:xfrm>
            <a:off x="1" y="1252147"/>
            <a:ext cx="4557978" cy="2652665"/>
          </a:xfrm>
          <a:gradFill>
            <a:gsLst>
              <a:gs pos="100000">
                <a:schemeClr val="bg1"/>
              </a:gs>
              <a:gs pos="3000">
                <a:schemeClr val="accent1"/>
              </a:gs>
              <a:gs pos="0">
                <a:schemeClr val="bg1"/>
              </a:gs>
              <a:gs pos="0">
                <a:schemeClr val="accent1"/>
              </a:gs>
              <a:gs pos="3000">
                <a:schemeClr val="accent1"/>
              </a:gs>
              <a:gs pos="4000">
                <a:schemeClr val="accent1"/>
              </a:gs>
              <a:gs pos="0">
                <a:schemeClr val="accent1"/>
              </a:gs>
              <a:gs pos="4000">
                <a:schemeClr val="bg1"/>
              </a:gs>
            </a:gsLst>
            <a:lin ang="0" scaled="1"/>
          </a:gradFill>
        </p:spPr>
        <p:txBody>
          <a:bodyPr lIns="504000" tIns="396000" rIns="504000" bIns="396000">
            <a:noAutofit/>
          </a:bodyPr>
          <a:lstStyle>
            <a:lvl1pPr marL="0" indent="0" algn="l">
              <a:lnSpc>
                <a:spcPct val="170000"/>
              </a:lnSpc>
              <a:spcBef>
                <a:spcPts val="0"/>
              </a:spcBef>
              <a:buNone/>
              <a:defRPr sz="1400">
                <a:solidFill>
                  <a:srgbClr val="000000"/>
                </a:solidFill>
              </a:defRPr>
            </a:lvl1pPr>
          </a:lstStyle>
          <a:p>
            <a:pPr lvl="0"/>
            <a:r>
              <a:rPr lang="sv-SE"/>
              <a:t>Klicka här för att ändra format på bakgrundstexten</a:t>
            </a:r>
          </a:p>
        </p:txBody>
      </p:sp>
      <p:sp>
        <p:nvSpPr>
          <p:cNvPr id="2" name="Rektangel 1" descr="TagShapePrint">
            <a:extLst>
              <a:ext uri="{FF2B5EF4-FFF2-40B4-BE49-F238E27FC236}">
                <a16:creationId xmlns:a16="http://schemas.microsoft.com/office/drawing/2014/main" id="{C73F3707-EE23-4555-81ED-EFCFC740D449}"/>
              </a:ext>
            </a:extLst>
          </p:cNvPr>
          <p:cNvSpPr/>
          <p:nvPr userDrawn="1">
            <p:custDataLst>
              <p:tags r:id="rId3"/>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172206333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Innehåll med foto och textruta lila">
    <p:bg>
      <p:bgPr>
        <a:solidFill>
          <a:srgbClr val="FFFFFF"/>
        </a:solidFill>
        <a:effectLst/>
      </p:bgPr>
    </p:bg>
    <p:spTree>
      <p:nvGrpSpPr>
        <p:cNvPr id="1" name=""/>
        <p:cNvGrpSpPr/>
        <p:nvPr/>
      </p:nvGrpSpPr>
      <p:grpSpPr>
        <a:xfrm>
          <a:off x="0" y="0"/>
          <a:ext cx="0" cy="0"/>
          <a:chOff x="0" y="0"/>
          <a:chExt cx="0" cy="0"/>
        </a:xfrm>
      </p:grpSpPr>
      <p:sp>
        <p:nvSpPr>
          <p:cNvPr id="4" name="Platshållare för bild 3">
            <a:extLst>
              <a:ext uri="{FF2B5EF4-FFF2-40B4-BE49-F238E27FC236}">
                <a16:creationId xmlns:a16="http://schemas.microsoft.com/office/drawing/2014/main" id="{8C8263F2-B4B2-49CB-80FF-B28F3C05F0F4}"/>
              </a:ext>
            </a:extLst>
          </p:cNvPr>
          <p:cNvSpPr>
            <a:spLocks noGrp="1"/>
          </p:cNvSpPr>
          <p:nvPr>
            <p:ph type="pic" sz="quarter" idx="11"/>
            <p:custDataLst>
              <p:tags r:id="rId1"/>
            </p:custDataLst>
          </p:nvPr>
        </p:nvSpPr>
        <p:spPr>
          <a:xfrm>
            <a:off x="0" y="0"/>
            <a:ext cx="12192000" cy="6858000"/>
          </a:xfrm>
          <a:solidFill>
            <a:srgbClr val="F7F7F7"/>
          </a:solidFill>
        </p:spPr>
        <p:txBody>
          <a:bodyPr>
            <a:normAutofit/>
          </a:bodyPr>
          <a:lstStyle>
            <a:lvl1pPr marL="0" indent="0" algn="ctr">
              <a:buNone/>
              <a:defRPr sz="1800">
                <a:solidFill>
                  <a:srgbClr val="000000"/>
                </a:solidFill>
              </a:defRPr>
            </a:lvl1pPr>
          </a:lstStyle>
          <a:p>
            <a:r>
              <a:rPr lang="sv-SE"/>
              <a:t>Klicka på ikonen för att lägga till en bild</a:t>
            </a:r>
            <a:endParaRPr lang="sv-SE" dirty="0"/>
          </a:p>
        </p:txBody>
      </p:sp>
      <p:sp>
        <p:nvSpPr>
          <p:cNvPr id="5" name="Platshållare för text 4">
            <a:extLst>
              <a:ext uri="{FF2B5EF4-FFF2-40B4-BE49-F238E27FC236}">
                <a16:creationId xmlns:a16="http://schemas.microsoft.com/office/drawing/2014/main" id="{CEC4278E-C033-4F73-BA2E-69DCE0AB0022}"/>
              </a:ext>
            </a:extLst>
          </p:cNvPr>
          <p:cNvSpPr>
            <a:spLocks noGrp="1"/>
          </p:cNvSpPr>
          <p:nvPr>
            <p:ph type="body" sz="quarter" idx="10"/>
            <p:custDataLst>
              <p:tags r:id="rId2"/>
            </p:custDataLst>
          </p:nvPr>
        </p:nvSpPr>
        <p:spPr>
          <a:xfrm>
            <a:off x="7633831" y="1287034"/>
            <a:ext cx="4558169" cy="2652665"/>
          </a:xfrm>
          <a:gradFill flip="none" rotWithShape="1">
            <a:gsLst>
              <a:gs pos="100000">
                <a:schemeClr val="accent2"/>
              </a:gs>
              <a:gs pos="99000">
                <a:schemeClr val="accent2"/>
              </a:gs>
              <a:gs pos="0">
                <a:schemeClr val="bg1"/>
              </a:gs>
              <a:gs pos="100000">
                <a:schemeClr val="accent2"/>
              </a:gs>
              <a:gs pos="96000">
                <a:schemeClr val="bg1"/>
              </a:gs>
              <a:gs pos="100000">
                <a:schemeClr val="accent2"/>
              </a:gs>
              <a:gs pos="100000">
                <a:schemeClr val="accent2"/>
              </a:gs>
              <a:gs pos="96000">
                <a:schemeClr val="accent2"/>
              </a:gs>
            </a:gsLst>
            <a:lin ang="0" scaled="1"/>
            <a:tileRect/>
          </a:gradFill>
        </p:spPr>
        <p:txBody>
          <a:bodyPr lIns="504000" tIns="396000" rIns="504000" bIns="396000">
            <a:noAutofit/>
          </a:bodyPr>
          <a:lstStyle>
            <a:lvl1pPr marL="0" indent="0" algn="l">
              <a:buNone/>
              <a:defRPr sz="1400">
                <a:solidFill>
                  <a:srgbClr val="000000"/>
                </a:solidFill>
              </a:defRPr>
            </a:lvl1pPr>
          </a:lstStyle>
          <a:p>
            <a:pPr lvl="0"/>
            <a:r>
              <a:rPr lang="sv-SE"/>
              <a:t>Klicka här för att ändra format på bakgrundstexten</a:t>
            </a:r>
          </a:p>
        </p:txBody>
      </p:sp>
      <p:sp>
        <p:nvSpPr>
          <p:cNvPr id="2" name="Rektangel 1" descr="TagShapePrint">
            <a:extLst>
              <a:ext uri="{FF2B5EF4-FFF2-40B4-BE49-F238E27FC236}">
                <a16:creationId xmlns:a16="http://schemas.microsoft.com/office/drawing/2014/main" id="{B148343D-9557-4981-AFCA-B7C27BDB8ECF}"/>
              </a:ext>
            </a:extLst>
          </p:cNvPr>
          <p:cNvSpPr/>
          <p:nvPr userDrawn="1">
            <p:custDataLst>
              <p:tags r:id="rId3"/>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15893825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Rubrik och innehåll linje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6960810-8C01-47CE-B39D-C931C2B8EC49}"/>
              </a:ext>
            </a:extLst>
          </p:cNvPr>
          <p:cNvSpPr>
            <a:spLocks noGrp="1"/>
          </p:cNvSpPr>
          <p:nvPr>
            <p:ph type="title"/>
            <p:custDataLst>
              <p:tags r:id="rId1"/>
            </p:custDataLst>
          </p:nvPr>
        </p:nvSpPr>
        <p:spPr>
          <a:xfrm>
            <a:off x="1773388" y="1108423"/>
            <a:ext cx="8580582" cy="966397"/>
          </a:xfrm>
        </p:spPr>
        <p:txBody>
          <a:bodyPr/>
          <a:lstStyle>
            <a:lvl1pPr>
              <a:defRPr>
                <a:solidFill>
                  <a:srgbClr val="000000"/>
                </a:solidFill>
              </a:defRPr>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54B2EE45-8107-4DF6-B7D2-B3F80F43CEF7}"/>
              </a:ext>
            </a:extLst>
          </p:cNvPr>
          <p:cNvSpPr>
            <a:spLocks noGrp="1"/>
          </p:cNvSpPr>
          <p:nvPr>
            <p:ph idx="1"/>
            <p:custDataLst>
              <p:tags r:id="rId2"/>
            </p:custDataLst>
          </p:nvPr>
        </p:nvSpPr>
        <p:spPr>
          <a:xfrm>
            <a:off x="1773388" y="2265119"/>
            <a:ext cx="8580582" cy="3601527"/>
          </a:xfrm>
        </p:spPr>
        <p:txBody>
          <a:bodyPr/>
          <a:lstStyle>
            <a:lvl1pPr>
              <a:defRPr>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pic>
        <p:nvPicPr>
          <p:cNvPr id="5" name="Bildobjekt 4">
            <a:extLst>
              <a:ext uri="{FF2B5EF4-FFF2-40B4-BE49-F238E27FC236}">
                <a16:creationId xmlns:a16="http://schemas.microsoft.com/office/drawing/2014/main" id="{C04498F7-0638-4AA2-AE84-6B87E650F4B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flipH="1" flipV="1">
            <a:off x="-1" y="5586311"/>
            <a:ext cx="3229200" cy="1269807"/>
          </a:xfrm>
          <a:prstGeom prst="rect">
            <a:avLst/>
          </a:prstGeom>
        </p:spPr>
      </p:pic>
      <p:sp>
        <p:nvSpPr>
          <p:cNvPr id="4" name="Rektangel 3" descr="TagShapePrint">
            <a:extLst>
              <a:ext uri="{FF2B5EF4-FFF2-40B4-BE49-F238E27FC236}">
                <a16:creationId xmlns:a16="http://schemas.microsoft.com/office/drawing/2014/main" id="{1474FF95-72CE-4F15-A907-790A9405D517}"/>
              </a:ext>
            </a:extLst>
          </p:cNvPr>
          <p:cNvSpPr/>
          <p:nvPr userDrawn="1">
            <p:custDataLst>
              <p:tags r:id="rId3"/>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248995120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Endast rubrik linje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2535B1B-6056-4CED-8443-F504A14CA1D0}"/>
              </a:ext>
            </a:extLst>
          </p:cNvPr>
          <p:cNvSpPr>
            <a:spLocks noGrp="1"/>
          </p:cNvSpPr>
          <p:nvPr>
            <p:ph type="title"/>
            <p:custDataLst>
              <p:tags r:id="rId1"/>
            </p:custDataLst>
          </p:nvPr>
        </p:nvSpPr>
        <p:spPr>
          <a:xfrm>
            <a:off x="550843" y="479892"/>
            <a:ext cx="10517206" cy="516224"/>
          </a:xfrm>
        </p:spPr>
        <p:txBody>
          <a:bodyPr/>
          <a:lstStyle>
            <a:lvl1pPr>
              <a:defRPr>
                <a:solidFill>
                  <a:srgbClr val="000000"/>
                </a:solidFill>
              </a:defRPr>
            </a:lvl1pPr>
          </a:lstStyle>
          <a:p>
            <a:r>
              <a:rPr lang="sv-SE"/>
              <a:t>Klicka här för att ändra mall för rubrikformat</a:t>
            </a:r>
          </a:p>
        </p:txBody>
      </p:sp>
      <p:pic>
        <p:nvPicPr>
          <p:cNvPr id="3" name="Bildobjekt 2">
            <a:extLst>
              <a:ext uri="{FF2B5EF4-FFF2-40B4-BE49-F238E27FC236}">
                <a16:creationId xmlns:a16="http://schemas.microsoft.com/office/drawing/2014/main" id="{819B8F01-128B-4BA1-A84C-B56BAFCFE7F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flipV="1">
            <a:off x="-1" y="5586311"/>
            <a:ext cx="3229200" cy="1269807"/>
          </a:xfrm>
          <a:prstGeom prst="rect">
            <a:avLst/>
          </a:prstGeom>
        </p:spPr>
      </p:pic>
      <p:sp>
        <p:nvSpPr>
          <p:cNvPr id="4" name="Rektangel 3" descr="TagShapePrint">
            <a:extLst>
              <a:ext uri="{FF2B5EF4-FFF2-40B4-BE49-F238E27FC236}">
                <a16:creationId xmlns:a16="http://schemas.microsoft.com/office/drawing/2014/main" id="{E6DFBAEC-38E5-4D97-A612-5262025ED7F7}"/>
              </a:ext>
            </a:extLst>
          </p:cNvPr>
          <p:cNvSpPr/>
          <p:nvPr userDrawn="1">
            <p:custDataLst>
              <p:tags r:id="rId2"/>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199062968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Grå, rubrik och innehåll linjer">
    <p:bg>
      <p:bgPr>
        <a:solidFill>
          <a:srgbClr val="E4E4E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6960810-8C01-47CE-B39D-C931C2B8EC49}"/>
              </a:ext>
            </a:extLst>
          </p:cNvPr>
          <p:cNvSpPr>
            <a:spLocks noGrp="1"/>
          </p:cNvSpPr>
          <p:nvPr>
            <p:ph type="title"/>
            <p:custDataLst>
              <p:tags r:id="rId1"/>
            </p:custDataLst>
          </p:nvPr>
        </p:nvSpPr>
        <p:spPr>
          <a:xfrm>
            <a:off x="1773388" y="1108423"/>
            <a:ext cx="8580582" cy="966397"/>
          </a:xfrm>
        </p:spPr>
        <p:txBody>
          <a:bodyPr/>
          <a:lstStyle>
            <a:lvl1pPr>
              <a:defRPr>
                <a:solidFill>
                  <a:srgbClr val="000000"/>
                </a:solidFill>
              </a:defRPr>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54B2EE45-8107-4DF6-B7D2-B3F80F43CEF7}"/>
              </a:ext>
            </a:extLst>
          </p:cNvPr>
          <p:cNvSpPr>
            <a:spLocks noGrp="1"/>
          </p:cNvSpPr>
          <p:nvPr>
            <p:ph idx="1"/>
            <p:custDataLst>
              <p:tags r:id="rId2"/>
            </p:custDataLst>
          </p:nvPr>
        </p:nvSpPr>
        <p:spPr>
          <a:xfrm>
            <a:off x="1773388" y="2265119"/>
            <a:ext cx="8580582" cy="3601527"/>
          </a:xfrm>
        </p:spPr>
        <p:txBody>
          <a:bodyPr/>
          <a:lstStyle>
            <a:lvl1pPr>
              <a:defRPr>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pic>
        <p:nvPicPr>
          <p:cNvPr id="5" name="Bildobjekt 4">
            <a:extLst>
              <a:ext uri="{FF2B5EF4-FFF2-40B4-BE49-F238E27FC236}">
                <a16:creationId xmlns:a16="http://schemas.microsoft.com/office/drawing/2014/main" id="{C04498F7-0638-4AA2-AE84-6B87E650F4B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flipH="1" flipV="1">
            <a:off x="-1" y="5586311"/>
            <a:ext cx="3229200" cy="1269807"/>
          </a:xfrm>
          <a:prstGeom prst="rect">
            <a:avLst/>
          </a:prstGeom>
        </p:spPr>
      </p:pic>
      <p:sp>
        <p:nvSpPr>
          <p:cNvPr id="4" name="Rektangel 3" descr="TagShapePrint">
            <a:extLst>
              <a:ext uri="{FF2B5EF4-FFF2-40B4-BE49-F238E27FC236}">
                <a16:creationId xmlns:a16="http://schemas.microsoft.com/office/drawing/2014/main" id="{54308DC1-56E8-4359-819D-8BB65DF4D55E}"/>
              </a:ext>
            </a:extLst>
          </p:cNvPr>
          <p:cNvSpPr/>
          <p:nvPr userDrawn="1">
            <p:custDataLst>
              <p:tags r:id="rId3"/>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183728789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Grå, endast rubrik linjer">
    <p:bg>
      <p:bgPr>
        <a:solidFill>
          <a:srgbClr val="E4E4E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2535B1B-6056-4CED-8443-F504A14CA1D0}"/>
              </a:ext>
            </a:extLst>
          </p:cNvPr>
          <p:cNvSpPr>
            <a:spLocks noGrp="1"/>
          </p:cNvSpPr>
          <p:nvPr>
            <p:ph type="title"/>
            <p:custDataLst>
              <p:tags r:id="rId1"/>
            </p:custDataLst>
          </p:nvPr>
        </p:nvSpPr>
        <p:spPr>
          <a:xfrm>
            <a:off x="550843" y="479892"/>
            <a:ext cx="10517206" cy="516224"/>
          </a:xfrm>
        </p:spPr>
        <p:txBody>
          <a:bodyPr/>
          <a:lstStyle>
            <a:lvl1pPr>
              <a:defRPr>
                <a:solidFill>
                  <a:srgbClr val="000000"/>
                </a:solidFill>
              </a:defRPr>
            </a:lvl1pPr>
          </a:lstStyle>
          <a:p>
            <a:r>
              <a:rPr lang="sv-SE"/>
              <a:t>Klicka här för att ändra mall för rubrikformat</a:t>
            </a:r>
          </a:p>
        </p:txBody>
      </p:sp>
      <p:pic>
        <p:nvPicPr>
          <p:cNvPr id="3" name="Bildobjekt 2">
            <a:extLst>
              <a:ext uri="{FF2B5EF4-FFF2-40B4-BE49-F238E27FC236}">
                <a16:creationId xmlns:a16="http://schemas.microsoft.com/office/drawing/2014/main" id="{819B8F01-128B-4BA1-A84C-B56BAFCFE7F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flipV="1">
            <a:off x="-1" y="5586311"/>
            <a:ext cx="3229200" cy="1269807"/>
          </a:xfrm>
          <a:prstGeom prst="rect">
            <a:avLst/>
          </a:prstGeom>
        </p:spPr>
      </p:pic>
      <p:sp>
        <p:nvSpPr>
          <p:cNvPr id="4" name="Rektangel 3" descr="TagShapePrint">
            <a:extLst>
              <a:ext uri="{FF2B5EF4-FFF2-40B4-BE49-F238E27FC236}">
                <a16:creationId xmlns:a16="http://schemas.microsoft.com/office/drawing/2014/main" id="{52965331-77AE-4EFA-821D-2E502D8BBE29}"/>
              </a:ext>
            </a:extLst>
          </p:cNvPr>
          <p:cNvSpPr/>
          <p:nvPr userDrawn="1">
            <p:custDataLst>
              <p:tags r:id="rId2"/>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405159144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Rubrik och innehåll rött strec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6960810-8C01-47CE-B39D-C931C2B8EC49}"/>
              </a:ext>
            </a:extLst>
          </p:cNvPr>
          <p:cNvSpPr>
            <a:spLocks noGrp="1"/>
          </p:cNvSpPr>
          <p:nvPr>
            <p:ph type="title"/>
            <p:custDataLst>
              <p:tags r:id="rId1"/>
            </p:custDataLst>
          </p:nvPr>
        </p:nvSpPr>
        <p:spPr>
          <a:xfrm>
            <a:off x="1773388" y="1108423"/>
            <a:ext cx="8580582" cy="966397"/>
          </a:xfrm>
        </p:spPr>
        <p:txBody>
          <a:bodyPr/>
          <a:lstStyle>
            <a:lvl1pPr>
              <a:defRPr>
                <a:solidFill>
                  <a:srgbClr val="000000"/>
                </a:solidFill>
              </a:defRPr>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54B2EE45-8107-4DF6-B7D2-B3F80F43CEF7}"/>
              </a:ext>
            </a:extLst>
          </p:cNvPr>
          <p:cNvSpPr>
            <a:spLocks noGrp="1"/>
          </p:cNvSpPr>
          <p:nvPr>
            <p:ph idx="1"/>
            <p:custDataLst>
              <p:tags r:id="rId2"/>
            </p:custDataLst>
          </p:nvPr>
        </p:nvSpPr>
        <p:spPr>
          <a:xfrm>
            <a:off x="1773388" y="2265119"/>
            <a:ext cx="8580582" cy="3601527"/>
          </a:xfrm>
        </p:spPr>
        <p:txBody>
          <a:bodyPr/>
          <a:lstStyle>
            <a:lvl1pPr>
              <a:defRPr>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Rektangel 3">
            <a:extLst>
              <a:ext uri="{FF2B5EF4-FFF2-40B4-BE49-F238E27FC236}">
                <a16:creationId xmlns:a16="http://schemas.microsoft.com/office/drawing/2014/main" id="{86B669AE-DB11-48D9-AF4B-A358921646CB}"/>
              </a:ext>
            </a:extLst>
          </p:cNvPr>
          <p:cNvSpPr/>
          <p:nvPr>
            <p:custDataLst>
              <p:tags r:id="rId3"/>
            </p:custDataLst>
          </p:nvPr>
        </p:nvSpPr>
        <p:spPr>
          <a:xfrm>
            <a:off x="3018" y="1"/>
            <a:ext cx="23539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
        <p:nvSpPr>
          <p:cNvPr id="5" name="Rektangel 4" descr="TagShapePrint">
            <a:extLst>
              <a:ext uri="{FF2B5EF4-FFF2-40B4-BE49-F238E27FC236}">
                <a16:creationId xmlns:a16="http://schemas.microsoft.com/office/drawing/2014/main" id="{6CDF3D6E-D108-415E-8D5A-BD46F9E0757D}"/>
              </a:ext>
            </a:extLst>
          </p:cNvPr>
          <p:cNvSpPr/>
          <p:nvPr userDrawn="1">
            <p:custDataLst>
              <p:tags r:id="rId4"/>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308574016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Endast rubrik rött strec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2535B1B-6056-4CED-8443-F504A14CA1D0}"/>
              </a:ext>
            </a:extLst>
          </p:cNvPr>
          <p:cNvSpPr>
            <a:spLocks noGrp="1"/>
          </p:cNvSpPr>
          <p:nvPr>
            <p:ph type="title"/>
            <p:custDataLst>
              <p:tags r:id="rId1"/>
            </p:custDataLst>
          </p:nvPr>
        </p:nvSpPr>
        <p:spPr>
          <a:xfrm>
            <a:off x="550843" y="479892"/>
            <a:ext cx="10517206" cy="516224"/>
          </a:xfrm>
        </p:spPr>
        <p:txBody>
          <a:bodyPr/>
          <a:lstStyle>
            <a:lvl1pPr>
              <a:defRPr>
                <a:solidFill>
                  <a:srgbClr val="000000"/>
                </a:solidFill>
              </a:defRPr>
            </a:lvl1pPr>
          </a:lstStyle>
          <a:p>
            <a:r>
              <a:rPr lang="sv-SE"/>
              <a:t>Klicka här för att ändra mall för rubrikformat</a:t>
            </a:r>
          </a:p>
        </p:txBody>
      </p:sp>
      <p:sp>
        <p:nvSpPr>
          <p:cNvPr id="4" name="Rektangel 3">
            <a:extLst>
              <a:ext uri="{FF2B5EF4-FFF2-40B4-BE49-F238E27FC236}">
                <a16:creationId xmlns:a16="http://schemas.microsoft.com/office/drawing/2014/main" id="{42699372-AE26-4104-A617-190897B6B5EE}"/>
              </a:ext>
            </a:extLst>
          </p:cNvPr>
          <p:cNvSpPr/>
          <p:nvPr>
            <p:custDataLst>
              <p:tags r:id="rId2"/>
            </p:custDataLst>
          </p:nvPr>
        </p:nvSpPr>
        <p:spPr>
          <a:xfrm>
            <a:off x="3018" y="1"/>
            <a:ext cx="23539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
        <p:nvSpPr>
          <p:cNvPr id="3" name="Rektangel 2" descr="TagShapePrint">
            <a:extLst>
              <a:ext uri="{FF2B5EF4-FFF2-40B4-BE49-F238E27FC236}">
                <a16:creationId xmlns:a16="http://schemas.microsoft.com/office/drawing/2014/main" id="{F5304C78-2B55-4DEC-9EA7-F3D8D674318F}"/>
              </a:ext>
            </a:extLst>
          </p:cNvPr>
          <p:cNvSpPr/>
          <p:nvPr userDrawn="1">
            <p:custDataLst>
              <p:tags r:id="rId3"/>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296562827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Foto med text rött strec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7CFCF07-ECDA-4640-B5C3-2D28D1E5348B}"/>
              </a:ext>
            </a:extLst>
          </p:cNvPr>
          <p:cNvSpPr>
            <a:spLocks noGrp="1"/>
          </p:cNvSpPr>
          <p:nvPr>
            <p:ph type="title" hasCustomPrompt="1"/>
            <p:custDataLst>
              <p:tags r:id="rId1"/>
            </p:custDataLst>
          </p:nvPr>
        </p:nvSpPr>
        <p:spPr>
          <a:xfrm>
            <a:off x="7293162" y="1140736"/>
            <a:ext cx="4001936" cy="943824"/>
          </a:xfrm>
        </p:spPr>
        <p:txBody>
          <a:bodyPr anchor="b"/>
          <a:lstStyle>
            <a:lvl1pPr>
              <a:defRPr sz="3200">
                <a:solidFill>
                  <a:srgbClr val="000000"/>
                </a:solidFill>
              </a:defRPr>
            </a:lvl1pPr>
          </a:lstStyle>
          <a:p>
            <a:r>
              <a:rPr lang="sv-SE" dirty="0"/>
              <a:t>Klicka här för att skriva rubrik</a:t>
            </a:r>
          </a:p>
        </p:txBody>
      </p:sp>
      <p:sp>
        <p:nvSpPr>
          <p:cNvPr id="3" name="Platshållare för bild 2">
            <a:extLst>
              <a:ext uri="{FF2B5EF4-FFF2-40B4-BE49-F238E27FC236}">
                <a16:creationId xmlns:a16="http://schemas.microsoft.com/office/drawing/2014/main" id="{9182F77A-2646-4218-A4A9-F18D71B677DD}"/>
              </a:ext>
            </a:extLst>
          </p:cNvPr>
          <p:cNvSpPr>
            <a:spLocks noGrp="1"/>
          </p:cNvSpPr>
          <p:nvPr>
            <p:ph type="pic" idx="1"/>
            <p:custDataLst>
              <p:tags r:id="rId2"/>
            </p:custDataLst>
          </p:nvPr>
        </p:nvSpPr>
        <p:spPr>
          <a:xfrm>
            <a:off x="238408" y="0"/>
            <a:ext cx="5857592" cy="6857999"/>
          </a:xfrm>
          <a:solidFill>
            <a:srgbClr val="F7F7F7"/>
          </a:solidFill>
        </p:spPr>
        <p:txBody>
          <a:bodyPr>
            <a:normAutofit/>
          </a:bodyPr>
          <a:lstStyle>
            <a:lvl1pPr marL="0" indent="0" algn="ctr">
              <a:buNone/>
              <a:defRPr sz="1800">
                <a:solidFill>
                  <a:srgbClr val="000000"/>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sv-SE" dirty="0"/>
          </a:p>
        </p:txBody>
      </p:sp>
      <p:sp>
        <p:nvSpPr>
          <p:cNvPr id="7" name="Platshållare för text 6">
            <a:extLst>
              <a:ext uri="{FF2B5EF4-FFF2-40B4-BE49-F238E27FC236}">
                <a16:creationId xmlns:a16="http://schemas.microsoft.com/office/drawing/2014/main" id="{5071BAF5-9712-4804-B086-916A4B24192D}"/>
              </a:ext>
            </a:extLst>
          </p:cNvPr>
          <p:cNvSpPr>
            <a:spLocks noGrp="1"/>
          </p:cNvSpPr>
          <p:nvPr>
            <p:ph type="body" sz="quarter" idx="10"/>
            <p:custDataLst>
              <p:tags r:id="rId3"/>
            </p:custDataLst>
          </p:nvPr>
        </p:nvSpPr>
        <p:spPr>
          <a:xfrm>
            <a:off x="7293162" y="2258402"/>
            <a:ext cx="4002087" cy="3833813"/>
          </a:xfrm>
        </p:spPr>
        <p:txBody>
          <a:bodyPr/>
          <a:lstStyle>
            <a:lvl1pPr>
              <a:defRPr>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Rektangel 3">
            <a:extLst>
              <a:ext uri="{FF2B5EF4-FFF2-40B4-BE49-F238E27FC236}">
                <a16:creationId xmlns:a16="http://schemas.microsoft.com/office/drawing/2014/main" id="{E91D795D-EC75-4887-AD5B-C2D7BBDFC584}"/>
              </a:ext>
            </a:extLst>
          </p:cNvPr>
          <p:cNvSpPr/>
          <p:nvPr>
            <p:custDataLst>
              <p:tags r:id="rId4"/>
            </p:custDataLst>
          </p:nvPr>
        </p:nvSpPr>
        <p:spPr>
          <a:xfrm>
            <a:off x="3018" y="1"/>
            <a:ext cx="23539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
        <p:nvSpPr>
          <p:cNvPr id="5" name="Rektangel 4" descr="TagShapePrint">
            <a:extLst>
              <a:ext uri="{FF2B5EF4-FFF2-40B4-BE49-F238E27FC236}">
                <a16:creationId xmlns:a16="http://schemas.microsoft.com/office/drawing/2014/main" id="{33AA8698-4192-4498-8F9A-9812855A80CA}"/>
              </a:ext>
            </a:extLst>
          </p:cNvPr>
          <p:cNvSpPr/>
          <p:nvPr userDrawn="1">
            <p:custDataLst>
              <p:tags r:id="rId5"/>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112878685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Grå, rubrik och innehåll rött streck">
    <p:bg>
      <p:bgPr>
        <a:solidFill>
          <a:srgbClr val="E4E4E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6960810-8C01-47CE-B39D-C931C2B8EC49}"/>
              </a:ext>
            </a:extLst>
          </p:cNvPr>
          <p:cNvSpPr>
            <a:spLocks noGrp="1"/>
          </p:cNvSpPr>
          <p:nvPr>
            <p:ph type="title"/>
            <p:custDataLst>
              <p:tags r:id="rId1"/>
            </p:custDataLst>
          </p:nvPr>
        </p:nvSpPr>
        <p:spPr>
          <a:xfrm>
            <a:off x="1773388" y="1108423"/>
            <a:ext cx="8580582" cy="966397"/>
          </a:xfrm>
        </p:spPr>
        <p:txBody>
          <a:bodyPr/>
          <a:lstStyle>
            <a:lvl1pPr>
              <a:defRPr>
                <a:solidFill>
                  <a:srgbClr val="000000"/>
                </a:solidFill>
              </a:defRPr>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54B2EE45-8107-4DF6-B7D2-B3F80F43CEF7}"/>
              </a:ext>
            </a:extLst>
          </p:cNvPr>
          <p:cNvSpPr>
            <a:spLocks noGrp="1"/>
          </p:cNvSpPr>
          <p:nvPr>
            <p:ph idx="1"/>
            <p:custDataLst>
              <p:tags r:id="rId2"/>
            </p:custDataLst>
          </p:nvPr>
        </p:nvSpPr>
        <p:spPr>
          <a:xfrm>
            <a:off x="1773388" y="2265119"/>
            <a:ext cx="8580582" cy="3601527"/>
          </a:xfrm>
        </p:spPr>
        <p:txBody>
          <a:bodyPr/>
          <a:lstStyle>
            <a:lvl1pPr>
              <a:defRPr>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Rektangel 3">
            <a:extLst>
              <a:ext uri="{FF2B5EF4-FFF2-40B4-BE49-F238E27FC236}">
                <a16:creationId xmlns:a16="http://schemas.microsoft.com/office/drawing/2014/main" id="{86B669AE-DB11-48D9-AF4B-A358921646CB}"/>
              </a:ext>
            </a:extLst>
          </p:cNvPr>
          <p:cNvSpPr/>
          <p:nvPr>
            <p:custDataLst>
              <p:tags r:id="rId3"/>
            </p:custDataLst>
          </p:nvPr>
        </p:nvSpPr>
        <p:spPr>
          <a:xfrm>
            <a:off x="3018" y="1"/>
            <a:ext cx="23539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
        <p:nvSpPr>
          <p:cNvPr id="5" name="Rektangel 4" descr="TagShapePrint">
            <a:extLst>
              <a:ext uri="{FF2B5EF4-FFF2-40B4-BE49-F238E27FC236}">
                <a16:creationId xmlns:a16="http://schemas.microsoft.com/office/drawing/2014/main" id="{B2533FB9-D3CB-4513-AF01-6865DE324090}"/>
              </a:ext>
            </a:extLst>
          </p:cNvPr>
          <p:cNvSpPr/>
          <p:nvPr userDrawn="1">
            <p:custDataLst>
              <p:tags r:id="rId4"/>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23937184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F835B8C-07AB-41CC-9E71-C4867F754040}"/>
              </a:ext>
            </a:extLst>
          </p:cNvPr>
          <p:cNvSpPr>
            <a:spLocks noGrp="1"/>
          </p:cNvSpPr>
          <p:nvPr>
            <p:ph type="title" hasCustomPrompt="1"/>
            <p:custDataLst>
              <p:tags r:id="rId1"/>
            </p:custDataLst>
          </p:nvPr>
        </p:nvSpPr>
        <p:spPr>
          <a:xfrm>
            <a:off x="1774800" y="1368000"/>
            <a:ext cx="8582400" cy="1273968"/>
          </a:xfrm>
        </p:spPr>
        <p:txBody>
          <a:bodyPr anchor="b"/>
          <a:lstStyle>
            <a:lvl1pPr>
              <a:defRPr sz="4000">
                <a:solidFill>
                  <a:srgbClr val="000000"/>
                </a:solidFill>
              </a:defRPr>
            </a:lvl1pPr>
          </a:lstStyle>
          <a:p>
            <a:r>
              <a:rPr lang="sv-SE" dirty="0"/>
              <a:t>Klicka här för att skriva rubrik</a:t>
            </a:r>
          </a:p>
        </p:txBody>
      </p:sp>
      <p:sp>
        <p:nvSpPr>
          <p:cNvPr id="3" name="Platshållare för text 2">
            <a:extLst>
              <a:ext uri="{FF2B5EF4-FFF2-40B4-BE49-F238E27FC236}">
                <a16:creationId xmlns:a16="http://schemas.microsoft.com/office/drawing/2014/main" id="{3C714B15-840F-4937-81D0-04D9058592A4}"/>
              </a:ext>
            </a:extLst>
          </p:cNvPr>
          <p:cNvSpPr>
            <a:spLocks noGrp="1"/>
          </p:cNvSpPr>
          <p:nvPr>
            <p:ph type="body" idx="1"/>
            <p:custDataLst>
              <p:tags r:id="rId2"/>
            </p:custDataLst>
          </p:nvPr>
        </p:nvSpPr>
        <p:spPr>
          <a:xfrm>
            <a:off x="1774800" y="2673745"/>
            <a:ext cx="8582400" cy="633743"/>
          </a:xfrm>
        </p:spPr>
        <p:txBody>
          <a:bodyPr/>
          <a:lstStyle>
            <a:lvl1pPr marL="0" indent="0">
              <a:buNone/>
              <a:defRPr sz="2400">
                <a:solidFill>
                  <a:srgbClr val="000000"/>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Rektangel 3" descr="TagShapePrint">
            <a:extLst>
              <a:ext uri="{FF2B5EF4-FFF2-40B4-BE49-F238E27FC236}">
                <a16:creationId xmlns:a16="http://schemas.microsoft.com/office/drawing/2014/main" id="{4A1CEAEA-19DE-4D04-BA56-BDA29032A8C8}"/>
              </a:ext>
            </a:extLst>
          </p:cNvPr>
          <p:cNvSpPr/>
          <p:nvPr userDrawn="1">
            <p:custDataLst>
              <p:tags r:id="rId3"/>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342497232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Grå, endast rubrik rött streck">
    <p:bg>
      <p:bgPr>
        <a:solidFill>
          <a:srgbClr val="E4E4E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2535B1B-6056-4CED-8443-F504A14CA1D0}"/>
              </a:ext>
            </a:extLst>
          </p:cNvPr>
          <p:cNvSpPr>
            <a:spLocks noGrp="1"/>
          </p:cNvSpPr>
          <p:nvPr>
            <p:ph type="title"/>
            <p:custDataLst>
              <p:tags r:id="rId1"/>
            </p:custDataLst>
          </p:nvPr>
        </p:nvSpPr>
        <p:spPr>
          <a:xfrm>
            <a:off x="550843" y="479892"/>
            <a:ext cx="10517206" cy="516224"/>
          </a:xfrm>
        </p:spPr>
        <p:txBody>
          <a:bodyPr/>
          <a:lstStyle>
            <a:lvl1pPr>
              <a:defRPr>
                <a:solidFill>
                  <a:srgbClr val="000000"/>
                </a:solidFill>
              </a:defRPr>
            </a:lvl1pPr>
          </a:lstStyle>
          <a:p>
            <a:r>
              <a:rPr lang="sv-SE"/>
              <a:t>Klicka här för att ändra mall för rubrikformat</a:t>
            </a:r>
          </a:p>
        </p:txBody>
      </p:sp>
      <p:sp>
        <p:nvSpPr>
          <p:cNvPr id="4" name="Rektangel 3">
            <a:extLst>
              <a:ext uri="{FF2B5EF4-FFF2-40B4-BE49-F238E27FC236}">
                <a16:creationId xmlns:a16="http://schemas.microsoft.com/office/drawing/2014/main" id="{42699372-AE26-4104-A617-190897B6B5EE}"/>
              </a:ext>
            </a:extLst>
          </p:cNvPr>
          <p:cNvSpPr/>
          <p:nvPr>
            <p:custDataLst>
              <p:tags r:id="rId2"/>
            </p:custDataLst>
          </p:nvPr>
        </p:nvSpPr>
        <p:spPr>
          <a:xfrm>
            <a:off x="3018" y="1"/>
            <a:ext cx="23539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
        <p:nvSpPr>
          <p:cNvPr id="3" name="Rektangel 2" descr="TagShapePrint">
            <a:extLst>
              <a:ext uri="{FF2B5EF4-FFF2-40B4-BE49-F238E27FC236}">
                <a16:creationId xmlns:a16="http://schemas.microsoft.com/office/drawing/2014/main" id="{189061F8-55E7-49B6-9AEF-E1D14A4DD197}"/>
              </a:ext>
            </a:extLst>
          </p:cNvPr>
          <p:cNvSpPr/>
          <p:nvPr userDrawn="1">
            <p:custDataLst>
              <p:tags r:id="rId3"/>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202240640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Grå, foto med text rött streck">
    <p:bg>
      <p:bgPr>
        <a:solidFill>
          <a:srgbClr val="E4E4E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7CFCF07-ECDA-4640-B5C3-2D28D1E5348B}"/>
              </a:ext>
            </a:extLst>
          </p:cNvPr>
          <p:cNvSpPr>
            <a:spLocks noGrp="1"/>
          </p:cNvSpPr>
          <p:nvPr>
            <p:ph type="title" hasCustomPrompt="1"/>
            <p:custDataLst>
              <p:tags r:id="rId1"/>
            </p:custDataLst>
          </p:nvPr>
        </p:nvSpPr>
        <p:spPr>
          <a:xfrm>
            <a:off x="7293162" y="1140736"/>
            <a:ext cx="4001936" cy="943824"/>
          </a:xfrm>
        </p:spPr>
        <p:txBody>
          <a:bodyPr anchor="b"/>
          <a:lstStyle>
            <a:lvl1pPr>
              <a:defRPr sz="3200">
                <a:solidFill>
                  <a:srgbClr val="000000"/>
                </a:solidFill>
              </a:defRPr>
            </a:lvl1pPr>
          </a:lstStyle>
          <a:p>
            <a:r>
              <a:rPr lang="sv-SE" dirty="0"/>
              <a:t>Klicka här för att skriva rubrik</a:t>
            </a:r>
          </a:p>
        </p:txBody>
      </p:sp>
      <p:sp>
        <p:nvSpPr>
          <p:cNvPr id="3" name="Platshållare för bild 2">
            <a:extLst>
              <a:ext uri="{FF2B5EF4-FFF2-40B4-BE49-F238E27FC236}">
                <a16:creationId xmlns:a16="http://schemas.microsoft.com/office/drawing/2014/main" id="{9182F77A-2646-4218-A4A9-F18D71B677DD}"/>
              </a:ext>
            </a:extLst>
          </p:cNvPr>
          <p:cNvSpPr>
            <a:spLocks noGrp="1"/>
          </p:cNvSpPr>
          <p:nvPr>
            <p:ph type="pic" idx="1"/>
            <p:custDataLst>
              <p:tags r:id="rId2"/>
            </p:custDataLst>
          </p:nvPr>
        </p:nvSpPr>
        <p:spPr>
          <a:xfrm>
            <a:off x="238408" y="0"/>
            <a:ext cx="5857592" cy="6857999"/>
          </a:xfrm>
          <a:solidFill>
            <a:srgbClr val="F7F7F7"/>
          </a:solidFill>
        </p:spPr>
        <p:txBody>
          <a:bodyPr>
            <a:normAutofit/>
          </a:bodyPr>
          <a:lstStyle>
            <a:lvl1pPr marL="0" indent="0" algn="ctr">
              <a:buNone/>
              <a:defRPr sz="1800">
                <a:solidFill>
                  <a:srgbClr val="000000"/>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sv-SE" dirty="0"/>
          </a:p>
        </p:txBody>
      </p:sp>
      <p:sp>
        <p:nvSpPr>
          <p:cNvPr id="7" name="Platshållare för text 6">
            <a:extLst>
              <a:ext uri="{FF2B5EF4-FFF2-40B4-BE49-F238E27FC236}">
                <a16:creationId xmlns:a16="http://schemas.microsoft.com/office/drawing/2014/main" id="{5071BAF5-9712-4804-B086-916A4B24192D}"/>
              </a:ext>
            </a:extLst>
          </p:cNvPr>
          <p:cNvSpPr>
            <a:spLocks noGrp="1"/>
          </p:cNvSpPr>
          <p:nvPr>
            <p:ph type="body" sz="quarter" idx="10"/>
            <p:custDataLst>
              <p:tags r:id="rId3"/>
            </p:custDataLst>
          </p:nvPr>
        </p:nvSpPr>
        <p:spPr>
          <a:xfrm>
            <a:off x="7293162" y="2258402"/>
            <a:ext cx="4002087" cy="3833813"/>
          </a:xfrm>
        </p:spPr>
        <p:txBody>
          <a:bodyPr/>
          <a:lstStyle>
            <a:lvl1pPr>
              <a:defRPr>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Rektangel 3">
            <a:extLst>
              <a:ext uri="{FF2B5EF4-FFF2-40B4-BE49-F238E27FC236}">
                <a16:creationId xmlns:a16="http://schemas.microsoft.com/office/drawing/2014/main" id="{E91D795D-EC75-4887-AD5B-C2D7BBDFC584}"/>
              </a:ext>
            </a:extLst>
          </p:cNvPr>
          <p:cNvSpPr/>
          <p:nvPr>
            <p:custDataLst>
              <p:tags r:id="rId4"/>
            </p:custDataLst>
          </p:nvPr>
        </p:nvSpPr>
        <p:spPr>
          <a:xfrm>
            <a:off x="3018" y="1"/>
            <a:ext cx="23539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
        <p:nvSpPr>
          <p:cNvPr id="5" name="Rektangel 4" descr="TagShapePrint">
            <a:extLst>
              <a:ext uri="{FF2B5EF4-FFF2-40B4-BE49-F238E27FC236}">
                <a16:creationId xmlns:a16="http://schemas.microsoft.com/office/drawing/2014/main" id="{32E03C5E-1186-4165-9246-C2BDBD802763}"/>
              </a:ext>
            </a:extLst>
          </p:cNvPr>
          <p:cNvSpPr/>
          <p:nvPr userDrawn="1">
            <p:custDataLst>
              <p:tags r:id="rId5"/>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90486622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Mörkgrå, rubrik och innehåll rött streck">
    <p:bg>
      <p:bgPr>
        <a:solidFill>
          <a:srgbClr val="4A4944"/>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6960810-8C01-47CE-B39D-C931C2B8EC49}"/>
              </a:ext>
            </a:extLst>
          </p:cNvPr>
          <p:cNvSpPr>
            <a:spLocks noGrp="1"/>
          </p:cNvSpPr>
          <p:nvPr>
            <p:ph type="title"/>
            <p:custDataLst>
              <p:tags r:id="rId1"/>
            </p:custDataLst>
          </p:nvPr>
        </p:nvSpPr>
        <p:spPr>
          <a:xfrm>
            <a:off x="1773388" y="1108423"/>
            <a:ext cx="8580582" cy="966397"/>
          </a:xfrm>
        </p:spPr>
        <p:txBody>
          <a:bodyPr/>
          <a:lstStyle>
            <a:lvl1pPr>
              <a:defRPr>
                <a:solidFill>
                  <a:srgbClr val="FFFFFF"/>
                </a:solidFill>
              </a:defRPr>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54B2EE45-8107-4DF6-B7D2-B3F80F43CEF7}"/>
              </a:ext>
            </a:extLst>
          </p:cNvPr>
          <p:cNvSpPr>
            <a:spLocks noGrp="1"/>
          </p:cNvSpPr>
          <p:nvPr>
            <p:ph idx="1"/>
            <p:custDataLst>
              <p:tags r:id="rId2"/>
            </p:custDataLst>
          </p:nvPr>
        </p:nvSpPr>
        <p:spPr>
          <a:xfrm>
            <a:off x="1773388" y="2265119"/>
            <a:ext cx="8580582" cy="3601527"/>
          </a:xfrm>
        </p:spPr>
        <p:txBody>
          <a:bodyPr/>
          <a:lstStyle>
            <a:lvl1pPr>
              <a:defRPr>
                <a:solidFill>
                  <a:srgbClr val="FFFFFF"/>
                </a:solidFill>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Rektangel 3">
            <a:extLst>
              <a:ext uri="{FF2B5EF4-FFF2-40B4-BE49-F238E27FC236}">
                <a16:creationId xmlns:a16="http://schemas.microsoft.com/office/drawing/2014/main" id="{86B669AE-DB11-48D9-AF4B-A358921646CB}"/>
              </a:ext>
            </a:extLst>
          </p:cNvPr>
          <p:cNvSpPr/>
          <p:nvPr>
            <p:custDataLst>
              <p:tags r:id="rId3"/>
            </p:custDataLst>
          </p:nvPr>
        </p:nvSpPr>
        <p:spPr>
          <a:xfrm>
            <a:off x="3018" y="1"/>
            <a:ext cx="23539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
        <p:nvSpPr>
          <p:cNvPr id="7" name="Rektangel 6" descr="TagShapePrint">
            <a:extLst>
              <a:ext uri="{FF2B5EF4-FFF2-40B4-BE49-F238E27FC236}">
                <a16:creationId xmlns:a16="http://schemas.microsoft.com/office/drawing/2014/main" id="{F7952798-40F2-43AF-ADCB-0F92798101F8}"/>
              </a:ext>
            </a:extLst>
          </p:cNvPr>
          <p:cNvSpPr/>
          <p:nvPr userDrawn="1">
            <p:custDataLst>
              <p:tags r:id="rId4"/>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pic>
        <p:nvPicPr>
          <p:cNvPr id="11" name="Bildobjekt 10" descr="MSB Logotyp vit">
            <a:extLst>
              <a:ext uri="{FF2B5EF4-FFF2-40B4-BE49-F238E27FC236}">
                <a16:creationId xmlns:a16="http://schemas.microsoft.com/office/drawing/2014/main" id="{F1B410AC-55C0-4955-B070-81E9EC800439}"/>
              </a:ext>
            </a:extLst>
          </p:cNvPr>
          <p:cNvPicPr>
            <a:picLocks noChangeAspect="1"/>
          </p:cNvPicPr>
          <p:nvPr userDrawn="1"/>
        </p:nvPicPr>
        <p:blipFill>
          <a:blip r:embed="rId6" cstate="hqprint">
            <a:extLst>
              <a:ext uri="{28A0092B-C50C-407E-A947-70E740481C1C}">
                <a14:useLocalDpi xmlns:a14="http://schemas.microsoft.com/office/drawing/2010/main" val="0"/>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385710709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titleOnly" preserve="1">
  <p:cSld name="Mörkgrå, endast rubrik rött streck">
    <p:bg>
      <p:bgPr>
        <a:solidFill>
          <a:srgbClr val="4A4944"/>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2535B1B-6056-4CED-8443-F504A14CA1D0}"/>
              </a:ext>
            </a:extLst>
          </p:cNvPr>
          <p:cNvSpPr>
            <a:spLocks noGrp="1"/>
          </p:cNvSpPr>
          <p:nvPr>
            <p:ph type="title"/>
            <p:custDataLst>
              <p:tags r:id="rId1"/>
            </p:custDataLst>
          </p:nvPr>
        </p:nvSpPr>
        <p:spPr>
          <a:xfrm>
            <a:off x="550843" y="479892"/>
            <a:ext cx="10517206" cy="516224"/>
          </a:xfrm>
        </p:spPr>
        <p:txBody>
          <a:bodyPr/>
          <a:lstStyle>
            <a:lvl1pPr>
              <a:defRPr>
                <a:solidFill>
                  <a:srgbClr val="FFFFFF"/>
                </a:solidFill>
              </a:defRPr>
            </a:lvl1pPr>
          </a:lstStyle>
          <a:p>
            <a:r>
              <a:rPr lang="sv-SE"/>
              <a:t>Klicka här för att ändra mall för rubrikformat</a:t>
            </a:r>
          </a:p>
        </p:txBody>
      </p:sp>
      <p:sp>
        <p:nvSpPr>
          <p:cNvPr id="4" name="Rektangel 3">
            <a:extLst>
              <a:ext uri="{FF2B5EF4-FFF2-40B4-BE49-F238E27FC236}">
                <a16:creationId xmlns:a16="http://schemas.microsoft.com/office/drawing/2014/main" id="{42699372-AE26-4104-A617-190897B6B5EE}"/>
              </a:ext>
            </a:extLst>
          </p:cNvPr>
          <p:cNvSpPr/>
          <p:nvPr>
            <p:custDataLst>
              <p:tags r:id="rId2"/>
            </p:custDataLst>
          </p:nvPr>
        </p:nvSpPr>
        <p:spPr>
          <a:xfrm>
            <a:off x="3018" y="1"/>
            <a:ext cx="23539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
        <p:nvSpPr>
          <p:cNvPr id="3" name="Rektangel 2" descr="TagShapePrint">
            <a:extLst>
              <a:ext uri="{FF2B5EF4-FFF2-40B4-BE49-F238E27FC236}">
                <a16:creationId xmlns:a16="http://schemas.microsoft.com/office/drawing/2014/main" id="{3EB786C1-5062-47EE-A182-4CBD58D4B380}"/>
              </a:ext>
            </a:extLst>
          </p:cNvPr>
          <p:cNvSpPr/>
          <p:nvPr userDrawn="1">
            <p:custDataLst>
              <p:tags r:id="rId3"/>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pic>
        <p:nvPicPr>
          <p:cNvPr id="10" name="Bildobjekt 9" descr="MSB Logotyp vit">
            <a:extLst>
              <a:ext uri="{FF2B5EF4-FFF2-40B4-BE49-F238E27FC236}">
                <a16:creationId xmlns:a16="http://schemas.microsoft.com/office/drawing/2014/main" id="{F530D0E8-4E0D-4D85-AB67-CEE8E5C02C83}"/>
              </a:ext>
            </a:extLst>
          </p:cNvPr>
          <p:cNvPicPr>
            <a:picLocks noChangeAspect="1"/>
          </p:cNvPicPr>
          <p:nvPr userDrawn="1"/>
        </p:nvPicPr>
        <p:blipFill>
          <a:blip r:embed="rId5" cstate="hqprint">
            <a:extLst>
              <a:ext uri="{28A0092B-C50C-407E-A947-70E740481C1C}">
                <a14:useLocalDpi xmlns:a14="http://schemas.microsoft.com/office/drawing/2010/main" val="0"/>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151196361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p:cSld name="Mörkgrå, foto med text rött streck">
    <p:bg>
      <p:bgPr>
        <a:solidFill>
          <a:srgbClr val="4A4944"/>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7CFCF07-ECDA-4640-B5C3-2D28D1E5348B}"/>
              </a:ext>
            </a:extLst>
          </p:cNvPr>
          <p:cNvSpPr>
            <a:spLocks noGrp="1"/>
          </p:cNvSpPr>
          <p:nvPr>
            <p:ph type="title" hasCustomPrompt="1"/>
            <p:custDataLst>
              <p:tags r:id="rId1"/>
            </p:custDataLst>
          </p:nvPr>
        </p:nvSpPr>
        <p:spPr>
          <a:xfrm>
            <a:off x="7293162" y="1140736"/>
            <a:ext cx="4001936" cy="943824"/>
          </a:xfrm>
        </p:spPr>
        <p:txBody>
          <a:bodyPr anchor="b"/>
          <a:lstStyle>
            <a:lvl1pPr>
              <a:defRPr sz="3200">
                <a:solidFill>
                  <a:srgbClr val="FFFFFF"/>
                </a:solidFill>
              </a:defRPr>
            </a:lvl1pPr>
          </a:lstStyle>
          <a:p>
            <a:r>
              <a:rPr lang="sv-SE" dirty="0"/>
              <a:t>Klicka här för att skriva rubrik</a:t>
            </a:r>
          </a:p>
        </p:txBody>
      </p:sp>
      <p:sp>
        <p:nvSpPr>
          <p:cNvPr id="3" name="Platshållare för bild 2">
            <a:extLst>
              <a:ext uri="{FF2B5EF4-FFF2-40B4-BE49-F238E27FC236}">
                <a16:creationId xmlns:a16="http://schemas.microsoft.com/office/drawing/2014/main" id="{9182F77A-2646-4218-A4A9-F18D71B677DD}"/>
              </a:ext>
            </a:extLst>
          </p:cNvPr>
          <p:cNvSpPr>
            <a:spLocks noGrp="1"/>
          </p:cNvSpPr>
          <p:nvPr>
            <p:ph type="pic" idx="1"/>
            <p:custDataLst>
              <p:tags r:id="rId2"/>
            </p:custDataLst>
          </p:nvPr>
        </p:nvSpPr>
        <p:spPr>
          <a:xfrm>
            <a:off x="238408" y="0"/>
            <a:ext cx="5857592" cy="6857999"/>
          </a:xfrm>
          <a:solidFill>
            <a:srgbClr val="F7F7F7"/>
          </a:solidFill>
        </p:spPr>
        <p:txBody>
          <a:bodyPr>
            <a:normAutofit/>
          </a:bodyPr>
          <a:lstStyle>
            <a:lvl1pPr marL="0" indent="0" algn="ctr">
              <a:buNone/>
              <a:defRPr sz="1800">
                <a:solidFill>
                  <a:srgbClr val="000000"/>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sv-SE" dirty="0"/>
          </a:p>
        </p:txBody>
      </p:sp>
      <p:sp>
        <p:nvSpPr>
          <p:cNvPr id="7" name="Platshållare för text 6">
            <a:extLst>
              <a:ext uri="{FF2B5EF4-FFF2-40B4-BE49-F238E27FC236}">
                <a16:creationId xmlns:a16="http://schemas.microsoft.com/office/drawing/2014/main" id="{5071BAF5-9712-4804-B086-916A4B24192D}"/>
              </a:ext>
            </a:extLst>
          </p:cNvPr>
          <p:cNvSpPr>
            <a:spLocks noGrp="1"/>
          </p:cNvSpPr>
          <p:nvPr>
            <p:ph type="body" sz="quarter" idx="10"/>
            <p:custDataLst>
              <p:tags r:id="rId3"/>
            </p:custDataLst>
          </p:nvPr>
        </p:nvSpPr>
        <p:spPr>
          <a:xfrm>
            <a:off x="7293162" y="2258402"/>
            <a:ext cx="4002087" cy="3833813"/>
          </a:xfrm>
        </p:spPr>
        <p:txBody>
          <a:bodyPr/>
          <a:lstStyle>
            <a:lvl1pPr>
              <a:defRPr>
                <a:solidFill>
                  <a:srgbClr val="FFFFFF"/>
                </a:solidFill>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Rektangel 3">
            <a:extLst>
              <a:ext uri="{FF2B5EF4-FFF2-40B4-BE49-F238E27FC236}">
                <a16:creationId xmlns:a16="http://schemas.microsoft.com/office/drawing/2014/main" id="{E91D795D-EC75-4887-AD5B-C2D7BBDFC584}"/>
              </a:ext>
            </a:extLst>
          </p:cNvPr>
          <p:cNvSpPr/>
          <p:nvPr>
            <p:custDataLst>
              <p:tags r:id="rId4"/>
            </p:custDataLst>
          </p:nvPr>
        </p:nvSpPr>
        <p:spPr>
          <a:xfrm>
            <a:off x="3018" y="1"/>
            <a:ext cx="23539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
        <p:nvSpPr>
          <p:cNvPr id="5" name="Rektangel 4" descr="TagShapePrint">
            <a:extLst>
              <a:ext uri="{FF2B5EF4-FFF2-40B4-BE49-F238E27FC236}">
                <a16:creationId xmlns:a16="http://schemas.microsoft.com/office/drawing/2014/main" id="{059DDE75-2A1E-40D1-85C6-BD52C5491099}"/>
              </a:ext>
            </a:extLst>
          </p:cNvPr>
          <p:cNvSpPr/>
          <p:nvPr userDrawn="1">
            <p:custDataLst>
              <p:tags r:id="rId5"/>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pic>
        <p:nvPicPr>
          <p:cNvPr id="13" name="Bildobjekt 12" descr="MSB Logotyp vit">
            <a:extLst>
              <a:ext uri="{FF2B5EF4-FFF2-40B4-BE49-F238E27FC236}">
                <a16:creationId xmlns:a16="http://schemas.microsoft.com/office/drawing/2014/main" id="{262E663B-7D0C-449C-81ED-E14E74EED1AA}"/>
              </a:ext>
            </a:extLst>
          </p:cNvPr>
          <p:cNvPicPr>
            <a:picLocks noChangeAspect="1"/>
          </p:cNvPicPr>
          <p:nvPr userDrawn="1"/>
        </p:nvPicPr>
        <p:blipFill>
          <a:blip r:embed="rId7" cstate="hqprint">
            <a:extLst>
              <a:ext uri="{28A0092B-C50C-407E-A947-70E740481C1C}">
                <a14:useLocalDpi xmlns:a14="http://schemas.microsoft.com/office/drawing/2010/main" val="0"/>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596436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Rubrik och innehåll lila strec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6960810-8C01-47CE-B39D-C931C2B8EC49}"/>
              </a:ext>
            </a:extLst>
          </p:cNvPr>
          <p:cNvSpPr>
            <a:spLocks noGrp="1"/>
          </p:cNvSpPr>
          <p:nvPr>
            <p:ph type="title"/>
            <p:custDataLst>
              <p:tags r:id="rId1"/>
            </p:custDataLst>
          </p:nvPr>
        </p:nvSpPr>
        <p:spPr>
          <a:xfrm>
            <a:off x="1773388" y="1108423"/>
            <a:ext cx="8580582" cy="966397"/>
          </a:xfrm>
        </p:spPr>
        <p:txBody>
          <a:bodyPr/>
          <a:lstStyle>
            <a:lvl1pPr>
              <a:defRPr>
                <a:solidFill>
                  <a:srgbClr val="000000"/>
                </a:solidFill>
              </a:defRPr>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54B2EE45-8107-4DF6-B7D2-B3F80F43CEF7}"/>
              </a:ext>
            </a:extLst>
          </p:cNvPr>
          <p:cNvSpPr>
            <a:spLocks noGrp="1"/>
          </p:cNvSpPr>
          <p:nvPr>
            <p:ph idx="1"/>
            <p:custDataLst>
              <p:tags r:id="rId2"/>
            </p:custDataLst>
          </p:nvPr>
        </p:nvSpPr>
        <p:spPr>
          <a:xfrm>
            <a:off x="1773388" y="2265119"/>
            <a:ext cx="8580582" cy="3601527"/>
          </a:xfrm>
        </p:spPr>
        <p:txBody>
          <a:bodyPr/>
          <a:lstStyle>
            <a:lvl1pPr>
              <a:defRPr>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Rektangel 3">
            <a:extLst>
              <a:ext uri="{FF2B5EF4-FFF2-40B4-BE49-F238E27FC236}">
                <a16:creationId xmlns:a16="http://schemas.microsoft.com/office/drawing/2014/main" id="{86B669AE-DB11-48D9-AF4B-A358921646CB}"/>
              </a:ext>
            </a:extLst>
          </p:cNvPr>
          <p:cNvSpPr/>
          <p:nvPr>
            <p:custDataLst>
              <p:tags r:id="rId3"/>
            </p:custDataLst>
          </p:nvPr>
        </p:nvSpPr>
        <p:spPr>
          <a:xfrm>
            <a:off x="3018" y="1"/>
            <a:ext cx="23539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
        <p:nvSpPr>
          <p:cNvPr id="5" name="Rektangel 4" descr="TagShapePrint">
            <a:extLst>
              <a:ext uri="{FF2B5EF4-FFF2-40B4-BE49-F238E27FC236}">
                <a16:creationId xmlns:a16="http://schemas.microsoft.com/office/drawing/2014/main" id="{E357044C-DA38-49F5-A8E4-753F9E350B46}"/>
              </a:ext>
            </a:extLst>
          </p:cNvPr>
          <p:cNvSpPr/>
          <p:nvPr userDrawn="1">
            <p:custDataLst>
              <p:tags r:id="rId4"/>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267550652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Only" preserve="1">
  <p:cSld name="Endast rubrik lila strec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2535B1B-6056-4CED-8443-F504A14CA1D0}"/>
              </a:ext>
            </a:extLst>
          </p:cNvPr>
          <p:cNvSpPr>
            <a:spLocks noGrp="1"/>
          </p:cNvSpPr>
          <p:nvPr>
            <p:ph type="title"/>
            <p:custDataLst>
              <p:tags r:id="rId1"/>
            </p:custDataLst>
          </p:nvPr>
        </p:nvSpPr>
        <p:spPr>
          <a:xfrm>
            <a:off x="550843" y="479892"/>
            <a:ext cx="10517206" cy="516224"/>
          </a:xfrm>
        </p:spPr>
        <p:txBody>
          <a:bodyPr/>
          <a:lstStyle>
            <a:lvl1pPr>
              <a:defRPr>
                <a:solidFill>
                  <a:srgbClr val="000000"/>
                </a:solidFill>
              </a:defRPr>
            </a:lvl1pPr>
          </a:lstStyle>
          <a:p>
            <a:r>
              <a:rPr lang="sv-SE"/>
              <a:t>Klicka här för att ändra mall för rubrikformat</a:t>
            </a:r>
          </a:p>
        </p:txBody>
      </p:sp>
      <p:sp>
        <p:nvSpPr>
          <p:cNvPr id="4" name="Rektangel 3">
            <a:extLst>
              <a:ext uri="{FF2B5EF4-FFF2-40B4-BE49-F238E27FC236}">
                <a16:creationId xmlns:a16="http://schemas.microsoft.com/office/drawing/2014/main" id="{42699372-AE26-4104-A617-190897B6B5EE}"/>
              </a:ext>
            </a:extLst>
          </p:cNvPr>
          <p:cNvSpPr/>
          <p:nvPr>
            <p:custDataLst>
              <p:tags r:id="rId2"/>
            </p:custDataLst>
          </p:nvPr>
        </p:nvSpPr>
        <p:spPr>
          <a:xfrm>
            <a:off x="3018" y="1"/>
            <a:ext cx="23539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
        <p:nvSpPr>
          <p:cNvPr id="3" name="Rektangel 2" descr="TagShapePrint">
            <a:extLst>
              <a:ext uri="{FF2B5EF4-FFF2-40B4-BE49-F238E27FC236}">
                <a16:creationId xmlns:a16="http://schemas.microsoft.com/office/drawing/2014/main" id="{C1671A04-B694-4E06-9704-066D21C9B34A}"/>
              </a:ext>
            </a:extLst>
          </p:cNvPr>
          <p:cNvSpPr/>
          <p:nvPr userDrawn="1">
            <p:custDataLst>
              <p:tags r:id="rId3"/>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407748518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Foto med text lila strec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7CFCF07-ECDA-4640-B5C3-2D28D1E5348B}"/>
              </a:ext>
            </a:extLst>
          </p:cNvPr>
          <p:cNvSpPr>
            <a:spLocks noGrp="1"/>
          </p:cNvSpPr>
          <p:nvPr>
            <p:ph type="title" hasCustomPrompt="1"/>
            <p:custDataLst>
              <p:tags r:id="rId1"/>
            </p:custDataLst>
          </p:nvPr>
        </p:nvSpPr>
        <p:spPr>
          <a:xfrm>
            <a:off x="7293162" y="1140736"/>
            <a:ext cx="4001936" cy="943824"/>
          </a:xfrm>
        </p:spPr>
        <p:txBody>
          <a:bodyPr anchor="b"/>
          <a:lstStyle>
            <a:lvl1pPr>
              <a:defRPr sz="3200">
                <a:solidFill>
                  <a:srgbClr val="000000"/>
                </a:solidFill>
              </a:defRPr>
            </a:lvl1pPr>
          </a:lstStyle>
          <a:p>
            <a:r>
              <a:rPr lang="sv-SE" dirty="0"/>
              <a:t>Klicka här för att skriva rubrik</a:t>
            </a:r>
          </a:p>
        </p:txBody>
      </p:sp>
      <p:sp>
        <p:nvSpPr>
          <p:cNvPr id="3" name="Platshållare för bild 2">
            <a:extLst>
              <a:ext uri="{FF2B5EF4-FFF2-40B4-BE49-F238E27FC236}">
                <a16:creationId xmlns:a16="http://schemas.microsoft.com/office/drawing/2014/main" id="{9182F77A-2646-4218-A4A9-F18D71B677DD}"/>
              </a:ext>
            </a:extLst>
          </p:cNvPr>
          <p:cNvSpPr>
            <a:spLocks noGrp="1"/>
          </p:cNvSpPr>
          <p:nvPr>
            <p:ph type="pic" idx="1"/>
            <p:custDataLst>
              <p:tags r:id="rId2"/>
            </p:custDataLst>
          </p:nvPr>
        </p:nvSpPr>
        <p:spPr>
          <a:xfrm>
            <a:off x="238408" y="0"/>
            <a:ext cx="5857592" cy="6857999"/>
          </a:xfrm>
          <a:solidFill>
            <a:srgbClr val="F7F7F7"/>
          </a:solidFill>
        </p:spPr>
        <p:txBody>
          <a:bodyPr>
            <a:normAutofit/>
          </a:bodyPr>
          <a:lstStyle>
            <a:lvl1pPr marL="0" indent="0" algn="ctr">
              <a:buNone/>
              <a:defRPr sz="1800">
                <a:solidFill>
                  <a:srgbClr val="000000"/>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sv-SE" dirty="0"/>
          </a:p>
        </p:txBody>
      </p:sp>
      <p:sp>
        <p:nvSpPr>
          <p:cNvPr id="7" name="Platshållare för text 6">
            <a:extLst>
              <a:ext uri="{FF2B5EF4-FFF2-40B4-BE49-F238E27FC236}">
                <a16:creationId xmlns:a16="http://schemas.microsoft.com/office/drawing/2014/main" id="{5071BAF5-9712-4804-B086-916A4B24192D}"/>
              </a:ext>
            </a:extLst>
          </p:cNvPr>
          <p:cNvSpPr>
            <a:spLocks noGrp="1"/>
          </p:cNvSpPr>
          <p:nvPr>
            <p:ph type="body" sz="quarter" idx="10"/>
            <p:custDataLst>
              <p:tags r:id="rId3"/>
            </p:custDataLst>
          </p:nvPr>
        </p:nvSpPr>
        <p:spPr>
          <a:xfrm>
            <a:off x="7293162" y="2258402"/>
            <a:ext cx="4002087" cy="3833813"/>
          </a:xfrm>
        </p:spPr>
        <p:txBody>
          <a:bodyPr/>
          <a:lstStyle>
            <a:lvl1pPr>
              <a:defRPr>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Rektangel 3">
            <a:extLst>
              <a:ext uri="{FF2B5EF4-FFF2-40B4-BE49-F238E27FC236}">
                <a16:creationId xmlns:a16="http://schemas.microsoft.com/office/drawing/2014/main" id="{E91D795D-EC75-4887-AD5B-C2D7BBDFC584}"/>
              </a:ext>
            </a:extLst>
          </p:cNvPr>
          <p:cNvSpPr/>
          <p:nvPr>
            <p:custDataLst>
              <p:tags r:id="rId4"/>
            </p:custDataLst>
          </p:nvPr>
        </p:nvSpPr>
        <p:spPr>
          <a:xfrm>
            <a:off x="3018" y="1"/>
            <a:ext cx="23539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
        <p:nvSpPr>
          <p:cNvPr id="5" name="Rektangel 4" descr="TagShapePrint">
            <a:extLst>
              <a:ext uri="{FF2B5EF4-FFF2-40B4-BE49-F238E27FC236}">
                <a16:creationId xmlns:a16="http://schemas.microsoft.com/office/drawing/2014/main" id="{51D0A648-C3B8-4A8C-9681-92309A44D8A6}"/>
              </a:ext>
            </a:extLst>
          </p:cNvPr>
          <p:cNvSpPr/>
          <p:nvPr userDrawn="1">
            <p:custDataLst>
              <p:tags r:id="rId5"/>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21846389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Grå, rubrik och innehåll lila streck">
    <p:bg>
      <p:bgPr>
        <a:solidFill>
          <a:srgbClr val="E4E4E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6960810-8C01-47CE-B39D-C931C2B8EC49}"/>
              </a:ext>
            </a:extLst>
          </p:cNvPr>
          <p:cNvSpPr>
            <a:spLocks noGrp="1"/>
          </p:cNvSpPr>
          <p:nvPr>
            <p:ph type="title"/>
            <p:custDataLst>
              <p:tags r:id="rId1"/>
            </p:custDataLst>
          </p:nvPr>
        </p:nvSpPr>
        <p:spPr>
          <a:xfrm>
            <a:off x="1773388" y="1108423"/>
            <a:ext cx="8580582" cy="966397"/>
          </a:xfrm>
        </p:spPr>
        <p:txBody>
          <a:bodyPr/>
          <a:lstStyle>
            <a:lvl1pPr>
              <a:defRPr>
                <a:solidFill>
                  <a:srgbClr val="000000"/>
                </a:solidFill>
              </a:defRPr>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54B2EE45-8107-4DF6-B7D2-B3F80F43CEF7}"/>
              </a:ext>
            </a:extLst>
          </p:cNvPr>
          <p:cNvSpPr>
            <a:spLocks noGrp="1"/>
          </p:cNvSpPr>
          <p:nvPr>
            <p:ph idx="1"/>
            <p:custDataLst>
              <p:tags r:id="rId2"/>
            </p:custDataLst>
          </p:nvPr>
        </p:nvSpPr>
        <p:spPr>
          <a:xfrm>
            <a:off x="1773388" y="2265119"/>
            <a:ext cx="8580582" cy="3601527"/>
          </a:xfrm>
        </p:spPr>
        <p:txBody>
          <a:bodyPr/>
          <a:lstStyle>
            <a:lvl1pPr>
              <a:defRPr>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Rektangel 3">
            <a:extLst>
              <a:ext uri="{FF2B5EF4-FFF2-40B4-BE49-F238E27FC236}">
                <a16:creationId xmlns:a16="http://schemas.microsoft.com/office/drawing/2014/main" id="{86B669AE-DB11-48D9-AF4B-A358921646CB}"/>
              </a:ext>
            </a:extLst>
          </p:cNvPr>
          <p:cNvSpPr/>
          <p:nvPr>
            <p:custDataLst>
              <p:tags r:id="rId3"/>
            </p:custDataLst>
          </p:nvPr>
        </p:nvSpPr>
        <p:spPr>
          <a:xfrm>
            <a:off x="3018" y="1"/>
            <a:ext cx="23539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
        <p:nvSpPr>
          <p:cNvPr id="5" name="Rektangel 4" descr="TagShapePrint">
            <a:extLst>
              <a:ext uri="{FF2B5EF4-FFF2-40B4-BE49-F238E27FC236}">
                <a16:creationId xmlns:a16="http://schemas.microsoft.com/office/drawing/2014/main" id="{007C7AC3-BC49-4601-A7B2-0EF800DF7D49}"/>
              </a:ext>
            </a:extLst>
          </p:cNvPr>
          <p:cNvSpPr/>
          <p:nvPr userDrawn="1">
            <p:custDataLst>
              <p:tags r:id="rId4"/>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132665642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Grå, endast rubrik lila streck">
    <p:bg>
      <p:bgPr>
        <a:solidFill>
          <a:srgbClr val="E4E4E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2535B1B-6056-4CED-8443-F504A14CA1D0}"/>
              </a:ext>
            </a:extLst>
          </p:cNvPr>
          <p:cNvSpPr>
            <a:spLocks noGrp="1"/>
          </p:cNvSpPr>
          <p:nvPr>
            <p:ph type="title"/>
            <p:custDataLst>
              <p:tags r:id="rId1"/>
            </p:custDataLst>
          </p:nvPr>
        </p:nvSpPr>
        <p:spPr>
          <a:xfrm>
            <a:off x="550843" y="479892"/>
            <a:ext cx="10517206" cy="516224"/>
          </a:xfrm>
        </p:spPr>
        <p:txBody>
          <a:bodyPr/>
          <a:lstStyle>
            <a:lvl1pPr>
              <a:defRPr>
                <a:solidFill>
                  <a:srgbClr val="000000"/>
                </a:solidFill>
              </a:defRPr>
            </a:lvl1pPr>
          </a:lstStyle>
          <a:p>
            <a:r>
              <a:rPr lang="sv-SE"/>
              <a:t>Klicka här för att ändra mall för rubrikformat</a:t>
            </a:r>
          </a:p>
        </p:txBody>
      </p:sp>
      <p:sp>
        <p:nvSpPr>
          <p:cNvPr id="4" name="Rektangel 3">
            <a:extLst>
              <a:ext uri="{FF2B5EF4-FFF2-40B4-BE49-F238E27FC236}">
                <a16:creationId xmlns:a16="http://schemas.microsoft.com/office/drawing/2014/main" id="{42699372-AE26-4104-A617-190897B6B5EE}"/>
              </a:ext>
            </a:extLst>
          </p:cNvPr>
          <p:cNvSpPr/>
          <p:nvPr>
            <p:custDataLst>
              <p:tags r:id="rId2"/>
            </p:custDataLst>
          </p:nvPr>
        </p:nvSpPr>
        <p:spPr>
          <a:xfrm>
            <a:off x="3018" y="1"/>
            <a:ext cx="23539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
        <p:nvSpPr>
          <p:cNvPr id="3" name="Rektangel 2" descr="TagShapePrint">
            <a:extLst>
              <a:ext uri="{FF2B5EF4-FFF2-40B4-BE49-F238E27FC236}">
                <a16:creationId xmlns:a16="http://schemas.microsoft.com/office/drawing/2014/main" id="{6BD33255-FFA5-49B8-A9EF-FB42094D81C4}"/>
              </a:ext>
            </a:extLst>
          </p:cNvPr>
          <p:cNvSpPr/>
          <p:nvPr userDrawn="1">
            <p:custDataLst>
              <p:tags r:id="rId3"/>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10728566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5B0D984-7330-426D-813B-46AAE15059F8}"/>
              </a:ext>
            </a:extLst>
          </p:cNvPr>
          <p:cNvSpPr>
            <a:spLocks noGrp="1"/>
          </p:cNvSpPr>
          <p:nvPr>
            <p:ph type="title"/>
            <p:custDataLst>
              <p:tags r:id="rId1"/>
            </p:custDataLst>
          </p:nvPr>
        </p:nvSpPr>
        <p:spPr>
          <a:xfrm>
            <a:off x="1773388" y="1108423"/>
            <a:ext cx="8580582" cy="966397"/>
          </a:xfrm>
        </p:spPr>
        <p:txBody>
          <a:bodyPr/>
          <a:lstStyle>
            <a:lvl1pPr>
              <a:defRPr>
                <a:solidFill>
                  <a:srgbClr val="000000"/>
                </a:solidFill>
              </a:defRPr>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72A5FEE3-4F44-4EF8-BB58-7C6B9EE46DC0}"/>
              </a:ext>
            </a:extLst>
          </p:cNvPr>
          <p:cNvSpPr>
            <a:spLocks noGrp="1"/>
          </p:cNvSpPr>
          <p:nvPr>
            <p:ph sz="half" idx="1"/>
            <p:custDataLst>
              <p:tags r:id="rId2"/>
            </p:custDataLst>
          </p:nvPr>
        </p:nvSpPr>
        <p:spPr>
          <a:xfrm>
            <a:off x="1773387" y="2265118"/>
            <a:ext cx="4131654" cy="3834000"/>
          </a:xfrm>
        </p:spPr>
        <p:txBody>
          <a:bodyPr/>
          <a:lstStyle>
            <a:lvl1pPr>
              <a:defRPr>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innehåll 3">
            <a:extLst>
              <a:ext uri="{FF2B5EF4-FFF2-40B4-BE49-F238E27FC236}">
                <a16:creationId xmlns:a16="http://schemas.microsoft.com/office/drawing/2014/main" id="{D9E75873-11EA-475C-9688-F58B035842BF}"/>
              </a:ext>
            </a:extLst>
          </p:cNvPr>
          <p:cNvSpPr>
            <a:spLocks noGrp="1"/>
          </p:cNvSpPr>
          <p:nvPr>
            <p:ph sz="half" idx="2"/>
            <p:custDataLst>
              <p:tags r:id="rId3"/>
            </p:custDataLst>
          </p:nvPr>
        </p:nvSpPr>
        <p:spPr>
          <a:xfrm>
            <a:off x="6222316" y="2265118"/>
            <a:ext cx="4131654" cy="3834000"/>
          </a:xfrm>
        </p:spPr>
        <p:txBody>
          <a:bodyPr/>
          <a:lstStyle>
            <a:lvl1pPr>
              <a:defRPr>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Rektangel 4" descr="TagShapePrint">
            <a:extLst>
              <a:ext uri="{FF2B5EF4-FFF2-40B4-BE49-F238E27FC236}">
                <a16:creationId xmlns:a16="http://schemas.microsoft.com/office/drawing/2014/main" id="{C44C2790-902A-4C19-85E0-C370F3EBD17A}"/>
              </a:ext>
            </a:extLst>
          </p:cNvPr>
          <p:cNvSpPr/>
          <p:nvPr userDrawn="1">
            <p:custDataLst>
              <p:tags r:id="rId4"/>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78470827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Grå, foto med text lila streck">
    <p:bg>
      <p:bgPr>
        <a:solidFill>
          <a:srgbClr val="E4E4E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7CFCF07-ECDA-4640-B5C3-2D28D1E5348B}"/>
              </a:ext>
            </a:extLst>
          </p:cNvPr>
          <p:cNvSpPr>
            <a:spLocks noGrp="1"/>
          </p:cNvSpPr>
          <p:nvPr>
            <p:ph type="title" hasCustomPrompt="1"/>
            <p:custDataLst>
              <p:tags r:id="rId1"/>
            </p:custDataLst>
          </p:nvPr>
        </p:nvSpPr>
        <p:spPr>
          <a:xfrm>
            <a:off x="7293162" y="1140736"/>
            <a:ext cx="4001936" cy="943824"/>
          </a:xfrm>
        </p:spPr>
        <p:txBody>
          <a:bodyPr anchor="b"/>
          <a:lstStyle>
            <a:lvl1pPr>
              <a:defRPr sz="3200">
                <a:solidFill>
                  <a:srgbClr val="000000"/>
                </a:solidFill>
              </a:defRPr>
            </a:lvl1pPr>
          </a:lstStyle>
          <a:p>
            <a:r>
              <a:rPr lang="sv-SE" dirty="0"/>
              <a:t>Klicka här för att skriva rubrik</a:t>
            </a:r>
          </a:p>
        </p:txBody>
      </p:sp>
      <p:sp>
        <p:nvSpPr>
          <p:cNvPr id="3" name="Platshållare för bild 2">
            <a:extLst>
              <a:ext uri="{FF2B5EF4-FFF2-40B4-BE49-F238E27FC236}">
                <a16:creationId xmlns:a16="http://schemas.microsoft.com/office/drawing/2014/main" id="{9182F77A-2646-4218-A4A9-F18D71B677DD}"/>
              </a:ext>
            </a:extLst>
          </p:cNvPr>
          <p:cNvSpPr>
            <a:spLocks noGrp="1"/>
          </p:cNvSpPr>
          <p:nvPr>
            <p:ph type="pic" idx="1"/>
            <p:custDataLst>
              <p:tags r:id="rId2"/>
            </p:custDataLst>
          </p:nvPr>
        </p:nvSpPr>
        <p:spPr>
          <a:xfrm>
            <a:off x="238408" y="0"/>
            <a:ext cx="5857592" cy="6857999"/>
          </a:xfrm>
          <a:solidFill>
            <a:srgbClr val="F7F7F7"/>
          </a:solidFill>
        </p:spPr>
        <p:txBody>
          <a:bodyPr>
            <a:normAutofit/>
          </a:bodyPr>
          <a:lstStyle>
            <a:lvl1pPr marL="0" indent="0" algn="ctr">
              <a:buNone/>
              <a:defRPr sz="1800">
                <a:solidFill>
                  <a:srgbClr val="000000"/>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sv-SE" dirty="0"/>
          </a:p>
        </p:txBody>
      </p:sp>
      <p:sp>
        <p:nvSpPr>
          <p:cNvPr id="7" name="Platshållare för text 6">
            <a:extLst>
              <a:ext uri="{FF2B5EF4-FFF2-40B4-BE49-F238E27FC236}">
                <a16:creationId xmlns:a16="http://schemas.microsoft.com/office/drawing/2014/main" id="{5071BAF5-9712-4804-B086-916A4B24192D}"/>
              </a:ext>
            </a:extLst>
          </p:cNvPr>
          <p:cNvSpPr>
            <a:spLocks noGrp="1"/>
          </p:cNvSpPr>
          <p:nvPr>
            <p:ph type="body" sz="quarter" idx="10"/>
            <p:custDataLst>
              <p:tags r:id="rId3"/>
            </p:custDataLst>
          </p:nvPr>
        </p:nvSpPr>
        <p:spPr>
          <a:xfrm>
            <a:off x="7293162" y="2258402"/>
            <a:ext cx="4002087" cy="3833813"/>
          </a:xfrm>
        </p:spPr>
        <p:txBody>
          <a:bodyPr/>
          <a:lstStyle>
            <a:lvl1pPr>
              <a:defRPr>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Rektangel 3">
            <a:extLst>
              <a:ext uri="{FF2B5EF4-FFF2-40B4-BE49-F238E27FC236}">
                <a16:creationId xmlns:a16="http://schemas.microsoft.com/office/drawing/2014/main" id="{E91D795D-EC75-4887-AD5B-C2D7BBDFC584}"/>
              </a:ext>
            </a:extLst>
          </p:cNvPr>
          <p:cNvSpPr/>
          <p:nvPr>
            <p:custDataLst>
              <p:tags r:id="rId4"/>
            </p:custDataLst>
          </p:nvPr>
        </p:nvSpPr>
        <p:spPr>
          <a:xfrm>
            <a:off x="3018" y="1"/>
            <a:ext cx="23539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
        <p:nvSpPr>
          <p:cNvPr id="5" name="Rektangel 4" descr="TagShapePrint">
            <a:extLst>
              <a:ext uri="{FF2B5EF4-FFF2-40B4-BE49-F238E27FC236}">
                <a16:creationId xmlns:a16="http://schemas.microsoft.com/office/drawing/2014/main" id="{84FB7889-B26A-4350-BD52-B5ADE9D4AF11}"/>
              </a:ext>
            </a:extLst>
          </p:cNvPr>
          <p:cNvSpPr/>
          <p:nvPr userDrawn="1">
            <p:custDataLst>
              <p:tags r:id="rId5"/>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133475580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p:cSld name="Mörkgrå, foto med text lila streck">
    <p:bg>
      <p:bgPr>
        <a:solidFill>
          <a:srgbClr val="4A4944"/>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7CFCF07-ECDA-4640-B5C3-2D28D1E5348B}"/>
              </a:ext>
            </a:extLst>
          </p:cNvPr>
          <p:cNvSpPr>
            <a:spLocks noGrp="1"/>
          </p:cNvSpPr>
          <p:nvPr>
            <p:ph type="title" hasCustomPrompt="1"/>
            <p:custDataLst>
              <p:tags r:id="rId1"/>
            </p:custDataLst>
          </p:nvPr>
        </p:nvSpPr>
        <p:spPr>
          <a:xfrm>
            <a:off x="7293162" y="1140736"/>
            <a:ext cx="4001936" cy="943824"/>
          </a:xfrm>
        </p:spPr>
        <p:txBody>
          <a:bodyPr anchor="b"/>
          <a:lstStyle>
            <a:lvl1pPr>
              <a:defRPr sz="3200">
                <a:solidFill>
                  <a:srgbClr val="FFFFFF"/>
                </a:solidFill>
              </a:defRPr>
            </a:lvl1pPr>
          </a:lstStyle>
          <a:p>
            <a:r>
              <a:rPr lang="sv-SE" dirty="0"/>
              <a:t>Klicka här för att skriva rubrik</a:t>
            </a:r>
          </a:p>
        </p:txBody>
      </p:sp>
      <p:sp>
        <p:nvSpPr>
          <p:cNvPr id="3" name="Platshållare för bild 2">
            <a:extLst>
              <a:ext uri="{FF2B5EF4-FFF2-40B4-BE49-F238E27FC236}">
                <a16:creationId xmlns:a16="http://schemas.microsoft.com/office/drawing/2014/main" id="{9182F77A-2646-4218-A4A9-F18D71B677DD}"/>
              </a:ext>
            </a:extLst>
          </p:cNvPr>
          <p:cNvSpPr>
            <a:spLocks noGrp="1"/>
          </p:cNvSpPr>
          <p:nvPr>
            <p:ph type="pic" idx="1"/>
            <p:custDataLst>
              <p:tags r:id="rId2"/>
            </p:custDataLst>
          </p:nvPr>
        </p:nvSpPr>
        <p:spPr>
          <a:xfrm>
            <a:off x="238408" y="0"/>
            <a:ext cx="5857592" cy="6857999"/>
          </a:xfrm>
          <a:solidFill>
            <a:srgbClr val="F7F7F7"/>
          </a:solidFill>
        </p:spPr>
        <p:txBody>
          <a:bodyPr>
            <a:normAutofit/>
          </a:bodyPr>
          <a:lstStyle>
            <a:lvl1pPr marL="0" indent="0" algn="ctr">
              <a:buNone/>
              <a:defRPr sz="1800">
                <a:solidFill>
                  <a:srgbClr val="000000"/>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sv-SE" dirty="0"/>
          </a:p>
        </p:txBody>
      </p:sp>
      <p:sp>
        <p:nvSpPr>
          <p:cNvPr id="7" name="Platshållare för text 6">
            <a:extLst>
              <a:ext uri="{FF2B5EF4-FFF2-40B4-BE49-F238E27FC236}">
                <a16:creationId xmlns:a16="http://schemas.microsoft.com/office/drawing/2014/main" id="{5071BAF5-9712-4804-B086-916A4B24192D}"/>
              </a:ext>
            </a:extLst>
          </p:cNvPr>
          <p:cNvSpPr>
            <a:spLocks noGrp="1"/>
          </p:cNvSpPr>
          <p:nvPr>
            <p:ph type="body" sz="quarter" idx="10"/>
            <p:custDataLst>
              <p:tags r:id="rId3"/>
            </p:custDataLst>
          </p:nvPr>
        </p:nvSpPr>
        <p:spPr>
          <a:xfrm>
            <a:off x="7293162" y="2258402"/>
            <a:ext cx="4002087" cy="3833813"/>
          </a:xfrm>
        </p:spPr>
        <p:txBody>
          <a:bodyPr/>
          <a:lstStyle>
            <a:lvl1pPr>
              <a:defRPr>
                <a:solidFill>
                  <a:srgbClr val="FFFFFF"/>
                </a:solidFill>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Rektangel 3">
            <a:extLst>
              <a:ext uri="{FF2B5EF4-FFF2-40B4-BE49-F238E27FC236}">
                <a16:creationId xmlns:a16="http://schemas.microsoft.com/office/drawing/2014/main" id="{E91D795D-EC75-4887-AD5B-C2D7BBDFC584}"/>
              </a:ext>
            </a:extLst>
          </p:cNvPr>
          <p:cNvSpPr/>
          <p:nvPr>
            <p:custDataLst>
              <p:tags r:id="rId4"/>
            </p:custDataLst>
          </p:nvPr>
        </p:nvSpPr>
        <p:spPr>
          <a:xfrm>
            <a:off x="3018" y="1"/>
            <a:ext cx="23539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
        <p:nvSpPr>
          <p:cNvPr id="5" name="Rektangel 4" descr="TagShapePrint">
            <a:extLst>
              <a:ext uri="{FF2B5EF4-FFF2-40B4-BE49-F238E27FC236}">
                <a16:creationId xmlns:a16="http://schemas.microsoft.com/office/drawing/2014/main" id="{73E7AADB-07B4-4113-8BA0-A7187E6E1E12}"/>
              </a:ext>
            </a:extLst>
          </p:cNvPr>
          <p:cNvSpPr/>
          <p:nvPr userDrawn="1">
            <p:custDataLst>
              <p:tags r:id="rId5"/>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pic>
        <p:nvPicPr>
          <p:cNvPr id="13" name="Bildobjekt 12" descr="MSB Logotyp vit">
            <a:extLst>
              <a:ext uri="{FF2B5EF4-FFF2-40B4-BE49-F238E27FC236}">
                <a16:creationId xmlns:a16="http://schemas.microsoft.com/office/drawing/2014/main" id="{994A03BA-DF65-448A-A694-8A0AE9D8BE16}"/>
              </a:ext>
            </a:extLst>
          </p:cNvPr>
          <p:cNvPicPr>
            <a:picLocks noChangeAspect="1"/>
          </p:cNvPicPr>
          <p:nvPr userDrawn="1"/>
        </p:nvPicPr>
        <p:blipFill>
          <a:blip r:embed="rId7" cstate="hqprint">
            <a:extLst>
              <a:ext uri="{28A0092B-C50C-407E-A947-70E740481C1C}">
                <a14:useLocalDpi xmlns:a14="http://schemas.microsoft.com/office/drawing/2010/main" val="0"/>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14636130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2535B1B-6056-4CED-8443-F504A14CA1D0}"/>
              </a:ext>
            </a:extLst>
          </p:cNvPr>
          <p:cNvSpPr>
            <a:spLocks noGrp="1"/>
          </p:cNvSpPr>
          <p:nvPr>
            <p:ph type="title"/>
            <p:custDataLst>
              <p:tags r:id="rId1"/>
            </p:custDataLst>
          </p:nvPr>
        </p:nvSpPr>
        <p:spPr>
          <a:xfrm>
            <a:off x="550843" y="479892"/>
            <a:ext cx="10517206" cy="516224"/>
          </a:xfrm>
        </p:spPr>
        <p:txBody>
          <a:bodyPr/>
          <a:lstStyle>
            <a:lvl1pPr>
              <a:defRPr>
                <a:solidFill>
                  <a:srgbClr val="000000"/>
                </a:solidFill>
              </a:defRPr>
            </a:lvl1pPr>
          </a:lstStyle>
          <a:p>
            <a:r>
              <a:rPr lang="sv-SE"/>
              <a:t>Klicka här för att ändra mall för rubrikformat</a:t>
            </a:r>
          </a:p>
        </p:txBody>
      </p:sp>
      <p:sp>
        <p:nvSpPr>
          <p:cNvPr id="3" name="Rektangel 2" descr="TagShapePrint">
            <a:extLst>
              <a:ext uri="{FF2B5EF4-FFF2-40B4-BE49-F238E27FC236}">
                <a16:creationId xmlns:a16="http://schemas.microsoft.com/office/drawing/2014/main" id="{4D234E2D-D23F-4A27-A025-571352EBCD41}"/>
              </a:ext>
            </a:extLst>
          </p:cNvPr>
          <p:cNvSpPr/>
          <p:nvPr userDrawn="1">
            <p:custDataLst>
              <p:tags r:id="rId2"/>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3936691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Rektangel 1" descr="TagShapePrint">
            <a:extLst>
              <a:ext uri="{FF2B5EF4-FFF2-40B4-BE49-F238E27FC236}">
                <a16:creationId xmlns:a16="http://schemas.microsoft.com/office/drawing/2014/main" id="{D2624664-E304-43C3-94AF-7C6457527487}"/>
              </a:ext>
            </a:extLst>
          </p:cNvPr>
          <p:cNvSpPr/>
          <p:nvPr userDrawn="1">
            <p:custDataLst>
              <p:tags r:id="rId1"/>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33241894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Foto med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7CFCF07-ECDA-4640-B5C3-2D28D1E5348B}"/>
              </a:ext>
            </a:extLst>
          </p:cNvPr>
          <p:cNvSpPr>
            <a:spLocks noGrp="1"/>
          </p:cNvSpPr>
          <p:nvPr>
            <p:ph type="title" hasCustomPrompt="1"/>
            <p:custDataLst>
              <p:tags r:id="rId1"/>
            </p:custDataLst>
          </p:nvPr>
        </p:nvSpPr>
        <p:spPr>
          <a:xfrm>
            <a:off x="7293162" y="1140736"/>
            <a:ext cx="4001936" cy="943824"/>
          </a:xfrm>
        </p:spPr>
        <p:txBody>
          <a:bodyPr anchor="b"/>
          <a:lstStyle>
            <a:lvl1pPr>
              <a:defRPr sz="3200">
                <a:solidFill>
                  <a:srgbClr val="000000"/>
                </a:solidFill>
              </a:defRPr>
            </a:lvl1pPr>
          </a:lstStyle>
          <a:p>
            <a:r>
              <a:rPr lang="sv-SE" dirty="0"/>
              <a:t>Klicka här för att skriva rubrik</a:t>
            </a:r>
          </a:p>
        </p:txBody>
      </p:sp>
      <p:sp>
        <p:nvSpPr>
          <p:cNvPr id="3" name="Platshållare för bild 2">
            <a:extLst>
              <a:ext uri="{FF2B5EF4-FFF2-40B4-BE49-F238E27FC236}">
                <a16:creationId xmlns:a16="http://schemas.microsoft.com/office/drawing/2014/main" id="{9182F77A-2646-4218-A4A9-F18D71B677DD}"/>
              </a:ext>
            </a:extLst>
          </p:cNvPr>
          <p:cNvSpPr>
            <a:spLocks noGrp="1"/>
          </p:cNvSpPr>
          <p:nvPr>
            <p:ph type="pic" idx="1"/>
            <p:custDataLst>
              <p:tags r:id="rId2"/>
            </p:custDataLst>
          </p:nvPr>
        </p:nvSpPr>
        <p:spPr>
          <a:xfrm>
            <a:off x="0" y="0"/>
            <a:ext cx="6096000" cy="6857999"/>
          </a:xfrm>
          <a:solidFill>
            <a:srgbClr val="F7F7F7"/>
          </a:solidFill>
        </p:spPr>
        <p:txBody>
          <a:bodyPr>
            <a:normAutofit/>
          </a:bodyPr>
          <a:lstStyle>
            <a:lvl1pPr marL="0" indent="0" algn="ctr">
              <a:buNone/>
              <a:defRPr sz="1800">
                <a:solidFill>
                  <a:srgbClr val="000000"/>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sv-SE" dirty="0"/>
          </a:p>
        </p:txBody>
      </p:sp>
      <p:sp>
        <p:nvSpPr>
          <p:cNvPr id="7" name="Platshållare för text 6">
            <a:extLst>
              <a:ext uri="{FF2B5EF4-FFF2-40B4-BE49-F238E27FC236}">
                <a16:creationId xmlns:a16="http://schemas.microsoft.com/office/drawing/2014/main" id="{5071BAF5-9712-4804-B086-916A4B24192D}"/>
              </a:ext>
            </a:extLst>
          </p:cNvPr>
          <p:cNvSpPr>
            <a:spLocks noGrp="1"/>
          </p:cNvSpPr>
          <p:nvPr>
            <p:ph type="body" sz="quarter" idx="10"/>
            <p:custDataLst>
              <p:tags r:id="rId3"/>
            </p:custDataLst>
          </p:nvPr>
        </p:nvSpPr>
        <p:spPr>
          <a:xfrm>
            <a:off x="7293162" y="2258402"/>
            <a:ext cx="4002087" cy="3833813"/>
          </a:xfrm>
        </p:spPr>
        <p:txBody>
          <a:bodyPr/>
          <a:lstStyle>
            <a:lvl1pPr>
              <a:defRPr>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Rektangel 3" descr="TagShapePrint">
            <a:extLst>
              <a:ext uri="{FF2B5EF4-FFF2-40B4-BE49-F238E27FC236}">
                <a16:creationId xmlns:a16="http://schemas.microsoft.com/office/drawing/2014/main" id="{4D010190-EDD4-48A5-B350-2AB1DBEFAA41}"/>
              </a:ext>
            </a:extLst>
          </p:cNvPr>
          <p:cNvSpPr/>
          <p:nvPr userDrawn="1">
            <p:custDataLst>
              <p:tags r:id="rId4"/>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3795737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Grå, rubrik och innehåll">
    <p:bg>
      <p:bgPr>
        <a:solidFill>
          <a:srgbClr val="E4E4E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6960810-8C01-47CE-B39D-C931C2B8EC49}"/>
              </a:ext>
            </a:extLst>
          </p:cNvPr>
          <p:cNvSpPr>
            <a:spLocks noGrp="1"/>
          </p:cNvSpPr>
          <p:nvPr>
            <p:ph type="title"/>
            <p:custDataLst>
              <p:tags r:id="rId1"/>
            </p:custDataLst>
          </p:nvPr>
        </p:nvSpPr>
        <p:spPr>
          <a:xfrm>
            <a:off x="1773388" y="1108423"/>
            <a:ext cx="8580582" cy="966397"/>
          </a:xfrm>
        </p:spPr>
        <p:txBody>
          <a:bodyPr/>
          <a:lstStyle>
            <a:lvl1pPr>
              <a:defRPr>
                <a:solidFill>
                  <a:srgbClr val="000000"/>
                </a:solidFill>
              </a:defRPr>
            </a:lvl1pPr>
          </a:lstStyle>
          <a:p>
            <a:r>
              <a:rPr lang="sv-SE"/>
              <a:t>Klicka här för att ändra mall för rubrikformat</a:t>
            </a:r>
            <a:endParaRPr lang="sv-SE" dirty="0"/>
          </a:p>
        </p:txBody>
      </p:sp>
      <p:sp>
        <p:nvSpPr>
          <p:cNvPr id="3" name="Platshållare för innehåll 2">
            <a:extLst>
              <a:ext uri="{FF2B5EF4-FFF2-40B4-BE49-F238E27FC236}">
                <a16:creationId xmlns:a16="http://schemas.microsoft.com/office/drawing/2014/main" id="{54B2EE45-8107-4DF6-B7D2-B3F80F43CEF7}"/>
              </a:ext>
            </a:extLst>
          </p:cNvPr>
          <p:cNvSpPr>
            <a:spLocks noGrp="1"/>
          </p:cNvSpPr>
          <p:nvPr>
            <p:ph idx="1"/>
            <p:custDataLst>
              <p:tags r:id="rId2"/>
            </p:custDataLst>
          </p:nvPr>
        </p:nvSpPr>
        <p:spPr>
          <a:xfrm>
            <a:off x="1773388" y="2265119"/>
            <a:ext cx="8580582" cy="3601527"/>
          </a:xfrm>
        </p:spPr>
        <p:txBody>
          <a:bodyPr/>
          <a:lstStyle>
            <a:lvl1pPr>
              <a:defRPr>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Rektangel 3" descr="TagShapePrint">
            <a:extLst>
              <a:ext uri="{FF2B5EF4-FFF2-40B4-BE49-F238E27FC236}">
                <a16:creationId xmlns:a16="http://schemas.microsoft.com/office/drawing/2014/main" id="{0563D0BB-A7F6-4376-899B-98FBF764D891}"/>
              </a:ext>
            </a:extLst>
          </p:cNvPr>
          <p:cNvSpPr/>
          <p:nvPr userDrawn="1">
            <p:custDataLst>
              <p:tags r:id="rId3"/>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808140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Grå, avsnittsrubrik">
    <p:bg>
      <p:bgPr>
        <a:solidFill>
          <a:srgbClr val="E4E4E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F835B8C-07AB-41CC-9E71-C4867F754040}"/>
              </a:ext>
            </a:extLst>
          </p:cNvPr>
          <p:cNvSpPr>
            <a:spLocks noGrp="1"/>
          </p:cNvSpPr>
          <p:nvPr>
            <p:ph type="title" hasCustomPrompt="1"/>
            <p:custDataLst>
              <p:tags r:id="rId1"/>
            </p:custDataLst>
          </p:nvPr>
        </p:nvSpPr>
        <p:spPr>
          <a:xfrm>
            <a:off x="1774800" y="1368000"/>
            <a:ext cx="8582400" cy="1273968"/>
          </a:xfrm>
        </p:spPr>
        <p:txBody>
          <a:bodyPr anchor="b"/>
          <a:lstStyle>
            <a:lvl1pPr>
              <a:defRPr sz="4000">
                <a:solidFill>
                  <a:srgbClr val="000000"/>
                </a:solidFill>
              </a:defRPr>
            </a:lvl1pPr>
          </a:lstStyle>
          <a:p>
            <a:r>
              <a:rPr lang="sv-SE" dirty="0"/>
              <a:t>Klicka här för att skriva rubrik</a:t>
            </a:r>
          </a:p>
        </p:txBody>
      </p:sp>
      <p:sp>
        <p:nvSpPr>
          <p:cNvPr id="3" name="Platshållare för text 2">
            <a:extLst>
              <a:ext uri="{FF2B5EF4-FFF2-40B4-BE49-F238E27FC236}">
                <a16:creationId xmlns:a16="http://schemas.microsoft.com/office/drawing/2014/main" id="{3C714B15-840F-4937-81D0-04D9058592A4}"/>
              </a:ext>
            </a:extLst>
          </p:cNvPr>
          <p:cNvSpPr>
            <a:spLocks noGrp="1"/>
          </p:cNvSpPr>
          <p:nvPr>
            <p:ph type="body" idx="1"/>
            <p:custDataLst>
              <p:tags r:id="rId2"/>
            </p:custDataLst>
          </p:nvPr>
        </p:nvSpPr>
        <p:spPr>
          <a:xfrm>
            <a:off x="1774800" y="2673745"/>
            <a:ext cx="8582400" cy="633743"/>
          </a:xfrm>
        </p:spPr>
        <p:txBody>
          <a:bodyPr/>
          <a:lstStyle>
            <a:lvl1pPr marL="0" indent="0">
              <a:buNone/>
              <a:defRPr sz="2400">
                <a:solidFill>
                  <a:srgbClr val="000000"/>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Rektangel 3" descr="TagShapePrint">
            <a:extLst>
              <a:ext uri="{FF2B5EF4-FFF2-40B4-BE49-F238E27FC236}">
                <a16:creationId xmlns:a16="http://schemas.microsoft.com/office/drawing/2014/main" id="{696F1378-E97B-4E02-B8F4-8472610D4ECC}"/>
              </a:ext>
            </a:extLst>
          </p:cNvPr>
          <p:cNvSpPr/>
          <p:nvPr userDrawn="1">
            <p:custDataLst>
              <p:tags r:id="rId3"/>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1711360084"/>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theme" Target="../theme/theme1.xml"/><Relationship Id="rId47" Type="http://schemas.openxmlformats.org/officeDocument/2006/relationships/tags" Target="../tags/tag5.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tags" Target="../tags/tag3.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tags" Target="../tags/tag2.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tags" Target="../tags/tag1.xml"/><Relationship Id="rId48" Type="http://schemas.openxmlformats.org/officeDocument/2006/relationships/tags" Target="../tags/tag6.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tags" Target="../tags/tag4.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0F1D9020-1940-49A2-BFA3-95584FEA93EC}"/>
              </a:ext>
            </a:extLst>
          </p:cNvPr>
          <p:cNvSpPr>
            <a:spLocks noGrp="1"/>
          </p:cNvSpPr>
          <p:nvPr>
            <p:ph type="title"/>
            <p:custDataLst>
              <p:tags r:id="rId43"/>
            </p:custDataLst>
          </p:nvPr>
        </p:nvSpPr>
        <p:spPr>
          <a:xfrm>
            <a:off x="1773388" y="1108423"/>
            <a:ext cx="8580582" cy="966397"/>
          </a:xfrm>
          <a:prstGeom prst="rect">
            <a:avLst/>
          </a:prstGeom>
        </p:spPr>
        <p:txBody>
          <a:bodyPr vert="horz" lIns="91440" tIns="45720" rIns="91440" bIns="45720" rtlCol="0" anchor="t">
            <a:noAutofit/>
          </a:bodyPr>
          <a:lstStyle/>
          <a:p>
            <a:r>
              <a:rPr lang="sv-SE" dirty="0"/>
              <a:t>Klicka här för att ändra mall för rubrikformat</a:t>
            </a:r>
          </a:p>
        </p:txBody>
      </p:sp>
      <p:sp>
        <p:nvSpPr>
          <p:cNvPr id="3" name="Platshållare för text 2">
            <a:extLst>
              <a:ext uri="{FF2B5EF4-FFF2-40B4-BE49-F238E27FC236}">
                <a16:creationId xmlns:a16="http://schemas.microsoft.com/office/drawing/2014/main" id="{C40A15B8-FBB7-4178-991C-E12627728F18}"/>
              </a:ext>
            </a:extLst>
          </p:cNvPr>
          <p:cNvSpPr>
            <a:spLocks noGrp="1"/>
          </p:cNvSpPr>
          <p:nvPr>
            <p:ph type="body" idx="1"/>
            <p:custDataLst>
              <p:tags r:id="rId44"/>
            </p:custDataLst>
          </p:nvPr>
        </p:nvSpPr>
        <p:spPr>
          <a:xfrm>
            <a:off x="1773388" y="2265119"/>
            <a:ext cx="8580582" cy="3601527"/>
          </a:xfrm>
          <a:prstGeom prst="rect">
            <a:avLst/>
          </a:prstGeom>
        </p:spPr>
        <p:txBody>
          <a:bodyPr vert="horz" lIns="91440" tIns="45720" rIns="91440" bIns="45720" rtlCol="0">
            <a:no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a:extLst>
              <a:ext uri="{FF2B5EF4-FFF2-40B4-BE49-F238E27FC236}">
                <a16:creationId xmlns:a16="http://schemas.microsoft.com/office/drawing/2014/main" id="{BF95B3C8-56E1-4799-9EF1-0E2899D19799}"/>
              </a:ext>
            </a:extLst>
          </p:cNvPr>
          <p:cNvSpPr>
            <a:spLocks noGrp="1"/>
          </p:cNvSpPr>
          <p:nvPr>
            <p:ph type="dt" sz="half" idx="2"/>
            <p:custDataLst>
              <p:tags r:id="rId45"/>
            </p:custDataLst>
          </p:nvPr>
        </p:nvSpPr>
        <p:spPr>
          <a:xfrm>
            <a:off x="838200" y="6356350"/>
            <a:ext cx="1418617" cy="365125"/>
          </a:xfrm>
          <a:prstGeom prst="rect">
            <a:avLst/>
          </a:prstGeom>
        </p:spPr>
        <p:txBody>
          <a:bodyPr vert="horz" lIns="91440" tIns="45720" rIns="91440" bIns="45720" rtlCol="0" anchor="ctr"/>
          <a:lstStyle>
            <a:lvl1pPr algn="l">
              <a:defRPr sz="1200">
                <a:solidFill>
                  <a:srgbClr val="898989"/>
                </a:solidFill>
              </a:defRPr>
            </a:lvl1pPr>
          </a:lstStyle>
          <a:p>
            <a:fld id="{EBE9B6F4-6F0E-449D-99C3-FA3961AAF713}" type="datetimeFigureOut">
              <a:rPr lang="sv-SE" smtClean="0"/>
              <a:pPr/>
              <a:t>2025-03-12</a:t>
            </a:fld>
            <a:endParaRPr lang="sv-SE"/>
          </a:p>
        </p:txBody>
      </p:sp>
      <p:sp>
        <p:nvSpPr>
          <p:cNvPr id="5" name="Platshållare för sidfot 4">
            <a:extLst>
              <a:ext uri="{FF2B5EF4-FFF2-40B4-BE49-F238E27FC236}">
                <a16:creationId xmlns:a16="http://schemas.microsoft.com/office/drawing/2014/main" id="{50C6C383-6118-42A0-9B5E-5FFE17808E4C}"/>
              </a:ext>
            </a:extLst>
          </p:cNvPr>
          <p:cNvSpPr>
            <a:spLocks noGrp="1"/>
          </p:cNvSpPr>
          <p:nvPr>
            <p:ph type="ftr" sz="quarter" idx="3"/>
            <p:custDataLst>
              <p:tags r:id="rId46"/>
            </p:custDataLst>
          </p:nvPr>
        </p:nvSpPr>
        <p:spPr>
          <a:xfrm>
            <a:off x="4038600" y="6356350"/>
            <a:ext cx="1700719" cy="365125"/>
          </a:xfrm>
          <a:prstGeom prst="rect">
            <a:avLst/>
          </a:prstGeom>
        </p:spPr>
        <p:txBody>
          <a:bodyPr vert="horz" lIns="91440" tIns="45720" rIns="91440" bIns="45720" rtlCol="0" anchor="ctr"/>
          <a:lstStyle>
            <a:lvl1pPr algn="ctr">
              <a:defRPr sz="1200">
                <a:solidFill>
                  <a:srgbClr val="898989"/>
                </a:solidFill>
              </a:defRPr>
            </a:lvl1pPr>
          </a:lstStyle>
          <a:p>
            <a:endParaRPr lang="sv-SE"/>
          </a:p>
        </p:txBody>
      </p:sp>
      <p:sp>
        <p:nvSpPr>
          <p:cNvPr id="6" name="Platshållare för bildnummer 5">
            <a:extLst>
              <a:ext uri="{FF2B5EF4-FFF2-40B4-BE49-F238E27FC236}">
                <a16:creationId xmlns:a16="http://schemas.microsoft.com/office/drawing/2014/main" id="{1EB2F42B-D68C-4430-95CE-B474C2F44049}"/>
              </a:ext>
            </a:extLst>
          </p:cNvPr>
          <p:cNvSpPr>
            <a:spLocks noGrp="1"/>
          </p:cNvSpPr>
          <p:nvPr>
            <p:ph type="sldNum" sz="quarter" idx="4"/>
            <p:custDataLst>
              <p:tags r:id="rId47"/>
            </p:custDataLst>
          </p:nvPr>
        </p:nvSpPr>
        <p:spPr>
          <a:xfrm>
            <a:off x="8182706" y="6356350"/>
            <a:ext cx="387231" cy="365125"/>
          </a:xfrm>
          <a:prstGeom prst="rect">
            <a:avLst/>
          </a:prstGeom>
        </p:spPr>
        <p:txBody>
          <a:bodyPr vert="horz" lIns="91440" tIns="45720" rIns="91440" bIns="45720" rtlCol="0" anchor="ctr"/>
          <a:lstStyle>
            <a:lvl1pPr algn="r">
              <a:defRPr sz="1200">
                <a:solidFill>
                  <a:srgbClr val="898989"/>
                </a:solidFill>
              </a:defRPr>
            </a:lvl1pPr>
          </a:lstStyle>
          <a:p>
            <a:fld id="{B56B4F8C-CEC5-4B2C-9C29-5300068510B6}" type="slidenum">
              <a:rPr lang="sv-SE" smtClean="0"/>
              <a:pPr/>
              <a:t>‹#›</a:t>
            </a:fld>
            <a:endParaRPr lang="sv-SE"/>
          </a:p>
        </p:txBody>
      </p:sp>
      <p:pic>
        <p:nvPicPr>
          <p:cNvPr id="9" name="Bildobjekt 8" descr="MSB Logotyp">
            <a:extLst>
              <a:ext uri="{FF2B5EF4-FFF2-40B4-BE49-F238E27FC236}">
                <a16:creationId xmlns:a16="http://schemas.microsoft.com/office/drawing/2014/main" id="{C61C71E5-2BEA-4EE5-8908-79C24C365760}"/>
              </a:ext>
            </a:extLst>
          </p:cNvPr>
          <p:cNvPicPr>
            <a:picLocks noChangeAspect="1"/>
          </p:cNvPicPr>
          <p:nvPr/>
        </p:nvPicPr>
        <p:blipFill>
          <a:blip r:embed="rId49" cstate="hqprint">
            <a:extLst>
              <a:ext uri="{28A0092B-C50C-407E-A947-70E740481C1C}">
                <a14:useLocalDpi xmlns:a14="http://schemas.microsoft.com/office/drawing/2010/main" val="0"/>
              </a:ext>
            </a:extLst>
          </a:blip>
          <a:stretch>
            <a:fillRect/>
          </a:stretch>
        </p:blipFill>
        <p:spPr>
          <a:xfrm>
            <a:off x="11068050" y="6296026"/>
            <a:ext cx="952500" cy="422519"/>
          </a:xfrm>
          <a:prstGeom prst="rect">
            <a:avLst/>
          </a:prstGeom>
        </p:spPr>
      </p:pic>
      <p:sp>
        <p:nvSpPr>
          <p:cNvPr id="7" name="Rektangel 6" descr="TagShapePrint">
            <a:extLst>
              <a:ext uri="{FF2B5EF4-FFF2-40B4-BE49-F238E27FC236}">
                <a16:creationId xmlns:a16="http://schemas.microsoft.com/office/drawing/2014/main" id="{7ACF45BF-8B57-4982-89CE-41EEE824F538}"/>
              </a:ext>
            </a:extLst>
          </p:cNvPr>
          <p:cNvSpPr/>
          <p:nvPr userDrawn="1">
            <p:custDataLst>
              <p:tags r:id="rId48"/>
            </p:custDataLst>
          </p:nvPr>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endParaRPr>
          </a:p>
        </p:txBody>
      </p:sp>
    </p:spTree>
    <p:extLst>
      <p:ext uri="{BB962C8B-B14F-4D97-AF65-F5344CB8AC3E}">
        <p14:creationId xmlns:p14="http://schemas.microsoft.com/office/powerpoint/2010/main" val="4062957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 id="2147483692" r:id="rId32"/>
    <p:sldLayoutId id="2147483693" r:id="rId33"/>
    <p:sldLayoutId id="2147483694" r:id="rId34"/>
    <p:sldLayoutId id="2147483695" r:id="rId35"/>
    <p:sldLayoutId id="2147483696" r:id="rId36"/>
    <p:sldLayoutId id="2147483697" r:id="rId37"/>
    <p:sldLayoutId id="2147483698" r:id="rId38"/>
    <p:sldLayoutId id="2147483699" r:id="rId39"/>
    <p:sldLayoutId id="2147483700" r:id="rId40"/>
    <p:sldLayoutId id="2147483701" r:id="rId41"/>
  </p:sldLayoutIdLst>
  <p:txStyles>
    <p:titleStyle>
      <a:lvl1pPr algn="l" defTabSz="914400" rtl="0" eaLnBrk="1" latinLnBrk="0" hangingPunct="1">
        <a:lnSpc>
          <a:spcPct val="90000"/>
        </a:lnSpc>
        <a:spcBef>
          <a:spcPct val="0"/>
        </a:spcBef>
        <a:buNone/>
        <a:defRPr sz="3200" b="1" kern="1200">
          <a:solidFill>
            <a:srgbClr val="000000"/>
          </a:solidFill>
          <a:latin typeface="+mj-lt"/>
          <a:ea typeface="+mj-ea"/>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400" kern="1200">
          <a:solidFill>
            <a:srgbClr val="000000"/>
          </a:solidFill>
          <a:latin typeface="+mn-lt"/>
          <a:ea typeface="+mn-ea"/>
          <a:cs typeface="Arial" panose="020B0604020202020204"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000" kern="1200">
          <a:solidFill>
            <a:srgbClr val="000000"/>
          </a:solidFill>
          <a:latin typeface="+mn-lt"/>
          <a:ea typeface="+mn-ea"/>
          <a:cs typeface="Arial" panose="020B0604020202020204"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1800" kern="1200">
          <a:solidFill>
            <a:srgbClr val="000000"/>
          </a:solidFill>
          <a:latin typeface="+mn-lt"/>
          <a:ea typeface="+mn-ea"/>
          <a:cs typeface="Arial" panose="020B060402020202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rgbClr val="000000"/>
          </a:solidFill>
          <a:latin typeface="+mn-lt"/>
          <a:ea typeface="+mn-ea"/>
          <a:cs typeface="Arial" panose="020B060402020202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400" kern="1200">
          <a:solidFill>
            <a:srgbClr val="000000"/>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20.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chart" Target="../charts/chart21.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chart" Target="../charts/chart22.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chart" Target="../charts/chart23.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chart" Target="../charts/chart24.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chart" Target="../charts/chart25.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chart" Target="../charts/chart26.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chart" Target="../charts/chart27.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chart" Target="../charts/chart28.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chart" Target="../charts/chart29.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36.xml.rels><?xml version="1.0" encoding="UTF-8" standalone="yes"?>
<Relationships xmlns="http://schemas.openxmlformats.org/package/2006/relationships"><Relationship Id="rId2" Type="http://schemas.openxmlformats.org/officeDocument/2006/relationships/chart" Target="../charts/chart30.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chart" Target="../charts/chart31.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chart" Target="../charts/chart32.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chart" Target="../charts/chart3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chart" Target="../charts/chart34.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43.xml.rels><?xml version="1.0" encoding="UTF-8" standalone="yes"?>
<Relationships xmlns="http://schemas.openxmlformats.org/package/2006/relationships"><Relationship Id="rId2" Type="http://schemas.openxmlformats.org/officeDocument/2006/relationships/chart" Target="../charts/chart35.xml"/><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chart" Target="../charts/chart36.xml"/><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2" Type="http://schemas.openxmlformats.org/officeDocument/2006/relationships/chart" Target="../charts/chart37.xml"/><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2" Type="http://schemas.openxmlformats.org/officeDocument/2006/relationships/chart" Target="../charts/chart38.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D8CE763-DB27-4F55-93FD-B49ECB6C32DD}"/>
              </a:ext>
            </a:extLst>
          </p:cNvPr>
          <p:cNvSpPr>
            <a:spLocks noGrp="1"/>
          </p:cNvSpPr>
          <p:nvPr>
            <p:ph type="ctrTitle"/>
          </p:nvPr>
        </p:nvSpPr>
        <p:spPr>
          <a:xfrm>
            <a:off x="1121435" y="1259458"/>
            <a:ext cx="10964174" cy="1679382"/>
          </a:xfrm>
        </p:spPr>
        <p:txBody>
          <a:bodyPr/>
          <a:lstStyle/>
          <a:p>
            <a:r>
              <a:rPr lang="sv-SE" dirty="0"/>
              <a:t>Effektmätning</a:t>
            </a:r>
            <a:br>
              <a:rPr lang="sv-SE" dirty="0"/>
            </a:br>
            <a:r>
              <a:rPr lang="sv-SE" dirty="0"/>
              <a:t>Broschyren Om krisen eller kriget kommer, 2024</a:t>
            </a:r>
          </a:p>
        </p:txBody>
      </p:sp>
    </p:spTree>
    <p:extLst>
      <p:ext uri="{BB962C8B-B14F-4D97-AF65-F5344CB8AC3E}">
        <p14:creationId xmlns:p14="http://schemas.microsoft.com/office/powerpoint/2010/main" val="4124722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EB78307-E661-3B16-3F41-9C5F2B3D5D2C}"/>
              </a:ext>
            </a:extLst>
          </p:cNvPr>
          <p:cNvSpPr>
            <a:spLocks noGrp="1"/>
          </p:cNvSpPr>
          <p:nvPr>
            <p:ph type="title"/>
          </p:nvPr>
        </p:nvSpPr>
        <p:spPr/>
        <p:txBody>
          <a:bodyPr/>
          <a:lstStyle/>
          <a:p>
            <a:r>
              <a:rPr lang="sv-SE" dirty="0"/>
              <a:t>Säkerheten i Sverige uppfattas ha minskat</a:t>
            </a:r>
          </a:p>
        </p:txBody>
      </p:sp>
      <p:graphicFrame>
        <p:nvGraphicFramePr>
          <p:cNvPr id="4" name="Platshållare för innehåll 7">
            <a:extLst>
              <a:ext uri="{FF2B5EF4-FFF2-40B4-BE49-F238E27FC236}">
                <a16:creationId xmlns:a16="http://schemas.microsoft.com/office/drawing/2014/main" id="{0CD7B184-9009-8768-246F-617593D3070E}"/>
              </a:ext>
            </a:extLst>
          </p:cNvPr>
          <p:cNvGraphicFramePr>
            <a:graphicFrameLocks noGrp="1"/>
          </p:cNvGraphicFramePr>
          <p:nvPr>
            <p:ph sz="half" idx="1"/>
            <p:extLst>
              <p:ext uri="{D42A27DB-BD31-4B8C-83A1-F6EECF244321}">
                <p14:modId xmlns:p14="http://schemas.microsoft.com/office/powerpoint/2010/main" val="2637632365"/>
              </p:ext>
            </p:extLst>
          </p:nvPr>
        </p:nvGraphicFramePr>
        <p:xfrm>
          <a:off x="411281" y="2154887"/>
          <a:ext cx="5540721" cy="3880883"/>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ruta 4">
            <a:extLst>
              <a:ext uri="{FF2B5EF4-FFF2-40B4-BE49-F238E27FC236}">
                <a16:creationId xmlns:a16="http://schemas.microsoft.com/office/drawing/2014/main" id="{5EBEE4F0-F6E2-2F6B-9547-7D65719E7EB1}"/>
              </a:ext>
            </a:extLst>
          </p:cNvPr>
          <p:cNvSpPr txBox="1"/>
          <p:nvPr/>
        </p:nvSpPr>
        <p:spPr>
          <a:xfrm>
            <a:off x="251791" y="6573078"/>
            <a:ext cx="9912626" cy="184666"/>
          </a:xfrm>
          <a:prstGeom prst="rect">
            <a:avLst/>
          </a:prstGeom>
          <a:noFill/>
        </p:spPr>
        <p:txBody>
          <a:bodyPr wrap="square" lIns="0" tIns="0" rIns="0" bIns="0" rtlCol="0">
            <a:spAutoFit/>
          </a:bodyPr>
          <a:lstStyle/>
          <a:p>
            <a:r>
              <a:rPr lang="sv-SE" sz="1200" dirty="0"/>
              <a:t>Antal svarande: 2009, Hur uppfattar du att människors säkerhet har utvecklats under det senaste året…i Sverige?</a:t>
            </a:r>
          </a:p>
        </p:txBody>
      </p:sp>
      <p:sp>
        <p:nvSpPr>
          <p:cNvPr id="6" name="Platshållare för innehåll 4">
            <a:extLst>
              <a:ext uri="{FF2B5EF4-FFF2-40B4-BE49-F238E27FC236}">
                <a16:creationId xmlns:a16="http://schemas.microsoft.com/office/drawing/2014/main" id="{03CB37C5-B020-FC13-907B-08866C91A329}"/>
              </a:ext>
            </a:extLst>
          </p:cNvPr>
          <p:cNvSpPr txBox="1">
            <a:spLocks/>
          </p:cNvSpPr>
          <p:nvPr/>
        </p:nvSpPr>
        <p:spPr>
          <a:xfrm>
            <a:off x="6240000" y="1943220"/>
            <a:ext cx="4840636" cy="4092550"/>
          </a:xfrm>
          <a:prstGeom prst="rect">
            <a:avLst/>
          </a:prstGeom>
        </p:spPr>
        <p:txBody>
          <a:bodyPr/>
          <a:lstStyle>
            <a:lvl1pPr marL="228600" indent="-228600" algn="l" defTabSz="914400" rtl="0" eaLnBrk="1" latinLnBrk="0" hangingPunct="1">
              <a:lnSpc>
                <a:spcPct val="100000"/>
              </a:lnSpc>
              <a:spcBef>
                <a:spcPts val="1000"/>
              </a:spcBef>
              <a:buFont typeface="Arial" panose="020B0604020202020204" pitchFamily="34" charset="0"/>
              <a:buChar char="•"/>
              <a:defRPr sz="2400" kern="1200">
                <a:solidFill>
                  <a:srgbClr val="000000"/>
                </a:solidFill>
                <a:latin typeface="+mn-lt"/>
                <a:ea typeface="+mn-ea"/>
                <a:cs typeface="Arial" panose="020B0604020202020204"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000" kern="1200">
                <a:solidFill>
                  <a:srgbClr val="000000"/>
                </a:solidFill>
                <a:latin typeface="+mn-lt"/>
                <a:ea typeface="+mn-ea"/>
                <a:cs typeface="Arial" panose="020B0604020202020204"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1800" kern="1200">
                <a:solidFill>
                  <a:srgbClr val="000000"/>
                </a:solidFill>
                <a:latin typeface="+mn-lt"/>
                <a:ea typeface="+mn-ea"/>
                <a:cs typeface="Arial" panose="020B060402020202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rgbClr val="000000"/>
                </a:solidFill>
                <a:latin typeface="+mn-lt"/>
                <a:ea typeface="+mn-ea"/>
                <a:cs typeface="Arial" panose="020B060402020202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400" kern="1200">
                <a:solidFill>
                  <a:srgbClr val="000000"/>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1800" dirty="0"/>
              <a:t>En majoritet (74 procent) uppfattar det som att människors säkerhet i Sverige har minskat det senaste året. Det är en minskning med 2 procentenheter sedan nollmätningen. Endast 8 procent uppfattar att människors säkerhet har ökat i Sverige. Motsvarande siffra i nollmätningen var 9 procent. </a:t>
            </a:r>
            <a:endParaRPr lang="sv-SE" sz="1800" dirty="0">
              <a:cs typeface="Arial"/>
            </a:endParaRPr>
          </a:p>
          <a:p>
            <a:r>
              <a:rPr lang="sv-SE" sz="1800" dirty="0"/>
              <a:t>Utrikesfödda uppfattar i högre utsträckning att människors säkerhet i Sverige har minskat mycket de senaste året, 41 procent jämfört med 34 procent. I nollmätningen var siffrorna, 43 procent jämfört med 37 procent.</a:t>
            </a:r>
            <a:endParaRPr lang="sv-SE" sz="1800" dirty="0">
              <a:cs typeface="Arial"/>
            </a:endParaRPr>
          </a:p>
        </p:txBody>
      </p:sp>
    </p:spTree>
    <p:extLst>
      <p:ext uri="{BB962C8B-B14F-4D97-AF65-F5344CB8AC3E}">
        <p14:creationId xmlns:p14="http://schemas.microsoft.com/office/powerpoint/2010/main" val="34115633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AB9998BA-FF6E-10C0-0290-1233965896DC}"/>
              </a:ext>
            </a:extLst>
          </p:cNvPr>
          <p:cNvSpPr>
            <a:spLocks noGrp="1"/>
          </p:cNvSpPr>
          <p:nvPr>
            <p:ph type="title"/>
          </p:nvPr>
        </p:nvSpPr>
        <p:spPr>
          <a:xfrm>
            <a:off x="1773238" y="824761"/>
            <a:ext cx="8580582" cy="966397"/>
          </a:xfrm>
        </p:spPr>
        <p:txBody>
          <a:bodyPr/>
          <a:lstStyle/>
          <a:p>
            <a:r>
              <a:rPr lang="sv-SE" dirty="0"/>
              <a:t>Knappt hälften klarar sig minst en eller </a:t>
            </a:r>
            <a:br>
              <a:rPr lang="sv-SE" dirty="0"/>
            </a:br>
            <a:r>
              <a:rPr lang="sv-SE" dirty="0"/>
              <a:t>två veckor</a:t>
            </a:r>
          </a:p>
        </p:txBody>
      </p:sp>
      <p:sp>
        <p:nvSpPr>
          <p:cNvPr id="6" name="Platshållare för innehåll 5">
            <a:extLst>
              <a:ext uri="{FF2B5EF4-FFF2-40B4-BE49-F238E27FC236}">
                <a16:creationId xmlns:a16="http://schemas.microsoft.com/office/drawing/2014/main" id="{2F4A4B36-F326-F35E-37EC-47813399DADA}"/>
              </a:ext>
            </a:extLst>
          </p:cNvPr>
          <p:cNvSpPr>
            <a:spLocks noGrp="1"/>
          </p:cNvSpPr>
          <p:nvPr>
            <p:ph sz="half" idx="2"/>
          </p:nvPr>
        </p:nvSpPr>
        <p:spPr/>
        <p:txBody>
          <a:bodyPr/>
          <a:lstStyle/>
          <a:p>
            <a:r>
              <a:rPr lang="sv-SE" sz="1800" dirty="0"/>
              <a:t>Det är 43 procent som uppger att de skulle klara sig utan samhällets stöd minst en vecka eller minst två veckor vid kris eller krig. Det är en minskning med 1 procentenhet sedan nollmätningen. </a:t>
            </a:r>
          </a:p>
          <a:p>
            <a:r>
              <a:rPr lang="sv-SE" sz="1800" dirty="0"/>
              <a:t>Personer över 35 år uppger i större utsträckning att de skulle klara sig minst två veckor.</a:t>
            </a:r>
          </a:p>
          <a:p>
            <a:r>
              <a:rPr lang="sv-SE" sz="1800" dirty="0"/>
              <a:t>Utrikesfödda uppger i större utsträckning att de skulle klara minst två veckor, 20 procent.</a:t>
            </a:r>
            <a:endParaRPr lang="sv-SE" sz="1800" dirty="0">
              <a:cs typeface="Arial"/>
            </a:endParaRPr>
          </a:p>
        </p:txBody>
      </p:sp>
      <p:graphicFrame>
        <p:nvGraphicFramePr>
          <p:cNvPr id="7" name="Platshållare för innehåll 6">
            <a:extLst>
              <a:ext uri="{FF2B5EF4-FFF2-40B4-BE49-F238E27FC236}">
                <a16:creationId xmlns:a16="http://schemas.microsoft.com/office/drawing/2014/main" id="{3417D016-0E3C-8DCE-50E7-0A4FBF65D590}"/>
              </a:ext>
            </a:extLst>
          </p:cNvPr>
          <p:cNvGraphicFramePr>
            <a:graphicFrameLocks noGrp="1"/>
          </p:cNvGraphicFramePr>
          <p:nvPr>
            <p:ph sz="half" idx="1"/>
            <p:extLst>
              <p:ext uri="{D42A27DB-BD31-4B8C-83A1-F6EECF244321}">
                <p14:modId xmlns:p14="http://schemas.microsoft.com/office/powerpoint/2010/main" val="3613712721"/>
              </p:ext>
            </p:extLst>
          </p:nvPr>
        </p:nvGraphicFramePr>
        <p:xfrm>
          <a:off x="1773238" y="2265363"/>
          <a:ext cx="4132262" cy="3833812"/>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ruta 7">
            <a:extLst>
              <a:ext uri="{FF2B5EF4-FFF2-40B4-BE49-F238E27FC236}">
                <a16:creationId xmlns:a16="http://schemas.microsoft.com/office/drawing/2014/main" id="{A6E39DB6-667B-6370-3696-FF1DEB311E47}"/>
              </a:ext>
            </a:extLst>
          </p:cNvPr>
          <p:cNvSpPr txBox="1"/>
          <p:nvPr/>
        </p:nvSpPr>
        <p:spPr>
          <a:xfrm>
            <a:off x="251791" y="6573078"/>
            <a:ext cx="9912626" cy="184666"/>
          </a:xfrm>
          <a:prstGeom prst="rect">
            <a:avLst/>
          </a:prstGeom>
          <a:noFill/>
        </p:spPr>
        <p:txBody>
          <a:bodyPr wrap="square" lIns="0" tIns="0" rIns="0" bIns="0" rtlCol="0">
            <a:spAutoFit/>
          </a:bodyPr>
          <a:lstStyle/>
          <a:p>
            <a:r>
              <a:rPr lang="sv-SE" sz="1200" dirty="0"/>
              <a:t>Antal svarande: 2009, Hur länge uppskattar du att du och ditt hushåll klarar er vid kris och krig utan samhällets stöd?</a:t>
            </a:r>
          </a:p>
        </p:txBody>
      </p:sp>
    </p:spTree>
    <p:extLst>
      <p:ext uri="{BB962C8B-B14F-4D97-AF65-F5344CB8AC3E}">
        <p14:creationId xmlns:p14="http://schemas.microsoft.com/office/powerpoint/2010/main" val="38158696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A3FF321-8802-EBAE-EE8C-B8E240CC1610}"/>
              </a:ext>
            </a:extLst>
          </p:cNvPr>
          <p:cNvSpPr>
            <a:spLocks noGrp="1"/>
          </p:cNvSpPr>
          <p:nvPr>
            <p:ph type="title"/>
          </p:nvPr>
        </p:nvSpPr>
        <p:spPr/>
        <p:txBody>
          <a:bodyPr/>
          <a:lstStyle/>
          <a:p>
            <a:r>
              <a:rPr lang="sv-SE" dirty="0"/>
              <a:t>Kunskapen om Sveriges beredskap har ökat, men många är fortsatt osäkra</a:t>
            </a:r>
          </a:p>
        </p:txBody>
      </p:sp>
      <p:sp>
        <p:nvSpPr>
          <p:cNvPr id="4" name="Platshållare för innehåll 3">
            <a:extLst>
              <a:ext uri="{FF2B5EF4-FFF2-40B4-BE49-F238E27FC236}">
                <a16:creationId xmlns:a16="http://schemas.microsoft.com/office/drawing/2014/main" id="{28D10DAA-2199-7C30-2598-CC6F937939DB}"/>
              </a:ext>
            </a:extLst>
          </p:cNvPr>
          <p:cNvSpPr>
            <a:spLocks noGrp="1"/>
          </p:cNvSpPr>
          <p:nvPr>
            <p:ph sz="half" idx="2"/>
          </p:nvPr>
        </p:nvSpPr>
        <p:spPr>
          <a:xfrm>
            <a:off x="6222315" y="2265118"/>
            <a:ext cx="5342913" cy="3834000"/>
          </a:xfrm>
        </p:spPr>
        <p:txBody>
          <a:bodyPr/>
          <a:lstStyle/>
          <a:p>
            <a:r>
              <a:rPr lang="sv-SE" sz="1400" dirty="0"/>
              <a:t>43 procent är osäkra på ifall de vet hur Sveriges beredskap för kris och krig ser ut. Resultatet är en minskning med 5 procentenheter sedan nollmätningen. </a:t>
            </a:r>
          </a:p>
          <a:p>
            <a:r>
              <a:rPr lang="sv-SE" sz="1400" dirty="0"/>
              <a:t>19 procent uppger att de inte har kunskap om hur Sveriges beredskap ser ut, vilket är en minskning med 6 procent sedan nollmätningen. </a:t>
            </a:r>
          </a:p>
          <a:p>
            <a:r>
              <a:rPr lang="sv-SE" sz="1400" dirty="0"/>
              <a:t>38 procent uppger att de har kunskap om Sveriges beredskap, vilket är en ökning med 12 procentenheter. </a:t>
            </a:r>
            <a:endParaRPr lang="sv-SE" sz="1400" dirty="0">
              <a:cs typeface="Arial"/>
            </a:endParaRPr>
          </a:p>
          <a:p>
            <a:r>
              <a:rPr lang="sv-SE" sz="1400" dirty="0"/>
              <a:t>Män (38 procent) instämmer i högre utsträckning än kvinnor (32 procent) i att de har kunskap om hur Sveriges beredskap ser ut. </a:t>
            </a:r>
            <a:endParaRPr lang="sv-SE" sz="1400" dirty="0">
              <a:cs typeface="Arial"/>
            </a:endParaRPr>
          </a:p>
          <a:p>
            <a:r>
              <a:rPr lang="sv-SE" sz="1400" dirty="0"/>
              <a:t>Till skillnad från nollmätningen finns inga signifikanta skillnader mellan utrikesfödda och personer födda i Sverige.</a:t>
            </a:r>
          </a:p>
        </p:txBody>
      </p:sp>
      <p:graphicFrame>
        <p:nvGraphicFramePr>
          <p:cNvPr id="5" name="Platshållare för innehåll 6">
            <a:extLst>
              <a:ext uri="{FF2B5EF4-FFF2-40B4-BE49-F238E27FC236}">
                <a16:creationId xmlns:a16="http://schemas.microsoft.com/office/drawing/2014/main" id="{64693AF9-8CB0-7690-4C23-779EE8954627}"/>
              </a:ext>
            </a:extLst>
          </p:cNvPr>
          <p:cNvGraphicFramePr>
            <a:graphicFrameLocks noGrp="1"/>
          </p:cNvGraphicFramePr>
          <p:nvPr>
            <p:ph sz="half" idx="1"/>
            <p:extLst>
              <p:ext uri="{D42A27DB-BD31-4B8C-83A1-F6EECF244321}">
                <p14:modId xmlns:p14="http://schemas.microsoft.com/office/powerpoint/2010/main" val="1206377557"/>
              </p:ext>
            </p:extLst>
          </p:nvPr>
        </p:nvGraphicFramePr>
        <p:xfrm>
          <a:off x="1160060" y="2265363"/>
          <a:ext cx="4745440" cy="3833812"/>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ruta 5">
            <a:extLst>
              <a:ext uri="{FF2B5EF4-FFF2-40B4-BE49-F238E27FC236}">
                <a16:creationId xmlns:a16="http://schemas.microsoft.com/office/drawing/2014/main" id="{21812047-51C6-536B-751B-DD863918A9BB}"/>
              </a:ext>
            </a:extLst>
          </p:cNvPr>
          <p:cNvSpPr txBox="1"/>
          <p:nvPr/>
        </p:nvSpPr>
        <p:spPr>
          <a:xfrm>
            <a:off x="251791" y="6573078"/>
            <a:ext cx="9912626" cy="184666"/>
          </a:xfrm>
          <a:prstGeom prst="rect">
            <a:avLst/>
          </a:prstGeom>
          <a:noFill/>
        </p:spPr>
        <p:txBody>
          <a:bodyPr wrap="square" lIns="0" tIns="0" rIns="0" bIns="0" rtlCol="0">
            <a:spAutoFit/>
          </a:bodyPr>
          <a:lstStyle/>
          <a:p>
            <a:r>
              <a:rPr lang="sv-SE" sz="1200" dirty="0"/>
              <a:t>Antal svarande: 2009, Jag vet hur Sveriges beredskap för kris och krig ser ut - Vänligen ta ställning till följande påståenden.</a:t>
            </a:r>
          </a:p>
        </p:txBody>
      </p:sp>
    </p:spTree>
    <p:extLst>
      <p:ext uri="{BB962C8B-B14F-4D97-AF65-F5344CB8AC3E}">
        <p14:creationId xmlns:p14="http://schemas.microsoft.com/office/powerpoint/2010/main" val="38450178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37B8111-1171-D998-F67D-38E61A3A9E97}"/>
              </a:ext>
            </a:extLst>
          </p:cNvPr>
          <p:cNvSpPr>
            <a:spLocks noGrp="1"/>
          </p:cNvSpPr>
          <p:nvPr>
            <p:ph type="title"/>
          </p:nvPr>
        </p:nvSpPr>
        <p:spPr/>
        <p:txBody>
          <a:bodyPr/>
          <a:lstStyle/>
          <a:p>
            <a:r>
              <a:rPr lang="sv-SE" dirty="0"/>
              <a:t>Fler känner till kommunens ansvar</a:t>
            </a:r>
          </a:p>
        </p:txBody>
      </p:sp>
      <p:sp>
        <p:nvSpPr>
          <p:cNvPr id="4" name="Platshållare för innehåll 3">
            <a:extLst>
              <a:ext uri="{FF2B5EF4-FFF2-40B4-BE49-F238E27FC236}">
                <a16:creationId xmlns:a16="http://schemas.microsoft.com/office/drawing/2014/main" id="{F0DC5437-DDC3-9ABC-E48A-5E82021DC042}"/>
              </a:ext>
            </a:extLst>
          </p:cNvPr>
          <p:cNvSpPr>
            <a:spLocks noGrp="1"/>
          </p:cNvSpPr>
          <p:nvPr>
            <p:ph sz="half" idx="2"/>
          </p:nvPr>
        </p:nvSpPr>
        <p:spPr/>
        <p:txBody>
          <a:bodyPr/>
          <a:lstStyle/>
          <a:p>
            <a:r>
              <a:rPr lang="sv-SE" sz="1600" dirty="0"/>
              <a:t>20 procent uppger att de vet vad deras kommun har för ansvar vid kris och krig. Det är en ökning med 5 procentenheter sedan nollmätningen. </a:t>
            </a:r>
          </a:p>
          <a:p>
            <a:r>
              <a:rPr lang="sv-SE" sz="1600" dirty="0"/>
              <a:t>Män (23 procent) uppger i något högre utsträckning än kvinnor (18 procent) att de vet vad kommunen har för ansvar. </a:t>
            </a:r>
          </a:p>
          <a:p>
            <a:r>
              <a:rPr lang="sv-SE" sz="1600" dirty="0"/>
              <a:t>Personer i åldern 56–65 år uppger i högst utsträckning att de har kunskap om kommunens ansvar vid kris och krig (26 procent). </a:t>
            </a:r>
          </a:p>
        </p:txBody>
      </p:sp>
      <p:graphicFrame>
        <p:nvGraphicFramePr>
          <p:cNvPr id="5" name="Platshållare för innehåll 6">
            <a:extLst>
              <a:ext uri="{FF2B5EF4-FFF2-40B4-BE49-F238E27FC236}">
                <a16:creationId xmlns:a16="http://schemas.microsoft.com/office/drawing/2014/main" id="{3849A3AF-0949-AE2A-0F39-A61CE4EB51CF}"/>
              </a:ext>
            </a:extLst>
          </p:cNvPr>
          <p:cNvGraphicFramePr>
            <a:graphicFrameLocks noGrp="1"/>
          </p:cNvGraphicFramePr>
          <p:nvPr>
            <p:ph sz="half" idx="1"/>
            <p:extLst>
              <p:ext uri="{D42A27DB-BD31-4B8C-83A1-F6EECF244321}">
                <p14:modId xmlns:p14="http://schemas.microsoft.com/office/powerpoint/2010/main" val="2061782963"/>
              </p:ext>
            </p:extLst>
          </p:nvPr>
        </p:nvGraphicFramePr>
        <p:xfrm>
          <a:off x="1160060" y="2265363"/>
          <a:ext cx="4745440" cy="3833812"/>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ruta 5">
            <a:extLst>
              <a:ext uri="{FF2B5EF4-FFF2-40B4-BE49-F238E27FC236}">
                <a16:creationId xmlns:a16="http://schemas.microsoft.com/office/drawing/2014/main" id="{5A321EB0-9E12-B463-F446-E2001F45A610}"/>
              </a:ext>
            </a:extLst>
          </p:cNvPr>
          <p:cNvSpPr txBox="1"/>
          <p:nvPr/>
        </p:nvSpPr>
        <p:spPr>
          <a:xfrm>
            <a:off x="251791" y="6573078"/>
            <a:ext cx="9912626" cy="184666"/>
          </a:xfrm>
          <a:prstGeom prst="rect">
            <a:avLst/>
          </a:prstGeom>
          <a:noFill/>
        </p:spPr>
        <p:txBody>
          <a:bodyPr wrap="square" lIns="0" tIns="0" rIns="0" bIns="0" rtlCol="0">
            <a:spAutoFit/>
          </a:bodyPr>
          <a:lstStyle/>
          <a:p>
            <a:r>
              <a:rPr lang="sv-SE" sz="1200" dirty="0"/>
              <a:t>Antal svarande: 2009, Jag vet vad min egen kommun har för ansvar vid kris och krig - Vänligen ta ställning till följande påståenden.</a:t>
            </a:r>
          </a:p>
        </p:txBody>
      </p:sp>
    </p:spTree>
    <p:extLst>
      <p:ext uri="{BB962C8B-B14F-4D97-AF65-F5344CB8AC3E}">
        <p14:creationId xmlns:p14="http://schemas.microsoft.com/office/powerpoint/2010/main" val="24153450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66E7D73-5CF3-4B8A-A7DE-0F4BF2786CEF}"/>
              </a:ext>
            </a:extLst>
          </p:cNvPr>
          <p:cNvSpPr>
            <a:spLocks noGrp="1"/>
          </p:cNvSpPr>
          <p:nvPr>
            <p:ph type="title"/>
          </p:nvPr>
        </p:nvSpPr>
        <p:spPr/>
        <p:txBody>
          <a:bodyPr/>
          <a:lstStyle/>
          <a:p>
            <a:r>
              <a:rPr lang="sv-SE" dirty="0"/>
              <a:t>Osäkerhet kring vad man förväntas göra vid kris</a:t>
            </a:r>
          </a:p>
        </p:txBody>
      </p:sp>
      <p:sp>
        <p:nvSpPr>
          <p:cNvPr id="4" name="Platshållare för innehåll 3">
            <a:extLst>
              <a:ext uri="{FF2B5EF4-FFF2-40B4-BE49-F238E27FC236}">
                <a16:creationId xmlns:a16="http://schemas.microsoft.com/office/drawing/2014/main" id="{5AF26E51-F63D-49AF-8524-433F5D46117E}"/>
              </a:ext>
            </a:extLst>
          </p:cNvPr>
          <p:cNvSpPr>
            <a:spLocks noGrp="1"/>
          </p:cNvSpPr>
          <p:nvPr>
            <p:ph sz="half" idx="2"/>
          </p:nvPr>
        </p:nvSpPr>
        <p:spPr>
          <a:xfrm>
            <a:off x="6222316" y="1954567"/>
            <a:ext cx="4536171" cy="4006286"/>
          </a:xfrm>
        </p:spPr>
        <p:txBody>
          <a:bodyPr/>
          <a:lstStyle/>
          <a:p>
            <a:r>
              <a:rPr lang="sv-SE" sz="1600" dirty="0"/>
              <a:t>37 procent vet vad de förväntas göra i händelse av en större kris som påverkar exempelvis elförsörjning och visar på en ökning med 7 procentenheter. Drygt en fjärdedel (26 procent) vet inte vad de förväntas göra vid en större kris och är en minskning med 6 procentenheter. Övriga är osäkra (38 procent). </a:t>
            </a:r>
          </a:p>
          <a:p>
            <a:r>
              <a:rPr lang="sv-SE" sz="1600" dirty="0"/>
              <a:t>Yngre respondenter (38 procent) uppger i större utsträckning än övriga åldersgrupper att de inte vet vad de förväntas göra vid en större kris. </a:t>
            </a:r>
          </a:p>
          <a:p>
            <a:r>
              <a:rPr lang="sv-SE" sz="1600" dirty="0"/>
              <a:t>Män (40 procent) uppger i något högre utsträckning än kvinnor (34 procent) att de vet vad de förväntas göra vid en större kris. </a:t>
            </a:r>
          </a:p>
          <a:p>
            <a:endParaRPr lang="sv-SE" sz="1600" dirty="0"/>
          </a:p>
        </p:txBody>
      </p:sp>
      <p:graphicFrame>
        <p:nvGraphicFramePr>
          <p:cNvPr id="5" name="Platshållare för innehåll 6">
            <a:extLst>
              <a:ext uri="{FF2B5EF4-FFF2-40B4-BE49-F238E27FC236}">
                <a16:creationId xmlns:a16="http://schemas.microsoft.com/office/drawing/2014/main" id="{D880AA1B-1D53-1615-1901-92C3A568C37C}"/>
              </a:ext>
            </a:extLst>
          </p:cNvPr>
          <p:cNvGraphicFramePr>
            <a:graphicFrameLocks noGrp="1"/>
          </p:cNvGraphicFramePr>
          <p:nvPr>
            <p:ph sz="half" idx="1"/>
            <p:extLst>
              <p:ext uri="{D42A27DB-BD31-4B8C-83A1-F6EECF244321}">
                <p14:modId xmlns:p14="http://schemas.microsoft.com/office/powerpoint/2010/main" val="2738150928"/>
              </p:ext>
            </p:extLst>
          </p:nvPr>
        </p:nvGraphicFramePr>
        <p:xfrm>
          <a:off x="1160060" y="2265363"/>
          <a:ext cx="4745978" cy="3833812"/>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ruta 5">
            <a:extLst>
              <a:ext uri="{FF2B5EF4-FFF2-40B4-BE49-F238E27FC236}">
                <a16:creationId xmlns:a16="http://schemas.microsoft.com/office/drawing/2014/main" id="{44ED0680-3AA7-F2DF-8102-B7F5B7BFCFF6}"/>
              </a:ext>
            </a:extLst>
          </p:cNvPr>
          <p:cNvSpPr txBox="1"/>
          <p:nvPr/>
        </p:nvSpPr>
        <p:spPr>
          <a:xfrm>
            <a:off x="263524" y="6417932"/>
            <a:ext cx="10494963" cy="369332"/>
          </a:xfrm>
          <a:prstGeom prst="rect">
            <a:avLst/>
          </a:prstGeom>
          <a:noFill/>
        </p:spPr>
        <p:txBody>
          <a:bodyPr wrap="square" lIns="0" tIns="0" rIns="0" bIns="0" rtlCol="0">
            <a:spAutoFit/>
          </a:bodyPr>
          <a:lstStyle/>
          <a:p>
            <a:r>
              <a:rPr lang="sv-SE" sz="1200" dirty="0"/>
              <a:t>Antal svarande: 2009, Jag vet vad jag förväntas göra i händelse av en större kris som påverkar exempelvis elförsörjningen - Vänligen ta ställning till följande påståenden.</a:t>
            </a:r>
          </a:p>
        </p:txBody>
      </p:sp>
    </p:spTree>
    <p:extLst>
      <p:ext uri="{BB962C8B-B14F-4D97-AF65-F5344CB8AC3E}">
        <p14:creationId xmlns:p14="http://schemas.microsoft.com/office/powerpoint/2010/main" val="14782728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4059889-D9FF-2A83-9DC6-C141DEDAAADD}"/>
              </a:ext>
            </a:extLst>
          </p:cNvPr>
          <p:cNvSpPr>
            <a:spLocks noGrp="1"/>
          </p:cNvSpPr>
          <p:nvPr>
            <p:ph type="title"/>
          </p:nvPr>
        </p:nvSpPr>
        <p:spPr/>
        <p:txBody>
          <a:bodyPr/>
          <a:lstStyle/>
          <a:p>
            <a:r>
              <a:rPr lang="sv-SE" dirty="0"/>
              <a:t>Osäkerhet kring vad man förväntas göra vid krig</a:t>
            </a:r>
          </a:p>
        </p:txBody>
      </p:sp>
      <p:sp>
        <p:nvSpPr>
          <p:cNvPr id="4" name="Platshållare för innehåll 3">
            <a:extLst>
              <a:ext uri="{FF2B5EF4-FFF2-40B4-BE49-F238E27FC236}">
                <a16:creationId xmlns:a16="http://schemas.microsoft.com/office/drawing/2014/main" id="{39D72E18-85D2-9622-56EA-7AE9CD74DD45}"/>
              </a:ext>
            </a:extLst>
          </p:cNvPr>
          <p:cNvSpPr>
            <a:spLocks noGrp="1"/>
          </p:cNvSpPr>
          <p:nvPr>
            <p:ph sz="half" idx="2"/>
          </p:nvPr>
        </p:nvSpPr>
        <p:spPr>
          <a:xfrm>
            <a:off x="6179183" y="2144348"/>
            <a:ext cx="5536096" cy="3834000"/>
          </a:xfrm>
        </p:spPr>
        <p:txBody>
          <a:bodyPr/>
          <a:lstStyle/>
          <a:p>
            <a:r>
              <a:rPr lang="sv-SE" sz="1800" dirty="0"/>
              <a:t>Det är 37 procent som instämmer i att de vet vad de förväntas göra vid krig. Resultatet motsvarar en ökning med 7 procentenheter jämfört med nollmätningen. Lika stor andel (37 procent) är osäkra och 26 procent uppger att de inte vet. </a:t>
            </a:r>
          </a:p>
          <a:p>
            <a:r>
              <a:rPr lang="sv-SE" sz="1800" dirty="0"/>
              <a:t>Män (41 procent) uppger i högre utsträckning än kvinnor (32 procent) att de vet vad de förväntas göra i händelse av krig.</a:t>
            </a:r>
            <a:endParaRPr lang="sv-SE" sz="1800" dirty="0">
              <a:cs typeface="Arial"/>
            </a:endParaRPr>
          </a:p>
          <a:p>
            <a:r>
              <a:rPr lang="sv-SE" sz="1800" dirty="0"/>
              <a:t>Personer i åldern 16–35 år (13 procent) uppger i lägre utsträckning än övriga åldersgrupper att de inte alls vet vad de förväntas göra vid krig. I övriga åldersgrupper är det mellan 7 procent och 9 procent som uppger att de inte alls vet. </a:t>
            </a:r>
            <a:endParaRPr lang="sv-SE" sz="1800" dirty="0">
              <a:cs typeface="Arial"/>
            </a:endParaRPr>
          </a:p>
          <a:p>
            <a:endParaRPr lang="sv-SE" sz="1800" dirty="0"/>
          </a:p>
        </p:txBody>
      </p:sp>
      <p:graphicFrame>
        <p:nvGraphicFramePr>
          <p:cNvPr id="5" name="Platshållare för innehåll 6">
            <a:extLst>
              <a:ext uri="{FF2B5EF4-FFF2-40B4-BE49-F238E27FC236}">
                <a16:creationId xmlns:a16="http://schemas.microsoft.com/office/drawing/2014/main" id="{89F5C7A0-6290-3907-FAD9-25CCBAC88AF5}"/>
              </a:ext>
            </a:extLst>
          </p:cNvPr>
          <p:cNvGraphicFramePr>
            <a:graphicFrameLocks noGrp="1"/>
          </p:cNvGraphicFramePr>
          <p:nvPr>
            <p:ph sz="half" idx="1"/>
            <p:extLst>
              <p:ext uri="{D42A27DB-BD31-4B8C-83A1-F6EECF244321}">
                <p14:modId xmlns:p14="http://schemas.microsoft.com/office/powerpoint/2010/main" val="1076564605"/>
              </p:ext>
            </p:extLst>
          </p:nvPr>
        </p:nvGraphicFramePr>
        <p:xfrm>
          <a:off x="1160060" y="2265363"/>
          <a:ext cx="4745440" cy="3833812"/>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ruta 5">
            <a:extLst>
              <a:ext uri="{FF2B5EF4-FFF2-40B4-BE49-F238E27FC236}">
                <a16:creationId xmlns:a16="http://schemas.microsoft.com/office/drawing/2014/main" id="{DE6C0361-4AB5-FD6A-C430-C961EE41A304}"/>
              </a:ext>
            </a:extLst>
          </p:cNvPr>
          <p:cNvSpPr txBox="1"/>
          <p:nvPr/>
        </p:nvSpPr>
        <p:spPr>
          <a:xfrm>
            <a:off x="263525" y="6602598"/>
            <a:ext cx="9912626" cy="184666"/>
          </a:xfrm>
          <a:prstGeom prst="rect">
            <a:avLst/>
          </a:prstGeom>
          <a:noFill/>
        </p:spPr>
        <p:txBody>
          <a:bodyPr wrap="square" lIns="0" tIns="0" rIns="0" bIns="0" rtlCol="0">
            <a:spAutoFit/>
          </a:bodyPr>
          <a:lstStyle/>
          <a:p>
            <a:r>
              <a:rPr lang="sv-SE" sz="1200" dirty="0"/>
              <a:t>Antal svarande: 2009, Jag vet vad jag förväntas göra i händelse av krig - Vänligen ta ställning till följande påståenden.</a:t>
            </a:r>
          </a:p>
        </p:txBody>
      </p:sp>
    </p:spTree>
    <p:extLst>
      <p:ext uri="{BB962C8B-B14F-4D97-AF65-F5344CB8AC3E}">
        <p14:creationId xmlns:p14="http://schemas.microsoft.com/office/powerpoint/2010/main" val="41372692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E43779B-4AC2-A134-8D3F-3310522DA5C8}"/>
              </a:ext>
            </a:extLst>
          </p:cNvPr>
          <p:cNvSpPr>
            <a:spLocks noGrp="1"/>
          </p:cNvSpPr>
          <p:nvPr>
            <p:ph type="title"/>
          </p:nvPr>
        </p:nvSpPr>
        <p:spPr/>
        <p:txBody>
          <a:bodyPr/>
          <a:lstStyle/>
          <a:p>
            <a:r>
              <a:rPr lang="sv-SE" dirty="0"/>
              <a:t>Få upplever sig vara en del av Sveriges beredskap</a:t>
            </a:r>
          </a:p>
        </p:txBody>
      </p:sp>
      <p:sp>
        <p:nvSpPr>
          <p:cNvPr id="4" name="Platshållare för innehåll 3">
            <a:extLst>
              <a:ext uri="{FF2B5EF4-FFF2-40B4-BE49-F238E27FC236}">
                <a16:creationId xmlns:a16="http://schemas.microsoft.com/office/drawing/2014/main" id="{216B69A0-CD44-A038-1698-34DCFE884F99}"/>
              </a:ext>
            </a:extLst>
          </p:cNvPr>
          <p:cNvSpPr>
            <a:spLocks noGrp="1"/>
          </p:cNvSpPr>
          <p:nvPr>
            <p:ph sz="half" idx="2"/>
          </p:nvPr>
        </p:nvSpPr>
        <p:spPr>
          <a:xfrm>
            <a:off x="6222316" y="2265118"/>
            <a:ext cx="5111092" cy="3834000"/>
          </a:xfrm>
        </p:spPr>
        <p:txBody>
          <a:bodyPr/>
          <a:lstStyle/>
          <a:p>
            <a:r>
              <a:rPr lang="sv-SE" sz="1400" dirty="0"/>
              <a:t>Endast 21 procent upplever sig vara en del av Sveriges beredskap. Det är en ökning med 1 procentenhet sedan nollmätningen. Nästan hälften (47 procent) upplever inte att de är en del av Sveriges beredskap, en minskning med 3 procentenheter sedan nollmätningen.  </a:t>
            </a:r>
          </a:p>
          <a:p>
            <a:r>
              <a:rPr lang="sv-SE" sz="1400" dirty="0"/>
              <a:t>Män (24 procent) upplever i något högre utsträckning än kvinnor (17 procent) att de är en del av Sveriges beredskap. </a:t>
            </a:r>
            <a:endParaRPr lang="sv-SE" sz="1400" dirty="0">
              <a:cs typeface="Arial"/>
            </a:endParaRPr>
          </a:p>
          <a:p>
            <a:r>
              <a:rPr lang="sv-SE" sz="1400" dirty="0"/>
              <a:t>Personer i åldern 46–55 år (24 procent) upplever sig i högre utsträckning än övriga åldersgrupper vara en del av Sveriges beredskap. </a:t>
            </a:r>
            <a:endParaRPr lang="sv-SE" sz="1400" dirty="0">
              <a:cs typeface="Arial"/>
            </a:endParaRPr>
          </a:p>
          <a:p>
            <a:r>
              <a:rPr lang="sv-SE" sz="1400" dirty="0"/>
              <a:t>I nollmätningen uppgav personer födda i Sverige i högre utsträckning än utrikesfödda att de upplevde sig vara en del av Sveriges beredskap. Den skillnaden återfinns inte i effektmätningen.  </a:t>
            </a:r>
            <a:endParaRPr lang="sv-SE" sz="1400" dirty="0">
              <a:cs typeface="Arial"/>
            </a:endParaRPr>
          </a:p>
          <a:p>
            <a:endParaRPr lang="sv-SE" sz="1400" dirty="0"/>
          </a:p>
        </p:txBody>
      </p:sp>
      <p:graphicFrame>
        <p:nvGraphicFramePr>
          <p:cNvPr id="5" name="Platshållare för innehåll 7">
            <a:extLst>
              <a:ext uri="{FF2B5EF4-FFF2-40B4-BE49-F238E27FC236}">
                <a16:creationId xmlns:a16="http://schemas.microsoft.com/office/drawing/2014/main" id="{15789EE9-4193-C27E-5BF3-438247C5EB0C}"/>
              </a:ext>
            </a:extLst>
          </p:cNvPr>
          <p:cNvGraphicFramePr>
            <a:graphicFrameLocks noGrp="1"/>
          </p:cNvGraphicFramePr>
          <p:nvPr>
            <p:ph sz="half" idx="1"/>
            <p:extLst>
              <p:ext uri="{D42A27DB-BD31-4B8C-83A1-F6EECF244321}">
                <p14:modId xmlns:p14="http://schemas.microsoft.com/office/powerpoint/2010/main" val="1920395425"/>
              </p:ext>
            </p:extLst>
          </p:nvPr>
        </p:nvGraphicFramePr>
        <p:xfrm>
          <a:off x="1098550" y="2584450"/>
          <a:ext cx="4852988" cy="316865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ruta 5">
            <a:extLst>
              <a:ext uri="{FF2B5EF4-FFF2-40B4-BE49-F238E27FC236}">
                <a16:creationId xmlns:a16="http://schemas.microsoft.com/office/drawing/2014/main" id="{4888DC3D-4BC5-8174-CFAC-14C1A4A9E066}"/>
              </a:ext>
            </a:extLst>
          </p:cNvPr>
          <p:cNvSpPr txBox="1"/>
          <p:nvPr/>
        </p:nvSpPr>
        <p:spPr>
          <a:xfrm>
            <a:off x="263525" y="6613205"/>
            <a:ext cx="9912626" cy="184666"/>
          </a:xfrm>
          <a:prstGeom prst="rect">
            <a:avLst/>
          </a:prstGeom>
          <a:noFill/>
        </p:spPr>
        <p:txBody>
          <a:bodyPr wrap="square" lIns="0" tIns="0" rIns="0" bIns="0" rtlCol="0">
            <a:spAutoFit/>
          </a:bodyPr>
          <a:lstStyle/>
          <a:p>
            <a:r>
              <a:rPr lang="sv-SE" sz="1200" dirty="0"/>
              <a:t>Antal svarande: 2009, I vilken grad upplever du dig vara en del av Sveriges beredskap?</a:t>
            </a:r>
          </a:p>
        </p:txBody>
      </p:sp>
    </p:spTree>
    <p:extLst>
      <p:ext uri="{BB962C8B-B14F-4D97-AF65-F5344CB8AC3E}">
        <p14:creationId xmlns:p14="http://schemas.microsoft.com/office/powerpoint/2010/main" val="3898968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1069F77-7C67-0BDF-1186-BF6F522F59A3}"/>
              </a:ext>
            </a:extLst>
          </p:cNvPr>
          <p:cNvSpPr>
            <a:spLocks noGrp="1"/>
          </p:cNvSpPr>
          <p:nvPr>
            <p:ph type="title"/>
          </p:nvPr>
        </p:nvSpPr>
        <p:spPr/>
        <p:txBody>
          <a:bodyPr/>
          <a:lstStyle/>
          <a:p>
            <a:r>
              <a:rPr lang="sv-SE" dirty="0"/>
              <a:t>Det finns en vilja att engagera sig</a:t>
            </a:r>
          </a:p>
        </p:txBody>
      </p:sp>
      <p:sp>
        <p:nvSpPr>
          <p:cNvPr id="4" name="Platshållare för innehåll 3">
            <a:extLst>
              <a:ext uri="{FF2B5EF4-FFF2-40B4-BE49-F238E27FC236}">
                <a16:creationId xmlns:a16="http://schemas.microsoft.com/office/drawing/2014/main" id="{ED8BE404-7155-0101-3DCB-B3455640761B}"/>
              </a:ext>
            </a:extLst>
          </p:cNvPr>
          <p:cNvSpPr>
            <a:spLocks noGrp="1"/>
          </p:cNvSpPr>
          <p:nvPr>
            <p:ph sz="half" idx="2"/>
          </p:nvPr>
        </p:nvSpPr>
        <p:spPr>
          <a:xfrm>
            <a:off x="6222316" y="2265118"/>
            <a:ext cx="4991116" cy="3834000"/>
          </a:xfrm>
        </p:spPr>
        <p:txBody>
          <a:bodyPr/>
          <a:lstStyle/>
          <a:p>
            <a:r>
              <a:rPr lang="sv-SE" sz="1400" dirty="0"/>
              <a:t>Hälften (50 procent) uppger att de är villiga att engagera sig för att bidra till samhällets beredskap – en minskning med 1 procentenhet sedan nollmätningen. </a:t>
            </a:r>
          </a:p>
          <a:p>
            <a:r>
              <a:rPr lang="sv-SE" sz="1400" dirty="0"/>
              <a:t>29 procent är osäkra och 21 procent är inte villiga att engagera sig för att bidra till samhällets beredskap. Motsvarande siffror i nollmätningen var 30 procent respektive 20 procent. </a:t>
            </a:r>
          </a:p>
          <a:p>
            <a:r>
              <a:rPr lang="sv-SE" sz="1400" dirty="0"/>
              <a:t>Män (52 procent) uppger i högre utsträckning än kvinnor (47 procent) att de är villiga att engagera sig för att bidra till samhällets beredskap.</a:t>
            </a:r>
          </a:p>
          <a:p>
            <a:r>
              <a:rPr lang="sv-SE" sz="1400" dirty="0"/>
              <a:t>I nollmätningen uppgav utrikesfödda i något högre utsträckning att de var villiga att engagera sig för att bidra till samhällets beredskap. Den skillnaden återfinns inte i effektmätningen. </a:t>
            </a:r>
          </a:p>
          <a:p>
            <a:endParaRPr lang="sv-SE" sz="1400" dirty="0"/>
          </a:p>
        </p:txBody>
      </p:sp>
      <p:graphicFrame>
        <p:nvGraphicFramePr>
          <p:cNvPr id="5" name="Platshållare för innehåll 6">
            <a:extLst>
              <a:ext uri="{FF2B5EF4-FFF2-40B4-BE49-F238E27FC236}">
                <a16:creationId xmlns:a16="http://schemas.microsoft.com/office/drawing/2014/main" id="{8EC47B8F-2578-307B-B2EB-7025BAB0E981}"/>
              </a:ext>
            </a:extLst>
          </p:cNvPr>
          <p:cNvGraphicFramePr>
            <a:graphicFrameLocks noGrp="1"/>
          </p:cNvGraphicFramePr>
          <p:nvPr>
            <p:ph sz="half" idx="1"/>
            <p:extLst>
              <p:ext uri="{D42A27DB-BD31-4B8C-83A1-F6EECF244321}">
                <p14:modId xmlns:p14="http://schemas.microsoft.com/office/powerpoint/2010/main" val="2234832340"/>
              </p:ext>
            </p:extLst>
          </p:nvPr>
        </p:nvGraphicFramePr>
        <p:xfrm>
          <a:off x="1160060" y="2265363"/>
          <a:ext cx="4745440" cy="3833812"/>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ruta 5">
            <a:extLst>
              <a:ext uri="{FF2B5EF4-FFF2-40B4-BE49-F238E27FC236}">
                <a16:creationId xmlns:a16="http://schemas.microsoft.com/office/drawing/2014/main" id="{80551984-ACAC-AA38-9744-862AE947433C}"/>
              </a:ext>
            </a:extLst>
          </p:cNvPr>
          <p:cNvSpPr txBox="1"/>
          <p:nvPr/>
        </p:nvSpPr>
        <p:spPr>
          <a:xfrm>
            <a:off x="263525" y="6356377"/>
            <a:ext cx="9912626" cy="369332"/>
          </a:xfrm>
          <a:prstGeom prst="rect">
            <a:avLst/>
          </a:prstGeom>
          <a:noFill/>
        </p:spPr>
        <p:txBody>
          <a:bodyPr wrap="square" lIns="0" tIns="0" rIns="0" bIns="0" rtlCol="0">
            <a:spAutoFit/>
          </a:bodyPr>
          <a:lstStyle/>
          <a:p>
            <a:r>
              <a:rPr lang="sv-SE" sz="1200" dirty="0"/>
              <a:t>Antal svarande: 2009, Jag är villig att engagera mig för att bidra till samhällets beredskap (exempelvis genom att gå med i en organisation som jobbar med beredskap, eller gå en utbildning i första hjälpen). - Vänligen ta ställning till följande påståenden.</a:t>
            </a:r>
          </a:p>
        </p:txBody>
      </p:sp>
    </p:spTree>
    <p:extLst>
      <p:ext uri="{BB962C8B-B14F-4D97-AF65-F5344CB8AC3E}">
        <p14:creationId xmlns:p14="http://schemas.microsoft.com/office/powerpoint/2010/main" val="7532111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5D67E8D-58C1-4085-9B72-3B9D6321B4AE}"/>
              </a:ext>
            </a:extLst>
          </p:cNvPr>
          <p:cNvSpPr>
            <a:spLocks noGrp="1"/>
          </p:cNvSpPr>
          <p:nvPr>
            <p:ph type="title"/>
          </p:nvPr>
        </p:nvSpPr>
        <p:spPr/>
        <p:txBody>
          <a:bodyPr/>
          <a:lstStyle/>
          <a:p>
            <a:r>
              <a:rPr lang="sv-SE" dirty="0"/>
              <a:t>Planer på stärkt hemberedskap</a:t>
            </a:r>
          </a:p>
        </p:txBody>
      </p:sp>
      <p:sp>
        <p:nvSpPr>
          <p:cNvPr id="4" name="Platshållare för innehåll 3">
            <a:extLst>
              <a:ext uri="{FF2B5EF4-FFF2-40B4-BE49-F238E27FC236}">
                <a16:creationId xmlns:a16="http://schemas.microsoft.com/office/drawing/2014/main" id="{9F3B486A-1ECB-9F40-6E05-4967E2A72D6E}"/>
              </a:ext>
            </a:extLst>
          </p:cNvPr>
          <p:cNvSpPr>
            <a:spLocks noGrp="1"/>
          </p:cNvSpPr>
          <p:nvPr>
            <p:ph sz="half" idx="2"/>
          </p:nvPr>
        </p:nvSpPr>
        <p:spPr>
          <a:xfrm>
            <a:off x="6196436" y="1915577"/>
            <a:ext cx="5123463" cy="3834000"/>
          </a:xfrm>
        </p:spPr>
        <p:txBody>
          <a:bodyPr/>
          <a:lstStyle/>
          <a:p>
            <a:r>
              <a:rPr lang="sv-SE" sz="1500" dirty="0"/>
              <a:t>Majoriteten (63 procent) uppger att de planerar att stärka sin hemberedskap så att de klarar sig minst en vecka. Det är en ökning med 6 procentenheter sedan nollmätningen. </a:t>
            </a:r>
          </a:p>
          <a:p>
            <a:r>
              <a:rPr lang="sv-SE" sz="1500" dirty="0"/>
              <a:t>Kvinnor (66 procent) uppger i högre utsträckning än män (50 procent) att de planerar att stärka sin hemberedskap.  </a:t>
            </a:r>
          </a:p>
          <a:p>
            <a:r>
              <a:rPr lang="sv-SE" sz="1500" dirty="0"/>
              <a:t>De äldre åldersgrupperna uppger i högre utsträckning än yngre att de planerar att stärka sin hemberedskap. Det är 66 procent i åldern 56–65 år som uppger att de planerar att göra det, vilket kan jämföras med 52 procent i åldern 16–25 år. 33 procent i åldern 16–25 år uppger att de är osäkra på ifall de planerar att stärka sin hemberedskap.</a:t>
            </a:r>
          </a:p>
          <a:p>
            <a:r>
              <a:rPr lang="sv-SE" sz="1500" dirty="0"/>
              <a:t>Personer födda i Sverige och utrikesfödda planerar i lika stor utsträckning att stärka sin hemberedskap. </a:t>
            </a:r>
          </a:p>
        </p:txBody>
      </p:sp>
      <p:graphicFrame>
        <p:nvGraphicFramePr>
          <p:cNvPr id="5" name="Platshållare för innehåll 6">
            <a:extLst>
              <a:ext uri="{FF2B5EF4-FFF2-40B4-BE49-F238E27FC236}">
                <a16:creationId xmlns:a16="http://schemas.microsoft.com/office/drawing/2014/main" id="{B7CBB914-4DC8-E9FC-59D1-9486C0BA0491}"/>
              </a:ext>
            </a:extLst>
          </p:cNvPr>
          <p:cNvGraphicFramePr>
            <a:graphicFrameLocks noGrp="1"/>
          </p:cNvGraphicFramePr>
          <p:nvPr>
            <p:ph sz="half" idx="1"/>
            <p:extLst>
              <p:ext uri="{D42A27DB-BD31-4B8C-83A1-F6EECF244321}">
                <p14:modId xmlns:p14="http://schemas.microsoft.com/office/powerpoint/2010/main" val="2921951792"/>
              </p:ext>
            </p:extLst>
          </p:nvPr>
        </p:nvGraphicFramePr>
        <p:xfrm>
          <a:off x="1160060" y="2265363"/>
          <a:ext cx="4745440" cy="3833812"/>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ruta 5">
            <a:extLst>
              <a:ext uri="{FF2B5EF4-FFF2-40B4-BE49-F238E27FC236}">
                <a16:creationId xmlns:a16="http://schemas.microsoft.com/office/drawing/2014/main" id="{15583C1F-E28A-3DB4-7458-9122D09927DC}"/>
              </a:ext>
            </a:extLst>
          </p:cNvPr>
          <p:cNvSpPr txBox="1"/>
          <p:nvPr/>
        </p:nvSpPr>
        <p:spPr>
          <a:xfrm>
            <a:off x="263524" y="6531357"/>
            <a:ext cx="10289145" cy="327148"/>
          </a:xfrm>
          <a:prstGeom prst="rect">
            <a:avLst/>
          </a:prstGeom>
          <a:noFill/>
        </p:spPr>
        <p:txBody>
          <a:bodyPr wrap="square" lIns="0" tIns="0" rIns="0" bIns="0" rtlCol="0">
            <a:spAutoFit/>
          </a:bodyPr>
          <a:lstStyle/>
          <a:p>
            <a:r>
              <a:rPr lang="sv-SE" sz="1200" dirty="0"/>
              <a:t>Antal svarande: 2009, Jag planerar att stärka min hemberedskap så att jag klarar mig minst en vecka - Vänligen ta ställning till följande påståenden.</a:t>
            </a:r>
          </a:p>
        </p:txBody>
      </p:sp>
    </p:spTree>
    <p:extLst>
      <p:ext uri="{BB962C8B-B14F-4D97-AF65-F5344CB8AC3E}">
        <p14:creationId xmlns:p14="http://schemas.microsoft.com/office/powerpoint/2010/main" val="29706295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3BF659F-B96E-BB17-D9B8-D23813C4E7C2}"/>
              </a:ext>
            </a:extLst>
          </p:cNvPr>
          <p:cNvSpPr>
            <a:spLocks noGrp="1"/>
          </p:cNvSpPr>
          <p:nvPr>
            <p:ph type="title"/>
          </p:nvPr>
        </p:nvSpPr>
        <p:spPr/>
        <p:txBody>
          <a:bodyPr/>
          <a:lstStyle/>
          <a:p>
            <a:r>
              <a:rPr lang="sv-SE" dirty="0"/>
              <a:t>Nollmätning: En fjärdedel planerar att öva på sin beredskap</a:t>
            </a:r>
          </a:p>
        </p:txBody>
      </p:sp>
      <p:sp>
        <p:nvSpPr>
          <p:cNvPr id="4" name="Platshållare för innehåll 3">
            <a:extLst>
              <a:ext uri="{FF2B5EF4-FFF2-40B4-BE49-F238E27FC236}">
                <a16:creationId xmlns:a16="http://schemas.microsoft.com/office/drawing/2014/main" id="{426AC9E8-5046-4573-E8DF-34876CC0BD30}"/>
              </a:ext>
            </a:extLst>
          </p:cNvPr>
          <p:cNvSpPr>
            <a:spLocks noGrp="1"/>
          </p:cNvSpPr>
          <p:nvPr>
            <p:ph sz="half" idx="2"/>
          </p:nvPr>
        </p:nvSpPr>
        <p:spPr/>
        <p:txBody>
          <a:bodyPr/>
          <a:lstStyle/>
          <a:p>
            <a:r>
              <a:rPr lang="sv-SE" sz="1800" dirty="0"/>
              <a:t>I nollmätningen uppgav en fjärdedel att de har övat eller planerar att öva på sin beredskap. Nästan hälften uppgav att de inte har och inte heller planerade att öva på sin beredskap. </a:t>
            </a:r>
          </a:p>
          <a:p>
            <a:r>
              <a:rPr lang="sv-SE" sz="1800" dirty="0"/>
              <a:t>Det fanns inga signifikanta skillnader mellan respondentgrupperna på denna fråga. </a:t>
            </a:r>
          </a:p>
          <a:p>
            <a:r>
              <a:rPr lang="sv-SE" sz="1800" dirty="0"/>
              <a:t>Till effektmätningen delades frågan upp i två. Dessa resultat redovisas på kommande sidor. </a:t>
            </a:r>
          </a:p>
        </p:txBody>
      </p:sp>
      <p:graphicFrame>
        <p:nvGraphicFramePr>
          <p:cNvPr id="5" name="Platshållare för innehåll 6">
            <a:extLst>
              <a:ext uri="{FF2B5EF4-FFF2-40B4-BE49-F238E27FC236}">
                <a16:creationId xmlns:a16="http://schemas.microsoft.com/office/drawing/2014/main" id="{AF776715-9EAB-8D21-71D2-3C6190B03923}"/>
              </a:ext>
            </a:extLst>
          </p:cNvPr>
          <p:cNvGraphicFramePr>
            <a:graphicFrameLocks noGrp="1"/>
          </p:cNvGraphicFramePr>
          <p:nvPr>
            <p:ph sz="half" idx="1"/>
            <p:extLst>
              <p:ext uri="{D42A27DB-BD31-4B8C-83A1-F6EECF244321}">
                <p14:modId xmlns:p14="http://schemas.microsoft.com/office/powerpoint/2010/main" val="3099381795"/>
              </p:ext>
            </p:extLst>
          </p:nvPr>
        </p:nvGraphicFramePr>
        <p:xfrm>
          <a:off x="1773238" y="2265363"/>
          <a:ext cx="4132262" cy="3833812"/>
        </p:xfrm>
        <a:graphic>
          <a:graphicData uri="http://schemas.openxmlformats.org/drawingml/2006/chart">
            <c:chart xmlns:c="http://schemas.openxmlformats.org/drawingml/2006/chart" xmlns:r="http://schemas.openxmlformats.org/officeDocument/2006/relationships" r:id="rId2"/>
          </a:graphicData>
        </a:graphic>
      </p:graphicFrame>
      <p:sp>
        <p:nvSpPr>
          <p:cNvPr id="10" name="textruta 9">
            <a:extLst>
              <a:ext uri="{FF2B5EF4-FFF2-40B4-BE49-F238E27FC236}">
                <a16:creationId xmlns:a16="http://schemas.microsoft.com/office/drawing/2014/main" id="{C31CC3E0-B90C-02F5-B578-09F5D08E941D}"/>
              </a:ext>
            </a:extLst>
          </p:cNvPr>
          <p:cNvSpPr txBox="1"/>
          <p:nvPr/>
        </p:nvSpPr>
        <p:spPr>
          <a:xfrm>
            <a:off x="263525" y="6519205"/>
            <a:ext cx="9912626" cy="184666"/>
          </a:xfrm>
          <a:prstGeom prst="rect">
            <a:avLst/>
          </a:prstGeom>
          <a:noFill/>
        </p:spPr>
        <p:txBody>
          <a:bodyPr wrap="square" lIns="0" tIns="0" rIns="0" bIns="0" rtlCol="0">
            <a:spAutoFit/>
          </a:bodyPr>
          <a:lstStyle/>
          <a:p>
            <a:r>
              <a:rPr lang="sv-SE" sz="1200" dirty="0"/>
              <a:t>Antal svarande: 2002, Jag har övat eller planerar att öva på min beredskap - Vänligen ta ställning till följande påståenden.</a:t>
            </a:r>
          </a:p>
        </p:txBody>
      </p:sp>
    </p:spTree>
    <p:extLst>
      <p:ext uri="{BB962C8B-B14F-4D97-AF65-F5344CB8AC3E}">
        <p14:creationId xmlns:p14="http://schemas.microsoft.com/office/powerpoint/2010/main" val="39942290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DC39AA9-E8BB-54F3-E623-348B9A086CB0}"/>
              </a:ext>
            </a:extLst>
          </p:cNvPr>
          <p:cNvSpPr>
            <a:spLocks noGrp="1"/>
          </p:cNvSpPr>
          <p:nvPr>
            <p:ph type="title"/>
          </p:nvPr>
        </p:nvSpPr>
        <p:spPr/>
        <p:txBody>
          <a:bodyPr/>
          <a:lstStyle/>
          <a:p>
            <a:r>
              <a:rPr lang="sv-SE" dirty="0"/>
              <a:t>Innehåll</a:t>
            </a:r>
          </a:p>
        </p:txBody>
      </p:sp>
      <p:sp>
        <p:nvSpPr>
          <p:cNvPr id="3" name="Platshållare för innehåll 2">
            <a:extLst>
              <a:ext uri="{FF2B5EF4-FFF2-40B4-BE49-F238E27FC236}">
                <a16:creationId xmlns:a16="http://schemas.microsoft.com/office/drawing/2014/main" id="{5EA4B172-D31A-3330-16B1-6B3339714617}"/>
              </a:ext>
            </a:extLst>
          </p:cNvPr>
          <p:cNvSpPr>
            <a:spLocks noGrp="1"/>
          </p:cNvSpPr>
          <p:nvPr>
            <p:ph idx="1"/>
          </p:nvPr>
        </p:nvSpPr>
        <p:spPr/>
        <p:txBody>
          <a:bodyPr/>
          <a:lstStyle/>
          <a:p>
            <a:pPr marL="342900" indent="-342900">
              <a:buFont typeface="Arial" panose="020B0604020202020204" pitchFamily="34" charset="0"/>
              <a:buChar char="•"/>
            </a:pPr>
            <a:r>
              <a:rPr lang="sv-SE" dirty="0"/>
              <a:t>Bakgrund</a:t>
            </a:r>
          </a:p>
          <a:p>
            <a:pPr marL="342900" indent="-342900">
              <a:buFont typeface="Arial" panose="020B0604020202020204" pitchFamily="34" charset="0"/>
              <a:buChar char="•"/>
            </a:pPr>
            <a:r>
              <a:rPr lang="sv-SE" dirty="0"/>
              <a:t>Metod</a:t>
            </a:r>
          </a:p>
          <a:p>
            <a:pPr marL="342900" indent="-342900">
              <a:buFont typeface="Arial" panose="020B0604020202020204" pitchFamily="34" charset="0"/>
              <a:buChar char="•"/>
            </a:pPr>
            <a:r>
              <a:rPr lang="sv-SE" dirty="0"/>
              <a:t>Resultat</a:t>
            </a:r>
          </a:p>
          <a:p>
            <a:pPr marL="800100" lvl="1" indent="-342900">
              <a:buFont typeface="Arial" panose="020B0604020202020204" pitchFamily="34" charset="0"/>
              <a:buChar char="•"/>
            </a:pPr>
            <a:r>
              <a:rPr lang="sv-SE" dirty="0"/>
              <a:t>Säkerhet och hot</a:t>
            </a:r>
          </a:p>
          <a:p>
            <a:pPr marL="800100" lvl="1" indent="-342900">
              <a:buFont typeface="Arial" panose="020B0604020202020204" pitchFamily="34" charset="0"/>
              <a:buChar char="•"/>
            </a:pPr>
            <a:r>
              <a:rPr lang="sv-SE" dirty="0"/>
              <a:t>Beredskap</a:t>
            </a:r>
          </a:p>
          <a:p>
            <a:pPr marL="800100" lvl="1" indent="-342900">
              <a:buFont typeface="Arial" panose="020B0604020202020204" pitchFamily="34" charset="0"/>
              <a:buChar char="•"/>
            </a:pPr>
            <a:r>
              <a:rPr lang="sv-SE" dirty="0"/>
              <a:t>Hantering av kris och krig</a:t>
            </a:r>
          </a:p>
          <a:p>
            <a:pPr marL="800100" lvl="1" indent="-342900">
              <a:buFont typeface="Arial" panose="020B0604020202020204" pitchFamily="34" charset="0"/>
              <a:buChar char="•"/>
            </a:pPr>
            <a:r>
              <a:rPr lang="sv-SE" dirty="0"/>
              <a:t>Information i kris och krig</a:t>
            </a:r>
          </a:p>
          <a:p>
            <a:pPr marL="342900" indent="-342900">
              <a:buFont typeface="Arial" panose="020B0604020202020204" pitchFamily="34" charset="0"/>
              <a:buChar char="•"/>
            </a:pPr>
            <a:r>
              <a:rPr lang="sv-SE" dirty="0"/>
              <a:t>Jämförelse över tid</a:t>
            </a:r>
          </a:p>
          <a:p>
            <a:pPr marL="342900" indent="-342900">
              <a:buFont typeface="Arial" panose="020B0604020202020204" pitchFamily="34" charset="0"/>
              <a:buChar char="•"/>
            </a:pPr>
            <a:r>
              <a:rPr lang="sv-SE" dirty="0"/>
              <a:t>Sammanfattande slutsatser</a:t>
            </a:r>
          </a:p>
          <a:p>
            <a:endParaRPr lang="sv-SE" dirty="0"/>
          </a:p>
        </p:txBody>
      </p:sp>
    </p:spTree>
    <p:extLst>
      <p:ext uri="{BB962C8B-B14F-4D97-AF65-F5344CB8AC3E}">
        <p14:creationId xmlns:p14="http://schemas.microsoft.com/office/powerpoint/2010/main" val="25180099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3BF659F-B96E-BB17-D9B8-D23813C4E7C2}"/>
              </a:ext>
            </a:extLst>
          </p:cNvPr>
          <p:cNvSpPr>
            <a:spLocks noGrp="1"/>
          </p:cNvSpPr>
          <p:nvPr>
            <p:ph type="title"/>
          </p:nvPr>
        </p:nvSpPr>
        <p:spPr/>
        <p:txBody>
          <a:bodyPr/>
          <a:lstStyle/>
          <a:p>
            <a:r>
              <a:rPr lang="sv-SE" dirty="0"/>
              <a:t>Ett fåtal har övat på sin beredskap</a:t>
            </a:r>
          </a:p>
        </p:txBody>
      </p:sp>
      <p:sp>
        <p:nvSpPr>
          <p:cNvPr id="4" name="Platshållare för innehåll 3">
            <a:extLst>
              <a:ext uri="{FF2B5EF4-FFF2-40B4-BE49-F238E27FC236}">
                <a16:creationId xmlns:a16="http://schemas.microsoft.com/office/drawing/2014/main" id="{426AC9E8-5046-4573-E8DF-34876CC0BD30}"/>
              </a:ext>
            </a:extLst>
          </p:cNvPr>
          <p:cNvSpPr>
            <a:spLocks noGrp="1"/>
          </p:cNvSpPr>
          <p:nvPr>
            <p:ph sz="half" idx="2"/>
          </p:nvPr>
        </p:nvSpPr>
        <p:spPr/>
        <p:txBody>
          <a:bodyPr/>
          <a:lstStyle/>
          <a:p>
            <a:r>
              <a:rPr lang="sv-SE" sz="1800" dirty="0"/>
              <a:t>Endast 17 procent uppger att de har övat på sin beredskap. Majoriteten (65 procent) uppger att de inte har övat på sin beredskap.  </a:t>
            </a:r>
          </a:p>
          <a:p>
            <a:r>
              <a:rPr lang="sv-SE" sz="1800" dirty="0"/>
              <a:t>Män (20 procent) uppger i större utsträckning än kvinnor (14 procent) att de har övat på sin beredskap. </a:t>
            </a:r>
          </a:p>
          <a:p>
            <a:r>
              <a:rPr lang="sv-SE" sz="1800" dirty="0"/>
              <a:t>Yngre är i högre utsträckning än övriga åldersgrupper osäkra på ifall de har övat på sin beredskap. Bland de i åldern 16–25 år är det 22 procent som är osäkra. </a:t>
            </a:r>
          </a:p>
        </p:txBody>
      </p:sp>
      <p:graphicFrame>
        <p:nvGraphicFramePr>
          <p:cNvPr id="5" name="Platshållare för innehåll 6">
            <a:extLst>
              <a:ext uri="{FF2B5EF4-FFF2-40B4-BE49-F238E27FC236}">
                <a16:creationId xmlns:a16="http://schemas.microsoft.com/office/drawing/2014/main" id="{AF776715-9EAB-8D21-71D2-3C6190B03923}"/>
              </a:ext>
            </a:extLst>
          </p:cNvPr>
          <p:cNvGraphicFramePr>
            <a:graphicFrameLocks noGrp="1"/>
          </p:cNvGraphicFramePr>
          <p:nvPr>
            <p:ph sz="half" idx="1"/>
            <p:extLst>
              <p:ext uri="{D42A27DB-BD31-4B8C-83A1-F6EECF244321}">
                <p14:modId xmlns:p14="http://schemas.microsoft.com/office/powerpoint/2010/main" val="1940723595"/>
              </p:ext>
            </p:extLst>
          </p:nvPr>
        </p:nvGraphicFramePr>
        <p:xfrm>
          <a:off x="1160060" y="2265363"/>
          <a:ext cx="4745440" cy="3833812"/>
        </p:xfrm>
        <a:graphic>
          <a:graphicData uri="http://schemas.openxmlformats.org/drawingml/2006/chart">
            <c:chart xmlns:c="http://schemas.openxmlformats.org/drawingml/2006/chart" xmlns:r="http://schemas.openxmlformats.org/officeDocument/2006/relationships" r:id="rId2"/>
          </a:graphicData>
        </a:graphic>
      </p:graphicFrame>
      <p:sp>
        <p:nvSpPr>
          <p:cNvPr id="10" name="textruta 9">
            <a:extLst>
              <a:ext uri="{FF2B5EF4-FFF2-40B4-BE49-F238E27FC236}">
                <a16:creationId xmlns:a16="http://schemas.microsoft.com/office/drawing/2014/main" id="{C31CC3E0-B90C-02F5-B578-09F5D08E941D}"/>
              </a:ext>
            </a:extLst>
          </p:cNvPr>
          <p:cNvSpPr txBox="1"/>
          <p:nvPr/>
        </p:nvSpPr>
        <p:spPr>
          <a:xfrm>
            <a:off x="339633" y="6369788"/>
            <a:ext cx="9836517" cy="369332"/>
          </a:xfrm>
          <a:prstGeom prst="rect">
            <a:avLst/>
          </a:prstGeom>
          <a:noFill/>
        </p:spPr>
        <p:txBody>
          <a:bodyPr wrap="square" lIns="0" tIns="0" rIns="0" bIns="0" rtlCol="0">
            <a:spAutoFit/>
          </a:bodyPr>
          <a:lstStyle/>
          <a:p>
            <a:r>
              <a:rPr lang="sv-SE" sz="1200" dirty="0"/>
              <a:t>Antal svarande: 2009, Jag har övat på min beredskap - Vänligen ta ställning till följande påståenden.</a:t>
            </a:r>
          </a:p>
          <a:p>
            <a:r>
              <a:rPr lang="sv-SE" sz="1200" i="1" dirty="0">
                <a:latin typeface="Arial" panose="020B0604020202020204" pitchFamily="34" charset="0"/>
              </a:rPr>
              <a:t>(I nollmätningen</a:t>
            </a:r>
            <a:r>
              <a:rPr lang="sv-SE" sz="1200" b="0" i="1" dirty="0">
                <a:effectLst/>
                <a:latin typeface="Arial" panose="020B0604020202020204" pitchFamily="34" charset="0"/>
              </a:rPr>
              <a:t> </a:t>
            </a:r>
            <a:r>
              <a:rPr lang="sv-SE" sz="1200" i="1" dirty="0">
                <a:latin typeface="Arial" panose="020B0604020202020204" pitchFamily="34" charset="0"/>
              </a:rPr>
              <a:t>ställdes frågan: </a:t>
            </a:r>
            <a:r>
              <a:rPr lang="sv-SE" sz="1200" b="0" i="1" dirty="0">
                <a:effectLst/>
                <a:latin typeface="Arial" panose="020B0604020202020204" pitchFamily="34" charset="0"/>
              </a:rPr>
              <a:t>Jag har övat eller planerar att öva på min beredskap </a:t>
            </a:r>
            <a:r>
              <a:rPr lang="sv-SE" sz="1200" i="1" dirty="0"/>
              <a:t>- Vänligen ta ställning till följande påståenden.)</a:t>
            </a:r>
            <a:r>
              <a:rPr lang="sv-SE" sz="1200" b="0" i="1" dirty="0">
                <a:effectLst/>
                <a:latin typeface="Arial" panose="020B0604020202020204" pitchFamily="34" charset="0"/>
              </a:rPr>
              <a:t> </a:t>
            </a:r>
            <a:endParaRPr lang="sv-SE" sz="1200" i="1" dirty="0"/>
          </a:p>
        </p:txBody>
      </p:sp>
    </p:spTree>
    <p:extLst>
      <p:ext uri="{BB962C8B-B14F-4D97-AF65-F5344CB8AC3E}">
        <p14:creationId xmlns:p14="http://schemas.microsoft.com/office/powerpoint/2010/main" val="2724864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4B9B6F-2CF2-445A-31C4-84ADFAC9491B}"/>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CB88FBE8-2284-3FB7-A7DA-EFD8278B2AD4}"/>
              </a:ext>
            </a:extLst>
          </p:cNvPr>
          <p:cNvSpPr>
            <a:spLocks noGrp="1"/>
          </p:cNvSpPr>
          <p:nvPr>
            <p:ph type="title"/>
          </p:nvPr>
        </p:nvSpPr>
        <p:spPr/>
        <p:txBody>
          <a:bodyPr/>
          <a:lstStyle/>
          <a:p>
            <a:r>
              <a:rPr lang="sv-SE" dirty="0"/>
              <a:t>En tredjedel planerar att öva på sin beredskap</a:t>
            </a:r>
          </a:p>
        </p:txBody>
      </p:sp>
      <p:sp>
        <p:nvSpPr>
          <p:cNvPr id="4" name="Platshållare för innehåll 3">
            <a:extLst>
              <a:ext uri="{FF2B5EF4-FFF2-40B4-BE49-F238E27FC236}">
                <a16:creationId xmlns:a16="http://schemas.microsoft.com/office/drawing/2014/main" id="{A229A8F2-A761-5167-3D08-968879066076}"/>
              </a:ext>
            </a:extLst>
          </p:cNvPr>
          <p:cNvSpPr>
            <a:spLocks noGrp="1"/>
          </p:cNvSpPr>
          <p:nvPr>
            <p:ph sz="half" idx="2"/>
          </p:nvPr>
        </p:nvSpPr>
        <p:spPr>
          <a:xfrm>
            <a:off x="6222315" y="2265118"/>
            <a:ext cx="4492907" cy="3834000"/>
          </a:xfrm>
        </p:spPr>
        <p:txBody>
          <a:bodyPr/>
          <a:lstStyle/>
          <a:p>
            <a:r>
              <a:rPr lang="sv-SE" sz="1800" dirty="0"/>
              <a:t>En knapp tredjedel (31 procent) uppger att de planerar att öva på sin beredskap. </a:t>
            </a:r>
          </a:p>
          <a:p>
            <a:r>
              <a:rPr lang="sv-SE" sz="1800" dirty="0"/>
              <a:t>Kvinnor (34 procent) uppger i större utsträckning än män (28 procent) att de planerar att öva på sin beredskap.</a:t>
            </a:r>
          </a:p>
          <a:p>
            <a:r>
              <a:rPr lang="sv-SE" sz="1800" dirty="0"/>
              <a:t>Sammantaget ser vi att andelen som har övat är lägre jämfört med  nollmätningen, men andelen som planerar att öva är högre. Därmed görs bedömningen att nivån är ungefär den samma som i nollmätningen. </a:t>
            </a:r>
          </a:p>
        </p:txBody>
      </p:sp>
      <p:graphicFrame>
        <p:nvGraphicFramePr>
          <p:cNvPr id="5" name="Platshållare för innehåll 6">
            <a:extLst>
              <a:ext uri="{FF2B5EF4-FFF2-40B4-BE49-F238E27FC236}">
                <a16:creationId xmlns:a16="http://schemas.microsoft.com/office/drawing/2014/main" id="{6551A1F8-0A1C-6C97-3964-972754D3920E}"/>
              </a:ext>
            </a:extLst>
          </p:cNvPr>
          <p:cNvGraphicFramePr>
            <a:graphicFrameLocks noGrp="1"/>
          </p:cNvGraphicFramePr>
          <p:nvPr>
            <p:ph sz="half" idx="1"/>
            <p:extLst>
              <p:ext uri="{D42A27DB-BD31-4B8C-83A1-F6EECF244321}">
                <p14:modId xmlns:p14="http://schemas.microsoft.com/office/powerpoint/2010/main" val="1186319164"/>
              </p:ext>
            </p:extLst>
          </p:nvPr>
        </p:nvGraphicFramePr>
        <p:xfrm>
          <a:off x="1160060" y="2253331"/>
          <a:ext cx="4745440" cy="3833812"/>
        </p:xfrm>
        <a:graphic>
          <a:graphicData uri="http://schemas.openxmlformats.org/drawingml/2006/chart">
            <c:chart xmlns:c="http://schemas.openxmlformats.org/drawingml/2006/chart" xmlns:r="http://schemas.openxmlformats.org/officeDocument/2006/relationships" r:id="rId2"/>
          </a:graphicData>
        </a:graphic>
      </p:graphicFrame>
      <p:sp>
        <p:nvSpPr>
          <p:cNvPr id="10" name="textruta 9">
            <a:extLst>
              <a:ext uri="{FF2B5EF4-FFF2-40B4-BE49-F238E27FC236}">
                <a16:creationId xmlns:a16="http://schemas.microsoft.com/office/drawing/2014/main" id="{5A64F416-3233-9E4E-472A-7E8CBEA62905}"/>
              </a:ext>
            </a:extLst>
          </p:cNvPr>
          <p:cNvSpPr txBox="1"/>
          <p:nvPr/>
        </p:nvSpPr>
        <p:spPr>
          <a:xfrm>
            <a:off x="250646" y="6369788"/>
            <a:ext cx="9912626" cy="369332"/>
          </a:xfrm>
          <a:prstGeom prst="rect">
            <a:avLst/>
          </a:prstGeom>
          <a:noFill/>
        </p:spPr>
        <p:txBody>
          <a:bodyPr wrap="square" lIns="0" tIns="0" rIns="0" bIns="0" rtlCol="0">
            <a:spAutoFit/>
          </a:bodyPr>
          <a:lstStyle/>
          <a:p>
            <a:r>
              <a:rPr lang="sv-SE" sz="1200" dirty="0"/>
              <a:t>Antal svarande: 2009 Jag planerar att öva på min beredskap - Vänligen ta ställning till följande påståenden.. </a:t>
            </a:r>
          </a:p>
          <a:p>
            <a:r>
              <a:rPr lang="sv-SE" sz="1200" b="0" i="1" dirty="0">
                <a:effectLst/>
                <a:latin typeface="Arial" panose="020B0604020202020204" pitchFamily="34" charset="0"/>
              </a:rPr>
              <a:t>(I </a:t>
            </a:r>
            <a:r>
              <a:rPr lang="sv-SE" sz="1200" i="1" dirty="0">
                <a:latin typeface="Arial" panose="020B0604020202020204" pitchFamily="34" charset="0"/>
              </a:rPr>
              <a:t>nollmätningen</a:t>
            </a:r>
            <a:r>
              <a:rPr lang="sv-SE" sz="1200" b="0" i="1" dirty="0">
                <a:effectLst/>
                <a:latin typeface="Arial" panose="020B0604020202020204" pitchFamily="34" charset="0"/>
              </a:rPr>
              <a:t> </a:t>
            </a:r>
            <a:r>
              <a:rPr lang="sv-SE" sz="1200" i="1" dirty="0">
                <a:latin typeface="Arial" panose="020B0604020202020204" pitchFamily="34" charset="0"/>
              </a:rPr>
              <a:t>ställdes frågan: </a:t>
            </a:r>
            <a:r>
              <a:rPr lang="sv-SE" sz="1200" b="0" i="1" dirty="0">
                <a:effectLst/>
                <a:latin typeface="Arial" panose="020B0604020202020204" pitchFamily="34" charset="0"/>
              </a:rPr>
              <a:t>Jag har övat eller planerar att öva på min beredskap </a:t>
            </a:r>
            <a:r>
              <a:rPr lang="sv-SE" sz="1200" i="1" dirty="0"/>
              <a:t>- Vänligen ta ställning till följande påståenden.)</a:t>
            </a:r>
            <a:r>
              <a:rPr lang="sv-SE" sz="1200" b="0" i="1" dirty="0">
                <a:effectLst/>
                <a:latin typeface="Arial" panose="020B0604020202020204" pitchFamily="34" charset="0"/>
              </a:rPr>
              <a:t> </a:t>
            </a:r>
            <a:endParaRPr lang="sv-SE" sz="1200" i="1" dirty="0"/>
          </a:p>
        </p:txBody>
      </p:sp>
    </p:spTree>
    <p:extLst>
      <p:ext uri="{BB962C8B-B14F-4D97-AF65-F5344CB8AC3E}">
        <p14:creationId xmlns:p14="http://schemas.microsoft.com/office/powerpoint/2010/main" val="24470172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A5BFFB4-EBC1-B506-34BF-076EAADE7D59}"/>
              </a:ext>
            </a:extLst>
          </p:cNvPr>
          <p:cNvSpPr>
            <a:spLocks noGrp="1"/>
          </p:cNvSpPr>
          <p:nvPr>
            <p:ph type="title"/>
          </p:nvPr>
        </p:nvSpPr>
        <p:spPr/>
        <p:txBody>
          <a:bodyPr/>
          <a:lstStyle/>
          <a:p>
            <a:r>
              <a:rPr lang="sv-SE" dirty="0"/>
              <a:t>Ökad kunskap om höjd beredskap</a:t>
            </a:r>
          </a:p>
        </p:txBody>
      </p:sp>
      <p:graphicFrame>
        <p:nvGraphicFramePr>
          <p:cNvPr id="5" name="Platshållare för innehåll 8">
            <a:extLst>
              <a:ext uri="{FF2B5EF4-FFF2-40B4-BE49-F238E27FC236}">
                <a16:creationId xmlns:a16="http://schemas.microsoft.com/office/drawing/2014/main" id="{6BFCF50D-AB57-27C5-D30C-FBD548450776}"/>
              </a:ext>
            </a:extLst>
          </p:cNvPr>
          <p:cNvGraphicFramePr>
            <a:graphicFrameLocks noGrp="1"/>
          </p:cNvGraphicFramePr>
          <p:nvPr>
            <p:ph idx="1"/>
            <p:extLst>
              <p:ext uri="{D42A27DB-BD31-4B8C-83A1-F6EECF244321}">
                <p14:modId xmlns:p14="http://schemas.microsoft.com/office/powerpoint/2010/main" val="4294461046"/>
              </p:ext>
            </p:extLst>
          </p:nvPr>
        </p:nvGraphicFramePr>
        <p:xfrm>
          <a:off x="1773238" y="2265363"/>
          <a:ext cx="8580437" cy="3602037"/>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ruta 7">
            <a:extLst>
              <a:ext uri="{FF2B5EF4-FFF2-40B4-BE49-F238E27FC236}">
                <a16:creationId xmlns:a16="http://schemas.microsoft.com/office/drawing/2014/main" id="{B427543B-BE55-3572-A78C-03CF6DF2E7D9}"/>
              </a:ext>
            </a:extLst>
          </p:cNvPr>
          <p:cNvSpPr txBox="1"/>
          <p:nvPr/>
        </p:nvSpPr>
        <p:spPr>
          <a:xfrm>
            <a:off x="263525" y="6519205"/>
            <a:ext cx="9912626" cy="184666"/>
          </a:xfrm>
          <a:prstGeom prst="rect">
            <a:avLst/>
          </a:prstGeom>
          <a:noFill/>
        </p:spPr>
        <p:txBody>
          <a:bodyPr wrap="square" lIns="0" tIns="0" rIns="0" bIns="0" rtlCol="0">
            <a:spAutoFit/>
          </a:bodyPr>
          <a:lstStyle/>
          <a:p>
            <a:r>
              <a:rPr lang="sv-SE" sz="1200" dirty="0"/>
              <a:t>Antal svarande: 2009, Vad innebär höjd beredskap och vad gäller för dig då? Detta var en flervalsfråga. </a:t>
            </a:r>
          </a:p>
        </p:txBody>
      </p:sp>
    </p:spTree>
    <p:extLst>
      <p:ext uri="{BB962C8B-B14F-4D97-AF65-F5344CB8AC3E}">
        <p14:creationId xmlns:p14="http://schemas.microsoft.com/office/powerpoint/2010/main" val="34392727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5B8E4339-7A44-E2E1-87C6-189DC1911509}"/>
              </a:ext>
            </a:extLst>
          </p:cNvPr>
          <p:cNvSpPr>
            <a:spLocks noGrp="1"/>
          </p:cNvSpPr>
          <p:nvPr>
            <p:ph type="title"/>
          </p:nvPr>
        </p:nvSpPr>
        <p:spPr>
          <a:xfrm>
            <a:off x="1616977" y="554970"/>
            <a:ext cx="8580582" cy="966397"/>
          </a:xfrm>
        </p:spPr>
        <p:txBody>
          <a:bodyPr/>
          <a:lstStyle/>
          <a:p>
            <a:r>
              <a:rPr lang="sv-SE" dirty="0"/>
              <a:t>Höjd beredskap gäller alla, men vad innebär det?</a:t>
            </a:r>
          </a:p>
        </p:txBody>
      </p:sp>
      <p:sp>
        <p:nvSpPr>
          <p:cNvPr id="6" name="Platshållare för innehåll 5">
            <a:extLst>
              <a:ext uri="{FF2B5EF4-FFF2-40B4-BE49-F238E27FC236}">
                <a16:creationId xmlns:a16="http://schemas.microsoft.com/office/drawing/2014/main" id="{CF4EF8E1-F1E9-F021-E716-CAD8DDB550F6}"/>
              </a:ext>
            </a:extLst>
          </p:cNvPr>
          <p:cNvSpPr>
            <a:spLocks noGrp="1"/>
          </p:cNvSpPr>
          <p:nvPr>
            <p:ph idx="1"/>
          </p:nvPr>
        </p:nvSpPr>
        <p:spPr>
          <a:xfrm>
            <a:off x="1616977" y="1711666"/>
            <a:ext cx="8580582" cy="3601527"/>
          </a:xfrm>
        </p:spPr>
        <p:txBody>
          <a:bodyPr/>
          <a:lstStyle/>
          <a:p>
            <a:r>
              <a:rPr lang="sv-SE" sz="1600" dirty="0"/>
              <a:t>Störst andel (81 procent) menar att höjd beredskap innebär att de själva har ansvar för att hålla sig uppdaterade och följa myndigheternas instruktioner – en ökning med 6 procentenheter sedan nollmätningen. 62 procent svarar att regeringen beslutar om höjd beredskap för att stärka landets möjligheter att försvara sig, vilket är en ökning med 10 procentenheter sedan nollmätningen. Hälften (50 procent) menar att det innebär att de kan kallas in för att hjälpa till på olika sätt vid kris och krig, vilket är en ökning med 6 procentenheter. </a:t>
            </a:r>
          </a:p>
          <a:p>
            <a:r>
              <a:rPr lang="sv-SE" sz="1600" dirty="0"/>
              <a:t>Män uppger i högre utsträckning än kvinnor (55 respektive 44 procent) att höjd beredskap innebär att de kan kallas in för att hjälpa till på olika sätt och att hela samhället måste kunna kraftsamla för att möta eventuella angripare (63 respektive 47 procent). Kvinnor uppger däremot i högre utsträckning att de har ett ansvar att hålla sig uppdaterade och följa myndigheternas instruktioner, 85 respektive 78 procent. </a:t>
            </a:r>
          </a:p>
          <a:p>
            <a:r>
              <a:rPr lang="sv-SE" sz="1600" dirty="0"/>
              <a:t>Personer över 46 år menar i högre utsträckning än de yngre ålderssegmenten att höjd beredskap innebär att hela samhället måste kunna kraftsamla för att möta eventuella angripare samt att de har ett ansvar för att hålla sig uppdaterade. </a:t>
            </a:r>
          </a:p>
        </p:txBody>
      </p:sp>
    </p:spTree>
    <p:extLst>
      <p:ext uri="{BB962C8B-B14F-4D97-AF65-F5344CB8AC3E}">
        <p14:creationId xmlns:p14="http://schemas.microsoft.com/office/powerpoint/2010/main" val="40061675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4D07C6EE-98E7-A9A5-7E0C-82DA70CA1CBF}"/>
              </a:ext>
            </a:extLst>
          </p:cNvPr>
          <p:cNvSpPr>
            <a:spLocks noGrp="1"/>
          </p:cNvSpPr>
          <p:nvPr>
            <p:ph type="title"/>
          </p:nvPr>
        </p:nvSpPr>
        <p:spPr/>
        <p:txBody>
          <a:bodyPr/>
          <a:lstStyle/>
          <a:p>
            <a:r>
              <a:rPr lang="sv-SE" dirty="0"/>
              <a:t>Sverige är värt att försvara</a:t>
            </a:r>
          </a:p>
        </p:txBody>
      </p:sp>
      <p:sp>
        <p:nvSpPr>
          <p:cNvPr id="6" name="Platshållare för innehåll 5">
            <a:extLst>
              <a:ext uri="{FF2B5EF4-FFF2-40B4-BE49-F238E27FC236}">
                <a16:creationId xmlns:a16="http://schemas.microsoft.com/office/drawing/2014/main" id="{A54E9FDC-939D-C076-EEAE-0EFC94B97956}"/>
              </a:ext>
            </a:extLst>
          </p:cNvPr>
          <p:cNvSpPr>
            <a:spLocks noGrp="1"/>
          </p:cNvSpPr>
          <p:nvPr>
            <p:ph sz="half" idx="2"/>
          </p:nvPr>
        </p:nvSpPr>
        <p:spPr/>
        <p:txBody>
          <a:bodyPr/>
          <a:lstStyle/>
          <a:p>
            <a:r>
              <a:rPr lang="sv-SE" sz="1800" dirty="0"/>
              <a:t>Majoriteten (86 procent) instämmer i att Sverige är värt att försvara vid ett militärt angrepp. </a:t>
            </a:r>
          </a:p>
          <a:p>
            <a:r>
              <a:rPr lang="sv-SE" sz="1800" dirty="0"/>
              <a:t>Personer vars högst utbildning är grundskola/realskola är i större utsträckning osäkra huruvida Sverige är värt att försvara (22 procent), jämfört med övriga utbildningsnivåer. </a:t>
            </a:r>
          </a:p>
          <a:p>
            <a:endParaRPr lang="sv-SE" sz="1800" dirty="0"/>
          </a:p>
        </p:txBody>
      </p:sp>
      <p:graphicFrame>
        <p:nvGraphicFramePr>
          <p:cNvPr id="7" name="Platshållare för innehåll 6">
            <a:extLst>
              <a:ext uri="{FF2B5EF4-FFF2-40B4-BE49-F238E27FC236}">
                <a16:creationId xmlns:a16="http://schemas.microsoft.com/office/drawing/2014/main" id="{6703EEAA-2BCA-6F1F-8C71-B0B4A8022969}"/>
              </a:ext>
            </a:extLst>
          </p:cNvPr>
          <p:cNvGraphicFramePr>
            <a:graphicFrameLocks noGrp="1"/>
          </p:cNvGraphicFramePr>
          <p:nvPr>
            <p:ph sz="half" idx="1"/>
            <p:extLst>
              <p:ext uri="{D42A27DB-BD31-4B8C-83A1-F6EECF244321}">
                <p14:modId xmlns:p14="http://schemas.microsoft.com/office/powerpoint/2010/main" val="443378583"/>
              </p:ext>
            </p:extLst>
          </p:nvPr>
        </p:nvGraphicFramePr>
        <p:xfrm>
          <a:off x="1773238" y="2265363"/>
          <a:ext cx="4132262" cy="3833812"/>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ruta 7">
            <a:extLst>
              <a:ext uri="{FF2B5EF4-FFF2-40B4-BE49-F238E27FC236}">
                <a16:creationId xmlns:a16="http://schemas.microsoft.com/office/drawing/2014/main" id="{4875E884-A241-A52F-2E7A-DEF6FA435B2D}"/>
              </a:ext>
            </a:extLst>
          </p:cNvPr>
          <p:cNvSpPr txBox="1"/>
          <p:nvPr/>
        </p:nvSpPr>
        <p:spPr>
          <a:xfrm>
            <a:off x="238912" y="6392774"/>
            <a:ext cx="9912626" cy="369332"/>
          </a:xfrm>
          <a:prstGeom prst="rect">
            <a:avLst/>
          </a:prstGeom>
          <a:noFill/>
        </p:spPr>
        <p:txBody>
          <a:bodyPr wrap="square" lIns="0" tIns="0" rIns="0" bIns="0" rtlCol="0">
            <a:spAutoFit/>
          </a:bodyPr>
          <a:lstStyle/>
          <a:p>
            <a:r>
              <a:rPr lang="sv-SE" sz="1200" dirty="0"/>
              <a:t>Denna fråga ingick i en kompletterande mätning 2025. Antal svarande: 2010, Jag känner att Sverige är värt att försvara vid ett militärt angrepp. - Vänligen ta ställning till följande påståenden:</a:t>
            </a:r>
          </a:p>
        </p:txBody>
      </p:sp>
    </p:spTree>
    <p:extLst>
      <p:ext uri="{BB962C8B-B14F-4D97-AF65-F5344CB8AC3E}">
        <p14:creationId xmlns:p14="http://schemas.microsoft.com/office/powerpoint/2010/main" val="34111390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D28D09-77C6-6EF6-3800-2A5054AE8ACE}"/>
            </a:ext>
          </a:extLst>
        </p:cNvPr>
        <p:cNvGrpSpPr/>
        <p:nvPr/>
      </p:nvGrpSpPr>
      <p:grpSpPr>
        <a:xfrm>
          <a:off x="0" y="0"/>
          <a:ext cx="0" cy="0"/>
          <a:chOff x="0" y="0"/>
          <a:chExt cx="0" cy="0"/>
        </a:xfrm>
      </p:grpSpPr>
      <p:sp>
        <p:nvSpPr>
          <p:cNvPr id="4" name="Rubrik 3">
            <a:extLst>
              <a:ext uri="{FF2B5EF4-FFF2-40B4-BE49-F238E27FC236}">
                <a16:creationId xmlns:a16="http://schemas.microsoft.com/office/drawing/2014/main" id="{242C33D6-4989-359C-147B-E6AD39B2ABBD}"/>
              </a:ext>
            </a:extLst>
          </p:cNvPr>
          <p:cNvSpPr>
            <a:spLocks noGrp="1"/>
          </p:cNvSpPr>
          <p:nvPr>
            <p:ph type="title"/>
          </p:nvPr>
        </p:nvSpPr>
        <p:spPr/>
        <p:txBody>
          <a:bodyPr/>
          <a:lstStyle/>
          <a:p>
            <a:r>
              <a:rPr lang="sv-SE" dirty="0"/>
              <a:t>En majoritet är beredd att försvara Sverige inom det civila försvaret</a:t>
            </a:r>
          </a:p>
        </p:txBody>
      </p:sp>
      <p:sp>
        <p:nvSpPr>
          <p:cNvPr id="6" name="Platshållare för innehåll 5">
            <a:extLst>
              <a:ext uri="{FF2B5EF4-FFF2-40B4-BE49-F238E27FC236}">
                <a16:creationId xmlns:a16="http://schemas.microsoft.com/office/drawing/2014/main" id="{39B51EE0-E50E-C17D-C234-5754699DE1AC}"/>
              </a:ext>
            </a:extLst>
          </p:cNvPr>
          <p:cNvSpPr>
            <a:spLocks noGrp="1"/>
          </p:cNvSpPr>
          <p:nvPr>
            <p:ph sz="half" idx="2"/>
          </p:nvPr>
        </p:nvSpPr>
        <p:spPr/>
        <p:txBody>
          <a:bodyPr/>
          <a:lstStyle/>
          <a:p>
            <a:r>
              <a:rPr lang="sv-SE" sz="1800" dirty="0"/>
              <a:t>Majoriteten (76 procent) är beredd att försvara Sverige inom det civila försvaret. </a:t>
            </a:r>
          </a:p>
          <a:p>
            <a:r>
              <a:rPr lang="sv-SE" sz="1800" dirty="0"/>
              <a:t>Det är fler kvinnor (22 procent) än män (13 procent) som är osäkra på ifall de är beredda att försvara Sverige inom det civila försvaret vid ett angrepp. </a:t>
            </a:r>
          </a:p>
          <a:p>
            <a:r>
              <a:rPr lang="sv-SE" sz="1800" dirty="0"/>
              <a:t>Desto yngre en person är desto vanligare är det att man är osäker. I åldersgruppen 16–25 är det 25 procent som upplever att de är osäkra. </a:t>
            </a:r>
          </a:p>
        </p:txBody>
      </p:sp>
      <p:graphicFrame>
        <p:nvGraphicFramePr>
          <p:cNvPr id="7" name="Platshållare för innehåll 6">
            <a:extLst>
              <a:ext uri="{FF2B5EF4-FFF2-40B4-BE49-F238E27FC236}">
                <a16:creationId xmlns:a16="http://schemas.microsoft.com/office/drawing/2014/main" id="{28A42616-2500-253B-F644-E1A071D12818}"/>
              </a:ext>
            </a:extLst>
          </p:cNvPr>
          <p:cNvGraphicFramePr>
            <a:graphicFrameLocks noGrp="1"/>
          </p:cNvGraphicFramePr>
          <p:nvPr>
            <p:ph sz="half" idx="1"/>
            <p:extLst>
              <p:ext uri="{D42A27DB-BD31-4B8C-83A1-F6EECF244321}">
                <p14:modId xmlns:p14="http://schemas.microsoft.com/office/powerpoint/2010/main" val="1036091940"/>
              </p:ext>
            </p:extLst>
          </p:nvPr>
        </p:nvGraphicFramePr>
        <p:xfrm>
          <a:off x="1773238" y="2265363"/>
          <a:ext cx="4132262" cy="3833812"/>
        </p:xfrm>
        <a:graphic>
          <a:graphicData uri="http://schemas.openxmlformats.org/drawingml/2006/chart">
            <c:chart xmlns:c="http://schemas.openxmlformats.org/drawingml/2006/chart" xmlns:r="http://schemas.openxmlformats.org/officeDocument/2006/relationships" r:id="rId2"/>
          </a:graphicData>
        </a:graphic>
      </p:graphicFrame>
      <p:sp>
        <p:nvSpPr>
          <p:cNvPr id="2" name="textruta 1">
            <a:extLst>
              <a:ext uri="{FF2B5EF4-FFF2-40B4-BE49-F238E27FC236}">
                <a16:creationId xmlns:a16="http://schemas.microsoft.com/office/drawing/2014/main" id="{3F8FEF10-5A7F-0F47-8853-7E7887350B0F}"/>
              </a:ext>
            </a:extLst>
          </p:cNvPr>
          <p:cNvSpPr txBox="1"/>
          <p:nvPr/>
        </p:nvSpPr>
        <p:spPr>
          <a:xfrm>
            <a:off x="238912" y="6392774"/>
            <a:ext cx="9912626" cy="369332"/>
          </a:xfrm>
          <a:prstGeom prst="rect">
            <a:avLst/>
          </a:prstGeom>
          <a:noFill/>
        </p:spPr>
        <p:txBody>
          <a:bodyPr wrap="square" lIns="0" tIns="0" rIns="0" bIns="0" rtlCol="0">
            <a:spAutoFit/>
          </a:bodyPr>
          <a:lstStyle/>
          <a:p>
            <a:r>
              <a:rPr lang="sv-SE" sz="1200" dirty="0"/>
              <a:t>Denna fråga ingick i en kompletterande mätning 2025. Antal svarande: 2010, Jag är beredd att försvara Sverige inom det civila försvaret (till exempel sjukvård, skola, transporter) om vi blir angripna. - Vänligen ta ställning till följande påståenden:</a:t>
            </a:r>
          </a:p>
        </p:txBody>
      </p:sp>
    </p:spTree>
    <p:extLst>
      <p:ext uri="{BB962C8B-B14F-4D97-AF65-F5344CB8AC3E}">
        <p14:creationId xmlns:p14="http://schemas.microsoft.com/office/powerpoint/2010/main" val="42850395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85E480-4573-534E-8179-E639E03CC033}"/>
            </a:ext>
          </a:extLst>
        </p:cNvPr>
        <p:cNvGrpSpPr/>
        <p:nvPr/>
      </p:nvGrpSpPr>
      <p:grpSpPr>
        <a:xfrm>
          <a:off x="0" y="0"/>
          <a:ext cx="0" cy="0"/>
          <a:chOff x="0" y="0"/>
          <a:chExt cx="0" cy="0"/>
        </a:xfrm>
      </p:grpSpPr>
      <p:sp>
        <p:nvSpPr>
          <p:cNvPr id="4" name="Rubrik 3">
            <a:extLst>
              <a:ext uri="{FF2B5EF4-FFF2-40B4-BE49-F238E27FC236}">
                <a16:creationId xmlns:a16="http://schemas.microsoft.com/office/drawing/2014/main" id="{C0058CD3-5F35-5521-CE17-41A463D1EBB8}"/>
              </a:ext>
            </a:extLst>
          </p:cNvPr>
          <p:cNvSpPr>
            <a:spLocks noGrp="1"/>
          </p:cNvSpPr>
          <p:nvPr>
            <p:ph type="title"/>
          </p:nvPr>
        </p:nvSpPr>
        <p:spPr/>
        <p:txBody>
          <a:bodyPr/>
          <a:lstStyle/>
          <a:p>
            <a:r>
              <a:rPr lang="sv-SE" dirty="0"/>
              <a:t>Fyra av tio är beredda att försvara Sverige inom det militära försvaret</a:t>
            </a:r>
          </a:p>
        </p:txBody>
      </p:sp>
      <p:sp>
        <p:nvSpPr>
          <p:cNvPr id="6" name="Platshållare för innehåll 5">
            <a:extLst>
              <a:ext uri="{FF2B5EF4-FFF2-40B4-BE49-F238E27FC236}">
                <a16:creationId xmlns:a16="http://schemas.microsoft.com/office/drawing/2014/main" id="{988C2144-9FFC-3C63-A9B0-DC918BDE7862}"/>
              </a:ext>
            </a:extLst>
          </p:cNvPr>
          <p:cNvSpPr>
            <a:spLocks noGrp="1"/>
          </p:cNvSpPr>
          <p:nvPr>
            <p:ph sz="half" idx="2"/>
          </p:nvPr>
        </p:nvSpPr>
        <p:spPr/>
        <p:txBody>
          <a:bodyPr/>
          <a:lstStyle/>
          <a:p>
            <a:r>
              <a:rPr lang="sv-SE" sz="1800" dirty="0"/>
              <a:t>Knappt hälften (40 procent) är beredda att försvara Sverige inom det militära försvaret om vi blir angripna. 29 procent uppger att de är osäkra. </a:t>
            </a:r>
          </a:p>
          <a:p>
            <a:r>
              <a:rPr lang="sv-SE" sz="1800" dirty="0"/>
              <a:t>Män (59 procent) instämmer i större utsträckning än kvinnor (23 procent) att de är beredda att försvara Sverige inom det militära försvaret.</a:t>
            </a:r>
          </a:p>
          <a:p>
            <a:pPr marL="0" indent="0">
              <a:buNone/>
            </a:pPr>
            <a:r>
              <a:rPr lang="sv-SE" sz="1800" dirty="0"/>
              <a:t> </a:t>
            </a:r>
          </a:p>
          <a:p>
            <a:endParaRPr lang="sv-SE" sz="1800" dirty="0"/>
          </a:p>
        </p:txBody>
      </p:sp>
      <p:graphicFrame>
        <p:nvGraphicFramePr>
          <p:cNvPr id="7" name="Platshållare för innehåll 6">
            <a:extLst>
              <a:ext uri="{FF2B5EF4-FFF2-40B4-BE49-F238E27FC236}">
                <a16:creationId xmlns:a16="http://schemas.microsoft.com/office/drawing/2014/main" id="{75DC95D4-71E3-1D24-6916-56DED044BFA4}"/>
              </a:ext>
            </a:extLst>
          </p:cNvPr>
          <p:cNvGraphicFramePr>
            <a:graphicFrameLocks noGrp="1"/>
          </p:cNvGraphicFramePr>
          <p:nvPr>
            <p:ph sz="half" idx="1"/>
            <p:extLst>
              <p:ext uri="{D42A27DB-BD31-4B8C-83A1-F6EECF244321}">
                <p14:modId xmlns:p14="http://schemas.microsoft.com/office/powerpoint/2010/main" val="3565489100"/>
              </p:ext>
            </p:extLst>
          </p:nvPr>
        </p:nvGraphicFramePr>
        <p:xfrm>
          <a:off x="1773238" y="2265363"/>
          <a:ext cx="4132262" cy="3833812"/>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ruta 4">
            <a:extLst>
              <a:ext uri="{FF2B5EF4-FFF2-40B4-BE49-F238E27FC236}">
                <a16:creationId xmlns:a16="http://schemas.microsoft.com/office/drawing/2014/main" id="{A4BE162A-80DF-3BA4-7C0D-99EA8B091368}"/>
              </a:ext>
            </a:extLst>
          </p:cNvPr>
          <p:cNvSpPr txBox="1"/>
          <p:nvPr/>
        </p:nvSpPr>
        <p:spPr>
          <a:xfrm>
            <a:off x="238912" y="6392774"/>
            <a:ext cx="9912626" cy="369332"/>
          </a:xfrm>
          <a:prstGeom prst="rect">
            <a:avLst/>
          </a:prstGeom>
          <a:noFill/>
        </p:spPr>
        <p:txBody>
          <a:bodyPr wrap="square" lIns="0" tIns="0" rIns="0" bIns="0" rtlCol="0">
            <a:spAutoFit/>
          </a:bodyPr>
          <a:lstStyle/>
          <a:p>
            <a:r>
              <a:rPr lang="sv-SE" sz="1200" dirty="0"/>
              <a:t>Denna fråga ingick i en kompletterande mätning 2025. Antal svarande: 2010, Jag är beredd att försvara Sverige inom det militära försvaret om vi blir angripna. - Vänligen ta ställning till följande påståenden:</a:t>
            </a:r>
          </a:p>
        </p:txBody>
      </p:sp>
    </p:spTree>
    <p:extLst>
      <p:ext uri="{BB962C8B-B14F-4D97-AF65-F5344CB8AC3E}">
        <p14:creationId xmlns:p14="http://schemas.microsoft.com/office/powerpoint/2010/main" val="14555393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38C14AF-F069-F900-EA81-083A2FC4A626}"/>
              </a:ext>
            </a:extLst>
          </p:cNvPr>
          <p:cNvSpPr>
            <a:spLocks noGrp="1"/>
          </p:cNvSpPr>
          <p:nvPr>
            <p:ph type="title"/>
          </p:nvPr>
        </p:nvSpPr>
        <p:spPr/>
        <p:txBody>
          <a:bodyPr/>
          <a:lstStyle/>
          <a:p>
            <a:r>
              <a:rPr lang="sv-SE" dirty="0"/>
              <a:t>Varierad kunskap om totalförsvarsplikten </a:t>
            </a:r>
          </a:p>
        </p:txBody>
      </p:sp>
      <p:sp>
        <p:nvSpPr>
          <p:cNvPr id="4" name="Platshållare för innehåll 3">
            <a:extLst>
              <a:ext uri="{FF2B5EF4-FFF2-40B4-BE49-F238E27FC236}">
                <a16:creationId xmlns:a16="http://schemas.microsoft.com/office/drawing/2014/main" id="{C95FF526-5A8C-EF13-2D66-17CB6491C3B7}"/>
              </a:ext>
            </a:extLst>
          </p:cNvPr>
          <p:cNvSpPr>
            <a:spLocks noGrp="1"/>
          </p:cNvSpPr>
          <p:nvPr>
            <p:ph sz="half" idx="2"/>
          </p:nvPr>
        </p:nvSpPr>
        <p:spPr>
          <a:xfrm>
            <a:off x="6063679" y="2074820"/>
            <a:ext cx="5460348" cy="3834000"/>
          </a:xfrm>
        </p:spPr>
        <p:txBody>
          <a:bodyPr/>
          <a:lstStyle/>
          <a:p>
            <a:r>
              <a:rPr lang="sv-SE" sz="1600" dirty="0"/>
              <a:t>Majoriteten (60 procent) känner till tjänsteplikten. Resultatet är en ökning med 4 procentenheter jämfört med nollmätningen.  </a:t>
            </a:r>
          </a:p>
          <a:p>
            <a:r>
              <a:rPr lang="sv-SE" sz="1600" dirty="0"/>
              <a:t>Nästan hälften menar att totalförsvarsplikten gäller alla från det år man fyller 16 till det år man fyller 70 (49 procent) och att den gäller alla som är bosatta i Sverige (48 procent). Det är en ökning med  7 procentenheter respektive 5 procentenheter. </a:t>
            </a:r>
          </a:p>
          <a:p>
            <a:r>
              <a:rPr lang="sv-SE" sz="1600" dirty="0"/>
              <a:t>Kvinnor (43 procent) tror i högre utsträckning än män (37 procent) att totalförsvarsplikten gäller från 18 år. </a:t>
            </a:r>
          </a:p>
          <a:p>
            <a:r>
              <a:rPr lang="sv-SE" sz="1600" dirty="0"/>
              <a:t>Utrikesfödda har lägre kunskap än personer födda i Sverige, om att att man kan bli beordrad att fortsätta gå till arbetet (56 procent jämfört med 61 procent). Inom båda grupperna har kunskapen dock ökat sedan nollmätningen. </a:t>
            </a:r>
          </a:p>
          <a:p>
            <a:pPr marL="0" indent="0">
              <a:buNone/>
            </a:pPr>
            <a:endParaRPr lang="sv-SE" sz="1600" dirty="0"/>
          </a:p>
          <a:p>
            <a:endParaRPr lang="sv-SE" sz="1600" dirty="0"/>
          </a:p>
        </p:txBody>
      </p:sp>
      <p:graphicFrame>
        <p:nvGraphicFramePr>
          <p:cNvPr id="5" name="Platshållare för innehåll 5">
            <a:extLst>
              <a:ext uri="{FF2B5EF4-FFF2-40B4-BE49-F238E27FC236}">
                <a16:creationId xmlns:a16="http://schemas.microsoft.com/office/drawing/2014/main" id="{1F7A238F-90A1-C51F-567E-11473AEB1E9F}"/>
              </a:ext>
            </a:extLst>
          </p:cNvPr>
          <p:cNvGraphicFramePr>
            <a:graphicFrameLocks noGrp="1"/>
          </p:cNvGraphicFramePr>
          <p:nvPr>
            <p:ph sz="half" idx="1"/>
            <p:extLst>
              <p:ext uri="{D42A27DB-BD31-4B8C-83A1-F6EECF244321}">
                <p14:modId xmlns:p14="http://schemas.microsoft.com/office/powerpoint/2010/main" val="3015086986"/>
              </p:ext>
            </p:extLst>
          </p:nvPr>
        </p:nvGraphicFramePr>
        <p:xfrm>
          <a:off x="1064302" y="2265363"/>
          <a:ext cx="4841198" cy="3833812"/>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ruta 5">
            <a:extLst>
              <a:ext uri="{FF2B5EF4-FFF2-40B4-BE49-F238E27FC236}">
                <a16:creationId xmlns:a16="http://schemas.microsoft.com/office/drawing/2014/main" id="{FB8073B8-E8E6-88B7-C449-DA5725E3863E}"/>
              </a:ext>
            </a:extLst>
          </p:cNvPr>
          <p:cNvSpPr txBox="1"/>
          <p:nvPr/>
        </p:nvSpPr>
        <p:spPr>
          <a:xfrm>
            <a:off x="263525" y="6519205"/>
            <a:ext cx="9912626" cy="184666"/>
          </a:xfrm>
          <a:prstGeom prst="rect">
            <a:avLst/>
          </a:prstGeom>
          <a:noFill/>
        </p:spPr>
        <p:txBody>
          <a:bodyPr wrap="square" lIns="0" tIns="0" rIns="0" bIns="0" rtlCol="0">
            <a:spAutoFit/>
          </a:bodyPr>
          <a:lstStyle/>
          <a:p>
            <a:r>
              <a:rPr lang="sv-SE" sz="1200" dirty="0"/>
              <a:t>Antal svarande: 2009, Vad är sant om totalförsvarsplikten? Detta var en flervalsfråga. </a:t>
            </a:r>
          </a:p>
        </p:txBody>
      </p:sp>
    </p:spTree>
    <p:extLst>
      <p:ext uri="{BB962C8B-B14F-4D97-AF65-F5344CB8AC3E}">
        <p14:creationId xmlns:p14="http://schemas.microsoft.com/office/powerpoint/2010/main" val="22146110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96E555C-BE26-E80F-CA54-ABD7FE52DE2A}"/>
              </a:ext>
            </a:extLst>
          </p:cNvPr>
          <p:cNvSpPr>
            <a:spLocks noGrp="1"/>
          </p:cNvSpPr>
          <p:nvPr>
            <p:ph type="title"/>
          </p:nvPr>
        </p:nvSpPr>
        <p:spPr/>
        <p:txBody>
          <a:bodyPr/>
          <a:lstStyle/>
          <a:p>
            <a:r>
              <a:rPr lang="sv-SE" dirty="0"/>
              <a:t>7 av 10 vet vart de ska vända sig för att få information</a:t>
            </a:r>
          </a:p>
        </p:txBody>
      </p:sp>
      <p:sp>
        <p:nvSpPr>
          <p:cNvPr id="4" name="Platshållare för innehåll 3">
            <a:extLst>
              <a:ext uri="{FF2B5EF4-FFF2-40B4-BE49-F238E27FC236}">
                <a16:creationId xmlns:a16="http://schemas.microsoft.com/office/drawing/2014/main" id="{E7EF2AAC-2845-0F53-EE7E-5579B9F328C7}"/>
              </a:ext>
            </a:extLst>
          </p:cNvPr>
          <p:cNvSpPr>
            <a:spLocks noGrp="1"/>
          </p:cNvSpPr>
          <p:nvPr>
            <p:ph sz="half" idx="2"/>
          </p:nvPr>
        </p:nvSpPr>
        <p:spPr>
          <a:xfrm>
            <a:off x="6222315" y="2265118"/>
            <a:ext cx="4714389" cy="3834000"/>
          </a:xfrm>
        </p:spPr>
        <p:txBody>
          <a:bodyPr/>
          <a:lstStyle/>
          <a:p>
            <a:r>
              <a:rPr lang="sv-SE" sz="1600" dirty="0"/>
              <a:t>68 procent uppger att de vet vart de ska vända sig för att få information för att förbereda sig inför kris och krig. Det är en ökning med 10 procentenheter sedan nollmätningen. </a:t>
            </a:r>
          </a:p>
          <a:p>
            <a:r>
              <a:rPr lang="sv-SE" sz="1600" dirty="0"/>
              <a:t>Personer, vars högsta utbildning är grundskola eller gymnasium uppger i lägre utsträckning (56–63 procent) att de vet vart de ska vända sig för att få information, vilket kan jämföras med 70 procent bland personer som har läst mer än 60 poäng på högskola/universitet. </a:t>
            </a:r>
          </a:p>
          <a:p>
            <a:r>
              <a:rPr lang="sv-SE" sz="1600" dirty="0"/>
              <a:t>Det finns inte längre några signifikanta skillnader mellan utrikesfödda och personer födda i Sverige när det kommer till kunskap om vart man ska vända sig för att få information. </a:t>
            </a:r>
          </a:p>
          <a:p>
            <a:endParaRPr lang="sv-SE" sz="1600" dirty="0"/>
          </a:p>
          <a:p>
            <a:endParaRPr lang="sv-SE" sz="1600" dirty="0"/>
          </a:p>
        </p:txBody>
      </p:sp>
      <p:graphicFrame>
        <p:nvGraphicFramePr>
          <p:cNvPr id="5" name="Platshållare för innehåll 6">
            <a:extLst>
              <a:ext uri="{FF2B5EF4-FFF2-40B4-BE49-F238E27FC236}">
                <a16:creationId xmlns:a16="http://schemas.microsoft.com/office/drawing/2014/main" id="{C2DB6C0B-D114-9326-CF5D-ABB322C0ACD2}"/>
              </a:ext>
            </a:extLst>
          </p:cNvPr>
          <p:cNvGraphicFramePr>
            <a:graphicFrameLocks noGrp="1"/>
          </p:cNvGraphicFramePr>
          <p:nvPr>
            <p:ph sz="half" idx="1"/>
            <p:extLst>
              <p:ext uri="{D42A27DB-BD31-4B8C-83A1-F6EECF244321}">
                <p14:modId xmlns:p14="http://schemas.microsoft.com/office/powerpoint/2010/main" val="969437831"/>
              </p:ext>
            </p:extLst>
          </p:nvPr>
        </p:nvGraphicFramePr>
        <p:xfrm>
          <a:off x="1773238" y="2265363"/>
          <a:ext cx="4132262" cy="3833812"/>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ruta 5">
            <a:extLst>
              <a:ext uri="{FF2B5EF4-FFF2-40B4-BE49-F238E27FC236}">
                <a16:creationId xmlns:a16="http://schemas.microsoft.com/office/drawing/2014/main" id="{6D666224-CD98-707B-EE6F-E5547D617762}"/>
              </a:ext>
            </a:extLst>
          </p:cNvPr>
          <p:cNvSpPr txBox="1"/>
          <p:nvPr/>
        </p:nvSpPr>
        <p:spPr>
          <a:xfrm>
            <a:off x="263525" y="6519205"/>
            <a:ext cx="9912626" cy="184666"/>
          </a:xfrm>
          <a:prstGeom prst="rect">
            <a:avLst/>
          </a:prstGeom>
          <a:noFill/>
        </p:spPr>
        <p:txBody>
          <a:bodyPr wrap="square" lIns="0" tIns="0" rIns="0" bIns="0" rtlCol="0">
            <a:spAutoFit/>
          </a:bodyPr>
          <a:lstStyle/>
          <a:p>
            <a:r>
              <a:rPr lang="sv-SE" sz="1200" dirty="0"/>
              <a:t>Antal svarande: 2009, Vet du vart du kan vända dig för att få information för att förbereda dig inför kris och krig?</a:t>
            </a:r>
          </a:p>
        </p:txBody>
      </p:sp>
    </p:spTree>
    <p:extLst>
      <p:ext uri="{BB962C8B-B14F-4D97-AF65-F5344CB8AC3E}">
        <p14:creationId xmlns:p14="http://schemas.microsoft.com/office/powerpoint/2010/main" val="42608561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7E35BE-B43F-54A4-0CCB-1392DB34EC77}"/>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925EF4A8-3BFD-2EE9-8146-6DE06A468F42}"/>
              </a:ext>
            </a:extLst>
          </p:cNvPr>
          <p:cNvSpPr>
            <a:spLocks noGrp="1"/>
          </p:cNvSpPr>
          <p:nvPr>
            <p:ph type="title"/>
          </p:nvPr>
        </p:nvSpPr>
        <p:spPr/>
        <p:txBody>
          <a:bodyPr/>
          <a:lstStyle/>
          <a:p>
            <a:r>
              <a:rPr lang="sv-SE" dirty="0"/>
              <a:t>9 av 10 har fått broschyren till sitt hushåll</a:t>
            </a:r>
          </a:p>
        </p:txBody>
      </p:sp>
      <p:sp>
        <p:nvSpPr>
          <p:cNvPr id="4" name="Platshållare för innehåll 3">
            <a:extLst>
              <a:ext uri="{FF2B5EF4-FFF2-40B4-BE49-F238E27FC236}">
                <a16:creationId xmlns:a16="http://schemas.microsoft.com/office/drawing/2014/main" id="{C8606E03-6459-01F6-862D-4B7D15B5E393}"/>
              </a:ext>
            </a:extLst>
          </p:cNvPr>
          <p:cNvSpPr>
            <a:spLocks noGrp="1"/>
          </p:cNvSpPr>
          <p:nvPr>
            <p:ph sz="half" idx="2"/>
          </p:nvPr>
        </p:nvSpPr>
        <p:spPr/>
        <p:txBody>
          <a:bodyPr/>
          <a:lstStyle/>
          <a:p>
            <a:r>
              <a:rPr lang="sv-SE" sz="1600" dirty="0"/>
              <a:t>Nästan samtliga (91 procent) har under hösten 2024 fått broschyren ”Om krisen eller kriget kommer” skickad till sitt hushåll.  </a:t>
            </a:r>
          </a:p>
          <a:p>
            <a:r>
              <a:rPr lang="sv-SE" sz="1600" dirty="0"/>
              <a:t>Personer i åldern 16–25 år uppger i större utsträckning att de inte fått (11 procent) eller att de inte vet om de fått broschyren till sitt hushåll (9 procent).</a:t>
            </a:r>
          </a:p>
          <a:p>
            <a:r>
              <a:rPr lang="sv-SE" sz="1600" dirty="0"/>
              <a:t>I övrigt finns det inga signifikanta skillnader när det kommer till vilka som uppger att de har fått broschyren till sitt hushåll. </a:t>
            </a:r>
          </a:p>
          <a:p>
            <a:endParaRPr lang="sv-SE" sz="1600" dirty="0"/>
          </a:p>
          <a:p>
            <a:endParaRPr lang="sv-SE" sz="1600" dirty="0"/>
          </a:p>
        </p:txBody>
      </p:sp>
      <p:graphicFrame>
        <p:nvGraphicFramePr>
          <p:cNvPr id="5" name="Platshållare för innehåll 6">
            <a:extLst>
              <a:ext uri="{FF2B5EF4-FFF2-40B4-BE49-F238E27FC236}">
                <a16:creationId xmlns:a16="http://schemas.microsoft.com/office/drawing/2014/main" id="{7A5E064E-94A6-71B0-B174-665340AD8D53}"/>
              </a:ext>
            </a:extLst>
          </p:cNvPr>
          <p:cNvGraphicFramePr>
            <a:graphicFrameLocks noGrp="1"/>
          </p:cNvGraphicFramePr>
          <p:nvPr>
            <p:ph sz="half" idx="1"/>
            <p:extLst>
              <p:ext uri="{D42A27DB-BD31-4B8C-83A1-F6EECF244321}">
                <p14:modId xmlns:p14="http://schemas.microsoft.com/office/powerpoint/2010/main" val="2491794004"/>
              </p:ext>
            </p:extLst>
          </p:nvPr>
        </p:nvGraphicFramePr>
        <p:xfrm>
          <a:off x="1773238" y="2265363"/>
          <a:ext cx="4132262" cy="3833812"/>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ruta 5">
            <a:extLst>
              <a:ext uri="{FF2B5EF4-FFF2-40B4-BE49-F238E27FC236}">
                <a16:creationId xmlns:a16="http://schemas.microsoft.com/office/drawing/2014/main" id="{F6D463C4-59C8-26A7-5275-6D523C1873D5}"/>
              </a:ext>
            </a:extLst>
          </p:cNvPr>
          <p:cNvSpPr txBox="1"/>
          <p:nvPr/>
        </p:nvSpPr>
        <p:spPr>
          <a:xfrm>
            <a:off x="263525" y="6519205"/>
            <a:ext cx="9912626" cy="184666"/>
          </a:xfrm>
          <a:prstGeom prst="rect">
            <a:avLst/>
          </a:prstGeom>
          <a:noFill/>
        </p:spPr>
        <p:txBody>
          <a:bodyPr wrap="square" lIns="0" tIns="0" rIns="0" bIns="0" rtlCol="0">
            <a:spAutoFit/>
          </a:bodyPr>
          <a:lstStyle/>
          <a:p>
            <a:r>
              <a:rPr lang="sv-SE" sz="1200" dirty="0"/>
              <a:t>Antal svarande: 2009, Har du under hösten fått broschyren ”Om krisen eller kriget kommer” skickad till ditt hushåll?</a:t>
            </a:r>
          </a:p>
        </p:txBody>
      </p:sp>
    </p:spTree>
    <p:extLst>
      <p:ext uri="{BB962C8B-B14F-4D97-AF65-F5344CB8AC3E}">
        <p14:creationId xmlns:p14="http://schemas.microsoft.com/office/powerpoint/2010/main" val="6639031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1624C4A-2E16-9B3F-C611-C4AD2509E0C5}"/>
              </a:ext>
            </a:extLst>
          </p:cNvPr>
          <p:cNvSpPr>
            <a:spLocks noGrp="1"/>
          </p:cNvSpPr>
          <p:nvPr>
            <p:ph type="title"/>
          </p:nvPr>
        </p:nvSpPr>
        <p:spPr/>
        <p:txBody>
          <a:bodyPr/>
          <a:lstStyle/>
          <a:p>
            <a:r>
              <a:rPr lang="sv-SE" dirty="0"/>
              <a:t>Bakgrund</a:t>
            </a:r>
          </a:p>
        </p:txBody>
      </p:sp>
      <p:sp>
        <p:nvSpPr>
          <p:cNvPr id="3" name="Platshållare för innehåll 2">
            <a:extLst>
              <a:ext uri="{FF2B5EF4-FFF2-40B4-BE49-F238E27FC236}">
                <a16:creationId xmlns:a16="http://schemas.microsoft.com/office/drawing/2014/main" id="{F558FC7D-ABC4-1B6E-AA6C-F7404A16D24B}"/>
              </a:ext>
            </a:extLst>
          </p:cNvPr>
          <p:cNvSpPr>
            <a:spLocks noGrp="1"/>
          </p:cNvSpPr>
          <p:nvPr>
            <p:ph idx="1"/>
          </p:nvPr>
        </p:nvSpPr>
        <p:spPr/>
        <p:txBody>
          <a:bodyPr/>
          <a:lstStyle/>
          <a:p>
            <a:r>
              <a:rPr lang="sv-SE" dirty="0">
                <a:effectLst/>
                <a:latin typeface="Arial" panose="020B0604020202020204" pitchFamily="34" charset="0"/>
              </a:rPr>
              <a:t>MSB beställde en effektmätning efter att broschyren </a:t>
            </a:r>
            <a:r>
              <a:rPr lang="sv-SE" i="1" dirty="0">
                <a:effectLst/>
                <a:latin typeface="Arial" panose="020B0604020202020204" pitchFamily="34" charset="0"/>
              </a:rPr>
              <a:t>Om krisen eller kriget</a:t>
            </a:r>
            <a:r>
              <a:rPr lang="sv-SE" dirty="0">
                <a:effectLst/>
                <a:latin typeface="Arial" panose="020B0604020202020204" pitchFamily="34" charset="0"/>
              </a:rPr>
              <a:t> </a:t>
            </a:r>
            <a:r>
              <a:rPr lang="sv-SE" i="1" dirty="0">
                <a:effectLst/>
                <a:latin typeface="Arial" panose="020B0604020202020204" pitchFamily="34" charset="0"/>
              </a:rPr>
              <a:t>kommer </a:t>
            </a:r>
            <a:r>
              <a:rPr lang="sv-SE" dirty="0">
                <a:effectLst/>
                <a:latin typeface="Arial" panose="020B0604020202020204" pitchFamily="34" charset="0"/>
              </a:rPr>
              <a:t>hade distribuerats till samtliga hushåll 2024.</a:t>
            </a:r>
          </a:p>
          <a:p>
            <a:r>
              <a:rPr lang="sv-SE" dirty="0">
                <a:effectLst/>
                <a:latin typeface="Arial" panose="020B0604020202020204" pitchFamily="34" charset="0"/>
              </a:rPr>
              <a:t>Datainsamlingen har gjorts av </a:t>
            </a:r>
            <a:r>
              <a:rPr lang="sv-SE" dirty="0" err="1">
                <a:effectLst/>
                <a:latin typeface="Arial" panose="020B0604020202020204" pitchFamily="34" charset="0"/>
              </a:rPr>
              <a:t>Norstat</a:t>
            </a:r>
            <a:r>
              <a:rPr lang="sv-SE" dirty="0">
                <a:effectLst/>
                <a:latin typeface="Arial" panose="020B0604020202020204" pitchFamily="34" charset="0"/>
              </a:rPr>
              <a:t>.</a:t>
            </a:r>
          </a:p>
          <a:p>
            <a:r>
              <a:rPr lang="sv-SE" dirty="0">
                <a:effectLst/>
                <a:latin typeface="Arial" panose="020B0604020202020204" pitchFamily="34" charset="0"/>
              </a:rPr>
              <a:t>Sammanställning och analys har gjorts av Gullers Grupp.</a:t>
            </a:r>
          </a:p>
          <a:p>
            <a:r>
              <a:rPr lang="sv-SE" dirty="0">
                <a:effectLst/>
                <a:latin typeface="Arial" panose="020B0604020202020204" pitchFamily="34" charset="0"/>
              </a:rPr>
              <a:t>Mätningen utgår från de kommunikationsmål som finns för den nya broschyren samt de frågor som ställdes i den nollmätning som genomfördes under hösten 2024. </a:t>
            </a:r>
          </a:p>
          <a:p>
            <a:endParaRPr lang="sv-SE" dirty="0">
              <a:effectLst/>
              <a:highlight>
                <a:srgbClr val="FFFF00"/>
              </a:highlight>
              <a:latin typeface="Arial" panose="020B0604020202020204" pitchFamily="34" charset="0"/>
            </a:endParaRPr>
          </a:p>
          <a:p>
            <a:pPr marL="0" indent="0">
              <a:buNone/>
            </a:pPr>
            <a:endParaRPr lang="sv-SE" dirty="0"/>
          </a:p>
        </p:txBody>
      </p:sp>
    </p:spTree>
    <p:extLst>
      <p:ext uri="{BB962C8B-B14F-4D97-AF65-F5344CB8AC3E}">
        <p14:creationId xmlns:p14="http://schemas.microsoft.com/office/powerpoint/2010/main" val="21218140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B3508E-4FC3-713A-DC64-C45F50DF97E4}"/>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EE458002-113C-A145-D1F6-CF26E1EA8D62}"/>
              </a:ext>
            </a:extLst>
          </p:cNvPr>
          <p:cNvSpPr>
            <a:spLocks noGrp="1"/>
          </p:cNvSpPr>
          <p:nvPr>
            <p:ph type="title"/>
          </p:nvPr>
        </p:nvSpPr>
        <p:spPr/>
        <p:txBody>
          <a:bodyPr/>
          <a:lstStyle/>
          <a:p>
            <a:r>
              <a:rPr lang="sv-SE" dirty="0"/>
              <a:t>7 av 10 har fått broschyren till sin digitala brevlåda </a:t>
            </a:r>
          </a:p>
        </p:txBody>
      </p:sp>
      <p:sp>
        <p:nvSpPr>
          <p:cNvPr id="4" name="Platshållare för innehåll 3">
            <a:extLst>
              <a:ext uri="{FF2B5EF4-FFF2-40B4-BE49-F238E27FC236}">
                <a16:creationId xmlns:a16="http://schemas.microsoft.com/office/drawing/2014/main" id="{34DDC6DE-92FF-8A38-63C1-6FAF8BC02928}"/>
              </a:ext>
            </a:extLst>
          </p:cNvPr>
          <p:cNvSpPr>
            <a:spLocks noGrp="1"/>
          </p:cNvSpPr>
          <p:nvPr>
            <p:ph sz="half" idx="2"/>
          </p:nvPr>
        </p:nvSpPr>
        <p:spPr/>
        <p:txBody>
          <a:bodyPr/>
          <a:lstStyle/>
          <a:p>
            <a:r>
              <a:rPr lang="sv-SE" sz="1600" dirty="0"/>
              <a:t>Majoriteten (68 procent) uppger att de under hösten 2024 har fått broschyren ”Om krisen eller kriget kommer” skickad till sin digitala brevlåda. </a:t>
            </a:r>
          </a:p>
          <a:p>
            <a:r>
              <a:rPr lang="sv-SE" sz="1600" dirty="0"/>
              <a:t>Personer i åldern 16–25 år uppger i större utsträckning än andra åldersgrupper att de inte fått (23 procent) eller att de inte vet om de fått broschyren till sin digitala brevlåda (17 procent).</a:t>
            </a:r>
          </a:p>
          <a:p>
            <a:r>
              <a:rPr lang="sv-SE" sz="1600" dirty="0"/>
              <a:t>Personer över 46 år uppger i större utsträckning att de saknar digital brevlåda, 7–8 procent.</a:t>
            </a:r>
          </a:p>
          <a:p>
            <a:endParaRPr lang="sv-SE" sz="1600" dirty="0"/>
          </a:p>
        </p:txBody>
      </p:sp>
      <p:graphicFrame>
        <p:nvGraphicFramePr>
          <p:cNvPr id="5" name="Platshållare för innehåll 6">
            <a:extLst>
              <a:ext uri="{FF2B5EF4-FFF2-40B4-BE49-F238E27FC236}">
                <a16:creationId xmlns:a16="http://schemas.microsoft.com/office/drawing/2014/main" id="{AE8B0F55-794C-44EF-1C42-ABF97F204171}"/>
              </a:ext>
            </a:extLst>
          </p:cNvPr>
          <p:cNvGraphicFramePr>
            <a:graphicFrameLocks noGrp="1"/>
          </p:cNvGraphicFramePr>
          <p:nvPr>
            <p:ph sz="half" idx="1"/>
            <p:extLst>
              <p:ext uri="{D42A27DB-BD31-4B8C-83A1-F6EECF244321}">
                <p14:modId xmlns:p14="http://schemas.microsoft.com/office/powerpoint/2010/main" val="2017883505"/>
              </p:ext>
            </p:extLst>
          </p:nvPr>
        </p:nvGraphicFramePr>
        <p:xfrm>
          <a:off x="1227221" y="2265362"/>
          <a:ext cx="4678279" cy="4087311"/>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ruta 5">
            <a:extLst>
              <a:ext uri="{FF2B5EF4-FFF2-40B4-BE49-F238E27FC236}">
                <a16:creationId xmlns:a16="http://schemas.microsoft.com/office/drawing/2014/main" id="{BDB316AE-51CB-2F26-0D6C-9D5D7CAD738E}"/>
              </a:ext>
            </a:extLst>
          </p:cNvPr>
          <p:cNvSpPr txBox="1"/>
          <p:nvPr/>
        </p:nvSpPr>
        <p:spPr>
          <a:xfrm>
            <a:off x="263524" y="6437144"/>
            <a:ext cx="10779614" cy="369332"/>
          </a:xfrm>
          <a:prstGeom prst="rect">
            <a:avLst/>
          </a:prstGeom>
          <a:noFill/>
        </p:spPr>
        <p:txBody>
          <a:bodyPr wrap="square" lIns="0" tIns="0" rIns="0" bIns="0" rtlCol="0">
            <a:spAutoFit/>
          </a:bodyPr>
          <a:lstStyle/>
          <a:p>
            <a:r>
              <a:rPr lang="sv-SE" sz="1200" dirty="0"/>
              <a:t>Antal svarande: 2009, Har du under hösten fått broschyren ”Om krisen eller kriget kommer” i din digitala brevlåda, exempelvis Din myndighetspost, </a:t>
            </a:r>
            <a:r>
              <a:rPr lang="sv-SE" sz="1200" dirty="0" err="1"/>
              <a:t>Kivra</a:t>
            </a:r>
            <a:r>
              <a:rPr lang="sv-SE" sz="1200" dirty="0"/>
              <a:t> eller </a:t>
            </a:r>
            <a:r>
              <a:rPr lang="sv-SE" sz="1200" dirty="0" err="1"/>
              <a:t>Billo</a:t>
            </a:r>
            <a:r>
              <a:rPr lang="sv-SE" sz="1200" dirty="0"/>
              <a:t>?</a:t>
            </a:r>
          </a:p>
        </p:txBody>
      </p:sp>
    </p:spTree>
    <p:extLst>
      <p:ext uri="{BB962C8B-B14F-4D97-AF65-F5344CB8AC3E}">
        <p14:creationId xmlns:p14="http://schemas.microsoft.com/office/powerpoint/2010/main" val="558593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AB8DD9-15A2-8593-2E32-10776A5CFED3}"/>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353EB75B-3D1E-62ED-D8A3-21DE1196BB66}"/>
              </a:ext>
            </a:extLst>
          </p:cNvPr>
          <p:cNvSpPr>
            <a:spLocks noGrp="1"/>
          </p:cNvSpPr>
          <p:nvPr>
            <p:ph type="title"/>
          </p:nvPr>
        </p:nvSpPr>
        <p:spPr/>
        <p:txBody>
          <a:bodyPr/>
          <a:lstStyle/>
          <a:p>
            <a:r>
              <a:rPr lang="sv-SE" dirty="0"/>
              <a:t>Hälften sparade broschyren</a:t>
            </a:r>
          </a:p>
        </p:txBody>
      </p:sp>
      <p:sp>
        <p:nvSpPr>
          <p:cNvPr id="4" name="Platshållare för innehåll 3">
            <a:extLst>
              <a:ext uri="{FF2B5EF4-FFF2-40B4-BE49-F238E27FC236}">
                <a16:creationId xmlns:a16="http://schemas.microsoft.com/office/drawing/2014/main" id="{009AF92E-0F77-41C7-CFAB-26DED0BB870B}"/>
              </a:ext>
            </a:extLst>
          </p:cNvPr>
          <p:cNvSpPr>
            <a:spLocks noGrp="1"/>
          </p:cNvSpPr>
          <p:nvPr>
            <p:ph sz="half" idx="2"/>
          </p:nvPr>
        </p:nvSpPr>
        <p:spPr>
          <a:xfrm>
            <a:off x="6222315" y="2265118"/>
            <a:ext cx="4841198" cy="3834000"/>
          </a:xfrm>
        </p:spPr>
        <p:txBody>
          <a:bodyPr/>
          <a:lstStyle/>
          <a:p>
            <a:r>
              <a:rPr lang="sv-SE" sz="1600" dirty="0"/>
              <a:t>Drygt hälften (54 procent) sparade broschyren. 38 procent läste den senare och 26 procent läste den direkt. Endast 7 procent såg till att andra tog del av den. </a:t>
            </a:r>
          </a:p>
          <a:p>
            <a:r>
              <a:rPr lang="sv-SE" sz="1600" dirty="0"/>
              <a:t>Män (9 procent) uppger i större utsträckning än kvinnor (6 procent) att de såg till att andra tog del av den. </a:t>
            </a:r>
          </a:p>
          <a:p>
            <a:r>
              <a:rPr lang="sv-SE" sz="1600" dirty="0"/>
              <a:t>Personer i åldern 16–25 år läste i större utsträckning broschyren direkt (36 procent). </a:t>
            </a:r>
          </a:p>
          <a:p>
            <a:endParaRPr lang="sv-SE" sz="1600" dirty="0"/>
          </a:p>
          <a:p>
            <a:endParaRPr lang="sv-SE" sz="1600" dirty="0"/>
          </a:p>
          <a:p>
            <a:endParaRPr lang="sv-SE" sz="1600" dirty="0"/>
          </a:p>
        </p:txBody>
      </p:sp>
      <p:graphicFrame>
        <p:nvGraphicFramePr>
          <p:cNvPr id="5" name="Platshållare för innehåll 5">
            <a:extLst>
              <a:ext uri="{FF2B5EF4-FFF2-40B4-BE49-F238E27FC236}">
                <a16:creationId xmlns:a16="http://schemas.microsoft.com/office/drawing/2014/main" id="{DAAB0285-C83A-17DC-CB55-95D571319D72}"/>
              </a:ext>
            </a:extLst>
          </p:cNvPr>
          <p:cNvGraphicFramePr>
            <a:graphicFrameLocks noGrp="1"/>
          </p:cNvGraphicFramePr>
          <p:nvPr>
            <p:ph sz="half" idx="1"/>
            <p:extLst>
              <p:ext uri="{D42A27DB-BD31-4B8C-83A1-F6EECF244321}">
                <p14:modId xmlns:p14="http://schemas.microsoft.com/office/powerpoint/2010/main" val="116308391"/>
              </p:ext>
            </p:extLst>
          </p:nvPr>
        </p:nvGraphicFramePr>
        <p:xfrm>
          <a:off x="1064302" y="2265363"/>
          <a:ext cx="4841198" cy="3833812"/>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ruta 5">
            <a:extLst>
              <a:ext uri="{FF2B5EF4-FFF2-40B4-BE49-F238E27FC236}">
                <a16:creationId xmlns:a16="http://schemas.microsoft.com/office/drawing/2014/main" id="{BBC106E6-C654-1A01-1D8F-D27570C76B4A}"/>
              </a:ext>
            </a:extLst>
          </p:cNvPr>
          <p:cNvSpPr txBox="1"/>
          <p:nvPr/>
        </p:nvSpPr>
        <p:spPr>
          <a:xfrm>
            <a:off x="263525" y="6519205"/>
            <a:ext cx="9912626" cy="184666"/>
          </a:xfrm>
          <a:prstGeom prst="rect">
            <a:avLst/>
          </a:prstGeom>
          <a:noFill/>
        </p:spPr>
        <p:txBody>
          <a:bodyPr wrap="square" lIns="0" tIns="0" rIns="0" bIns="0" rtlCol="0">
            <a:spAutoFit/>
          </a:bodyPr>
          <a:lstStyle/>
          <a:p>
            <a:r>
              <a:rPr lang="sv-SE" sz="1200" dirty="0"/>
              <a:t>Antal svarande: 1870, Vad gjorde du efter att du fått broschyren? Detta var en flervalsfråga.</a:t>
            </a:r>
          </a:p>
        </p:txBody>
      </p:sp>
    </p:spTree>
    <p:extLst>
      <p:ext uri="{BB962C8B-B14F-4D97-AF65-F5344CB8AC3E}">
        <p14:creationId xmlns:p14="http://schemas.microsoft.com/office/powerpoint/2010/main" val="366891227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4860CA-BEB5-A62A-CC83-F596FC36093F}"/>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C974323C-6017-10A2-0DCC-E7F02E9B7F83}"/>
              </a:ext>
            </a:extLst>
          </p:cNvPr>
          <p:cNvSpPr>
            <a:spLocks noGrp="1"/>
          </p:cNvSpPr>
          <p:nvPr>
            <p:ph type="title"/>
          </p:nvPr>
        </p:nvSpPr>
        <p:spPr/>
        <p:txBody>
          <a:bodyPr/>
          <a:lstStyle/>
          <a:p>
            <a:r>
              <a:rPr lang="sv-SE" dirty="0"/>
              <a:t>4 av 10 har läst det mesta av innehållet</a:t>
            </a:r>
          </a:p>
        </p:txBody>
      </p:sp>
      <p:sp>
        <p:nvSpPr>
          <p:cNvPr id="4" name="Platshållare för innehåll 3">
            <a:extLst>
              <a:ext uri="{FF2B5EF4-FFF2-40B4-BE49-F238E27FC236}">
                <a16:creationId xmlns:a16="http://schemas.microsoft.com/office/drawing/2014/main" id="{C30CBBE4-358D-AA2B-1364-B51387D4B30E}"/>
              </a:ext>
            </a:extLst>
          </p:cNvPr>
          <p:cNvSpPr>
            <a:spLocks noGrp="1"/>
          </p:cNvSpPr>
          <p:nvPr>
            <p:ph sz="half" idx="2"/>
          </p:nvPr>
        </p:nvSpPr>
        <p:spPr>
          <a:xfrm>
            <a:off x="6222315" y="2265118"/>
            <a:ext cx="4841198" cy="3834000"/>
          </a:xfrm>
        </p:spPr>
        <p:txBody>
          <a:bodyPr/>
          <a:lstStyle/>
          <a:p>
            <a:r>
              <a:rPr lang="sv-SE" sz="1600" dirty="0"/>
              <a:t>39 procent av de som läst broschyren uppger att de har läst det mesta av innehållet. Nästan lika stor andel (37 procent) svarar att de läst delar av innehållet. En fjärdedel (24 procent) menar att de läst allt innehåll. </a:t>
            </a:r>
          </a:p>
          <a:p>
            <a:r>
              <a:rPr lang="sv-SE" sz="1600" dirty="0"/>
              <a:t>Personer i åldern 56–65 år uppger i större utsträckning än övriga att de läst det mesta i broschyren (47 procent).</a:t>
            </a:r>
          </a:p>
          <a:p>
            <a:endParaRPr lang="sv-SE" sz="1600" dirty="0"/>
          </a:p>
        </p:txBody>
      </p:sp>
      <p:graphicFrame>
        <p:nvGraphicFramePr>
          <p:cNvPr id="5" name="Platshållare för innehåll 5">
            <a:extLst>
              <a:ext uri="{FF2B5EF4-FFF2-40B4-BE49-F238E27FC236}">
                <a16:creationId xmlns:a16="http://schemas.microsoft.com/office/drawing/2014/main" id="{1C68198A-1454-DF2C-8F2C-3FBB2CA10038}"/>
              </a:ext>
            </a:extLst>
          </p:cNvPr>
          <p:cNvGraphicFramePr>
            <a:graphicFrameLocks noGrp="1"/>
          </p:cNvGraphicFramePr>
          <p:nvPr>
            <p:ph sz="half" idx="1"/>
            <p:extLst>
              <p:ext uri="{D42A27DB-BD31-4B8C-83A1-F6EECF244321}">
                <p14:modId xmlns:p14="http://schemas.microsoft.com/office/powerpoint/2010/main" val="1444444091"/>
              </p:ext>
            </p:extLst>
          </p:nvPr>
        </p:nvGraphicFramePr>
        <p:xfrm>
          <a:off x="1064302" y="2265363"/>
          <a:ext cx="4841198" cy="3833812"/>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ruta 5">
            <a:extLst>
              <a:ext uri="{FF2B5EF4-FFF2-40B4-BE49-F238E27FC236}">
                <a16:creationId xmlns:a16="http://schemas.microsoft.com/office/drawing/2014/main" id="{0400C73E-0E77-CFCC-9BC4-BF33F6572C6A}"/>
              </a:ext>
            </a:extLst>
          </p:cNvPr>
          <p:cNvSpPr txBox="1"/>
          <p:nvPr/>
        </p:nvSpPr>
        <p:spPr>
          <a:xfrm>
            <a:off x="263525" y="6519205"/>
            <a:ext cx="9912626" cy="184666"/>
          </a:xfrm>
          <a:prstGeom prst="rect">
            <a:avLst/>
          </a:prstGeom>
          <a:noFill/>
        </p:spPr>
        <p:txBody>
          <a:bodyPr wrap="square" lIns="0" tIns="0" rIns="0" bIns="0" rtlCol="0">
            <a:spAutoFit/>
          </a:bodyPr>
          <a:lstStyle/>
          <a:p>
            <a:r>
              <a:rPr lang="sv-SE" sz="1200" dirty="0"/>
              <a:t>Antal svarande: 1161, I vilken utsträckning har du läst innehållet i broschyren?</a:t>
            </a:r>
          </a:p>
        </p:txBody>
      </p:sp>
    </p:spTree>
    <p:extLst>
      <p:ext uri="{BB962C8B-B14F-4D97-AF65-F5344CB8AC3E}">
        <p14:creationId xmlns:p14="http://schemas.microsoft.com/office/powerpoint/2010/main" val="37188553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CF9E42-9B77-70BE-B273-DFB4A52F6876}"/>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0A1D1F6B-FF85-5FC4-C729-821B1A511099}"/>
              </a:ext>
            </a:extLst>
          </p:cNvPr>
          <p:cNvSpPr>
            <a:spLocks noGrp="1"/>
          </p:cNvSpPr>
          <p:nvPr>
            <p:ph type="title"/>
          </p:nvPr>
        </p:nvSpPr>
        <p:spPr/>
        <p:txBody>
          <a:bodyPr/>
          <a:lstStyle/>
          <a:p>
            <a:r>
              <a:rPr lang="sv-SE" dirty="0"/>
              <a:t>7 av 10 minns vad broschyren handlar om</a:t>
            </a:r>
          </a:p>
        </p:txBody>
      </p:sp>
      <p:sp>
        <p:nvSpPr>
          <p:cNvPr id="4" name="Platshållare för innehåll 3">
            <a:extLst>
              <a:ext uri="{FF2B5EF4-FFF2-40B4-BE49-F238E27FC236}">
                <a16:creationId xmlns:a16="http://schemas.microsoft.com/office/drawing/2014/main" id="{6B2E530A-7DF8-37B2-C939-1D7A453A6143}"/>
              </a:ext>
            </a:extLst>
          </p:cNvPr>
          <p:cNvSpPr>
            <a:spLocks noGrp="1"/>
          </p:cNvSpPr>
          <p:nvPr>
            <p:ph sz="half" idx="2"/>
          </p:nvPr>
        </p:nvSpPr>
        <p:spPr/>
        <p:txBody>
          <a:bodyPr/>
          <a:lstStyle/>
          <a:p>
            <a:r>
              <a:rPr lang="sv-SE" sz="1600" dirty="0"/>
              <a:t>68 procent uppger att de minns vad broschyren handlar om. </a:t>
            </a:r>
          </a:p>
          <a:p>
            <a:r>
              <a:rPr lang="sv-SE" sz="1600" dirty="0"/>
              <a:t>Det är en större andel män (18 procent) som uppger att de inte minns vad broschyren handlade om, jämfört med kvinnor (12 procent).</a:t>
            </a:r>
          </a:p>
          <a:p>
            <a:r>
              <a:rPr lang="sv-SE" sz="1600" dirty="0"/>
              <a:t>Personer vars högsta examen är grundskola/realskola (31 procent) uppger i högre utsträckning än övriga att de inte minns vad broschyren handlade om.   </a:t>
            </a:r>
          </a:p>
          <a:p>
            <a:endParaRPr lang="sv-SE" sz="1600" dirty="0"/>
          </a:p>
          <a:p>
            <a:endParaRPr lang="sv-SE" sz="1600" dirty="0"/>
          </a:p>
        </p:txBody>
      </p:sp>
      <p:graphicFrame>
        <p:nvGraphicFramePr>
          <p:cNvPr id="5" name="Platshållare för innehåll 6">
            <a:extLst>
              <a:ext uri="{FF2B5EF4-FFF2-40B4-BE49-F238E27FC236}">
                <a16:creationId xmlns:a16="http://schemas.microsoft.com/office/drawing/2014/main" id="{149163A9-E801-209B-52E9-F211B2230B45}"/>
              </a:ext>
            </a:extLst>
          </p:cNvPr>
          <p:cNvGraphicFramePr>
            <a:graphicFrameLocks noGrp="1"/>
          </p:cNvGraphicFramePr>
          <p:nvPr>
            <p:ph sz="half" idx="1"/>
            <p:extLst>
              <p:ext uri="{D42A27DB-BD31-4B8C-83A1-F6EECF244321}">
                <p14:modId xmlns:p14="http://schemas.microsoft.com/office/powerpoint/2010/main" val="2081799237"/>
              </p:ext>
            </p:extLst>
          </p:nvPr>
        </p:nvGraphicFramePr>
        <p:xfrm>
          <a:off x="1773238" y="2265363"/>
          <a:ext cx="4132262" cy="3833812"/>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ruta 5">
            <a:extLst>
              <a:ext uri="{FF2B5EF4-FFF2-40B4-BE49-F238E27FC236}">
                <a16:creationId xmlns:a16="http://schemas.microsoft.com/office/drawing/2014/main" id="{329605DF-EE6E-1B98-F9AD-95B93F5D5C17}"/>
              </a:ext>
            </a:extLst>
          </p:cNvPr>
          <p:cNvSpPr txBox="1"/>
          <p:nvPr/>
        </p:nvSpPr>
        <p:spPr>
          <a:xfrm>
            <a:off x="263524" y="6519205"/>
            <a:ext cx="10090445" cy="184666"/>
          </a:xfrm>
          <a:prstGeom prst="rect">
            <a:avLst/>
          </a:prstGeom>
          <a:noFill/>
        </p:spPr>
        <p:txBody>
          <a:bodyPr wrap="square" lIns="0" tIns="0" rIns="0" bIns="0" rtlCol="0">
            <a:spAutoFit/>
          </a:bodyPr>
          <a:lstStyle/>
          <a:p>
            <a:r>
              <a:rPr lang="sv-SE" sz="1200" dirty="0"/>
              <a:t>Antal svarande: 2009, Minns du vad broschyren handlade om?</a:t>
            </a:r>
          </a:p>
        </p:txBody>
      </p:sp>
    </p:spTree>
    <p:extLst>
      <p:ext uri="{BB962C8B-B14F-4D97-AF65-F5344CB8AC3E}">
        <p14:creationId xmlns:p14="http://schemas.microsoft.com/office/powerpoint/2010/main" val="427625329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28367B9D-A337-F369-2043-381948B20C85}"/>
              </a:ext>
            </a:extLst>
          </p:cNvPr>
          <p:cNvSpPr>
            <a:spLocks noGrp="1"/>
          </p:cNvSpPr>
          <p:nvPr>
            <p:ph type="title"/>
          </p:nvPr>
        </p:nvSpPr>
        <p:spPr>
          <a:xfrm>
            <a:off x="1773388" y="847166"/>
            <a:ext cx="8580582" cy="966397"/>
          </a:xfrm>
        </p:spPr>
        <p:txBody>
          <a:bodyPr/>
          <a:lstStyle/>
          <a:p>
            <a:r>
              <a:rPr lang="sv-SE" dirty="0"/>
              <a:t>Budskap och information som man kommer ihåg</a:t>
            </a:r>
          </a:p>
        </p:txBody>
      </p:sp>
      <p:sp>
        <p:nvSpPr>
          <p:cNvPr id="6" name="Platshållare för innehåll 5">
            <a:extLst>
              <a:ext uri="{FF2B5EF4-FFF2-40B4-BE49-F238E27FC236}">
                <a16:creationId xmlns:a16="http://schemas.microsoft.com/office/drawing/2014/main" id="{0B1435B6-1960-36C6-43D3-47463470A2C1}"/>
              </a:ext>
            </a:extLst>
          </p:cNvPr>
          <p:cNvSpPr>
            <a:spLocks noGrp="1"/>
          </p:cNvSpPr>
          <p:nvPr>
            <p:ph idx="1"/>
          </p:nvPr>
        </p:nvSpPr>
        <p:spPr>
          <a:xfrm>
            <a:off x="1773388" y="2074820"/>
            <a:ext cx="8580582" cy="4182289"/>
          </a:xfrm>
        </p:spPr>
        <p:txBody>
          <a:bodyPr/>
          <a:lstStyle/>
          <a:p>
            <a:r>
              <a:rPr lang="sv-SE" sz="1600" b="1" dirty="0"/>
              <a:t>Beredskap inför kris och krig: </a:t>
            </a:r>
            <a:r>
              <a:rPr lang="sv-SE" sz="1600" dirty="0"/>
              <a:t>Några minns att broschyren berör vikten av att vara förberedd för olika typer av kriser, exempelvis elavbrott samt angrepp från främmande makt. </a:t>
            </a:r>
          </a:p>
          <a:p>
            <a:r>
              <a:rPr lang="sv-SE" sz="1600" b="1" dirty="0"/>
              <a:t>Eget ansvar och självförsörjning: </a:t>
            </a:r>
            <a:r>
              <a:rPr lang="sv-SE" sz="1600" dirty="0"/>
              <a:t>Flera minns innehåll om att individer bör ta ansvar för sin egen försörjning och kunna klara sig själv under en viss period, vanligtvis en vecka eller två. </a:t>
            </a:r>
          </a:p>
          <a:p>
            <a:r>
              <a:rPr lang="sv-SE" sz="1600" b="1" dirty="0"/>
              <a:t>Förberedelser och nödvändigheter</a:t>
            </a:r>
            <a:r>
              <a:rPr lang="sv-SE" sz="1600" dirty="0"/>
              <a:t>: Det är flera som minns att broschyren listar olika saker man bör ha hemma, såsom vatten, mat, konserver, batterier och stearinljus.</a:t>
            </a:r>
          </a:p>
          <a:p>
            <a:r>
              <a:rPr lang="sv-SE" sz="1600" b="1" dirty="0"/>
              <a:t>Skyddsrum och säkerhet: </a:t>
            </a:r>
            <a:r>
              <a:rPr lang="sv-SE" sz="1600" dirty="0"/>
              <a:t>Några minns att broschyren lyfter att det är viktigt att veta var närmaste skyddsrum finns och hur man ska agera vid en krissituation.</a:t>
            </a:r>
          </a:p>
          <a:p>
            <a:r>
              <a:rPr lang="sv-SE" sz="1600" b="1" dirty="0"/>
              <a:t>Kommunikation och information: </a:t>
            </a:r>
            <a:r>
              <a:rPr lang="sv-SE" sz="1600" dirty="0"/>
              <a:t>Vissa minns att broschyren lyfter vikten av att lyssna på radio och följa myndigheternas instruktioner för att få aktuell information och veta hur man ska agera.</a:t>
            </a:r>
          </a:p>
          <a:p>
            <a:r>
              <a:rPr lang="sv-SE" sz="1600" b="1" dirty="0"/>
              <a:t>Hjälpa andra och gemenskap</a:t>
            </a:r>
            <a:r>
              <a:rPr lang="sv-SE" sz="1600" dirty="0"/>
              <a:t>: Några minns även att broschyren innehåller information om att man ska hjälpa andra vid behov och att gemenskapen är viktig vid kriser. </a:t>
            </a:r>
          </a:p>
        </p:txBody>
      </p:sp>
    </p:spTree>
    <p:extLst>
      <p:ext uri="{BB962C8B-B14F-4D97-AF65-F5344CB8AC3E}">
        <p14:creationId xmlns:p14="http://schemas.microsoft.com/office/powerpoint/2010/main" val="8015170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ndad rektangulär pratbubbla 3">
            <a:extLst>
              <a:ext uri="{FF2B5EF4-FFF2-40B4-BE49-F238E27FC236}">
                <a16:creationId xmlns:a16="http://schemas.microsoft.com/office/drawing/2014/main" id="{5AF14D61-FA90-654F-837B-47EFF2DBA822}"/>
              </a:ext>
            </a:extLst>
          </p:cNvPr>
          <p:cNvSpPr/>
          <p:nvPr/>
        </p:nvSpPr>
        <p:spPr>
          <a:xfrm>
            <a:off x="1189928" y="3413563"/>
            <a:ext cx="1759348" cy="777805"/>
          </a:xfrm>
          <a:prstGeom prst="wedgeRoundRectCallout">
            <a:avLst>
              <a:gd name="adj1" fmla="val -37109"/>
              <a:gd name="adj2" fmla="val 68645"/>
              <a:gd name="adj3" fmla="val 1666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i="1" dirty="0">
                <a:solidFill>
                  <a:schemeClr val="tx1">
                    <a:lumMod val="65000"/>
                    <a:lumOff val="35000"/>
                  </a:schemeClr>
                </a:solidFill>
                <a:latin typeface="+mj-lt"/>
              </a:rPr>
              <a:t>Om varningssystemet</a:t>
            </a:r>
          </a:p>
        </p:txBody>
      </p:sp>
      <p:sp>
        <p:nvSpPr>
          <p:cNvPr id="2" name="Rundad rektangulär pratbubbla 1">
            <a:extLst>
              <a:ext uri="{FF2B5EF4-FFF2-40B4-BE49-F238E27FC236}">
                <a16:creationId xmlns:a16="http://schemas.microsoft.com/office/drawing/2014/main" id="{5599C74E-419C-AE31-060B-2DBA1AAAB743}"/>
              </a:ext>
            </a:extLst>
          </p:cNvPr>
          <p:cNvSpPr/>
          <p:nvPr/>
        </p:nvSpPr>
        <p:spPr>
          <a:xfrm>
            <a:off x="3939975" y="1771997"/>
            <a:ext cx="1949849" cy="1008407"/>
          </a:xfrm>
          <a:prstGeom prst="wedgeRoundRectCallout">
            <a:avLst>
              <a:gd name="adj1" fmla="val -37109"/>
              <a:gd name="adj2" fmla="val 68645"/>
              <a:gd name="adj3" fmla="val 1666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b="0" i="1" u="none" strike="noStrike" dirty="0">
                <a:solidFill>
                  <a:srgbClr val="000000"/>
                </a:solidFill>
                <a:effectLst/>
                <a:latin typeface="+mj-lt"/>
              </a:rPr>
              <a:t>Att alla har ett ansvar att förbereda sig.</a:t>
            </a:r>
            <a:endParaRPr lang="sv-SE" sz="1200" i="1" dirty="0">
              <a:solidFill>
                <a:schemeClr val="tx1">
                  <a:lumMod val="65000"/>
                  <a:lumOff val="35000"/>
                </a:schemeClr>
              </a:solidFill>
              <a:latin typeface="+mj-lt"/>
            </a:endParaRPr>
          </a:p>
        </p:txBody>
      </p:sp>
      <p:sp>
        <p:nvSpPr>
          <p:cNvPr id="3" name="Rundad rektangulär pratbubbla 2">
            <a:extLst>
              <a:ext uri="{FF2B5EF4-FFF2-40B4-BE49-F238E27FC236}">
                <a16:creationId xmlns:a16="http://schemas.microsoft.com/office/drawing/2014/main" id="{E159CD34-09B7-CF73-CCD1-2B3C1DFBB641}"/>
              </a:ext>
            </a:extLst>
          </p:cNvPr>
          <p:cNvSpPr/>
          <p:nvPr/>
        </p:nvSpPr>
        <p:spPr>
          <a:xfrm>
            <a:off x="4965699" y="2960378"/>
            <a:ext cx="1759348" cy="987425"/>
          </a:xfrm>
          <a:prstGeom prst="wedgeRoundRectCallout">
            <a:avLst>
              <a:gd name="adj1" fmla="val -37109"/>
              <a:gd name="adj2" fmla="val 68645"/>
              <a:gd name="adj3" fmla="val 1666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i="1" dirty="0">
                <a:solidFill>
                  <a:schemeClr val="tx1">
                    <a:lumMod val="65000"/>
                    <a:lumOff val="35000"/>
                  </a:schemeClr>
                </a:solidFill>
                <a:latin typeface="+mj-lt"/>
              </a:rPr>
              <a:t>Var vi ska söka skydd och hur vi ska förbereda oss med mat osv</a:t>
            </a:r>
          </a:p>
        </p:txBody>
      </p:sp>
      <p:sp>
        <p:nvSpPr>
          <p:cNvPr id="8" name="Rundad rektangulär pratbubbla 7">
            <a:extLst>
              <a:ext uri="{FF2B5EF4-FFF2-40B4-BE49-F238E27FC236}">
                <a16:creationId xmlns:a16="http://schemas.microsoft.com/office/drawing/2014/main" id="{7586899F-6E8C-41E7-5BE4-2AA769329027}"/>
              </a:ext>
            </a:extLst>
          </p:cNvPr>
          <p:cNvSpPr/>
          <p:nvPr/>
        </p:nvSpPr>
        <p:spPr>
          <a:xfrm>
            <a:off x="3155552" y="3879780"/>
            <a:ext cx="1759348" cy="1279525"/>
          </a:xfrm>
          <a:prstGeom prst="wedgeRoundRectCallout">
            <a:avLst>
              <a:gd name="adj1" fmla="val -37109"/>
              <a:gd name="adj2" fmla="val 68645"/>
              <a:gd name="adj3" fmla="val 1666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i="1" dirty="0">
                <a:solidFill>
                  <a:schemeClr val="tx1">
                    <a:lumMod val="65000"/>
                    <a:lumOff val="35000"/>
                  </a:schemeClr>
                </a:solidFill>
                <a:latin typeface="+mj-lt"/>
              </a:rPr>
              <a:t>Vad man ska tänka på när väl krisen kommer, som vart man ska vända sig för att ta reda på skyddsrum tex</a:t>
            </a:r>
          </a:p>
        </p:txBody>
      </p:sp>
      <p:sp>
        <p:nvSpPr>
          <p:cNvPr id="11" name="Rundad rektangulär pratbubbla 10">
            <a:extLst>
              <a:ext uri="{FF2B5EF4-FFF2-40B4-BE49-F238E27FC236}">
                <a16:creationId xmlns:a16="http://schemas.microsoft.com/office/drawing/2014/main" id="{4AE4497B-A7FE-A926-4C99-C054A3F2F622}"/>
              </a:ext>
            </a:extLst>
          </p:cNvPr>
          <p:cNvSpPr/>
          <p:nvPr/>
        </p:nvSpPr>
        <p:spPr>
          <a:xfrm>
            <a:off x="5619354" y="4323521"/>
            <a:ext cx="2921000" cy="1279525"/>
          </a:xfrm>
          <a:prstGeom prst="wedgeRoundRectCallout">
            <a:avLst>
              <a:gd name="adj1" fmla="val 35065"/>
              <a:gd name="adj2" fmla="val 62690"/>
              <a:gd name="adj3" fmla="val 1666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i="1" dirty="0">
                <a:solidFill>
                  <a:schemeClr val="tx1">
                    <a:lumMod val="65000"/>
                    <a:lumOff val="35000"/>
                  </a:schemeClr>
                </a:solidFill>
                <a:latin typeface="+mj-lt"/>
              </a:rPr>
              <a:t>Att tänka på sin egna förberedelser i hushållet och det ansvar som åligger medborgarna i Sverige att bidra till den samlade insatsen när det gäller att försvara landet mot yttre hot och kriser.</a:t>
            </a:r>
          </a:p>
        </p:txBody>
      </p:sp>
      <p:sp>
        <p:nvSpPr>
          <p:cNvPr id="14" name="Rundad rektangulär pratbubbla 13">
            <a:extLst>
              <a:ext uri="{FF2B5EF4-FFF2-40B4-BE49-F238E27FC236}">
                <a16:creationId xmlns:a16="http://schemas.microsoft.com/office/drawing/2014/main" id="{F89C103E-2190-7A6A-4990-F56C8F0C7E11}"/>
              </a:ext>
            </a:extLst>
          </p:cNvPr>
          <p:cNvSpPr/>
          <p:nvPr/>
        </p:nvSpPr>
        <p:spPr>
          <a:xfrm>
            <a:off x="6346628" y="1260405"/>
            <a:ext cx="2193726" cy="1519999"/>
          </a:xfrm>
          <a:prstGeom prst="wedgeRoundRectCallout">
            <a:avLst>
              <a:gd name="adj1" fmla="val 32911"/>
              <a:gd name="adj2" fmla="val 67166"/>
              <a:gd name="adj3" fmla="val 1666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i="1" dirty="0">
                <a:solidFill>
                  <a:schemeClr val="tx1">
                    <a:lumMod val="65000"/>
                    <a:lumOff val="35000"/>
                  </a:schemeClr>
                </a:solidFill>
                <a:latin typeface="+mj-lt"/>
              </a:rPr>
              <a:t>Vad jag ska tänka på i olika situationer, hur jag </a:t>
            </a:r>
            <a:r>
              <a:rPr lang="sv-SE" sz="1200" i="1" dirty="0" err="1">
                <a:solidFill>
                  <a:schemeClr val="tx1">
                    <a:lumMod val="65000"/>
                    <a:lumOff val="35000"/>
                  </a:schemeClr>
                </a:solidFill>
                <a:latin typeface="+mj-lt"/>
              </a:rPr>
              <a:t>sk</a:t>
            </a:r>
            <a:r>
              <a:rPr lang="sv-SE" sz="1200" i="1" dirty="0">
                <a:solidFill>
                  <a:schemeClr val="tx1">
                    <a:lumMod val="65000"/>
                    <a:lumOff val="35000"/>
                  </a:schemeClr>
                </a:solidFill>
                <a:latin typeface="+mj-lt"/>
              </a:rPr>
              <a:t> tolka larmet, vad jag bör ha hemma för att klara mig en vecka.</a:t>
            </a:r>
          </a:p>
        </p:txBody>
      </p:sp>
      <p:sp>
        <p:nvSpPr>
          <p:cNvPr id="15" name="Rubrik 14">
            <a:extLst>
              <a:ext uri="{FF2B5EF4-FFF2-40B4-BE49-F238E27FC236}">
                <a16:creationId xmlns:a16="http://schemas.microsoft.com/office/drawing/2014/main" id="{F9E7E88E-EBDB-A5B2-C83D-729F436D3091}"/>
              </a:ext>
            </a:extLst>
          </p:cNvPr>
          <p:cNvSpPr>
            <a:spLocks noGrp="1"/>
          </p:cNvSpPr>
          <p:nvPr>
            <p:ph type="title"/>
          </p:nvPr>
        </p:nvSpPr>
        <p:spPr/>
        <p:txBody>
          <a:bodyPr/>
          <a:lstStyle/>
          <a:p>
            <a:r>
              <a:rPr lang="sv-SE" b="1" dirty="0">
                <a:solidFill>
                  <a:schemeClr val="tx1"/>
                </a:solidFill>
                <a:latin typeface="+mj-lt"/>
              </a:rPr>
              <a:t>Ett urval av svar</a:t>
            </a:r>
            <a:endParaRPr lang="sv-SE" dirty="0">
              <a:solidFill>
                <a:schemeClr val="tx1"/>
              </a:solidFill>
            </a:endParaRPr>
          </a:p>
        </p:txBody>
      </p:sp>
      <p:sp>
        <p:nvSpPr>
          <p:cNvPr id="18" name="Rundad rektangulär pratbubbla 17">
            <a:extLst>
              <a:ext uri="{FF2B5EF4-FFF2-40B4-BE49-F238E27FC236}">
                <a16:creationId xmlns:a16="http://schemas.microsoft.com/office/drawing/2014/main" id="{72459AA9-CD06-69F3-2CCA-2411CBDC16AD}"/>
              </a:ext>
            </a:extLst>
          </p:cNvPr>
          <p:cNvSpPr/>
          <p:nvPr/>
        </p:nvSpPr>
        <p:spPr>
          <a:xfrm>
            <a:off x="446282" y="4729410"/>
            <a:ext cx="2004816" cy="1648698"/>
          </a:xfrm>
          <a:prstGeom prst="wedgeRoundRectCallout">
            <a:avLst>
              <a:gd name="adj1" fmla="val -37109"/>
              <a:gd name="adj2" fmla="val 68645"/>
              <a:gd name="adj3" fmla="val 1666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i="1" dirty="0">
                <a:solidFill>
                  <a:schemeClr val="tx1">
                    <a:lumMod val="65000"/>
                    <a:lumOff val="35000"/>
                  </a:schemeClr>
                </a:solidFill>
                <a:latin typeface="+mj-lt"/>
              </a:rPr>
              <a:t>Skrämselpropaganda</a:t>
            </a:r>
          </a:p>
        </p:txBody>
      </p:sp>
      <p:sp>
        <p:nvSpPr>
          <p:cNvPr id="19" name="Rundad rektangulär pratbubbla 18">
            <a:extLst>
              <a:ext uri="{FF2B5EF4-FFF2-40B4-BE49-F238E27FC236}">
                <a16:creationId xmlns:a16="http://schemas.microsoft.com/office/drawing/2014/main" id="{430E27FF-79FE-98CE-BBA3-7CECE8F02964}"/>
              </a:ext>
            </a:extLst>
          </p:cNvPr>
          <p:cNvSpPr/>
          <p:nvPr/>
        </p:nvSpPr>
        <p:spPr>
          <a:xfrm>
            <a:off x="8708831" y="2278966"/>
            <a:ext cx="2921000" cy="1962520"/>
          </a:xfrm>
          <a:prstGeom prst="wedgeRoundRectCallout">
            <a:avLst>
              <a:gd name="adj1" fmla="val 35065"/>
              <a:gd name="adj2" fmla="val 62690"/>
              <a:gd name="adj3" fmla="val 1666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i="1" dirty="0">
                <a:solidFill>
                  <a:schemeClr val="tx1">
                    <a:lumMod val="65000"/>
                    <a:lumOff val="35000"/>
                  </a:schemeClr>
                </a:solidFill>
                <a:latin typeface="+mj-lt"/>
              </a:rPr>
              <a:t>Budskapet att förbereda sig, att samhället har ansvar för att fortsätta hjälpa de som idag får hjälp (t ex hemtjänst) och att övriga är skyldiga att förbereda sig för att kunna fortsätta ta hand om sig själva. Informationen och vad som bör ingå i en krislåda. Signaler som VMA och att ta del av information via P4.</a:t>
            </a:r>
          </a:p>
        </p:txBody>
      </p:sp>
      <p:sp>
        <p:nvSpPr>
          <p:cNvPr id="20" name="Rundad rektangulär pratbubbla 19">
            <a:extLst>
              <a:ext uri="{FF2B5EF4-FFF2-40B4-BE49-F238E27FC236}">
                <a16:creationId xmlns:a16="http://schemas.microsoft.com/office/drawing/2014/main" id="{5E3D8E07-55F0-F29F-6EC5-212EFA263E19}"/>
              </a:ext>
            </a:extLst>
          </p:cNvPr>
          <p:cNvSpPr/>
          <p:nvPr/>
        </p:nvSpPr>
        <p:spPr>
          <a:xfrm>
            <a:off x="9310607" y="4912456"/>
            <a:ext cx="2674148" cy="777805"/>
          </a:xfrm>
          <a:prstGeom prst="wedgeRoundRectCallout">
            <a:avLst>
              <a:gd name="adj1" fmla="val -37109"/>
              <a:gd name="adj2" fmla="val 68645"/>
              <a:gd name="adj3" fmla="val 1666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i="1" dirty="0">
                <a:solidFill>
                  <a:schemeClr val="tx1">
                    <a:lumMod val="65000"/>
                    <a:lumOff val="35000"/>
                  </a:schemeClr>
                </a:solidFill>
                <a:latin typeface="+mj-lt"/>
              </a:rPr>
              <a:t>Beredskapsråd för när Sverige befinner sig i krig eller i kris. Råd för hur man ska tänka och förbereda sig</a:t>
            </a:r>
          </a:p>
        </p:txBody>
      </p:sp>
      <p:sp>
        <p:nvSpPr>
          <p:cNvPr id="21" name="Rundad rektangulär pratbubbla 20">
            <a:extLst>
              <a:ext uri="{FF2B5EF4-FFF2-40B4-BE49-F238E27FC236}">
                <a16:creationId xmlns:a16="http://schemas.microsoft.com/office/drawing/2014/main" id="{3BE3DF54-8D49-D5E2-0628-7AD637827050}"/>
              </a:ext>
            </a:extLst>
          </p:cNvPr>
          <p:cNvSpPr/>
          <p:nvPr/>
        </p:nvSpPr>
        <p:spPr>
          <a:xfrm>
            <a:off x="510763" y="1260405"/>
            <a:ext cx="2972407" cy="1809212"/>
          </a:xfrm>
          <a:prstGeom prst="wedgeRoundRectCallout">
            <a:avLst>
              <a:gd name="adj1" fmla="val -37109"/>
              <a:gd name="adj2" fmla="val 68645"/>
              <a:gd name="adj3" fmla="val 1666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i="1" dirty="0">
                <a:solidFill>
                  <a:schemeClr val="tx1">
                    <a:lumMod val="65000"/>
                    <a:lumOff val="35000"/>
                  </a:schemeClr>
                </a:solidFill>
                <a:latin typeface="+mj-lt"/>
              </a:rPr>
              <a:t>Jag minns att de räknade upp flera sätt som Sverige kan bli attackerat på; inte bara militärt angrepp, utan cyberattacker, påverkanskampanjer etc. Det fanns information om hur man skyddar sig från luftangrepp; söka skydd, och om tjänsteplikt och om beredskapslarm minns jag också.</a:t>
            </a:r>
          </a:p>
        </p:txBody>
      </p:sp>
    </p:spTree>
    <p:extLst>
      <p:ext uri="{BB962C8B-B14F-4D97-AF65-F5344CB8AC3E}">
        <p14:creationId xmlns:p14="http://schemas.microsoft.com/office/powerpoint/2010/main" val="20603632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A44E81-2BFC-F679-8834-736E4495E202}"/>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0AFF697E-E6B9-8416-0A68-2E4E29DE0B47}"/>
              </a:ext>
            </a:extLst>
          </p:cNvPr>
          <p:cNvSpPr>
            <a:spLocks noGrp="1"/>
          </p:cNvSpPr>
          <p:nvPr>
            <p:ph type="title"/>
          </p:nvPr>
        </p:nvSpPr>
        <p:spPr>
          <a:xfrm>
            <a:off x="1773388" y="1108423"/>
            <a:ext cx="8722334" cy="966397"/>
          </a:xfrm>
        </p:spPr>
        <p:txBody>
          <a:bodyPr/>
          <a:lstStyle/>
          <a:p>
            <a:r>
              <a:rPr lang="sv-SE" dirty="0"/>
              <a:t>7 av 10 tycker innehållet är enkelt att förstå </a:t>
            </a:r>
          </a:p>
        </p:txBody>
      </p:sp>
      <p:sp>
        <p:nvSpPr>
          <p:cNvPr id="4" name="Platshållare för innehåll 3">
            <a:extLst>
              <a:ext uri="{FF2B5EF4-FFF2-40B4-BE49-F238E27FC236}">
                <a16:creationId xmlns:a16="http://schemas.microsoft.com/office/drawing/2014/main" id="{C21E00C5-93AF-D3BA-590C-6B873C69929B}"/>
              </a:ext>
            </a:extLst>
          </p:cNvPr>
          <p:cNvSpPr>
            <a:spLocks noGrp="1"/>
          </p:cNvSpPr>
          <p:nvPr>
            <p:ph sz="half" idx="2"/>
          </p:nvPr>
        </p:nvSpPr>
        <p:spPr>
          <a:xfrm>
            <a:off x="6222315" y="2265118"/>
            <a:ext cx="4531543" cy="3834000"/>
          </a:xfrm>
        </p:spPr>
        <p:txBody>
          <a:bodyPr/>
          <a:lstStyle/>
          <a:p>
            <a:r>
              <a:rPr lang="sv-SE" sz="1600" dirty="0"/>
              <a:t>69 procent uppger att de tycker innehållet i broschyren är enkelt att förstå. Drygt en fjärdedel (28 procent) känner sig osäkra. </a:t>
            </a:r>
          </a:p>
          <a:p>
            <a:r>
              <a:rPr lang="sv-SE" sz="1600" dirty="0"/>
              <a:t>Kvinnor (72 procent) uppger i något högre utsträckning än män (66 procent) att innehållet var enkelt att förstå. </a:t>
            </a:r>
          </a:p>
          <a:p>
            <a:r>
              <a:rPr lang="sv-SE" sz="1600" dirty="0"/>
              <a:t>16–25-åringar (38 procent) var i större utsträckning osäkra på ifall innehållet var enkelt att förstå, jämfört med övriga. </a:t>
            </a:r>
          </a:p>
          <a:p>
            <a:r>
              <a:rPr lang="sv-SE" sz="1600" dirty="0"/>
              <a:t>Personer som läst minst 60 poäng på högskola/universitet instämde i större utsträckning att innehållet var enkelt att förstå, jämfört med övriga. </a:t>
            </a:r>
          </a:p>
          <a:p>
            <a:endParaRPr lang="sv-SE" sz="1600" dirty="0"/>
          </a:p>
        </p:txBody>
      </p:sp>
      <p:graphicFrame>
        <p:nvGraphicFramePr>
          <p:cNvPr id="5" name="Platshållare för innehåll 6">
            <a:extLst>
              <a:ext uri="{FF2B5EF4-FFF2-40B4-BE49-F238E27FC236}">
                <a16:creationId xmlns:a16="http://schemas.microsoft.com/office/drawing/2014/main" id="{951833A1-D2C2-B0AE-66F6-1D07447D13DD}"/>
              </a:ext>
            </a:extLst>
          </p:cNvPr>
          <p:cNvGraphicFramePr>
            <a:graphicFrameLocks noGrp="1"/>
          </p:cNvGraphicFramePr>
          <p:nvPr>
            <p:ph sz="half" idx="1"/>
            <p:extLst>
              <p:ext uri="{D42A27DB-BD31-4B8C-83A1-F6EECF244321}">
                <p14:modId xmlns:p14="http://schemas.microsoft.com/office/powerpoint/2010/main" val="2150138482"/>
              </p:ext>
            </p:extLst>
          </p:nvPr>
        </p:nvGraphicFramePr>
        <p:xfrm>
          <a:off x="1160060" y="2265363"/>
          <a:ext cx="4745440" cy="3833812"/>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ruta 5">
            <a:extLst>
              <a:ext uri="{FF2B5EF4-FFF2-40B4-BE49-F238E27FC236}">
                <a16:creationId xmlns:a16="http://schemas.microsoft.com/office/drawing/2014/main" id="{F41B283F-CEE5-B96E-2BFC-4643E86D4C3C}"/>
              </a:ext>
            </a:extLst>
          </p:cNvPr>
          <p:cNvSpPr txBox="1"/>
          <p:nvPr/>
        </p:nvSpPr>
        <p:spPr>
          <a:xfrm>
            <a:off x="263525" y="6356377"/>
            <a:ext cx="9912626" cy="184666"/>
          </a:xfrm>
          <a:prstGeom prst="rect">
            <a:avLst/>
          </a:prstGeom>
          <a:noFill/>
        </p:spPr>
        <p:txBody>
          <a:bodyPr wrap="square" lIns="0" tIns="0" rIns="0" bIns="0" rtlCol="0">
            <a:spAutoFit/>
          </a:bodyPr>
          <a:lstStyle/>
          <a:p>
            <a:r>
              <a:rPr lang="sv-SE" sz="1200" dirty="0"/>
              <a:t>Antal svarande: 2009, Innehållet i broschyren är enkelt att förstå - Vänligen ta ställning till följande påståenden om broschyren.</a:t>
            </a:r>
          </a:p>
        </p:txBody>
      </p:sp>
    </p:spTree>
    <p:extLst>
      <p:ext uri="{BB962C8B-B14F-4D97-AF65-F5344CB8AC3E}">
        <p14:creationId xmlns:p14="http://schemas.microsoft.com/office/powerpoint/2010/main" val="769167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90323D-0235-A99E-ED6C-FCE521486E84}"/>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32FD8AC1-73E4-F6F6-3D38-2C8A746F5FB4}"/>
              </a:ext>
            </a:extLst>
          </p:cNvPr>
          <p:cNvSpPr>
            <a:spLocks noGrp="1"/>
          </p:cNvSpPr>
          <p:nvPr>
            <p:ph type="title"/>
          </p:nvPr>
        </p:nvSpPr>
        <p:spPr/>
        <p:txBody>
          <a:bodyPr/>
          <a:lstStyle/>
          <a:p>
            <a:r>
              <a:rPr lang="sv-SE" dirty="0"/>
              <a:t>Hälften tycker att broschyrens utseendet tilltalar </a:t>
            </a:r>
          </a:p>
        </p:txBody>
      </p:sp>
      <p:sp>
        <p:nvSpPr>
          <p:cNvPr id="4" name="Platshållare för innehåll 3">
            <a:extLst>
              <a:ext uri="{FF2B5EF4-FFF2-40B4-BE49-F238E27FC236}">
                <a16:creationId xmlns:a16="http://schemas.microsoft.com/office/drawing/2014/main" id="{2170763B-8D74-FFA0-7BB9-274180DCCA93}"/>
              </a:ext>
            </a:extLst>
          </p:cNvPr>
          <p:cNvSpPr>
            <a:spLocks noGrp="1"/>
          </p:cNvSpPr>
          <p:nvPr>
            <p:ph sz="half" idx="2"/>
          </p:nvPr>
        </p:nvSpPr>
        <p:spPr/>
        <p:txBody>
          <a:bodyPr/>
          <a:lstStyle/>
          <a:p>
            <a:r>
              <a:rPr lang="sv-SE" sz="1600" dirty="0"/>
              <a:t>Hälften (52 procent) anser att utseendet på broschyren i sin helhet tilltalar dem. Drygt en tredjedel (36 procent) känner sig osäkra. </a:t>
            </a:r>
          </a:p>
          <a:p>
            <a:r>
              <a:rPr lang="sv-SE" sz="1600" dirty="0"/>
              <a:t>Personer vars högsta examen är grundskola/realskola (51 procent) uppger i högre utsträckning än övriga att de är osäkra på om utseendet tilltalar dem. </a:t>
            </a:r>
          </a:p>
          <a:p>
            <a:endParaRPr lang="sv-SE" sz="1600" dirty="0">
              <a:highlight>
                <a:srgbClr val="FFFF00"/>
              </a:highlight>
            </a:endParaRPr>
          </a:p>
          <a:p>
            <a:endParaRPr lang="sv-SE" sz="1600" dirty="0"/>
          </a:p>
        </p:txBody>
      </p:sp>
      <p:graphicFrame>
        <p:nvGraphicFramePr>
          <p:cNvPr id="5" name="Platshållare för innehåll 6">
            <a:extLst>
              <a:ext uri="{FF2B5EF4-FFF2-40B4-BE49-F238E27FC236}">
                <a16:creationId xmlns:a16="http://schemas.microsoft.com/office/drawing/2014/main" id="{9A472037-A3DF-F9B5-DE50-CFE0A4DFEB55}"/>
              </a:ext>
            </a:extLst>
          </p:cNvPr>
          <p:cNvGraphicFramePr>
            <a:graphicFrameLocks noGrp="1"/>
          </p:cNvGraphicFramePr>
          <p:nvPr>
            <p:ph sz="half" idx="1"/>
            <p:extLst>
              <p:ext uri="{D42A27DB-BD31-4B8C-83A1-F6EECF244321}">
                <p14:modId xmlns:p14="http://schemas.microsoft.com/office/powerpoint/2010/main" val="1658897342"/>
              </p:ext>
            </p:extLst>
          </p:nvPr>
        </p:nvGraphicFramePr>
        <p:xfrm>
          <a:off x="1160060" y="2265363"/>
          <a:ext cx="4745440" cy="3833812"/>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ruta 5">
            <a:extLst>
              <a:ext uri="{FF2B5EF4-FFF2-40B4-BE49-F238E27FC236}">
                <a16:creationId xmlns:a16="http://schemas.microsoft.com/office/drawing/2014/main" id="{A41F39F4-8B85-76D6-6A95-AFF79DD8488F}"/>
              </a:ext>
            </a:extLst>
          </p:cNvPr>
          <p:cNvSpPr txBox="1"/>
          <p:nvPr/>
        </p:nvSpPr>
        <p:spPr>
          <a:xfrm>
            <a:off x="263525" y="6356377"/>
            <a:ext cx="9912626" cy="184666"/>
          </a:xfrm>
          <a:prstGeom prst="rect">
            <a:avLst/>
          </a:prstGeom>
          <a:noFill/>
        </p:spPr>
        <p:txBody>
          <a:bodyPr wrap="square" lIns="0" tIns="0" rIns="0" bIns="0" rtlCol="0">
            <a:spAutoFit/>
          </a:bodyPr>
          <a:lstStyle/>
          <a:p>
            <a:r>
              <a:rPr lang="sv-SE" sz="1200" dirty="0"/>
              <a:t>Antal svarande: 2009, Utseendet i sin helhet tilltalar mig - Vänligen ta ställning till följande påståenden om broschyren.</a:t>
            </a:r>
          </a:p>
        </p:txBody>
      </p:sp>
    </p:spTree>
    <p:extLst>
      <p:ext uri="{BB962C8B-B14F-4D97-AF65-F5344CB8AC3E}">
        <p14:creationId xmlns:p14="http://schemas.microsoft.com/office/powerpoint/2010/main" val="82254067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1C1244-161B-FC0B-76CA-AED9758D5986}"/>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36C0C3D0-855B-6021-8B4B-ED60C8F916CC}"/>
              </a:ext>
            </a:extLst>
          </p:cNvPr>
          <p:cNvSpPr>
            <a:spLocks noGrp="1"/>
          </p:cNvSpPr>
          <p:nvPr>
            <p:ph type="title"/>
          </p:nvPr>
        </p:nvSpPr>
        <p:spPr/>
        <p:txBody>
          <a:bodyPr/>
          <a:lstStyle/>
          <a:p>
            <a:r>
              <a:rPr lang="sv-SE" dirty="0"/>
              <a:t>6 av 10 tycker det är en lagom mängd information</a:t>
            </a:r>
          </a:p>
        </p:txBody>
      </p:sp>
      <p:sp>
        <p:nvSpPr>
          <p:cNvPr id="4" name="Platshållare för innehåll 3">
            <a:extLst>
              <a:ext uri="{FF2B5EF4-FFF2-40B4-BE49-F238E27FC236}">
                <a16:creationId xmlns:a16="http://schemas.microsoft.com/office/drawing/2014/main" id="{39CF9849-D499-304C-C328-EAF7F22897F1}"/>
              </a:ext>
            </a:extLst>
          </p:cNvPr>
          <p:cNvSpPr>
            <a:spLocks noGrp="1"/>
          </p:cNvSpPr>
          <p:nvPr>
            <p:ph sz="half" idx="2"/>
          </p:nvPr>
        </p:nvSpPr>
        <p:spPr>
          <a:xfrm>
            <a:off x="6222315" y="2265118"/>
            <a:ext cx="4917909" cy="3834000"/>
          </a:xfrm>
        </p:spPr>
        <p:txBody>
          <a:bodyPr/>
          <a:lstStyle/>
          <a:p>
            <a:r>
              <a:rPr lang="sv-SE" sz="1600" dirty="0"/>
              <a:t>63 procent uppger att de tycker det är en lagom mängd information i broschyren. Nästan en tredjedel (31 procent) är osäkra. </a:t>
            </a:r>
          </a:p>
          <a:p>
            <a:r>
              <a:rPr lang="sv-SE" sz="1600" dirty="0"/>
              <a:t>Personer vars högsta examen är grundskola/realskola (48 procent) uppger i högre utsträckning att de är osäkra på om det är en lagom mängd information. </a:t>
            </a:r>
          </a:p>
          <a:p>
            <a:r>
              <a:rPr lang="sv-SE" sz="1600" dirty="0"/>
              <a:t>I de öppna svaren på frågan som kopplar till denna fråga framgår det att några tycker att broschyren innehåller för mycket information, och några anser att den borde innehålla mer information. Några uttrycker önskemål om att broschyren borde innehålla mer </a:t>
            </a:r>
            <a:r>
              <a:rPr lang="sv-SE" sz="1600" i="1" dirty="0"/>
              <a:t>detaljerad</a:t>
            </a:r>
            <a:r>
              <a:rPr lang="sv-SE" sz="1600" dirty="0"/>
              <a:t> information. </a:t>
            </a:r>
          </a:p>
          <a:p>
            <a:endParaRPr lang="sv-SE" sz="1600" dirty="0"/>
          </a:p>
        </p:txBody>
      </p:sp>
      <p:graphicFrame>
        <p:nvGraphicFramePr>
          <p:cNvPr id="5" name="Platshållare för innehåll 6">
            <a:extLst>
              <a:ext uri="{FF2B5EF4-FFF2-40B4-BE49-F238E27FC236}">
                <a16:creationId xmlns:a16="http://schemas.microsoft.com/office/drawing/2014/main" id="{99D3C8D5-8FC0-393C-CF0A-0955479A42F9}"/>
              </a:ext>
            </a:extLst>
          </p:cNvPr>
          <p:cNvGraphicFramePr>
            <a:graphicFrameLocks noGrp="1"/>
          </p:cNvGraphicFramePr>
          <p:nvPr>
            <p:ph sz="half" idx="1"/>
            <p:extLst>
              <p:ext uri="{D42A27DB-BD31-4B8C-83A1-F6EECF244321}">
                <p14:modId xmlns:p14="http://schemas.microsoft.com/office/powerpoint/2010/main" val="2076045965"/>
              </p:ext>
            </p:extLst>
          </p:nvPr>
        </p:nvGraphicFramePr>
        <p:xfrm>
          <a:off x="1160060" y="2265363"/>
          <a:ext cx="4745440" cy="3833812"/>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ruta 5">
            <a:extLst>
              <a:ext uri="{FF2B5EF4-FFF2-40B4-BE49-F238E27FC236}">
                <a16:creationId xmlns:a16="http://schemas.microsoft.com/office/drawing/2014/main" id="{3C55A12D-F190-E9CC-740C-7E28A376606F}"/>
              </a:ext>
            </a:extLst>
          </p:cNvPr>
          <p:cNvSpPr txBox="1"/>
          <p:nvPr/>
        </p:nvSpPr>
        <p:spPr>
          <a:xfrm>
            <a:off x="263525" y="6356377"/>
            <a:ext cx="9912626" cy="184666"/>
          </a:xfrm>
          <a:prstGeom prst="rect">
            <a:avLst/>
          </a:prstGeom>
          <a:noFill/>
        </p:spPr>
        <p:txBody>
          <a:bodyPr wrap="square" lIns="0" tIns="0" rIns="0" bIns="0" rtlCol="0">
            <a:spAutoFit/>
          </a:bodyPr>
          <a:lstStyle/>
          <a:p>
            <a:r>
              <a:rPr lang="sv-SE" sz="1200" dirty="0"/>
              <a:t>Antal svarande: 2009, Det är en lagom mängd information i broschyren - Vänligen ta ställning till följande påståenden om broschyren.</a:t>
            </a:r>
          </a:p>
        </p:txBody>
      </p:sp>
    </p:spTree>
    <p:extLst>
      <p:ext uri="{BB962C8B-B14F-4D97-AF65-F5344CB8AC3E}">
        <p14:creationId xmlns:p14="http://schemas.microsoft.com/office/powerpoint/2010/main" val="256635919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CD4B9B-A206-8239-95E8-8C0FC0BFB1F6}"/>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754AAD9C-FDAA-3D51-7862-F06FFDC652C2}"/>
              </a:ext>
            </a:extLst>
          </p:cNvPr>
          <p:cNvSpPr>
            <a:spLocks noGrp="1"/>
          </p:cNvSpPr>
          <p:nvPr>
            <p:ph type="title"/>
          </p:nvPr>
        </p:nvSpPr>
        <p:spPr/>
        <p:txBody>
          <a:bodyPr/>
          <a:lstStyle/>
          <a:p>
            <a:r>
              <a:rPr lang="sv-SE" dirty="0"/>
              <a:t>8 av 10 uppskattar tryckt utskick till hushållen</a:t>
            </a:r>
          </a:p>
        </p:txBody>
      </p:sp>
      <p:sp>
        <p:nvSpPr>
          <p:cNvPr id="4" name="Platshållare för innehåll 3">
            <a:extLst>
              <a:ext uri="{FF2B5EF4-FFF2-40B4-BE49-F238E27FC236}">
                <a16:creationId xmlns:a16="http://schemas.microsoft.com/office/drawing/2014/main" id="{EB8EC908-DB95-F064-612E-446590CB268F}"/>
              </a:ext>
            </a:extLst>
          </p:cNvPr>
          <p:cNvSpPr>
            <a:spLocks noGrp="1"/>
          </p:cNvSpPr>
          <p:nvPr>
            <p:ph sz="half" idx="2"/>
          </p:nvPr>
        </p:nvSpPr>
        <p:spPr/>
        <p:txBody>
          <a:bodyPr/>
          <a:lstStyle/>
          <a:p>
            <a:r>
              <a:rPr lang="sv-SE" sz="1600" dirty="0"/>
              <a:t>En majoritet (82 procent) uppger att de tycker det är bra att broschyren skickas i tryckt form hem till alla hushåll. </a:t>
            </a:r>
          </a:p>
          <a:p>
            <a:r>
              <a:rPr lang="sv-SE" sz="1600" dirty="0"/>
              <a:t>Kvinnor (50 procent) instämmer i högre utsträckning än män (42 procent) helt och hållet i att det är bra att broschyren skickas i tryckt form hem till alla hushåll.  </a:t>
            </a:r>
          </a:p>
          <a:p>
            <a:endParaRPr lang="sv-SE" sz="1600" dirty="0"/>
          </a:p>
        </p:txBody>
      </p:sp>
      <p:graphicFrame>
        <p:nvGraphicFramePr>
          <p:cNvPr id="5" name="Platshållare för innehåll 6">
            <a:extLst>
              <a:ext uri="{FF2B5EF4-FFF2-40B4-BE49-F238E27FC236}">
                <a16:creationId xmlns:a16="http://schemas.microsoft.com/office/drawing/2014/main" id="{2DE96648-743D-2AC3-017A-3219646642B6}"/>
              </a:ext>
            </a:extLst>
          </p:cNvPr>
          <p:cNvGraphicFramePr>
            <a:graphicFrameLocks noGrp="1"/>
          </p:cNvGraphicFramePr>
          <p:nvPr>
            <p:ph sz="half" idx="1"/>
            <p:extLst>
              <p:ext uri="{D42A27DB-BD31-4B8C-83A1-F6EECF244321}">
                <p14:modId xmlns:p14="http://schemas.microsoft.com/office/powerpoint/2010/main" val="2123613555"/>
              </p:ext>
            </p:extLst>
          </p:nvPr>
        </p:nvGraphicFramePr>
        <p:xfrm>
          <a:off x="1160060" y="2265363"/>
          <a:ext cx="4745440" cy="3833812"/>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ruta 5">
            <a:extLst>
              <a:ext uri="{FF2B5EF4-FFF2-40B4-BE49-F238E27FC236}">
                <a16:creationId xmlns:a16="http://schemas.microsoft.com/office/drawing/2014/main" id="{DFBF39E7-9E5A-48E1-BDE3-023C327A7374}"/>
              </a:ext>
            </a:extLst>
          </p:cNvPr>
          <p:cNvSpPr txBox="1"/>
          <p:nvPr/>
        </p:nvSpPr>
        <p:spPr>
          <a:xfrm>
            <a:off x="263525" y="6356377"/>
            <a:ext cx="9912626" cy="369332"/>
          </a:xfrm>
          <a:prstGeom prst="rect">
            <a:avLst/>
          </a:prstGeom>
          <a:noFill/>
        </p:spPr>
        <p:txBody>
          <a:bodyPr wrap="square" lIns="0" tIns="0" rIns="0" bIns="0" rtlCol="0">
            <a:spAutoFit/>
          </a:bodyPr>
          <a:lstStyle/>
          <a:p>
            <a:r>
              <a:rPr lang="sv-SE" sz="1200" dirty="0"/>
              <a:t>Antal svarande: 2009, Det är bra att broschyren skickas i tryckt form hem till alla hushåll - Vänligen ta ställning till följande påståenden om broschyren.</a:t>
            </a:r>
          </a:p>
        </p:txBody>
      </p:sp>
    </p:spTree>
    <p:extLst>
      <p:ext uri="{BB962C8B-B14F-4D97-AF65-F5344CB8AC3E}">
        <p14:creationId xmlns:p14="http://schemas.microsoft.com/office/powerpoint/2010/main" val="26927660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DBBDCB8-13F1-2FEB-7C27-15C1E763C2FC}"/>
              </a:ext>
            </a:extLst>
          </p:cNvPr>
          <p:cNvSpPr>
            <a:spLocks noGrp="1"/>
          </p:cNvSpPr>
          <p:nvPr>
            <p:ph type="title"/>
          </p:nvPr>
        </p:nvSpPr>
        <p:spPr>
          <a:xfrm>
            <a:off x="1773388" y="528875"/>
            <a:ext cx="8580582" cy="514922"/>
          </a:xfrm>
        </p:spPr>
        <p:txBody>
          <a:bodyPr/>
          <a:lstStyle/>
          <a:p>
            <a:r>
              <a:rPr lang="sv-SE" dirty="0"/>
              <a:t>Metod</a:t>
            </a:r>
          </a:p>
        </p:txBody>
      </p:sp>
      <p:sp>
        <p:nvSpPr>
          <p:cNvPr id="3" name="Platshållare för innehåll 2">
            <a:extLst>
              <a:ext uri="{FF2B5EF4-FFF2-40B4-BE49-F238E27FC236}">
                <a16:creationId xmlns:a16="http://schemas.microsoft.com/office/drawing/2014/main" id="{E942C126-8854-F8BC-E6D5-63F7586FD04B}"/>
              </a:ext>
            </a:extLst>
          </p:cNvPr>
          <p:cNvSpPr>
            <a:spLocks noGrp="1"/>
          </p:cNvSpPr>
          <p:nvPr>
            <p:ph idx="1"/>
          </p:nvPr>
        </p:nvSpPr>
        <p:spPr>
          <a:xfrm>
            <a:off x="1773388" y="1247689"/>
            <a:ext cx="8580582" cy="4782175"/>
          </a:xfrm>
        </p:spPr>
        <p:txBody>
          <a:bodyPr/>
          <a:lstStyle/>
          <a:p>
            <a:r>
              <a:rPr lang="sv-SE" sz="1400" dirty="0"/>
              <a:t>Enkät till 2 009 respondenter i ett representativt urval av befolkningen. Panelen inkluderar personer över 65 år. Det är dock inte tillräckligt många inom den åldersgruppen som besvarat enkäten för att de ska kunna redovisas som en egen åldersgrupp i resultatpresentationen. </a:t>
            </a:r>
          </a:p>
          <a:p>
            <a:r>
              <a:rPr lang="sv-SE" sz="1400" dirty="0"/>
              <a:t>Respondenterna finns i en webbpanel där deltagarna är rekryterade för att spegla sammansättningen av den svenska befolkningen. </a:t>
            </a:r>
          </a:p>
          <a:p>
            <a:r>
              <a:rPr lang="sv-SE" sz="1400" dirty="0"/>
              <a:t>Datainsamling: 18/12, 2024 till 11/1, 2025.</a:t>
            </a:r>
          </a:p>
          <a:p>
            <a:r>
              <a:rPr lang="sv-SE" sz="1400" dirty="0">
                <a:effectLst/>
                <a:latin typeface="Arial" panose="020B0604020202020204" pitchFamily="34" charset="0"/>
              </a:rPr>
              <a:t>Endast si</a:t>
            </a:r>
            <a:r>
              <a:rPr lang="sv-SE" sz="1400" dirty="0">
                <a:latin typeface="Arial" panose="020B0604020202020204" pitchFamily="34" charset="0"/>
              </a:rPr>
              <a:t>gnifikanta skillnader mellan målgruppssegment lyfts i rapporten. </a:t>
            </a:r>
          </a:p>
          <a:p>
            <a:r>
              <a:rPr lang="sv-SE" sz="1400" dirty="0">
                <a:effectLst/>
                <a:latin typeface="Arial" panose="020B0604020202020204" pitchFamily="34" charset="0"/>
              </a:rPr>
              <a:t>Effektm</a:t>
            </a:r>
            <a:r>
              <a:rPr lang="sv-SE" sz="1400" dirty="0">
                <a:latin typeface="Arial" panose="020B0604020202020204" pitchFamily="34" charset="0"/>
              </a:rPr>
              <a:t>ätningen kompletterades med en tilläggsmätning. Tilläggsmätningen innefattade fyra frågor:</a:t>
            </a:r>
          </a:p>
          <a:p>
            <a:pPr lvl="1"/>
            <a:r>
              <a:rPr lang="sv-SE" sz="1100" dirty="0">
                <a:latin typeface="Arial" panose="020B0604020202020204" pitchFamily="34" charset="0"/>
              </a:rPr>
              <a:t>Vad känner du när du sett broschyren Om krisen eller kriget kommer?</a:t>
            </a:r>
          </a:p>
          <a:p>
            <a:pPr lvl="1"/>
            <a:r>
              <a:rPr lang="sv-SE" sz="1100" dirty="0">
                <a:latin typeface="Arial" panose="020B0604020202020204" pitchFamily="34" charset="0"/>
              </a:rPr>
              <a:t>Vänligen ta ställning till följande påståenden: Jag känner att Sverige är värt att försvara vid ett militärt angrepp. </a:t>
            </a:r>
          </a:p>
          <a:p>
            <a:pPr lvl="1"/>
            <a:r>
              <a:rPr lang="sv-SE" sz="1100" dirty="0">
                <a:latin typeface="Arial" panose="020B0604020202020204" pitchFamily="34" charset="0"/>
              </a:rPr>
              <a:t>Vänligen ta ställning till följande påståenden: Jag är beredd att försvara Sverige inom det civila försvaret (till exempel sjukvård, skola, transporter) om vi blir angripna.</a:t>
            </a:r>
          </a:p>
          <a:p>
            <a:pPr lvl="1"/>
            <a:r>
              <a:rPr lang="sv-SE" sz="1100" dirty="0">
                <a:latin typeface="Arial" panose="020B0604020202020204" pitchFamily="34" charset="0"/>
              </a:rPr>
              <a:t>Vänligen ta ställning till följande påståenden: Jag är beredd att försvara Sverige inom det militära försvaret om vi blir angripna.</a:t>
            </a:r>
          </a:p>
          <a:p>
            <a:r>
              <a:rPr lang="sv-SE" sz="1400" dirty="0">
                <a:latin typeface="Arial" panose="020B0604020202020204" pitchFamily="34" charset="0"/>
              </a:rPr>
              <a:t>Datainsamlingsperioden för tilläggsmätningen var: 11/2 </a:t>
            </a:r>
            <a:r>
              <a:rPr lang="sv-SE" sz="1400" dirty="0"/>
              <a:t>– 22/2, 2025.</a:t>
            </a:r>
          </a:p>
          <a:p>
            <a:r>
              <a:rPr lang="sv-SE" sz="1400" dirty="0"/>
              <a:t>Det är </a:t>
            </a:r>
            <a:r>
              <a:rPr lang="sv-SE" sz="1400" dirty="0" err="1"/>
              <a:t>Norstats</a:t>
            </a:r>
            <a:r>
              <a:rPr lang="sv-SE" sz="1400" dirty="0"/>
              <a:t> panel som använts i effektmätningen och i tilläggsmätningen. Vid båda mättillfällena har samma urvalsstorlek av respondenter använts. Detta för att i möjligaste mån skapa likvärdiga </a:t>
            </a:r>
            <a:r>
              <a:rPr lang="sv-SE" sz="1400" dirty="0" err="1"/>
              <a:t>mätförhållanden</a:t>
            </a:r>
            <a:r>
              <a:rPr lang="sv-SE" sz="1400" dirty="0"/>
              <a:t>.   </a:t>
            </a:r>
            <a:endParaRPr lang="sv-SE" sz="1400" dirty="0">
              <a:effectLst/>
              <a:latin typeface="Arial" panose="020B0604020202020204" pitchFamily="34" charset="0"/>
            </a:endParaRPr>
          </a:p>
        </p:txBody>
      </p:sp>
    </p:spTree>
    <p:extLst>
      <p:ext uri="{BB962C8B-B14F-4D97-AF65-F5344CB8AC3E}">
        <p14:creationId xmlns:p14="http://schemas.microsoft.com/office/powerpoint/2010/main" val="38132896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8DE7E437-E528-6AD1-5B0A-DB2BDDB054E1}"/>
              </a:ext>
            </a:extLst>
          </p:cNvPr>
          <p:cNvSpPr>
            <a:spLocks noGrp="1"/>
          </p:cNvSpPr>
          <p:nvPr>
            <p:ph type="title"/>
          </p:nvPr>
        </p:nvSpPr>
        <p:spPr/>
        <p:txBody>
          <a:bodyPr/>
          <a:lstStyle/>
          <a:p>
            <a:r>
              <a:rPr lang="sv-SE" dirty="0"/>
              <a:t>Önskemål om mer</a:t>
            </a:r>
          </a:p>
        </p:txBody>
      </p:sp>
      <p:sp>
        <p:nvSpPr>
          <p:cNvPr id="6" name="Platshållare för innehåll 5">
            <a:extLst>
              <a:ext uri="{FF2B5EF4-FFF2-40B4-BE49-F238E27FC236}">
                <a16:creationId xmlns:a16="http://schemas.microsoft.com/office/drawing/2014/main" id="{C88266F1-1B2C-132F-6FBC-98B831A6E3FF}"/>
              </a:ext>
            </a:extLst>
          </p:cNvPr>
          <p:cNvSpPr>
            <a:spLocks noGrp="1"/>
          </p:cNvSpPr>
          <p:nvPr>
            <p:ph idx="1"/>
          </p:nvPr>
        </p:nvSpPr>
        <p:spPr/>
        <p:txBody>
          <a:bodyPr/>
          <a:lstStyle/>
          <a:p>
            <a:pPr marL="0" indent="0" algn="l">
              <a:buNone/>
            </a:pPr>
            <a:r>
              <a:rPr lang="sv-SE" sz="1600" b="0" i="0" dirty="0">
                <a:solidFill>
                  <a:srgbClr val="1D1C1D"/>
                </a:solidFill>
                <a:effectLst/>
              </a:rPr>
              <a:t>När respondenterna ges möjlighet att kommentera broschyrens form lyfts främst önskemål om ytterligare funktionalitet eller innehåll: </a:t>
            </a:r>
          </a:p>
          <a:p>
            <a:pPr algn="l">
              <a:buFont typeface="Arial" panose="020B0604020202020204" pitchFamily="34" charset="0"/>
              <a:buChar char="•"/>
            </a:pPr>
            <a:r>
              <a:rPr lang="sv-SE" sz="1600" b="0" i="0" dirty="0">
                <a:solidFill>
                  <a:srgbClr val="1D1C1D"/>
                </a:solidFill>
                <a:effectLst/>
              </a:rPr>
              <a:t>Att den skickas ut oftare. </a:t>
            </a:r>
          </a:p>
          <a:p>
            <a:pPr algn="l">
              <a:buFont typeface="Arial" panose="020B0604020202020204" pitchFamily="34" charset="0"/>
              <a:buChar char="•"/>
            </a:pPr>
            <a:r>
              <a:rPr lang="sv-SE" sz="1600" dirty="0">
                <a:solidFill>
                  <a:srgbClr val="1D1C1D"/>
                </a:solidFill>
              </a:rPr>
              <a:t>M</a:t>
            </a:r>
            <a:r>
              <a:rPr lang="sv-SE" sz="1600" b="0" i="0" dirty="0">
                <a:solidFill>
                  <a:srgbClr val="1D1C1D"/>
                </a:solidFill>
                <a:effectLst/>
              </a:rPr>
              <a:t>er information riktad mot personer i lägenhet och äldre/funktionsnedsatta.</a:t>
            </a:r>
          </a:p>
          <a:p>
            <a:pPr algn="l">
              <a:buFont typeface="Arial" panose="020B0604020202020204" pitchFamily="34" charset="0"/>
              <a:buChar char="•"/>
            </a:pPr>
            <a:r>
              <a:rPr lang="sv-SE" sz="1600" dirty="0">
                <a:solidFill>
                  <a:srgbClr val="1D1C1D"/>
                </a:solidFill>
              </a:rPr>
              <a:t>Förslag på a</a:t>
            </a:r>
            <a:r>
              <a:rPr lang="sv-SE" sz="1600" b="0" i="0" dirty="0">
                <a:solidFill>
                  <a:srgbClr val="1D1C1D"/>
                </a:solidFill>
                <a:effectLst/>
              </a:rPr>
              <a:t>tt göra broschyren vattentålig.</a:t>
            </a:r>
          </a:p>
          <a:p>
            <a:pPr algn="l">
              <a:buFont typeface="Arial" panose="020B0604020202020204" pitchFamily="34" charset="0"/>
              <a:buChar char="•"/>
            </a:pPr>
            <a:r>
              <a:rPr lang="sv-SE" sz="1600" b="0" i="0" dirty="0">
                <a:solidFill>
                  <a:srgbClr val="1D1C1D"/>
                </a:solidFill>
                <a:effectLst/>
              </a:rPr>
              <a:t>Att broschyren bör finnas på flera språk och ha fler illustrationer.</a:t>
            </a:r>
            <a:br>
              <a:rPr lang="sv-SE" sz="1600" b="0" i="0" dirty="0">
                <a:solidFill>
                  <a:srgbClr val="1D1C1D"/>
                </a:solidFill>
                <a:effectLst/>
              </a:rPr>
            </a:br>
            <a:endParaRPr lang="sv-SE" sz="1600" b="0" i="0" dirty="0">
              <a:solidFill>
                <a:srgbClr val="1D1C1D"/>
              </a:solidFill>
              <a:effectLst/>
            </a:endParaRPr>
          </a:p>
          <a:p>
            <a:pPr marL="0" indent="0">
              <a:buNone/>
            </a:pPr>
            <a:r>
              <a:rPr lang="sv-SE" sz="1600" dirty="0"/>
              <a:t>Några respondenter lyfter aspekter som de fann dåliga med broschyren: </a:t>
            </a:r>
          </a:p>
          <a:p>
            <a:r>
              <a:rPr lang="sv-SE" sz="1600" b="0" i="0" dirty="0">
                <a:solidFill>
                  <a:srgbClr val="1D1C1D"/>
                </a:solidFill>
                <a:effectLst/>
              </a:rPr>
              <a:t>Broschyren kom väldigt sent.</a:t>
            </a:r>
          </a:p>
          <a:p>
            <a:r>
              <a:rPr lang="sv-SE" sz="1600" b="0" i="0" dirty="0">
                <a:solidFill>
                  <a:srgbClr val="1D1C1D"/>
                </a:solidFill>
                <a:effectLst/>
              </a:rPr>
              <a:t>Kritik mot att ha automatvapen på framsidan.</a:t>
            </a:r>
          </a:p>
          <a:p>
            <a:pPr marL="0" indent="0">
              <a:buNone/>
            </a:pPr>
            <a:endParaRPr lang="sv-SE" sz="1600" dirty="0"/>
          </a:p>
        </p:txBody>
      </p:sp>
    </p:spTree>
    <p:extLst>
      <p:ext uri="{BB962C8B-B14F-4D97-AF65-F5344CB8AC3E}">
        <p14:creationId xmlns:p14="http://schemas.microsoft.com/office/powerpoint/2010/main" val="297138979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66BC37CC-6F6A-D8C1-EB67-4BA5E72DC622}"/>
              </a:ext>
            </a:extLst>
          </p:cNvPr>
          <p:cNvSpPr>
            <a:spLocks noGrp="1"/>
          </p:cNvSpPr>
          <p:nvPr>
            <p:ph type="title"/>
          </p:nvPr>
        </p:nvSpPr>
        <p:spPr/>
        <p:txBody>
          <a:bodyPr/>
          <a:lstStyle/>
          <a:p>
            <a:r>
              <a:rPr lang="sv-SE" dirty="0"/>
              <a:t>Broschyren väcker en känsla av eget ansvar</a:t>
            </a:r>
          </a:p>
        </p:txBody>
      </p:sp>
      <p:graphicFrame>
        <p:nvGraphicFramePr>
          <p:cNvPr id="7" name="Platshållare för innehåll 6">
            <a:extLst>
              <a:ext uri="{FF2B5EF4-FFF2-40B4-BE49-F238E27FC236}">
                <a16:creationId xmlns:a16="http://schemas.microsoft.com/office/drawing/2014/main" id="{66A6FE2A-C986-2EC3-1639-E3B382F4CF1F}"/>
              </a:ext>
            </a:extLst>
          </p:cNvPr>
          <p:cNvGraphicFramePr>
            <a:graphicFrameLocks noGrp="1"/>
          </p:cNvGraphicFramePr>
          <p:nvPr>
            <p:ph sz="half" idx="1"/>
            <p:extLst>
              <p:ext uri="{D42A27DB-BD31-4B8C-83A1-F6EECF244321}">
                <p14:modId xmlns:p14="http://schemas.microsoft.com/office/powerpoint/2010/main" val="1676860862"/>
              </p:ext>
            </p:extLst>
          </p:nvPr>
        </p:nvGraphicFramePr>
        <p:xfrm>
          <a:off x="1773238" y="2265363"/>
          <a:ext cx="4132262" cy="3833812"/>
        </p:xfrm>
        <a:graphic>
          <a:graphicData uri="http://schemas.openxmlformats.org/drawingml/2006/chart">
            <c:chart xmlns:c="http://schemas.openxmlformats.org/drawingml/2006/chart" xmlns:r="http://schemas.openxmlformats.org/officeDocument/2006/relationships" r:id="rId2"/>
          </a:graphicData>
        </a:graphic>
      </p:graphicFrame>
      <p:sp>
        <p:nvSpPr>
          <p:cNvPr id="6" name="Platshållare för innehåll 5">
            <a:extLst>
              <a:ext uri="{FF2B5EF4-FFF2-40B4-BE49-F238E27FC236}">
                <a16:creationId xmlns:a16="http://schemas.microsoft.com/office/drawing/2014/main" id="{C7DA5059-22CE-AB12-238B-75AE9A2735E7}"/>
              </a:ext>
            </a:extLst>
          </p:cNvPr>
          <p:cNvSpPr>
            <a:spLocks noGrp="1"/>
          </p:cNvSpPr>
          <p:nvPr>
            <p:ph sz="half" idx="2"/>
          </p:nvPr>
        </p:nvSpPr>
        <p:spPr>
          <a:xfrm>
            <a:off x="6222316" y="1915577"/>
            <a:ext cx="4131654" cy="4183598"/>
          </a:xfrm>
        </p:spPr>
        <p:txBody>
          <a:bodyPr/>
          <a:lstStyle/>
          <a:p>
            <a:r>
              <a:rPr lang="sv-SE" sz="1400" dirty="0"/>
              <a:t>Nästan hälften (45 procent) menar att broschyren väckte en känsla av eget ansvar.  Oro är den näst vanligaste känslan. </a:t>
            </a:r>
          </a:p>
          <a:p>
            <a:r>
              <a:rPr lang="sv-SE" sz="1400" dirty="0"/>
              <a:t>Kvinnor (53 procent) får i högre utsträckning än män (25 procent) en känsla av oro. Män upplever däremot i större utsträckning en känsla av nyfikenhet (17 procent) och engagemang (22 procent). För kvinnor är motsvarande utfall 8 procent (nyfikenhet) och 14 procent (engagemang). </a:t>
            </a:r>
          </a:p>
          <a:p>
            <a:r>
              <a:rPr lang="sv-SE" sz="1400" dirty="0"/>
              <a:t>Personer i åldern 16–25 år (22 procent) upplever i större utsträckning än övriga åldersgrupper (13–15 procent) en känsla av trygghet efter att ha sett broschyren. </a:t>
            </a:r>
          </a:p>
          <a:p>
            <a:r>
              <a:rPr lang="sv-SE" sz="1400" dirty="0"/>
              <a:t>Personer med utländsk bakgrund upplever i högre utsträckning än övriga en känsla av nyfikenhet (16 procent jämfört med 11 procent).</a:t>
            </a:r>
          </a:p>
        </p:txBody>
      </p:sp>
      <p:sp>
        <p:nvSpPr>
          <p:cNvPr id="10" name="textruta 9">
            <a:extLst>
              <a:ext uri="{FF2B5EF4-FFF2-40B4-BE49-F238E27FC236}">
                <a16:creationId xmlns:a16="http://schemas.microsoft.com/office/drawing/2014/main" id="{3B8A891D-25A1-8262-27EE-8D30E0A26C3F}"/>
              </a:ext>
            </a:extLst>
          </p:cNvPr>
          <p:cNvSpPr txBox="1"/>
          <p:nvPr/>
        </p:nvSpPr>
        <p:spPr>
          <a:xfrm>
            <a:off x="238912" y="6437152"/>
            <a:ext cx="10115058" cy="369332"/>
          </a:xfrm>
          <a:prstGeom prst="rect">
            <a:avLst/>
          </a:prstGeom>
          <a:noFill/>
        </p:spPr>
        <p:txBody>
          <a:bodyPr wrap="square" lIns="0" tIns="0" rIns="0" bIns="0" rtlCol="0">
            <a:spAutoFit/>
          </a:bodyPr>
          <a:lstStyle/>
          <a:p>
            <a:r>
              <a:rPr lang="sv-SE" sz="1200" dirty="0"/>
              <a:t>Denna fråga ingick i en kompletterande mätning 2025. Antal svarande: 2010, Vad känner du när du sett broschyren Om krisen eller kriget kommer? Detta var en flervalsfråga.</a:t>
            </a:r>
          </a:p>
        </p:txBody>
      </p:sp>
    </p:spTree>
    <p:extLst>
      <p:ext uri="{BB962C8B-B14F-4D97-AF65-F5344CB8AC3E}">
        <p14:creationId xmlns:p14="http://schemas.microsoft.com/office/powerpoint/2010/main" val="37274937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C40202-1C4A-598C-3DE9-D63C9F39FACA}"/>
            </a:ext>
          </a:extLst>
        </p:cNvPr>
        <p:cNvGrpSpPr/>
        <p:nvPr/>
      </p:nvGrpSpPr>
      <p:grpSpPr>
        <a:xfrm>
          <a:off x="0" y="0"/>
          <a:ext cx="0" cy="0"/>
          <a:chOff x="0" y="0"/>
          <a:chExt cx="0" cy="0"/>
        </a:xfrm>
      </p:grpSpPr>
      <p:sp>
        <p:nvSpPr>
          <p:cNvPr id="4" name="Rundad rektangulär pratbubbla 3">
            <a:extLst>
              <a:ext uri="{FF2B5EF4-FFF2-40B4-BE49-F238E27FC236}">
                <a16:creationId xmlns:a16="http://schemas.microsoft.com/office/drawing/2014/main" id="{C5EF0BC0-EEC1-D1DE-073F-D057220FB4EB}"/>
              </a:ext>
            </a:extLst>
          </p:cNvPr>
          <p:cNvSpPr/>
          <p:nvPr/>
        </p:nvSpPr>
        <p:spPr>
          <a:xfrm>
            <a:off x="1189928" y="3413563"/>
            <a:ext cx="1759348" cy="777805"/>
          </a:xfrm>
          <a:prstGeom prst="wedgeRoundRectCallout">
            <a:avLst>
              <a:gd name="adj1" fmla="val -37109"/>
              <a:gd name="adj2" fmla="val 68645"/>
              <a:gd name="adj3" fmla="val 1666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i="1" dirty="0">
                <a:solidFill>
                  <a:schemeClr val="tx1">
                    <a:lumMod val="65000"/>
                    <a:lumOff val="35000"/>
                  </a:schemeClr>
                </a:solidFill>
                <a:latin typeface="+mj-lt"/>
              </a:rPr>
              <a:t>Lättläst och bra layout</a:t>
            </a:r>
          </a:p>
        </p:txBody>
      </p:sp>
      <p:sp>
        <p:nvSpPr>
          <p:cNvPr id="2" name="Rundad rektangulär pratbubbla 1">
            <a:extLst>
              <a:ext uri="{FF2B5EF4-FFF2-40B4-BE49-F238E27FC236}">
                <a16:creationId xmlns:a16="http://schemas.microsoft.com/office/drawing/2014/main" id="{13F0BE50-8C4D-234C-FB21-56A7BF1D821E}"/>
              </a:ext>
            </a:extLst>
          </p:cNvPr>
          <p:cNvSpPr/>
          <p:nvPr/>
        </p:nvSpPr>
        <p:spPr>
          <a:xfrm>
            <a:off x="3939975" y="1771997"/>
            <a:ext cx="1949849" cy="1008407"/>
          </a:xfrm>
          <a:prstGeom prst="wedgeRoundRectCallout">
            <a:avLst>
              <a:gd name="adj1" fmla="val -37109"/>
              <a:gd name="adj2" fmla="val 68645"/>
              <a:gd name="adj3" fmla="val 1666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b="0" i="1" u="none" strike="noStrike" dirty="0">
                <a:solidFill>
                  <a:srgbClr val="000000"/>
                </a:solidFill>
                <a:effectLst/>
                <a:latin typeface="+mj-lt"/>
              </a:rPr>
              <a:t> Gillar att det är en blandning mellan text och bilder.</a:t>
            </a:r>
            <a:endParaRPr lang="sv-SE" sz="1200" i="1" dirty="0">
              <a:solidFill>
                <a:schemeClr val="tx1">
                  <a:lumMod val="65000"/>
                  <a:lumOff val="35000"/>
                </a:schemeClr>
              </a:solidFill>
              <a:latin typeface="+mj-lt"/>
            </a:endParaRPr>
          </a:p>
        </p:txBody>
      </p:sp>
      <p:sp>
        <p:nvSpPr>
          <p:cNvPr id="3" name="Rundad rektangulär pratbubbla 2">
            <a:extLst>
              <a:ext uri="{FF2B5EF4-FFF2-40B4-BE49-F238E27FC236}">
                <a16:creationId xmlns:a16="http://schemas.microsoft.com/office/drawing/2014/main" id="{D929747D-A736-348F-3FA2-D826AE46E678}"/>
              </a:ext>
            </a:extLst>
          </p:cNvPr>
          <p:cNvSpPr/>
          <p:nvPr/>
        </p:nvSpPr>
        <p:spPr>
          <a:xfrm>
            <a:off x="4965699" y="2960378"/>
            <a:ext cx="1759348" cy="987425"/>
          </a:xfrm>
          <a:prstGeom prst="wedgeRoundRectCallout">
            <a:avLst>
              <a:gd name="adj1" fmla="val -37109"/>
              <a:gd name="adj2" fmla="val 68645"/>
              <a:gd name="adj3" fmla="val 1666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i="1" dirty="0">
                <a:solidFill>
                  <a:schemeClr val="tx1">
                    <a:lumMod val="65000"/>
                    <a:lumOff val="35000"/>
                  </a:schemeClr>
                </a:solidFill>
                <a:latin typeface="+mj-lt"/>
              </a:rPr>
              <a:t>Saknade vart man kan vända sig till för mer specifik information om det som angavs.</a:t>
            </a:r>
          </a:p>
        </p:txBody>
      </p:sp>
      <p:sp>
        <p:nvSpPr>
          <p:cNvPr id="8" name="Rundad rektangulär pratbubbla 7">
            <a:extLst>
              <a:ext uri="{FF2B5EF4-FFF2-40B4-BE49-F238E27FC236}">
                <a16:creationId xmlns:a16="http://schemas.microsoft.com/office/drawing/2014/main" id="{DC89567F-7252-8A05-001B-5A219C239D8F}"/>
              </a:ext>
            </a:extLst>
          </p:cNvPr>
          <p:cNvSpPr/>
          <p:nvPr/>
        </p:nvSpPr>
        <p:spPr>
          <a:xfrm>
            <a:off x="3155552" y="3879780"/>
            <a:ext cx="1759348" cy="1809212"/>
          </a:xfrm>
          <a:prstGeom prst="wedgeRoundRectCallout">
            <a:avLst>
              <a:gd name="adj1" fmla="val -37109"/>
              <a:gd name="adj2" fmla="val 68645"/>
              <a:gd name="adj3" fmla="val 1666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i="1" dirty="0">
                <a:solidFill>
                  <a:schemeClr val="tx1">
                    <a:lumMod val="65000"/>
                    <a:lumOff val="35000"/>
                  </a:schemeClr>
                </a:solidFill>
                <a:latin typeface="+mj-lt"/>
              </a:rPr>
              <a:t>Jag hade velat ha sidor för egna anteckningar, som det var i förra versionen, där man t.ex. kan skriva upp viktiga telefonnummer.</a:t>
            </a:r>
          </a:p>
        </p:txBody>
      </p:sp>
      <p:sp>
        <p:nvSpPr>
          <p:cNvPr id="11" name="Rundad rektangulär pratbubbla 10">
            <a:extLst>
              <a:ext uri="{FF2B5EF4-FFF2-40B4-BE49-F238E27FC236}">
                <a16:creationId xmlns:a16="http://schemas.microsoft.com/office/drawing/2014/main" id="{7C79C09F-2B45-EBE9-00B3-AAEF9B094674}"/>
              </a:ext>
            </a:extLst>
          </p:cNvPr>
          <p:cNvSpPr/>
          <p:nvPr/>
        </p:nvSpPr>
        <p:spPr>
          <a:xfrm>
            <a:off x="5619354" y="4323521"/>
            <a:ext cx="2921000" cy="1279525"/>
          </a:xfrm>
          <a:prstGeom prst="wedgeRoundRectCallout">
            <a:avLst>
              <a:gd name="adj1" fmla="val 35065"/>
              <a:gd name="adj2" fmla="val 62690"/>
              <a:gd name="adj3" fmla="val 1666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i="1" dirty="0">
                <a:solidFill>
                  <a:schemeClr val="tx1">
                    <a:lumMod val="65000"/>
                    <a:lumOff val="35000"/>
                  </a:schemeClr>
                </a:solidFill>
                <a:latin typeface="+mj-lt"/>
              </a:rPr>
              <a:t>Rätt krystat att ha låta  normbrytande  illustrationer dominera det visuella.    Man kanske kunde ha blandat intrycken 'kvinnlig soldat med vapen står synlig' med en manlig och så.</a:t>
            </a:r>
          </a:p>
        </p:txBody>
      </p:sp>
      <p:sp>
        <p:nvSpPr>
          <p:cNvPr id="14" name="Rundad rektangulär pratbubbla 13">
            <a:extLst>
              <a:ext uri="{FF2B5EF4-FFF2-40B4-BE49-F238E27FC236}">
                <a16:creationId xmlns:a16="http://schemas.microsoft.com/office/drawing/2014/main" id="{490F5459-392A-F6F2-D007-268E70EDC84F}"/>
              </a:ext>
            </a:extLst>
          </p:cNvPr>
          <p:cNvSpPr/>
          <p:nvPr/>
        </p:nvSpPr>
        <p:spPr>
          <a:xfrm>
            <a:off x="6346628" y="1260405"/>
            <a:ext cx="2193726" cy="1519999"/>
          </a:xfrm>
          <a:prstGeom prst="wedgeRoundRectCallout">
            <a:avLst>
              <a:gd name="adj1" fmla="val 32911"/>
              <a:gd name="adj2" fmla="val 67166"/>
              <a:gd name="adj3" fmla="val 1666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b="0" i="1" dirty="0">
                <a:solidFill>
                  <a:srgbClr val="1D1C1D"/>
                </a:solidFill>
                <a:effectLst/>
                <a:latin typeface="+mj-lt"/>
              </a:rPr>
              <a:t>Att den skickas på </a:t>
            </a:r>
            <a:r>
              <a:rPr lang="sv-SE" sz="1200" b="0" i="1" dirty="0" err="1">
                <a:solidFill>
                  <a:srgbClr val="1D1C1D"/>
                </a:solidFill>
                <a:effectLst/>
                <a:latin typeface="+mj-lt"/>
              </a:rPr>
              <a:t>Kivra</a:t>
            </a:r>
            <a:r>
              <a:rPr lang="sv-SE" sz="1200" b="0" i="1" dirty="0">
                <a:solidFill>
                  <a:srgbClr val="1D1C1D"/>
                </a:solidFill>
                <a:effectLst/>
                <a:latin typeface="+mj-lt"/>
              </a:rPr>
              <a:t> är ju bra, men händer något och nätet ligger nere av okänd anledning är det svårt att komma åt informationen.</a:t>
            </a:r>
          </a:p>
        </p:txBody>
      </p:sp>
      <p:sp>
        <p:nvSpPr>
          <p:cNvPr id="15" name="Rubrik 14">
            <a:extLst>
              <a:ext uri="{FF2B5EF4-FFF2-40B4-BE49-F238E27FC236}">
                <a16:creationId xmlns:a16="http://schemas.microsoft.com/office/drawing/2014/main" id="{1FC0927E-A650-E108-2B8C-DDD9227836AA}"/>
              </a:ext>
            </a:extLst>
          </p:cNvPr>
          <p:cNvSpPr>
            <a:spLocks noGrp="1"/>
          </p:cNvSpPr>
          <p:nvPr>
            <p:ph type="title"/>
          </p:nvPr>
        </p:nvSpPr>
        <p:spPr/>
        <p:txBody>
          <a:bodyPr/>
          <a:lstStyle/>
          <a:p>
            <a:r>
              <a:rPr lang="sv-SE" b="1" dirty="0">
                <a:solidFill>
                  <a:schemeClr val="tx1"/>
                </a:solidFill>
                <a:latin typeface="+mj-lt"/>
              </a:rPr>
              <a:t>Ett urval av svar</a:t>
            </a:r>
            <a:endParaRPr lang="sv-SE" dirty="0">
              <a:solidFill>
                <a:schemeClr val="tx1"/>
              </a:solidFill>
            </a:endParaRPr>
          </a:p>
        </p:txBody>
      </p:sp>
      <p:sp>
        <p:nvSpPr>
          <p:cNvPr id="18" name="Rundad rektangulär pratbubbla 17">
            <a:extLst>
              <a:ext uri="{FF2B5EF4-FFF2-40B4-BE49-F238E27FC236}">
                <a16:creationId xmlns:a16="http://schemas.microsoft.com/office/drawing/2014/main" id="{65D12F9A-AC06-91C9-64D6-16FDE0A47324}"/>
              </a:ext>
            </a:extLst>
          </p:cNvPr>
          <p:cNvSpPr/>
          <p:nvPr/>
        </p:nvSpPr>
        <p:spPr>
          <a:xfrm>
            <a:off x="446282" y="4729410"/>
            <a:ext cx="1759348" cy="1319698"/>
          </a:xfrm>
          <a:prstGeom prst="wedgeRoundRectCallout">
            <a:avLst>
              <a:gd name="adj1" fmla="val -37109"/>
              <a:gd name="adj2" fmla="val 68645"/>
              <a:gd name="adj3" fmla="val 1666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i="1" dirty="0">
                <a:solidFill>
                  <a:schemeClr val="tx1">
                    <a:lumMod val="65000"/>
                    <a:lumOff val="35000"/>
                  </a:schemeClr>
                </a:solidFill>
                <a:latin typeface="+mj-lt"/>
              </a:rPr>
              <a:t>Bra med gult färgval. Det sänder en lagom tydlig signal om att innehållet är viktigt.</a:t>
            </a:r>
          </a:p>
        </p:txBody>
      </p:sp>
      <p:sp>
        <p:nvSpPr>
          <p:cNvPr id="19" name="Rundad rektangulär pratbubbla 18">
            <a:extLst>
              <a:ext uri="{FF2B5EF4-FFF2-40B4-BE49-F238E27FC236}">
                <a16:creationId xmlns:a16="http://schemas.microsoft.com/office/drawing/2014/main" id="{5DAEDE31-CE5A-6F64-0345-B9AC2AF2E807}"/>
              </a:ext>
            </a:extLst>
          </p:cNvPr>
          <p:cNvSpPr/>
          <p:nvPr/>
        </p:nvSpPr>
        <p:spPr>
          <a:xfrm>
            <a:off x="8708831" y="2278966"/>
            <a:ext cx="2921000" cy="1962520"/>
          </a:xfrm>
          <a:prstGeom prst="wedgeRoundRectCallout">
            <a:avLst>
              <a:gd name="adj1" fmla="val 35065"/>
              <a:gd name="adj2" fmla="val 62690"/>
              <a:gd name="adj3" fmla="val 1666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i="1" dirty="0">
                <a:solidFill>
                  <a:schemeClr val="tx1">
                    <a:lumMod val="65000"/>
                    <a:lumOff val="35000"/>
                  </a:schemeClr>
                </a:solidFill>
                <a:latin typeface="+mj-lt"/>
              </a:rPr>
              <a:t>Den är okej  Är dock inte bra att öka panik hos befolkningen med </a:t>
            </a:r>
            <a:r>
              <a:rPr lang="sv-SE" sz="1200" i="1" dirty="0" err="1">
                <a:solidFill>
                  <a:schemeClr val="tx1">
                    <a:lumMod val="65000"/>
                    <a:lumOff val="35000"/>
                  </a:schemeClr>
                </a:solidFill>
                <a:latin typeface="+mj-lt"/>
              </a:rPr>
              <a:t>såhära</a:t>
            </a:r>
            <a:r>
              <a:rPr lang="sv-SE" sz="1200" i="1" dirty="0">
                <a:solidFill>
                  <a:schemeClr val="tx1">
                    <a:lumMod val="65000"/>
                    <a:lumOff val="35000"/>
                  </a:schemeClr>
                </a:solidFill>
                <a:latin typeface="+mj-lt"/>
              </a:rPr>
              <a:t> grejer när det INTE finns en bra anledning. Nu tycker vissa att MAN KAN BLI ANGRIPEN NÄR SOM HELST för att det är det sån broschyr innebär. Speciellt utskickad till ALLA? I PAPPERSFORM?  mer dåliga effekter än nytta tycker jag.</a:t>
            </a:r>
          </a:p>
        </p:txBody>
      </p:sp>
      <p:sp>
        <p:nvSpPr>
          <p:cNvPr id="20" name="Rundad rektangulär pratbubbla 19">
            <a:extLst>
              <a:ext uri="{FF2B5EF4-FFF2-40B4-BE49-F238E27FC236}">
                <a16:creationId xmlns:a16="http://schemas.microsoft.com/office/drawing/2014/main" id="{47CD0E54-5393-AEDC-098C-2D91B50A3F56}"/>
              </a:ext>
            </a:extLst>
          </p:cNvPr>
          <p:cNvSpPr/>
          <p:nvPr/>
        </p:nvSpPr>
        <p:spPr>
          <a:xfrm>
            <a:off x="9310607" y="4912456"/>
            <a:ext cx="2674148" cy="777805"/>
          </a:xfrm>
          <a:prstGeom prst="wedgeRoundRectCallout">
            <a:avLst>
              <a:gd name="adj1" fmla="val -37109"/>
              <a:gd name="adj2" fmla="val 68645"/>
              <a:gd name="adj3" fmla="val 1666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i="1" dirty="0">
                <a:solidFill>
                  <a:schemeClr val="tx1">
                    <a:lumMod val="65000"/>
                    <a:lumOff val="35000"/>
                  </a:schemeClr>
                </a:solidFill>
                <a:latin typeface="+mj-lt"/>
              </a:rPr>
              <a:t>Förstasidan kan ses som skrämmande för barn/vuxna som inte har någon att dela sin oro och funderingar med.</a:t>
            </a:r>
          </a:p>
        </p:txBody>
      </p:sp>
      <p:sp>
        <p:nvSpPr>
          <p:cNvPr id="21" name="Rundad rektangulär pratbubbla 20">
            <a:extLst>
              <a:ext uri="{FF2B5EF4-FFF2-40B4-BE49-F238E27FC236}">
                <a16:creationId xmlns:a16="http://schemas.microsoft.com/office/drawing/2014/main" id="{07375A42-0CF9-97AD-24CD-F8DB3A406DB4}"/>
              </a:ext>
            </a:extLst>
          </p:cNvPr>
          <p:cNvSpPr/>
          <p:nvPr/>
        </p:nvSpPr>
        <p:spPr>
          <a:xfrm>
            <a:off x="510763" y="1771997"/>
            <a:ext cx="2972407" cy="1297620"/>
          </a:xfrm>
          <a:prstGeom prst="wedgeRoundRectCallout">
            <a:avLst>
              <a:gd name="adj1" fmla="val -37109"/>
              <a:gd name="adj2" fmla="val 68645"/>
              <a:gd name="adj3" fmla="val 1666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i="1" dirty="0">
                <a:solidFill>
                  <a:schemeClr val="tx1">
                    <a:lumMod val="65000"/>
                    <a:lumOff val="35000"/>
                  </a:schemeClr>
                </a:solidFill>
                <a:latin typeface="+mj-lt"/>
              </a:rPr>
              <a:t>Den är lagom detaljerad, för att vi/folk ska förstå att man måste vara förberedd.</a:t>
            </a:r>
          </a:p>
        </p:txBody>
      </p:sp>
    </p:spTree>
    <p:extLst>
      <p:ext uri="{BB962C8B-B14F-4D97-AF65-F5344CB8AC3E}">
        <p14:creationId xmlns:p14="http://schemas.microsoft.com/office/powerpoint/2010/main" val="240019417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ABB26B-82FE-B8B4-E9D0-2DAF3EFA617B}"/>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09457941-9650-960B-AA43-81126930D7D2}"/>
              </a:ext>
            </a:extLst>
          </p:cNvPr>
          <p:cNvSpPr>
            <a:spLocks noGrp="1"/>
          </p:cNvSpPr>
          <p:nvPr>
            <p:ph type="title"/>
          </p:nvPr>
        </p:nvSpPr>
        <p:spPr/>
        <p:txBody>
          <a:bodyPr/>
          <a:lstStyle/>
          <a:p>
            <a:r>
              <a:rPr lang="sv-SE" dirty="0"/>
              <a:t>7 av 10 tycker att utskicket till digitala brevlådor är bra </a:t>
            </a:r>
          </a:p>
        </p:txBody>
      </p:sp>
      <p:sp>
        <p:nvSpPr>
          <p:cNvPr id="4" name="Platshållare för innehåll 3">
            <a:extLst>
              <a:ext uri="{FF2B5EF4-FFF2-40B4-BE49-F238E27FC236}">
                <a16:creationId xmlns:a16="http://schemas.microsoft.com/office/drawing/2014/main" id="{A78D0293-4216-E475-EA32-0C6C1BF5F6C1}"/>
              </a:ext>
            </a:extLst>
          </p:cNvPr>
          <p:cNvSpPr>
            <a:spLocks noGrp="1"/>
          </p:cNvSpPr>
          <p:nvPr>
            <p:ph sz="half" idx="2"/>
          </p:nvPr>
        </p:nvSpPr>
        <p:spPr/>
        <p:txBody>
          <a:bodyPr/>
          <a:lstStyle/>
          <a:p>
            <a:r>
              <a:rPr lang="sv-SE" sz="1600" dirty="0"/>
              <a:t>En majoritet (74 procent) uppger att de tycker att det är bra att broschyren skickas ut till digitala brevlådor. </a:t>
            </a:r>
          </a:p>
          <a:p>
            <a:r>
              <a:rPr lang="sv-SE" sz="1600" dirty="0"/>
              <a:t>Det finns inga tydliga signifikanta skillnader mellan segmenten. </a:t>
            </a:r>
          </a:p>
          <a:p>
            <a:pPr marL="0" indent="0">
              <a:buNone/>
            </a:pPr>
            <a:endParaRPr lang="sv-SE" sz="1600" dirty="0"/>
          </a:p>
        </p:txBody>
      </p:sp>
      <p:graphicFrame>
        <p:nvGraphicFramePr>
          <p:cNvPr id="5" name="Platshållare för innehåll 6">
            <a:extLst>
              <a:ext uri="{FF2B5EF4-FFF2-40B4-BE49-F238E27FC236}">
                <a16:creationId xmlns:a16="http://schemas.microsoft.com/office/drawing/2014/main" id="{7E6F6322-CD94-E98D-7EFB-9FF90F4CB857}"/>
              </a:ext>
            </a:extLst>
          </p:cNvPr>
          <p:cNvGraphicFramePr>
            <a:graphicFrameLocks noGrp="1"/>
          </p:cNvGraphicFramePr>
          <p:nvPr>
            <p:ph sz="half" idx="1"/>
            <p:extLst>
              <p:ext uri="{D42A27DB-BD31-4B8C-83A1-F6EECF244321}">
                <p14:modId xmlns:p14="http://schemas.microsoft.com/office/powerpoint/2010/main" val="767484469"/>
              </p:ext>
            </p:extLst>
          </p:nvPr>
        </p:nvGraphicFramePr>
        <p:xfrm>
          <a:off x="1160060" y="2265363"/>
          <a:ext cx="4745440" cy="3833812"/>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ruta 5">
            <a:extLst>
              <a:ext uri="{FF2B5EF4-FFF2-40B4-BE49-F238E27FC236}">
                <a16:creationId xmlns:a16="http://schemas.microsoft.com/office/drawing/2014/main" id="{A3E43A8F-165B-3D80-9CAC-0C0FBED48CE2}"/>
              </a:ext>
            </a:extLst>
          </p:cNvPr>
          <p:cNvSpPr txBox="1"/>
          <p:nvPr/>
        </p:nvSpPr>
        <p:spPr>
          <a:xfrm>
            <a:off x="224889" y="6562438"/>
            <a:ext cx="9912626" cy="184666"/>
          </a:xfrm>
          <a:prstGeom prst="rect">
            <a:avLst/>
          </a:prstGeom>
          <a:noFill/>
        </p:spPr>
        <p:txBody>
          <a:bodyPr wrap="square" lIns="0" tIns="0" rIns="0" bIns="0" rtlCol="0">
            <a:spAutoFit/>
          </a:bodyPr>
          <a:lstStyle/>
          <a:p>
            <a:r>
              <a:rPr lang="sv-SE" sz="1200" dirty="0"/>
              <a:t>Antal svarande: 2009, Det är bra att broschyren skickas ut via digitala brevlådor - Vänligen ta ställning till följande påståenden om broschyren.</a:t>
            </a:r>
          </a:p>
        </p:txBody>
      </p:sp>
    </p:spTree>
    <p:extLst>
      <p:ext uri="{BB962C8B-B14F-4D97-AF65-F5344CB8AC3E}">
        <p14:creationId xmlns:p14="http://schemas.microsoft.com/office/powerpoint/2010/main" val="377957316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B2B9C81-4B74-DDE2-0A93-C8AC24454434}"/>
              </a:ext>
            </a:extLst>
          </p:cNvPr>
          <p:cNvSpPr>
            <a:spLocks noGrp="1"/>
          </p:cNvSpPr>
          <p:nvPr>
            <p:ph type="title"/>
          </p:nvPr>
        </p:nvSpPr>
        <p:spPr/>
        <p:txBody>
          <a:bodyPr/>
          <a:lstStyle/>
          <a:p>
            <a:r>
              <a:rPr lang="sv-SE" dirty="0"/>
              <a:t>Jämförelse över tid</a:t>
            </a:r>
          </a:p>
        </p:txBody>
      </p:sp>
      <p:sp>
        <p:nvSpPr>
          <p:cNvPr id="6" name="Platshållare för text 5">
            <a:extLst>
              <a:ext uri="{FF2B5EF4-FFF2-40B4-BE49-F238E27FC236}">
                <a16:creationId xmlns:a16="http://schemas.microsoft.com/office/drawing/2014/main" id="{D15A05E6-7887-2B55-E550-5D7300B8B314}"/>
              </a:ext>
            </a:extLst>
          </p:cNvPr>
          <p:cNvSpPr>
            <a:spLocks noGrp="1"/>
          </p:cNvSpPr>
          <p:nvPr>
            <p:ph type="body" idx="1"/>
          </p:nvPr>
        </p:nvSpPr>
        <p:spPr/>
        <p:txBody>
          <a:bodyPr/>
          <a:lstStyle/>
          <a:p>
            <a:r>
              <a:rPr lang="sv-SE" sz="1600" i="1" dirty="0"/>
              <a:t>På följande sidor görs jämförelser med tidigare mätningar som genomförts inför och efter det att 2018 års version av ”Om krisen eller kriget kommer” distribuerades. </a:t>
            </a:r>
          </a:p>
          <a:p>
            <a:r>
              <a:rPr lang="sv-SE" sz="1600" i="1" dirty="0"/>
              <a:t>Det finns skillnader i formuleringar mellan några av de frågor som jämförs. Dessa skillnader framgår i en fotnotstext på de aktuella sidorna. I de fall där formuleringar inte är exakta ska jämförelser göras med försiktighet. Dessa jämförelser kan trots detta ge oss information om potentiella skillnader mellan mättillfällena. </a:t>
            </a:r>
          </a:p>
          <a:p>
            <a:r>
              <a:rPr lang="sv-SE" sz="1600" i="1" dirty="0"/>
              <a:t>Det finns även skillnader mellan urvalsstorlek och urvalsparametrar mellan de mätningar som genomfördes i relation till 2018 års broschyr och 2024 års broschyr. I mätningarna som genomfördes i relation till 2018 års broschyr var respondenterna över 18 år, medan de var över 16 år i mätningarna som genomfördes i relation till 2024 års broschyr. </a:t>
            </a:r>
          </a:p>
        </p:txBody>
      </p:sp>
    </p:spTree>
    <p:extLst>
      <p:ext uri="{BB962C8B-B14F-4D97-AF65-F5344CB8AC3E}">
        <p14:creationId xmlns:p14="http://schemas.microsoft.com/office/powerpoint/2010/main" val="381993626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6FEBB597-B890-3297-F2DA-52B0E27F179F}"/>
              </a:ext>
            </a:extLst>
          </p:cNvPr>
          <p:cNvSpPr>
            <a:spLocks noGrp="1"/>
          </p:cNvSpPr>
          <p:nvPr>
            <p:ph type="title"/>
          </p:nvPr>
        </p:nvSpPr>
        <p:spPr/>
        <p:txBody>
          <a:bodyPr/>
          <a:lstStyle/>
          <a:p>
            <a:r>
              <a:rPr lang="sv-SE" dirty="0"/>
              <a:t>Större andel upplever att säkerheten har minskat*</a:t>
            </a:r>
          </a:p>
        </p:txBody>
      </p:sp>
      <p:graphicFrame>
        <p:nvGraphicFramePr>
          <p:cNvPr id="7" name="Platshållare för innehåll 6">
            <a:extLst>
              <a:ext uri="{FF2B5EF4-FFF2-40B4-BE49-F238E27FC236}">
                <a16:creationId xmlns:a16="http://schemas.microsoft.com/office/drawing/2014/main" id="{D77DFC3F-9251-B9DD-4A33-BE92B5EC30D2}"/>
              </a:ext>
            </a:extLst>
          </p:cNvPr>
          <p:cNvGraphicFramePr>
            <a:graphicFrameLocks noGrp="1"/>
          </p:cNvGraphicFramePr>
          <p:nvPr>
            <p:ph idx="1"/>
            <p:extLst>
              <p:ext uri="{D42A27DB-BD31-4B8C-83A1-F6EECF244321}">
                <p14:modId xmlns:p14="http://schemas.microsoft.com/office/powerpoint/2010/main" val="171212150"/>
              </p:ext>
            </p:extLst>
          </p:nvPr>
        </p:nvGraphicFramePr>
        <p:xfrm>
          <a:off x="1773388" y="2371935"/>
          <a:ext cx="8637507" cy="1752600"/>
        </p:xfrm>
        <a:graphic>
          <a:graphicData uri="http://schemas.openxmlformats.org/drawingml/2006/table">
            <a:tbl>
              <a:tblPr firstRow="1" bandRow="1">
                <a:tableStyleId>{69012ECD-51FC-41F1-AA8D-1B2483CD663E}</a:tableStyleId>
              </a:tblPr>
              <a:tblGrid>
                <a:gridCol w="2145109">
                  <a:extLst>
                    <a:ext uri="{9D8B030D-6E8A-4147-A177-3AD203B41FA5}">
                      <a16:colId xmlns:a16="http://schemas.microsoft.com/office/drawing/2014/main" val="3807378669"/>
                    </a:ext>
                  </a:extLst>
                </a:gridCol>
                <a:gridCol w="2202180">
                  <a:extLst>
                    <a:ext uri="{9D8B030D-6E8A-4147-A177-3AD203B41FA5}">
                      <a16:colId xmlns:a16="http://schemas.microsoft.com/office/drawing/2014/main" val="3147704593"/>
                    </a:ext>
                  </a:extLst>
                </a:gridCol>
                <a:gridCol w="2145109">
                  <a:extLst>
                    <a:ext uri="{9D8B030D-6E8A-4147-A177-3AD203B41FA5}">
                      <a16:colId xmlns:a16="http://schemas.microsoft.com/office/drawing/2014/main" val="3720853653"/>
                    </a:ext>
                  </a:extLst>
                </a:gridCol>
                <a:gridCol w="2145109">
                  <a:extLst>
                    <a:ext uri="{9D8B030D-6E8A-4147-A177-3AD203B41FA5}">
                      <a16:colId xmlns:a16="http://schemas.microsoft.com/office/drawing/2014/main" val="2894700659"/>
                    </a:ext>
                  </a:extLst>
                </a:gridCol>
              </a:tblGrid>
              <a:tr h="370840">
                <a:tc>
                  <a:txBody>
                    <a:bodyPr/>
                    <a:lstStyle/>
                    <a:p>
                      <a:endParaRPr lang="sv-SE" dirty="0"/>
                    </a:p>
                  </a:txBody>
                  <a:tcPr/>
                </a:tc>
                <a:tc>
                  <a:txBody>
                    <a:bodyPr/>
                    <a:lstStyle/>
                    <a:p>
                      <a:pPr algn="ctr"/>
                      <a:r>
                        <a:rPr lang="sv-SE" dirty="0"/>
                        <a:t>Nollmätning</a:t>
                      </a:r>
                      <a:br>
                        <a:rPr lang="sv-SE" dirty="0"/>
                      </a:br>
                      <a:r>
                        <a:rPr lang="sv-SE" dirty="0"/>
                        <a:t> 2017</a:t>
                      </a:r>
                    </a:p>
                  </a:txBody>
                  <a:tcPr/>
                </a:tc>
                <a:tc>
                  <a:txBody>
                    <a:bodyPr/>
                    <a:lstStyle/>
                    <a:p>
                      <a:pPr algn="ctr"/>
                      <a:r>
                        <a:rPr lang="sv-SE" dirty="0"/>
                        <a:t>Nollmätning </a:t>
                      </a:r>
                      <a:br>
                        <a:rPr lang="sv-SE" dirty="0"/>
                      </a:br>
                      <a:r>
                        <a:rPr lang="sv-SE" dirty="0"/>
                        <a:t>2024</a:t>
                      </a:r>
                    </a:p>
                  </a:txBody>
                  <a:tcPr/>
                </a:tc>
                <a:tc>
                  <a:txBody>
                    <a:bodyPr/>
                    <a:lstStyle/>
                    <a:p>
                      <a:pPr algn="ctr"/>
                      <a:r>
                        <a:rPr lang="sv-SE" dirty="0"/>
                        <a:t>Effektmätning 2025</a:t>
                      </a:r>
                    </a:p>
                  </a:txBody>
                  <a:tcPr/>
                </a:tc>
                <a:extLst>
                  <a:ext uri="{0D108BD9-81ED-4DB2-BD59-A6C34878D82A}">
                    <a16:rowId xmlns:a16="http://schemas.microsoft.com/office/drawing/2014/main" val="1814229773"/>
                  </a:ext>
                </a:extLst>
              </a:tr>
              <a:tr h="370840">
                <a:tc>
                  <a:txBody>
                    <a:bodyPr/>
                    <a:lstStyle/>
                    <a:p>
                      <a:r>
                        <a:rPr lang="sv-SE"/>
                        <a:t>I världen</a:t>
                      </a:r>
                    </a:p>
                  </a:txBody>
                  <a:tcPr/>
                </a:tc>
                <a:tc>
                  <a:txBody>
                    <a:bodyPr/>
                    <a:lstStyle/>
                    <a:p>
                      <a:pPr algn="ctr"/>
                      <a:r>
                        <a:rPr lang="sv-SE" dirty="0"/>
                        <a:t>61 %</a:t>
                      </a:r>
                    </a:p>
                  </a:txBody>
                  <a:tcPr/>
                </a:tc>
                <a:tc>
                  <a:txBody>
                    <a:bodyPr/>
                    <a:lstStyle/>
                    <a:p>
                      <a:pPr algn="ctr"/>
                      <a:r>
                        <a:rPr lang="sv-SE" dirty="0"/>
                        <a:t>78 %</a:t>
                      </a:r>
                    </a:p>
                  </a:txBody>
                  <a:tcPr/>
                </a:tc>
                <a:tc>
                  <a:txBody>
                    <a:bodyPr/>
                    <a:lstStyle/>
                    <a:p>
                      <a:pPr algn="ctr"/>
                      <a:r>
                        <a:rPr lang="sv-SE" dirty="0"/>
                        <a:t>81 %</a:t>
                      </a:r>
                    </a:p>
                  </a:txBody>
                  <a:tcPr/>
                </a:tc>
                <a:extLst>
                  <a:ext uri="{0D108BD9-81ED-4DB2-BD59-A6C34878D82A}">
                    <a16:rowId xmlns:a16="http://schemas.microsoft.com/office/drawing/2014/main" val="3069197683"/>
                  </a:ext>
                </a:extLst>
              </a:tr>
              <a:tr h="370840">
                <a:tc>
                  <a:txBody>
                    <a:bodyPr/>
                    <a:lstStyle/>
                    <a:p>
                      <a:r>
                        <a:rPr lang="sv-SE"/>
                        <a:t>I Europa</a:t>
                      </a:r>
                    </a:p>
                  </a:txBody>
                  <a:tcPr/>
                </a:tc>
                <a:tc>
                  <a:txBody>
                    <a:bodyPr/>
                    <a:lstStyle/>
                    <a:p>
                      <a:pPr algn="ctr"/>
                      <a:r>
                        <a:rPr lang="sv-SE" dirty="0"/>
                        <a:t>59 %</a:t>
                      </a:r>
                    </a:p>
                  </a:txBody>
                  <a:tcPr/>
                </a:tc>
                <a:tc>
                  <a:txBody>
                    <a:bodyPr/>
                    <a:lstStyle/>
                    <a:p>
                      <a:pPr algn="ctr"/>
                      <a:r>
                        <a:rPr lang="sv-SE" dirty="0"/>
                        <a:t>78 %</a:t>
                      </a:r>
                    </a:p>
                  </a:txBody>
                  <a:tcPr/>
                </a:tc>
                <a:tc>
                  <a:txBody>
                    <a:bodyPr/>
                    <a:lstStyle/>
                    <a:p>
                      <a:pPr algn="ctr"/>
                      <a:r>
                        <a:rPr lang="sv-SE" dirty="0"/>
                        <a:t>79 %</a:t>
                      </a:r>
                    </a:p>
                  </a:txBody>
                  <a:tcPr/>
                </a:tc>
                <a:extLst>
                  <a:ext uri="{0D108BD9-81ED-4DB2-BD59-A6C34878D82A}">
                    <a16:rowId xmlns:a16="http://schemas.microsoft.com/office/drawing/2014/main" val="374191581"/>
                  </a:ext>
                </a:extLst>
              </a:tr>
              <a:tr h="370840">
                <a:tc>
                  <a:txBody>
                    <a:bodyPr/>
                    <a:lstStyle/>
                    <a:p>
                      <a:r>
                        <a:rPr lang="sv-SE"/>
                        <a:t>I Sverige</a:t>
                      </a:r>
                    </a:p>
                  </a:txBody>
                  <a:tcPr/>
                </a:tc>
                <a:tc>
                  <a:txBody>
                    <a:bodyPr/>
                    <a:lstStyle/>
                    <a:p>
                      <a:pPr algn="ctr"/>
                      <a:r>
                        <a:rPr lang="sv-SE" dirty="0"/>
                        <a:t>53 %</a:t>
                      </a:r>
                    </a:p>
                  </a:txBody>
                  <a:tcPr/>
                </a:tc>
                <a:tc>
                  <a:txBody>
                    <a:bodyPr/>
                    <a:lstStyle/>
                    <a:p>
                      <a:pPr algn="ctr"/>
                      <a:r>
                        <a:rPr lang="sv-SE" dirty="0"/>
                        <a:t>77 %</a:t>
                      </a:r>
                    </a:p>
                  </a:txBody>
                  <a:tcPr/>
                </a:tc>
                <a:tc>
                  <a:txBody>
                    <a:bodyPr/>
                    <a:lstStyle/>
                    <a:p>
                      <a:pPr algn="ctr"/>
                      <a:r>
                        <a:rPr lang="sv-SE" dirty="0"/>
                        <a:t>74 %</a:t>
                      </a:r>
                    </a:p>
                  </a:txBody>
                  <a:tcPr/>
                </a:tc>
                <a:extLst>
                  <a:ext uri="{0D108BD9-81ED-4DB2-BD59-A6C34878D82A}">
                    <a16:rowId xmlns:a16="http://schemas.microsoft.com/office/drawing/2014/main" val="630088253"/>
                  </a:ext>
                </a:extLst>
              </a:tr>
            </a:tbl>
          </a:graphicData>
        </a:graphic>
      </p:graphicFrame>
      <p:sp>
        <p:nvSpPr>
          <p:cNvPr id="8" name="textruta 7">
            <a:extLst>
              <a:ext uri="{FF2B5EF4-FFF2-40B4-BE49-F238E27FC236}">
                <a16:creationId xmlns:a16="http://schemas.microsoft.com/office/drawing/2014/main" id="{955C3647-5533-09D1-598A-6374D9510048}"/>
              </a:ext>
            </a:extLst>
          </p:cNvPr>
          <p:cNvSpPr txBox="1"/>
          <p:nvPr/>
        </p:nvSpPr>
        <p:spPr>
          <a:xfrm>
            <a:off x="201570" y="6475625"/>
            <a:ext cx="9912626" cy="184666"/>
          </a:xfrm>
          <a:prstGeom prst="rect">
            <a:avLst/>
          </a:prstGeom>
          <a:noFill/>
        </p:spPr>
        <p:txBody>
          <a:bodyPr wrap="square" lIns="0" tIns="0" rIns="0" bIns="0" rtlCol="0">
            <a:spAutoFit/>
          </a:bodyPr>
          <a:lstStyle/>
          <a:p>
            <a:r>
              <a:rPr lang="sv-SE" sz="1200" dirty="0"/>
              <a:t>Hur uppfattar du att människors säkerhet har utvecklats under det senaste året…?</a:t>
            </a:r>
          </a:p>
        </p:txBody>
      </p:sp>
      <p:sp>
        <p:nvSpPr>
          <p:cNvPr id="9" name="textruta 8">
            <a:extLst>
              <a:ext uri="{FF2B5EF4-FFF2-40B4-BE49-F238E27FC236}">
                <a16:creationId xmlns:a16="http://schemas.microsoft.com/office/drawing/2014/main" id="{B3C6B904-9DEA-D71A-B0E5-45B1F1D8E707}"/>
              </a:ext>
            </a:extLst>
          </p:cNvPr>
          <p:cNvSpPr txBox="1"/>
          <p:nvPr/>
        </p:nvSpPr>
        <p:spPr>
          <a:xfrm>
            <a:off x="1773388" y="4174297"/>
            <a:ext cx="9237788" cy="369332"/>
          </a:xfrm>
          <a:prstGeom prst="rect">
            <a:avLst/>
          </a:prstGeom>
          <a:noFill/>
        </p:spPr>
        <p:txBody>
          <a:bodyPr wrap="square" lIns="0" tIns="0" rIns="0" bIns="0" rtlCol="0">
            <a:spAutoFit/>
          </a:bodyPr>
          <a:lstStyle/>
          <a:p>
            <a:r>
              <a:rPr lang="sv-SE" sz="1200" dirty="0"/>
              <a:t>* </a:t>
            </a:r>
            <a:r>
              <a:rPr lang="sv-SE" sz="1200" i="1" dirty="0"/>
              <a:t>Procentsatserna som anges är en sammanslagning av svarsalternativen ”Säkerheten har minskat mycket” och ”Säkerheten har minskat något”.</a:t>
            </a:r>
          </a:p>
        </p:txBody>
      </p:sp>
      <p:sp>
        <p:nvSpPr>
          <p:cNvPr id="2" name="Platshållare för innehåll 3">
            <a:extLst>
              <a:ext uri="{FF2B5EF4-FFF2-40B4-BE49-F238E27FC236}">
                <a16:creationId xmlns:a16="http://schemas.microsoft.com/office/drawing/2014/main" id="{5E0F1474-18CE-0B85-3EE7-F10D0D8554A3}"/>
              </a:ext>
            </a:extLst>
          </p:cNvPr>
          <p:cNvSpPr txBox="1">
            <a:spLocks/>
          </p:cNvSpPr>
          <p:nvPr/>
        </p:nvSpPr>
        <p:spPr>
          <a:xfrm>
            <a:off x="1602190" y="4840744"/>
            <a:ext cx="8444178" cy="1307393"/>
          </a:xfrm>
          <a:prstGeom prst="rect">
            <a:avLst/>
          </a:prstGeom>
        </p:spPr>
        <p:txBody>
          <a:bodyPr/>
          <a:lstStyle>
            <a:lvl1pPr marL="228600" indent="-228600" algn="l" defTabSz="914400" rtl="0" eaLnBrk="1" latinLnBrk="0" hangingPunct="1">
              <a:lnSpc>
                <a:spcPct val="100000"/>
              </a:lnSpc>
              <a:spcBef>
                <a:spcPts val="1000"/>
              </a:spcBef>
              <a:buFont typeface="Arial" panose="020B0604020202020204" pitchFamily="34" charset="0"/>
              <a:buChar char="•"/>
              <a:defRPr sz="2400" kern="1200">
                <a:solidFill>
                  <a:srgbClr val="000000"/>
                </a:solidFill>
                <a:latin typeface="+mn-lt"/>
                <a:ea typeface="+mn-ea"/>
                <a:cs typeface="Arial" panose="020B0604020202020204"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000" kern="1200">
                <a:solidFill>
                  <a:srgbClr val="000000"/>
                </a:solidFill>
                <a:latin typeface="+mn-lt"/>
                <a:ea typeface="+mn-ea"/>
                <a:cs typeface="Arial" panose="020B0604020202020204"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1800" kern="1200">
                <a:solidFill>
                  <a:srgbClr val="000000"/>
                </a:solidFill>
                <a:latin typeface="+mn-lt"/>
                <a:ea typeface="+mn-ea"/>
                <a:cs typeface="Arial" panose="020B060402020202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rgbClr val="000000"/>
                </a:solidFill>
                <a:latin typeface="+mn-lt"/>
                <a:ea typeface="+mn-ea"/>
                <a:cs typeface="Arial" panose="020B060402020202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400" kern="1200">
                <a:solidFill>
                  <a:srgbClr val="000000"/>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1600" dirty="0"/>
              <a:t>Det är en större andel som upplever att säkerheten i världen och i Europa har minskat sedan nollmätningarna 2017 och 2024, medan det är en mindre andel som upplever att säkerheten i Sverige har minskat jämfört med nollmätningen 2024. </a:t>
            </a:r>
          </a:p>
        </p:txBody>
      </p:sp>
    </p:spTree>
    <p:extLst>
      <p:ext uri="{BB962C8B-B14F-4D97-AF65-F5344CB8AC3E}">
        <p14:creationId xmlns:p14="http://schemas.microsoft.com/office/powerpoint/2010/main" val="259056028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A61B194-0C7B-1C7E-462D-D1354D49D17C}"/>
              </a:ext>
            </a:extLst>
          </p:cNvPr>
          <p:cNvSpPr>
            <a:spLocks noGrp="1"/>
          </p:cNvSpPr>
          <p:nvPr>
            <p:ph type="title"/>
          </p:nvPr>
        </p:nvSpPr>
        <p:spPr>
          <a:xfrm>
            <a:off x="1773238" y="758825"/>
            <a:ext cx="8580582" cy="966397"/>
          </a:xfrm>
        </p:spPr>
        <p:txBody>
          <a:bodyPr/>
          <a:lstStyle/>
          <a:p>
            <a:r>
              <a:rPr lang="sv-SE" dirty="0"/>
              <a:t>Totalförsvarsplikten</a:t>
            </a:r>
          </a:p>
        </p:txBody>
      </p:sp>
      <p:sp>
        <p:nvSpPr>
          <p:cNvPr id="4" name="Platshållare för innehåll 3">
            <a:extLst>
              <a:ext uri="{FF2B5EF4-FFF2-40B4-BE49-F238E27FC236}">
                <a16:creationId xmlns:a16="http://schemas.microsoft.com/office/drawing/2014/main" id="{07E7B85E-1B7D-4422-429B-E9A72D20515E}"/>
              </a:ext>
            </a:extLst>
          </p:cNvPr>
          <p:cNvSpPr>
            <a:spLocks noGrp="1"/>
          </p:cNvSpPr>
          <p:nvPr>
            <p:ph sz="half" idx="2"/>
          </p:nvPr>
        </p:nvSpPr>
        <p:spPr>
          <a:xfrm>
            <a:off x="6526324" y="2265363"/>
            <a:ext cx="4131654" cy="3534000"/>
          </a:xfrm>
        </p:spPr>
        <p:txBody>
          <a:bodyPr/>
          <a:lstStyle/>
          <a:p>
            <a:r>
              <a:rPr lang="sv-SE" sz="2000" dirty="0"/>
              <a:t>Kunskapen om vad totalförsvarsplikten innebär har ökat stadigt sedan förra utskicket av broschyren. I effektmätningen från 2025 är det 49 procent som vet att totalförsvarsplikten gäller från det år man fyller 16 till det år man fyller 70. Det kan jämföras med 31 procent i 2017 års nollmätning och 42 procent i 2024 års nollmätning.</a:t>
            </a:r>
          </a:p>
          <a:p>
            <a:endParaRPr lang="sv-SE" dirty="0"/>
          </a:p>
        </p:txBody>
      </p:sp>
      <p:graphicFrame>
        <p:nvGraphicFramePr>
          <p:cNvPr id="5" name="Platshållare för innehåll 4">
            <a:extLst>
              <a:ext uri="{FF2B5EF4-FFF2-40B4-BE49-F238E27FC236}">
                <a16:creationId xmlns:a16="http://schemas.microsoft.com/office/drawing/2014/main" id="{9C43646C-AF1F-48B8-9AEB-AAC76F0C0CA3}"/>
              </a:ext>
            </a:extLst>
          </p:cNvPr>
          <p:cNvGraphicFramePr>
            <a:graphicFrameLocks noGrp="1"/>
          </p:cNvGraphicFramePr>
          <p:nvPr>
            <p:ph sz="half" idx="1"/>
            <p:extLst>
              <p:ext uri="{D42A27DB-BD31-4B8C-83A1-F6EECF244321}">
                <p14:modId xmlns:p14="http://schemas.microsoft.com/office/powerpoint/2010/main" val="43480492"/>
              </p:ext>
            </p:extLst>
          </p:nvPr>
        </p:nvGraphicFramePr>
        <p:xfrm>
          <a:off x="1773238" y="2265363"/>
          <a:ext cx="4132262" cy="3833812"/>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ruta 5">
            <a:extLst>
              <a:ext uri="{FF2B5EF4-FFF2-40B4-BE49-F238E27FC236}">
                <a16:creationId xmlns:a16="http://schemas.microsoft.com/office/drawing/2014/main" id="{8AAB978E-2BA6-5B1D-5FDB-5A6714C43A5D}"/>
              </a:ext>
            </a:extLst>
          </p:cNvPr>
          <p:cNvSpPr txBox="1"/>
          <p:nvPr/>
        </p:nvSpPr>
        <p:spPr>
          <a:xfrm>
            <a:off x="263525" y="6575650"/>
            <a:ext cx="9912626" cy="184666"/>
          </a:xfrm>
          <a:prstGeom prst="rect">
            <a:avLst/>
          </a:prstGeom>
          <a:noFill/>
        </p:spPr>
        <p:txBody>
          <a:bodyPr wrap="square" lIns="0" tIns="0" rIns="0" bIns="0" rtlCol="0">
            <a:spAutoFit/>
          </a:bodyPr>
          <a:lstStyle/>
          <a:p>
            <a:r>
              <a:rPr lang="sv-SE" sz="1200" dirty="0"/>
              <a:t>Nollmätning 2024 och effektmätning 2025: Vad är sant om totalförsvarsplikten? Nollmätning 2017: Vilka tror du omfattas av totalförsvarsplikten?</a:t>
            </a:r>
          </a:p>
        </p:txBody>
      </p:sp>
    </p:spTree>
    <p:extLst>
      <p:ext uri="{BB962C8B-B14F-4D97-AF65-F5344CB8AC3E}">
        <p14:creationId xmlns:p14="http://schemas.microsoft.com/office/powerpoint/2010/main" val="192771761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EDBCE33-AB45-FB22-505B-2020910AB531}"/>
              </a:ext>
            </a:extLst>
          </p:cNvPr>
          <p:cNvSpPr>
            <a:spLocks noGrp="1"/>
          </p:cNvSpPr>
          <p:nvPr>
            <p:ph type="title"/>
          </p:nvPr>
        </p:nvSpPr>
        <p:spPr>
          <a:xfrm>
            <a:off x="728359" y="936713"/>
            <a:ext cx="8580582" cy="966397"/>
          </a:xfrm>
        </p:spPr>
        <p:txBody>
          <a:bodyPr/>
          <a:lstStyle/>
          <a:p>
            <a:r>
              <a:rPr lang="sv-SE" dirty="0"/>
              <a:t>Agerande efter att ha fått broschyren</a:t>
            </a:r>
          </a:p>
        </p:txBody>
      </p:sp>
      <p:graphicFrame>
        <p:nvGraphicFramePr>
          <p:cNvPr id="5" name="Platshållare för innehåll 4">
            <a:extLst>
              <a:ext uri="{FF2B5EF4-FFF2-40B4-BE49-F238E27FC236}">
                <a16:creationId xmlns:a16="http://schemas.microsoft.com/office/drawing/2014/main" id="{1BD4A0C4-7467-4BD5-D980-CDA447A51644}"/>
              </a:ext>
            </a:extLst>
          </p:cNvPr>
          <p:cNvGraphicFramePr>
            <a:graphicFrameLocks noGrp="1"/>
          </p:cNvGraphicFramePr>
          <p:nvPr>
            <p:ph sz="half" idx="1"/>
            <p:extLst>
              <p:ext uri="{D42A27DB-BD31-4B8C-83A1-F6EECF244321}">
                <p14:modId xmlns:p14="http://schemas.microsoft.com/office/powerpoint/2010/main" val="2524993612"/>
              </p:ext>
            </p:extLst>
          </p:nvPr>
        </p:nvGraphicFramePr>
        <p:xfrm>
          <a:off x="263208" y="3030151"/>
          <a:ext cx="7051044" cy="2189480"/>
        </p:xfrm>
        <a:graphic>
          <a:graphicData uri="http://schemas.openxmlformats.org/drawingml/2006/table">
            <a:tbl>
              <a:tblPr firstRow="1" bandRow="1">
                <a:tableStyleId>{69012ECD-51FC-41F1-AA8D-1B2483CD663E}</a:tableStyleId>
              </a:tblPr>
              <a:tblGrid>
                <a:gridCol w="925512">
                  <a:extLst>
                    <a:ext uri="{9D8B030D-6E8A-4147-A177-3AD203B41FA5}">
                      <a16:colId xmlns:a16="http://schemas.microsoft.com/office/drawing/2014/main" val="3511377280"/>
                    </a:ext>
                  </a:extLst>
                </a:gridCol>
                <a:gridCol w="1305334">
                  <a:extLst>
                    <a:ext uri="{9D8B030D-6E8A-4147-A177-3AD203B41FA5}">
                      <a16:colId xmlns:a16="http://schemas.microsoft.com/office/drawing/2014/main" val="2173923719"/>
                    </a:ext>
                  </a:extLst>
                </a:gridCol>
                <a:gridCol w="2379357">
                  <a:extLst>
                    <a:ext uri="{9D8B030D-6E8A-4147-A177-3AD203B41FA5}">
                      <a16:colId xmlns:a16="http://schemas.microsoft.com/office/drawing/2014/main" val="987432003"/>
                    </a:ext>
                  </a:extLst>
                </a:gridCol>
                <a:gridCol w="1301631">
                  <a:extLst>
                    <a:ext uri="{9D8B030D-6E8A-4147-A177-3AD203B41FA5}">
                      <a16:colId xmlns:a16="http://schemas.microsoft.com/office/drawing/2014/main" val="52448019"/>
                    </a:ext>
                  </a:extLst>
                </a:gridCol>
                <a:gridCol w="1139210">
                  <a:extLst>
                    <a:ext uri="{9D8B030D-6E8A-4147-A177-3AD203B41FA5}">
                      <a16:colId xmlns:a16="http://schemas.microsoft.com/office/drawing/2014/main" val="3350535190"/>
                    </a:ext>
                  </a:extLst>
                </a:gridCol>
              </a:tblGrid>
              <a:tr h="370840">
                <a:tc>
                  <a:txBody>
                    <a:bodyPr/>
                    <a:lstStyle/>
                    <a:p>
                      <a:endParaRPr lang="sv-SE" sz="1100" dirty="0"/>
                    </a:p>
                  </a:txBody>
                  <a:tcPr/>
                </a:tc>
                <a:tc>
                  <a:txBody>
                    <a:bodyPr/>
                    <a:lstStyle/>
                    <a:p>
                      <a:pPr algn="ctr"/>
                      <a:r>
                        <a:rPr lang="sv-SE" sz="1100" dirty="0"/>
                        <a:t>Nollmätning</a:t>
                      </a:r>
                      <a:br>
                        <a:rPr lang="sv-SE" sz="1100" dirty="0"/>
                      </a:br>
                      <a:r>
                        <a:rPr lang="sv-SE" sz="1100" dirty="0"/>
                        <a:t>2017</a:t>
                      </a:r>
                    </a:p>
                  </a:txBody>
                  <a:tcPr/>
                </a:tc>
                <a:tc>
                  <a:txBody>
                    <a:bodyPr/>
                    <a:lstStyle/>
                    <a:p>
                      <a:pPr algn="ctr"/>
                      <a:r>
                        <a:rPr lang="sv-SE" sz="1100" dirty="0"/>
                        <a:t>Effektmätning</a:t>
                      </a:r>
                      <a:br>
                        <a:rPr lang="sv-SE" sz="1100" dirty="0"/>
                      </a:br>
                      <a:r>
                        <a:rPr lang="sv-SE" sz="1100" dirty="0"/>
                        <a:t>2018</a:t>
                      </a:r>
                    </a:p>
                  </a:txBody>
                  <a:tcPr/>
                </a:tc>
                <a:tc>
                  <a:txBody>
                    <a:bodyPr/>
                    <a:lstStyle/>
                    <a:p>
                      <a:pPr algn="ctr"/>
                      <a:r>
                        <a:rPr lang="sv-SE" sz="1100" dirty="0"/>
                        <a:t>Nollmätning</a:t>
                      </a:r>
                      <a:br>
                        <a:rPr lang="sv-SE" sz="1100" dirty="0"/>
                      </a:br>
                      <a:r>
                        <a:rPr lang="sv-SE" sz="1100" dirty="0"/>
                        <a:t>2024</a:t>
                      </a:r>
                    </a:p>
                  </a:txBody>
                  <a:tcPr/>
                </a:tc>
                <a:tc>
                  <a:txBody>
                    <a:bodyPr/>
                    <a:lstStyle/>
                    <a:p>
                      <a:pPr algn="ctr"/>
                      <a:r>
                        <a:rPr lang="sv-SE" sz="1100" dirty="0"/>
                        <a:t>Effektmätning</a:t>
                      </a:r>
                      <a:br>
                        <a:rPr lang="sv-SE" sz="1100" dirty="0"/>
                      </a:br>
                      <a:r>
                        <a:rPr lang="sv-SE" sz="1100" dirty="0"/>
                        <a:t>2025</a:t>
                      </a:r>
                    </a:p>
                  </a:txBody>
                  <a:tcPr/>
                </a:tc>
                <a:extLst>
                  <a:ext uri="{0D108BD9-81ED-4DB2-BD59-A6C34878D82A}">
                    <a16:rowId xmlns:a16="http://schemas.microsoft.com/office/drawing/2014/main" val="1771140544"/>
                  </a:ext>
                </a:extLst>
              </a:tr>
              <a:tr h="370840">
                <a:tc>
                  <a:txBody>
                    <a:bodyPr/>
                    <a:lstStyle/>
                    <a:p>
                      <a:r>
                        <a:rPr lang="sv-SE" sz="1100"/>
                        <a:t>Läsa direkt</a:t>
                      </a:r>
                    </a:p>
                  </a:txBody>
                  <a:tcPr/>
                </a:tc>
                <a:tc>
                  <a:txBody>
                    <a:bodyPr/>
                    <a:lstStyle/>
                    <a:p>
                      <a:pPr algn="ctr"/>
                      <a:r>
                        <a:rPr lang="sv-SE" sz="1100" dirty="0"/>
                        <a:t>61 %</a:t>
                      </a:r>
                    </a:p>
                  </a:txBody>
                  <a:tcPr/>
                </a:tc>
                <a:tc>
                  <a:txBody>
                    <a:bodyPr/>
                    <a:lstStyle/>
                    <a:p>
                      <a:pPr algn="ctr"/>
                      <a:r>
                        <a:rPr lang="sv-SE" sz="1100" dirty="0"/>
                        <a:t>-</a:t>
                      </a:r>
                    </a:p>
                  </a:txBody>
                  <a:tcPr/>
                </a:tc>
                <a:tc>
                  <a:txBody>
                    <a:bodyPr/>
                    <a:lstStyle/>
                    <a:p>
                      <a:pPr algn="ctr"/>
                      <a:r>
                        <a:rPr lang="sv-SE" sz="1100" dirty="0"/>
                        <a:t>54 %</a:t>
                      </a:r>
                    </a:p>
                  </a:txBody>
                  <a:tcPr/>
                </a:tc>
                <a:tc>
                  <a:txBody>
                    <a:bodyPr/>
                    <a:lstStyle/>
                    <a:p>
                      <a:pPr algn="ctr"/>
                      <a:r>
                        <a:rPr lang="sv-SE" sz="1100" dirty="0"/>
                        <a:t>26 %</a:t>
                      </a:r>
                    </a:p>
                  </a:txBody>
                  <a:tcPr/>
                </a:tc>
                <a:extLst>
                  <a:ext uri="{0D108BD9-81ED-4DB2-BD59-A6C34878D82A}">
                    <a16:rowId xmlns:a16="http://schemas.microsoft.com/office/drawing/2014/main" val="4111193104"/>
                  </a:ext>
                </a:extLst>
              </a:tr>
              <a:tr h="370840">
                <a:tc>
                  <a:txBody>
                    <a:bodyPr/>
                    <a:lstStyle/>
                    <a:p>
                      <a:r>
                        <a:rPr lang="sv-SE" sz="1100" dirty="0"/>
                        <a:t>Läsa senare</a:t>
                      </a:r>
                    </a:p>
                  </a:txBody>
                  <a:tcPr/>
                </a:tc>
                <a:tc>
                  <a:txBody>
                    <a:bodyPr/>
                    <a:lstStyle/>
                    <a:p>
                      <a:pPr algn="ctr"/>
                      <a:r>
                        <a:rPr lang="sv-SE" sz="1100" dirty="0"/>
                        <a:t>25 %</a:t>
                      </a:r>
                    </a:p>
                  </a:txBody>
                  <a:tcPr/>
                </a:tc>
                <a:tc>
                  <a:txBody>
                    <a:bodyPr/>
                    <a:lstStyle/>
                    <a:p>
                      <a:pPr algn="ctr"/>
                      <a:r>
                        <a:rPr lang="sv-SE" sz="1100" dirty="0"/>
                        <a:t>-</a:t>
                      </a:r>
                    </a:p>
                  </a:txBody>
                  <a:tcPr/>
                </a:tc>
                <a:tc>
                  <a:txBody>
                    <a:bodyPr/>
                    <a:lstStyle/>
                    <a:p>
                      <a:pPr algn="ctr"/>
                      <a:r>
                        <a:rPr lang="sv-SE" sz="1100" dirty="0"/>
                        <a:t>39 %</a:t>
                      </a:r>
                    </a:p>
                  </a:txBody>
                  <a:tcPr/>
                </a:tc>
                <a:tc>
                  <a:txBody>
                    <a:bodyPr/>
                    <a:lstStyle/>
                    <a:p>
                      <a:pPr algn="ctr"/>
                      <a:r>
                        <a:rPr lang="sv-SE" sz="1100" dirty="0"/>
                        <a:t>38 %</a:t>
                      </a:r>
                    </a:p>
                  </a:txBody>
                  <a:tcPr/>
                </a:tc>
                <a:extLst>
                  <a:ext uri="{0D108BD9-81ED-4DB2-BD59-A6C34878D82A}">
                    <a16:rowId xmlns:a16="http://schemas.microsoft.com/office/drawing/2014/main" val="2804757099"/>
                  </a:ext>
                </a:extLst>
              </a:tr>
              <a:tr h="370840">
                <a:tc>
                  <a:txBody>
                    <a:bodyPr/>
                    <a:lstStyle/>
                    <a:p>
                      <a:r>
                        <a:rPr lang="sv-SE" sz="1100" dirty="0"/>
                        <a:t>Se till att </a:t>
                      </a:r>
                      <a:br>
                        <a:rPr lang="sv-SE" sz="1100" dirty="0"/>
                      </a:br>
                      <a:r>
                        <a:rPr lang="sv-SE" sz="1100" dirty="0"/>
                        <a:t>andra tar del</a:t>
                      </a:r>
                    </a:p>
                  </a:txBody>
                  <a:tcPr/>
                </a:tc>
                <a:tc>
                  <a:txBody>
                    <a:bodyPr/>
                    <a:lstStyle/>
                    <a:p>
                      <a:pPr algn="ctr"/>
                      <a:r>
                        <a:rPr lang="sv-SE" sz="1100" dirty="0"/>
                        <a:t>34 %</a:t>
                      </a:r>
                    </a:p>
                  </a:txBody>
                  <a:tcPr/>
                </a:tc>
                <a:tc>
                  <a:txBody>
                    <a:bodyPr/>
                    <a:lstStyle/>
                    <a:p>
                      <a:pPr algn="ctr"/>
                      <a:r>
                        <a:rPr lang="sv-SE" sz="1100" dirty="0"/>
                        <a:t>34 % (pratat med andra om beredskap)</a:t>
                      </a:r>
                    </a:p>
                  </a:txBody>
                  <a:tcPr/>
                </a:tc>
                <a:tc>
                  <a:txBody>
                    <a:bodyPr/>
                    <a:lstStyle/>
                    <a:p>
                      <a:pPr algn="ctr"/>
                      <a:r>
                        <a:rPr lang="sv-SE" sz="1100" dirty="0"/>
                        <a:t>15 %</a:t>
                      </a:r>
                    </a:p>
                  </a:txBody>
                  <a:tcPr/>
                </a:tc>
                <a:tc>
                  <a:txBody>
                    <a:bodyPr/>
                    <a:lstStyle/>
                    <a:p>
                      <a:pPr algn="ctr"/>
                      <a:r>
                        <a:rPr lang="sv-SE" sz="1100" dirty="0"/>
                        <a:t>7 %</a:t>
                      </a:r>
                    </a:p>
                  </a:txBody>
                  <a:tcPr/>
                </a:tc>
                <a:extLst>
                  <a:ext uri="{0D108BD9-81ED-4DB2-BD59-A6C34878D82A}">
                    <a16:rowId xmlns:a16="http://schemas.microsoft.com/office/drawing/2014/main" val="2281127740"/>
                  </a:ext>
                </a:extLst>
              </a:tr>
              <a:tr h="370840">
                <a:tc>
                  <a:txBody>
                    <a:bodyPr/>
                    <a:lstStyle/>
                    <a:p>
                      <a:r>
                        <a:rPr lang="sv-SE" sz="1100"/>
                        <a:t>Spara</a:t>
                      </a:r>
                    </a:p>
                  </a:txBody>
                  <a:tcPr/>
                </a:tc>
                <a:tc>
                  <a:txBody>
                    <a:bodyPr/>
                    <a:lstStyle/>
                    <a:p>
                      <a:pPr algn="ctr"/>
                      <a:r>
                        <a:rPr lang="sv-SE" sz="1100" dirty="0"/>
                        <a:t>53 %</a:t>
                      </a:r>
                    </a:p>
                  </a:txBody>
                  <a:tcPr/>
                </a:tc>
                <a:tc>
                  <a:txBody>
                    <a:bodyPr/>
                    <a:lstStyle/>
                    <a:p>
                      <a:pPr algn="ctr"/>
                      <a:r>
                        <a:rPr lang="sv-SE" sz="1100" dirty="0"/>
                        <a:t>79 %</a:t>
                      </a:r>
                    </a:p>
                  </a:txBody>
                  <a:tcPr/>
                </a:tc>
                <a:tc>
                  <a:txBody>
                    <a:bodyPr/>
                    <a:lstStyle/>
                    <a:p>
                      <a:pPr algn="ctr"/>
                      <a:r>
                        <a:rPr lang="sv-SE" sz="1100" dirty="0"/>
                        <a:t>30 %</a:t>
                      </a:r>
                    </a:p>
                  </a:txBody>
                  <a:tcPr/>
                </a:tc>
                <a:tc>
                  <a:txBody>
                    <a:bodyPr/>
                    <a:lstStyle/>
                    <a:p>
                      <a:pPr algn="ctr"/>
                      <a:r>
                        <a:rPr lang="sv-SE" sz="1100" dirty="0"/>
                        <a:t>54 %</a:t>
                      </a:r>
                    </a:p>
                  </a:txBody>
                  <a:tcPr/>
                </a:tc>
                <a:extLst>
                  <a:ext uri="{0D108BD9-81ED-4DB2-BD59-A6C34878D82A}">
                    <a16:rowId xmlns:a16="http://schemas.microsoft.com/office/drawing/2014/main" val="1493885686"/>
                  </a:ext>
                </a:extLst>
              </a:tr>
            </a:tbl>
          </a:graphicData>
        </a:graphic>
      </p:graphicFrame>
      <p:sp>
        <p:nvSpPr>
          <p:cNvPr id="4" name="Platshållare för innehåll 3">
            <a:extLst>
              <a:ext uri="{FF2B5EF4-FFF2-40B4-BE49-F238E27FC236}">
                <a16:creationId xmlns:a16="http://schemas.microsoft.com/office/drawing/2014/main" id="{20A8E5A8-E878-0177-34C4-6B823F4E6EB6}"/>
              </a:ext>
            </a:extLst>
          </p:cNvPr>
          <p:cNvSpPr>
            <a:spLocks noGrp="1"/>
          </p:cNvSpPr>
          <p:nvPr>
            <p:ph sz="half" idx="2"/>
          </p:nvPr>
        </p:nvSpPr>
        <p:spPr>
          <a:xfrm>
            <a:off x="7416974" y="2087287"/>
            <a:ext cx="4563118" cy="3834000"/>
          </a:xfrm>
        </p:spPr>
        <p:txBody>
          <a:bodyPr/>
          <a:lstStyle/>
          <a:p>
            <a:r>
              <a:rPr lang="sv-SE" sz="1400" dirty="0"/>
              <a:t>I nollmätningarna mäts intention och hur allmänheten </a:t>
            </a:r>
            <a:r>
              <a:rPr lang="sv-SE" sz="1400" i="1" dirty="0"/>
              <a:t>tror</a:t>
            </a:r>
            <a:r>
              <a:rPr lang="sv-SE" sz="1400" dirty="0"/>
              <a:t> att de skulle agera om de fick en broschyr. I effektmätningarna mäts det faktiska agerandet. </a:t>
            </a:r>
          </a:p>
          <a:p>
            <a:r>
              <a:rPr lang="sv-SE" sz="1400" dirty="0"/>
              <a:t>Det kan konstateras att i nollmätningen 2024 var det 54 procent som uppgav att de direkt skulle läsa en broschyr med information om hur en kan förbereda sig för kris och krig och om hur en bör agera vid en allvarlig händelse, medan det endast var 26 procent som sedan faktiskt läste den direkt. </a:t>
            </a:r>
          </a:p>
          <a:p>
            <a:r>
              <a:rPr lang="sv-SE" sz="1400" dirty="0"/>
              <a:t>30 procent uppgav i nollmätningen 2024 att de skulle spara broschyren, och i effektmätningen uppger 54 procent att de faktiskt har sparat den. I effektmätningen 2018 var det 79 procent som uppgav att de sparade broschyren. </a:t>
            </a:r>
          </a:p>
          <a:p>
            <a:pPr marL="0" indent="0">
              <a:buNone/>
            </a:pPr>
            <a:endParaRPr lang="sv-SE" sz="1400" dirty="0"/>
          </a:p>
        </p:txBody>
      </p:sp>
      <p:sp>
        <p:nvSpPr>
          <p:cNvPr id="6" name="textruta 5">
            <a:extLst>
              <a:ext uri="{FF2B5EF4-FFF2-40B4-BE49-F238E27FC236}">
                <a16:creationId xmlns:a16="http://schemas.microsoft.com/office/drawing/2014/main" id="{0CF45857-0811-3F50-0179-84BBE0BAD8D6}"/>
              </a:ext>
            </a:extLst>
          </p:cNvPr>
          <p:cNvSpPr txBox="1"/>
          <p:nvPr/>
        </p:nvSpPr>
        <p:spPr>
          <a:xfrm>
            <a:off x="263208" y="6036894"/>
            <a:ext cx="9912626" cy="738664"/>
          </a:xfrm>
          <a:prstGeom prst="rect">
            <a:avLst/>
          </a:prstGeom>
          <a:noFill/>
        </p:spPr>
        <p:txBody>
          <a:bodyPr wrap="square" lIns="0" tIns="0" rIns="0" bIns="0" rtlCol="0">
            <a:spAutoFit/>
          </a:bodyPr>
          <a:lstStyle/>
          <a:p>
            <a:r>
              <a:rPr lang="sv-SE" sz="1200" dirty="0"/>
              <a:t>Nollmätning 2024: Vad av följande tror du att du skulle göra om du i en broschyr får information om hur du kan förbereda dig för kris och krig, och om hur du bör agera vid en allvarlig händelse. Effektmätning 2025: Vad gjorde du efter att du fått broschyren? Nollmätning 2017: Vad av följande tror du att du skulle göra om du i en broschyr får information om vad man ska göra vid allvarliga händelser, kriser, höjd beredskap, krig och propaganda, desinformation och vilseledning? Effektmätning 2018: Har ni sparat broschyren?</a:t>
            </a:r>
          </a:p>
        </p:txBody>
      </p:sp>
    </p:spTree>
    <p:extLst>
      <p:ext uri="{BB962C8B-B14F-4D97-AF65-F5344CB8AC3E}">
        <p14:creationId xmlns:p14="http://schemas.microsoft.com/office/powerpoint/2010/main" val="44126371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39AE25-2C0C-86D9-5226-B1965321200E}"/>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BF28F707-553B-99E2-03A7-F6D5DE11798B}"/>
              </a:ext>
            </a:extLst>
          </p:cNvPr>
          <p:cNvSpPr>
            <a:spLocks noGrp="1"/>
          </p:cNvSpPr>
          <p:nvPr>
            <p:ph type="title"/>
          </p:nvPr>
        </p:nvSpPr>
        <p:spPr/>
        <p:txBody>
          <a:bodyPr/>
          <a:lstStyle/>
          <a:p>
            <a:r>
              <a:rPr lang="sv-SE" dirty="0"/>
              <a:t>Fler har läst allt i broschyren</a:t>
            </a:r>
          </a:p>
        </p:txBody>
      </p:sp>
      <p:graphicFrame>
        <p:nvGraphicFramePr>
          <p:cNvPr id="5" name="Platshållare för innehåll 5">
            <a:extLst>
              <a:ext uri="{FF2B5EF4-FFF2-40B4-BE49-F238E27FC236}">
                <a16:creationId xmlns:a16="http://schemas.microsoft.com/office/drawing/2014/main" id="{4EE32178-24B8-CF11-AF65-8FCE87D24522}"/>
              </a:ext>
            </a:extLst>
          </p:cNvPr>
          <p:cNvGraphicFramePr>
            <a:graphicFrameLocks noGrp="1"/>
          </p:cNvGraphicFramePr>
          <p:nvPr>
            <p:ph sz="half" idx="1"/>
            <p:extLst>
              <p:ext uri="{D42A27DB-BD31-4B8C-83A1-F6EECF244321}">
                <p14:modId xmlns:p14="http://schemas.microsoft.com/office/powerpoint/2010/main" val="2155993318"/>
              </p:ext>
            </p:extLst>
          </p:nvPr>
        </p:nvGraphicFramePr>
        <p:xfrm>
          <a:off x="1054100" y="2265363"/>
          <a:ext cx="4851400" cy="3833812"/>
        </p:xfrm>
        <a:graphic>
          <a:graphicData uri="http://schemas.openxmlformats.org/drawingml/2006/chart">
            <c:chart xmlns:c="http://schemas.openxmlformats.org/drawingml/2006/chart" xmlns:r="http://schemas.openxmlformats.org/officeDocument/2006/relationships" r:id="rId2"/>
          </a:graphicData>
        </a:graphic>
      </p:graphicFrame>
      <p:sp>
        <p:nvSpPr>
          <p:cNvPr id="4" name="Platshållare för innehåll 3">
            <a:extLst>
              <a:ext uri="{FF2B5EF4-FFF2-40B4-BE49-F238E27FC236}">
                <a16:creationId xmlns:a16="http://schemas.microsoft.com/office/drawing/2014/main" id="{6C2D376A-5DC2-9EDB-F53F-9DFC954F50B8}"/>
              </a:ext>
            </a:extLst>
          </p:cNvPr>
          <p:cNvSpPr>
            <a:spLocks noGrp="1"/>
          </p:cNvSpPr>
          <p:nvPr>
            <p:ph sz="half" idx="2"/>
          </p:nvPr>
        </p:nvSpPr>
        <p:spPr>
          <a:xfrm>
            <a:off x="6222316" y="2265118"/>
            <a:ext cx="4851400" cy="3834000"/>
          </a:xfrm>
        </p:spPr>
        <p:txBody>
          <a:bodyPr/>
          <a:lstStyle/>
          <a:p>
            <a:r>
              <a:rPr lang="sv-SE" sz="1400" dirty="0"/>
              <a:t>Notera att frågeformuleringen och svarsskalan skiljer sig åt mellan effektmätningen 2018 och effektmätningen 2025. Detta påverkar resultatet och en direkt jämförelse går inte att göra. Resultaten som presenteras nedan och i figuren ska därmed ses som tendenser.  </a:t>
            </a:r>
          </a:p>
          <a:p>
            <a:r>
              <a:rPr lang="sv-SE" sz="1400" dirty="0"/>
              <a:t>I en jämförelse med den effektmätning som genomfördes 2018 (efter att föregående broschyr hade distribuerats) är det 4 procentenheter fler som uppger att de har läst allt i broschyren i effektmätningen 2025. </a:t>
            </a:r>
          </a:p>
          <a:p>
            <a:r>
              <a:rPr lang="sv-SE" sz="1400" dirty="0"/>
              <a:t>Det är 21 procentenheter fler som i effektmätningen 2025 uppger att de läst det mesta av innehållet i broschyren. </a:t>
            </a:r>
          </a:p>
          <a:p>
            <a:r>
              <a:rPr lang="sv-SE" sz="1400" dirty="0"/>
              <a:t>24 procentenheter fler uppger i effektmätningen 2025 att de har läst delar av innehållet. </a:t>
            </a:r>
          </a:p>
          <a:p>
            <a:endParaRPr lang="sv-SE" sz="1400" dirty="0"/>
          </a:p>
        </p:txBody>
      </p:sp>
      <p:sp>
        <p:nvSpPr>
          <p:cNvPr id="6" name="textruta 5">
            <a:extLst>
              <a:ext uri="{FF2B5EF4-FFF2-40B4-BE49-F238E27FC236}">
                <a16:creationId xmlns:a16="http://schemas.microsoft.com/office/drawing/2014/main" id="{9080E124-9363-85DC-FAB6-E7090DBBA48B}"/>
              </a:ext>
            </a:extLst>
          </p:cNvPr>
          <p:cNvSpPr txBox="1"/>
          <p:nvPr/>
        </p:nvSpPr>
        <p:spPr>
          <a:xfrm>
            <a:off x="212408" y="6165534"/>
            <a:ext cx="9912626" cy="553998"/>
          </a:xfrm>
          <a:prstGeom prst="rect">
            <a:avLst/>
          </a:prstGeom>
          <a:noFill/>
        </p:spPr>
        <p:txBody>
          <a:bodyPr wrap="square" lIns="0" tIns="0" rIns="0" bIns="0" rtlCol="0">
            <a:spAutoFit/>
          </a:bodyPr>
          <a:lstStyle/>
          <a:p>
            <a:r>
              <a:rPr lang="sv-SE" sz="1200" dirty="0"/>
              <a:t>2018: Har du på något av följande sätt tagit del av innehållet? 2018 ställdes frågan till samtliga respondenter. </a:t>
            </a:r>
          </a:p>
          <a:p>
            <a:r>
              <a:rPr lang="sv-SE" sz="1200" dirty="0"/>
              <a:t>2025: I vilken utsträckning har du läst innehållet i broschyren? 2025 ställdes frågan endast till de som sagt att de fått broschyren i brevlådan och/eller till sin digitala brevlåda. Detta var en flervalsfråga.</a:t>
            </a:r>
          </a:p>
        </p:txBody>
      </p:sp>
    </p:spTree>
    <p:extLst>
      <p:ext uri="{BB962C8B-B14F-4D97-AF65-F5344CB8AC3E}">
        <p14:creationId xmlns:p14="http://schemas.microsoft.com/office/powerpoint/2010/main" val="66925840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D39E21-C915-B728-53CD-E0230B1EC996}"/>
            </a:ext>
          </a:extLst>
        </p:cNvPr>
        <p:cNvGrpSpPr/>
        <p:nvPr/>
      </p:nvGrpSpPr>
      <p:grpSpPr>
        <a:xfrm>
          <a:off x="0" y="0"/>
          <a:ext cx="0" cy="0"/>
          <a:chOff x="0" y="0"/>
          <a:chExt cx="0" cy="0"/>
        </a:xfrm>
      </p:grpSpPr>
      <p:sp>
        <p:nvSpPr>
          <p:cNvPr id="4" name="Rubrik 3">
            <a:extLst>
              <a:ext uri="{FF2B5EF4-FFF2-40B4-BE49-F238E27FC236}">
                <a16:creationId xmlns:a16="http://schemas.microsoft.com/office/drawing/2014/main" id="{BB86A54F-5D8C-EB8A-695A-4E1315E3E42C}"/>
              </a:ext>
            </a:extLst>
          </p:cNvPr>
          <p:cNvSpPr>
            <a:spLocks noGrp="1"/>
          </p:cNvSpPr>
          <p:nvPr>
            <p:ph type="title"/>
          </p:nvPr>
        </p:nvSpPr>
        <p:spPr/>
        <p:txBody>
          <a:bodyPr/>
          <a:lstStyle/>
          <a:p>
            <a:r>
              <a:rPr lang="sv-SE" dirty="0"/>
              <a:t>En ökad känsla av oro</a:t>
            </a:r>
          </a:p>
        </p:txBody>
      </p:sp>
      <p:graphicFrame>
        <p:nvGraphicFramePr>
          <p:cNvPr id="7" name="Platshållare för innehåll 6">
            <a:extLst>
              <a:ext uri="{FF2B5EF4-FFF2-40B4-BE49-F238E27FC236}">
                <a16:creationId xmlns:a16="http://schemas.microsoft.com/office/drawing/2014/main" id="{87683747-BB6F-62C5-D09E-2DE8667B7E10}"/>
              </a:ext>
            </a:extLst>
          </p:cNvPr>
          <p:cNvGraphicFramePr>
            <a:graphicFrameLocks noGrp="1"/>
          </p:cNvGraphicFramePr>
          <p:nvPr>
            <p:ph sz="half" idx="1"/>
            <p:extLst>
              <p:ext uri="{D42A27DB-BD31-4B8C-83A1-F6EECF244321}">
                <p14:modId xmlns:p14="http://schemas.microsoft.com/office/powerpoint/2010/main" val="1465670772"/>
              </p:ext>
            </p:extLst>
          </p:nvPr>
        </p:nvGraphicFramePr>
        <p:xfrm>
          <a:off x="1773238" y="2265363"/>
          <a:ext cx="4132262" cy="3833812"/>
        </p:xfrm>
        <a:graphic>
          <a:graphicData uri="http://schemas.openxmlformats.org/drawingml/2006/chart">
            <c:chart xmlns:c="http://schemas.openxmlformats.org/drawingml/2006/chart" xmlns:r="http://schemas.openxmlformats.org/officeDocument/2006/relationships" r:id="rId2"/>
          </a:graphicData>
        </a:graphic>
      </p:graphicFrame>
      <p:sp>
        <p:nvSpPr>
          <p:cNvPr id="6" name="Platshållare för innehåll 5">
            <a:extLst>
              <a:ext uri="{FF2B5EF4-FFF2-40B4-BE49-F238E27FC236}">
                <a16:creationId xmlns:a16="http://schemas.microsoft.com/office/drawing/2014/main" id="{3613AE86-72CE-94E8-BDE2-8FAE68985B95}"/>
              </a:ext>
            </a:extLst>
          </p:cNvPr>
          <p:cNvSpPr>
            <a:spLocks noGrp="1"/>
          </p:cNvSpPr>
          <p:nvPr>
            <p:ph sz="half" idx="2"/>
          </p:nvPr>
        </p:nvSpPr>
        <p:spPr/>
        <p:txBody>
          <a:bodyPr/>
          <a:lstStyle/>
          <a:p>
            <a:r>
              <a:rPr lang="sv-SE" sz="1400" dirty="0"/>
              <a:t>Det är 15 procentenheter fler som upplever en känsla av oro efter att ha tagit del av den senaste versionen av broschyren. </a:t>
            </a:r>
          </a:p>
          <a:p>
            <a:r>
              <a:rPr lang="sv-SE" sz="1400" dirty="0"/>
              <a:t>Det har även skett en mindre ökning av antalet som upplever en känsla av engagemang</a:t>
            </a:r>
            <a:br>
              <a:rPr lang="sv-SE" sz="1400" dirty="0"/>
            </a:br>
            <a:r>
              <a:rPr lang="sv-SE" sz="1400" dirty="0"/>
              <a:t>(4 procentenheter) och trygghet </a:t>
            </a:r>
            <a:br>
              <a:rPr lang="sv-SE" sz="1400" dirty="0"/>
            </a:br>
            <a:r>
              <a:rPr lang="sv-SE" sz="1400" dirty="0"/>
              <a:t>( 3 procentenheter) efter att ha tagit del av broschyren. </a:t>
            </a:r>
          </a:p>
          <a:p>
            <a:r>
              <a:rPr lang="sv-SE" sz="1400" dirty="0"/>
              <a:t>Det är 2 procentenheter färre som upplever en känsla av eget ansvar i jämförelse med 2018 års effektmätning. </a:t>
            </a:r>
          </a:p>
          <a:p>
            <a:r>
              <a:rPr lang="sv-SE" sz="1400" dirty="0"/>
              <a:t>Broschyren tycks väcka mer känslor än tidigare, då det är 5 procentenheter färre som  väljer svarsalternativet ”Inget av ovanstående”. </a:t>
            </a:r>
          </a:p>
        </p:txBody>
      </p:sp>
      <p:sp>
        <p:nvSpPr>
          <p:cNvPr id="2" name="textruta 1">
            <a:extLst>
              <a:ext uri="{FF2B5EF4-FFF2-40B4-BE49-F238E27FC236}">
                <a16:creationId xmlns:a16="http://schemas.microsoft.com/office/drawing/2014/main" id="{C5C9B860-906E-CBD0-674C-0FA0C8057DD7}"/>
              </a:ext>
            </a:extLst>
          </p:cNvPr>
          <p:cNvSpPr txBox="1"/>
          <p:nvPr/>
        </p:nvSpPr>
        <p:spPr>
          <a:xfrm>
            <a:off x="238912" y="6385637"/>
            <a:ext cx="10115058" cy="369332"/>
          </a:xfrm>
          <a:prstGeom prst="rect">
            <a:avLst/>
          </a:prstGeom>
          <a:noFill/>
        </p:spPr>
        <p:txBody>
          <a:bodyPr wrap="square" lIns="0" tIns="0" rIns="0" bIns="0" rtlCol="0">
            <a:spAutoFit/>
          </a:bodyPr>
          <a:lstStyle/>
          <a:p>
            <a:r>
              <a:rPr lang="sv-SE" sz="1200" dirty="0"/>
              <a:t>2025 mättes denna fråga i en kompletterande mätning. Effektmätning 2025: Vad känner du när du sett broschyren Om krisen eller kriget kommer? Effektmätning 2018: Vad känner du när du sett broschyren Om krisen eller kriget kommer? Detta var en flervalsfråga.</a:t>
            </a:r>
          </a:p>
        </p:txBody>
      </p:sp>
    </p:spTree>
    <p:extLst>
      <p:ext uri="{BB962C8B-B14F-4D97-AF65-F5344CB8AC3E}">
        <p14:creationId xmlns:p14="http://schemas.microsoft.com/office/powerpoint/2010/main" val="6715396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AF256C2-822C-BEBC-CF96-0304ABEE8297}"/>
              </a:ext>
            </a:extLst>
          </p:cNvPr>
          <p:cNvSpPr>
            <a:spLocks noGrp="1"/>
          </p:cNvSpPr>
          <p:nvPr>
            <p:ph type="title"/>
          </p:nvPr>
        </p:nvSpPr>
        <p:spPr/>
        <p:txBody>
          <a:bodyPr/>
          <a:lstStyle/>
          <a:p>
            <a:r>
              <a:rPr lang="sv-SE" dirty="0"/>
              <a:t>Om respondenterna</a:t>
            </a:r>
          </a:p>
        </p:txBody>
      </p:sp>
      <p:graphicFrame>
        <p:nvGraphicFramePr>
          <p:cNvPr id="7" name="Platshållare för innehåll 6">
            <a:extLst>
              <a:ext uri="{FF2B5EF4-FFF2-40B4-BE49-F238E27FC236}">
                <a16:creationId xmlns:a16="http://schemas.microsoft.com/office/drawing/2014/main" id="{F473A695-3CB5-44C5-C2ED-9D0C26D67B82}"/>
              </a:ext>
            </a:extLst>
          </p:cNvPr>
          <p:cNvGraphicFramePr>
            <a:graphicFrameLocks noGrp="1"/>
          </p:cNvGraphicFramePr>
          <p:nvPr>
            <p:ph sz="half" idx="1"/>
            <p:extLst>
              <p:ext uri="{D42A27DB-BD31-4B8C-83A1-F6EECF244321}">
                <p14:modId xmlns:p14="http://schemas.microsoft.com/office/powerpoint/2010/main" val="701860725"/>
              </p:ext>
            </p:extLst>
          </p:nvPr>
        </p:nvGraphicFramePr>
        <p:xfrm>
          <a:off x="1773238" y="2265363"/>
          <a:ext cx="4132262" cy="383381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Platshållare för innehåll 8">
            <a:extLst>
              <a:ext uri="{FF2B5EF4-FFF2-40B4-BE49-F238E27FC236}">
                <a16:creationId xmlns:a16="http://schemas.microsoft.com/office/drawing/2014/main" id="{3C3FB8BC-59C4-7557-066B-E4ADE64A650A}"/>
              </a:ext>
            </a:extLst>
          </p:cNvPr>
          <p:cNvGraphicFramePr>
            <a:graphicFrameLocks noGrp="1"/>
          </p:cNvGraphicFramePr>
          <p:nvPr>
            <p:ph sz="half" idx="2"/>
            <p:extLst>
              <p:ext uri="{D42A27DB-BD31-4B8C-83A1-F6EECF244321}">
                <p14:modId xmlns:p14="http://schemas.microsoft.com/office/powerpoint/2010/main" val="3527190358"/>
              </p:ext>
            </p:extLst>
          </p:nvPr>
        </p:nvGraphicFramePr>
        <p:xfrm>
          <a:off x="6223000" y="2265363"/>
          <a:ext cx="4130675" cy="3833812"/>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ruta 8">
            <a:extLst>
              <a:ext uri="{FF2B5EF4-FFF2-40B4-BE49-F238E27FC236}">
                <a16:creationId xmlns:a16="http://schemas.microsoft.com/office/drawing/2014/main" id="{A401721C-6DC5-53F3-BE4D-7F0C8C4F9E58}"/>
              </a:ext>
            </a:extLst>
          </p:cNvPr>
          <p:cNvSpPr txBox="1"/>
          <p:nvPr/>
        </p:nvSpPr>
        <p:spPr>
          <a:xfrm>
            <a:off x="251791" y="6573078"/>
            <a:ext cx="9912626" cy="184666"/>
          </a:xfrm>
          <a:prstGeom prst="rect">
            <a:avLst/>
          </a:prstGeom>
          <a:noFill/>
        </p:spPr>
        <p:txBody>
          <a:bodyPr wrap="square" lIns="0" tIns="0" rIns="0" bIns="0" rtlCol="0">
            <a:spAutoFit/>
          </a:bodyPr>
          <a:lstStyle/>
          <a:p>
            <a:r>
              <a:rPr lang="sv-SE" sz="1200" dirty="0"/>
              <a:t>Antal svarande: 2009 </a:t>
            </a:r>
          </a:p>
        </p:txBody>
      </p:sp>
    </p:spTree>
    <p:extLst>
      <p:ext uri="{BB962C8B-B14F-4D97-AF65-F5344CB8AC3E}">
        <p14:creationId xmlns:p14="http://schemas.microsoft.com/office/powerpoint/2010/main" val="398600255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599AF9C5-0005-37F1-06D9-D4EC5909AE55}"/>
              </a:ext>
            </a:extLst>
          </p:cNvPr>
          <p:cNvSpPr>
            <a:spLocks noGrp="1"/>
          </p:cNvSpPr>
          <p:nvPr>
            <p:ph type="title"/>
          </p:nvPr>
        </p:nvSpPr>
        <p:spPr/>
        <p:txBody>
          <a:bodyPr/>
          <a:lstStyle/>
          <a:p>
            <a:r>
              <a:rPr lang="sv-SE" dirty="0"/>
              <a:t>Sammanfattande slutsatser</a:t>
            </a:r>
          </a:p>
        </p:txBody>
      </p:sp>
      <p:sp>
        <p:nvSpPr>
          <p:cNvPr id="6" name="Platshållare för text 5">
            <a:extLst>
              <a:ext uri="{FF2B5EF4-FFF2-40B4-BE49-F238E27FC236}">
                <a16:creationId xmlns:a16="http://schemas.microsoft.com/office/drawing/2014/main" id="{03F63501-56B7-3FBB-2F5C-2A510F48E013}"/>
              </a:ext>
            </a:extLst>
          </p:cNvPr>
          <p:cNvSpPr>
            <a:spLocks noGrp="1"/>
          </p:cNvSpPr>
          <p:nvPr>
            <p:ph type="body" idx="1"/>
          </p:nvPr>
        </p:nvSpPr>
        <p:spPr/>
        <p:txBody>
          <a:bodyPr/>
          <a:lstStyle/>
          <a:p>
            <a:endParaRPr lang="sv-SE" dirty="0">
              <a:solidFill>
                <a:srgbClr val="CC0000"/>
              </a:solidFill>
            </a:endParaRPr>
          </a:p>
        </p:txBody>
      </p:sp>
    </p:spTree>
    <p:extLst>
      <p:ext uri="{BB962C8B-B14F-4D97-AF65-F5344CB8AC3E}">
        <p14:creationId xmlns:p14="http://schemas.microsoft.com/office/powerpoint/2010/main" val="74955363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CDCFC16-670E-D99A-C945-5740E7B35C25}"/>
              </a:ext>
            </a:extLst>
          </p:cNvPr>
          <p:cNvSpPr>
            <a:spLocks noGrp="1"/>
          </p:cNvSpPr>
          <p:nvPr>
            <p:ph type="title"/>
          </p:nvPr>
        </p:nvSpPr>
        <p:spPr/>
        <p:txBody>
          <a:bodyPr/>
          <a:lstStyle/>
          <a:p>
            <a:r>
              <a:rPr lang="sv-SE" dirty="0"/>
              <a:t>Minskade skillnader mellan segmenten</a:t>
            </a:r>
          </a:p>
        </p:txBody>
      </p:sp>
      <p:sp>
        <p:nvSpPr>
          <p:cNvPr id="3" name="Platshållare för innehåll 2">
            <a:extLst>
              <a:ext uri="{FF2B5EF4-FFF2-40B4-BE49-F238E27FC236}">
                <a16:creationId xmlns:a16="http://schemas.microsoft.com/office/drawing/2014/main" id="{B8708AB4-C412-E682-1BC1-2A50F1C863BD}"/>
              </a:ext>
            </a:extLst>
          </p:cNvPr>
          <p:cNvSpPr>
            <a:spLocks noGrp="1"/>
          </p:cNvSpPr>
          <p:nvPr>
            <p:ph idx="1"/>
          </p:nvPr>
        </p:nvSpPr>
        <p:spPr/>
        <p:txBody>
          <a:bodyPr/>
          <a:lstStyle/>
          <a:p>
            <a:r>
              <a:rPr lang="sv-SE" sz="2000" dirty="0"/>
              <a:t>Effektmätningen visar tydligt att de signifikanta skillnaderna som fanns mellan olika demografiska grupper i nollmätningen 2024 har minskat. Det blir extra tydligt när det kommer till skillnaderna mellan utrikesfödda personer* och personer födda i Sverige.</a:t>
            </a:r>
          </a:p>
          <a:p>
            <a:r>
              <a:rPr lang="sv-SE" sz="2000" dirty="0"/>
              <a:t>Även de påvisade skillnaderna mellan åldersgrupper har minskat. </a:t>
            </a:r>
          </a:p>
          <a:p>
            <a:r>
              <a:rPr lang="sv-SE" sz="2000" dirty="0"/>
              <a:t>Minskningen av signifikanta skillnader har skett genom att de målgruppssegment som exempelvis hade lägre kunskapsnivåer, nu har höjt sin kunskapsnivå. </a:t>
            </a:r>
          </a:p>
        </p:txBody>
      </p:sp>
      <p:sp>
        <p:nvSpPr>
          <p:cNvPr id="4" name="textruta 3">
            <a:extLst>
              <a:ext uri="{FF2B5EF4-FFF2-40B4-BE49-F238E27FC236}">
                <a16:creationId xmlns:a16="http://schemas.microsoft.com/office/drawing/2014/main" id="{F2148ECC-BA5F-E2B2-734D-E14B8A9E78C6}"/>
              </a:ext>
            </a:extLst>
          </p:cNvPr>
          <p:cNvSpPr txBox="1"/>
          <p:nvPr/>
        </p:nvSpPr>
        <p:spPr>
          <a:xfrm>
            <a:off x="263525" y="6575650"/>
            <a:ext cx="9912626" cy="184666"/>
          </a:xfrm>
          <a:prstGeom prst="rect">
            <a:avLst/>
          </a:prstGeom>
          <a:noFill/>
        </p:spPr>
        <p:txBody>
          <a:bodyPr wrap="square" lIns="0" tIns="0" rIns="0" bIns="0" rtlCol="0">
            <a:spAutoFit/>
          </a:bodyPr>
          <a:lstStyle/>
          <a:p>
            <a:r>
              <a:rPr lang="sv-SE" sz="1200" dirty="0"/>
              <a:t>*Webbpanelen som använts innehåller endast utrikesfödda personer med goda kunskaper i svenska språket.</a:t>
            </a:r>
          </a:p>
        </p:txBody>
      </p:sp>
    </p:spTree>
    <p:extLst>
      <p:ext uri="{BB962C8B-B14F-4D97-AF65-F5344CB8AC3E}">
        <p14:creationId xmlns:p14="http://schemas.microsoft.com/office/powerpoint/2010/main" val="255797993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3D4AE8D-C0A9-F030-E891-C38B630F61A4}"/>
              </a:ext>
            </a:extLst>
          </p:cNvPr>
          <p:cNvSpPr>
            <a:spLocks noGrp="1"/>
          </p:cNvSpPr>
          <p:nvPr>
            <p:ph type="title"/>
          </p:nvPr>
        </p:nvSpPr>
        <p:spPr/>
        <p:txBody>
          <a:bodyPr/>
          <a:lstStyle/>
          <a:p>
            <a:r>
              <a:rPr lang="sv-SE" dirty="0"/>
              <a:t>Ökad kunskap ger insikter om kunskapsbristerna</a:t>
            </a:r>
          </a:p>
        </p:txBody>
      </p:sp>
      <p:sp>
        <p:nvSpPr>
          <p:cNvPr id="3" name="Platshållare för innehåll 2">
            <a:extLst>
              <a:ext uri="{FF2B5EF4-FFF2-40B4-BE49-F238E27FC236}">
                <a16:creationId xmlns:a16="http://schemas.microsoft.com/office/drawing/2014/main" id="{13E1FC6D-3D18-0704-90DB-CBEA378A217B}"/>
              </a:ext>
            </a:extLst>
          </p:cNvPr>
          <p:cNvSpPr>
            <a:spLocks noGrp="1"/>
          </p:cNvSpPr>
          <p:nvPr>
            <p:ph idx="1"/>
          </p:nvPr>
        </p:nvSpPr>
        <p:spPr/>
        <p:txBody>
          <a:bodyPr/>
          <a:lstStyle/>
          <a:p>
            <a:r>
              <a:rPr lang="sv-SE" dirty="0"/>
              <a:t>I resultaten och i de öppna svaren ser vi att kunskapen har ökat inom flera ämnesområden efter att broschyren har gått ut. Den ökade kunskapen tycks dock även ha lett till att fler fått insikt om vad de </a:t>
            </a:r>
            <a:r>
              <a:rPr lang="sv-SE" i="1" dirty="0"/>
              <a:t>inte</a:t>
            </a:r>
            <a:r>
              <a:rPr lang="sv-SE" dirty="0"/>
              <a:t> vet eller insikt om att de inte har nödvändig beredskap. </a:t>
            </a:r>
          </a:p>
          <a:p>
            <a:r>
              <a:rPr lang="sv-SE" dirty="0"/>
              <a:t>Det medför att nyckeltalen för vissa av delmålen för broschyren är oförändrade eller till och med har sjunkit något i jämförelse med nollmätningen. </a:t>
            </a:r>
          </a:p>
        </p:txBody>
      </p:sp>
    </p:spTree>
    <p:extLst>
      <p:ext uri="{BB962C8B-B14F-4D97-AF65-F5344CB8AC3E}">
        <p14:creationId xmlns:p14="http://schemas.microsoft.com/office/powerpoint/2010/main" val="125964382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E896C29-E814-19B1-5C62-E5AF7E5D7AAF}"/>
              </a:ext>
            </a:extLst>
          </p:cNvPr>
          <p:cNvSpPr>
            <a:spLocks noGrp="1"/>
          </p:cNvSpPr>
          <p:nvPr>
            <p:ph type="title"/>
          </p:nvPr>
        </p:nvSpPr>
        <p:spPr/>
        <p:txBody>
          <a:bodyPr/>
          <a:lstStyle/>
          <a:p>
            <a:r>
              <a:rPr lang="sv-SE" dirty="0"/>
              <a:t>En uppskattad form som kommunicerar allvaret</a:t>
            </a:r>
          </a:p>
        </p:txBody>
      </p:sp>
      <p:sp>
        <p:nvSpPr>
          <p:cNvPr id="3" name="Platshållare för innehåll 2">
            <a:extLst>
              <a:ext uri="{FF2B5EF4-FFF2-40B4-BE49-F238E27FC236}">
                <a16:creationId xmlns:a16="http://schemas.microsoft.com/office/drawing/2014/main" id="{2D0C8B1A-68D0-C59C-A0CA-716AB845DAEE}"/>
              </a:ext>
            </a:extLst>
          </p:cNvPr>
          <p:cNvSpPr>
            <a:spLocks noGrp="1"/>
          </p:cNvSpPr>
          <p:nvPr>
            <p:ph idx="1"/>
          </p:nvPr>
        </p:nvSpPr>
        <p:spPr>
          <a:xfrm>
            <a:off x="1773388" y="2265119"/>
            <a:ext cx="8580582" cy="3978927"/>
          </a:xfrm>
        </p:spPr>
        <p:txBody>
          <a:bodyPr/>
          <a:lstStyle/>
          <a:p>
            <a:r>
              <a:rPr lang="sv-SE" dirty="0"/>
              <a:t>Sammantaget bedöms utformningen av broschyren ha varit bra och ändamålsenlig. Den kritik som främst framhålls kopplar till att broschyren upplevs som för skrämmande eller att utformningen är ”för politiskt korrekt” i sitt uttryck. </a:t>
            </a:r>
          </a:p>
          <a:p>
            <a:r>
              <a:rPr lang="sv-SE" dirty="0"/>
              <a:t>Det finns även en upplevelse av att lättlästa och/eller tillgänglighetsanpassade versioner saknas. </a:t>
            </a:r>
          </a:p>
          <a:p>
            <a:r>
              <a:rPr lang="sv-SE" dirty="0"/>
              <a:t>Majoriteten bedömer informationen som enkel att förstå och att det är en lagom mängd information. Hos några finns det önskemål om att kunna ta del av ännu mer detaljerade uppgifter. </a:t>
            </a:r>
          </a:p>
        </p:txBody>
      </p:sp>
    </p:spTree>
    <p:extLst>
      <p:ext uri="{BB962C8B-B14F-4D97-AF65-F5344CB8AC3E}">
        <p14:creationId xmlns:p14="http://schemas.microsoft.com/office/powerpoint/2010/main" val="65580899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29A5653-F8EB-B23F-6A93-7B1AC4C036D1}"/>
              </a:ext>
            </a:extLst>
          </p:cNvPr>
          <p:cNvSpPr>
            <a:spLocks noGrp="1"/>
          </p:cNvSpPr>
          <p:nvPr>
            <p:ph type="title"/>
          </p:nvPr>
        </p:nvSpPr>
        <p:spPr>
          <a:xfrm>
            <a:off x="1805709" y="625098"/>
            <a:ext cx="8580582" cy="966397"/>
          </a:xfrm>
        </p:spPr>
        <p:txBody>
          <a:bodyPr/>
          <a:lstStyle/>
          <a:p>
            <a:r>
              <a:rPr lang="sv-SE" dirty="0"/>
              <a:t>Att spara broschyren </a:t>
            </a:r>
          </a:p>
        </p:txBody>
      </p:sp>
      <p:sp>
        <p:nvSpPr>
          <p:cNvPr id="3" name="Platshållare för innehåll 2">
            <a:extLst>
              <a:ext uri="{FF2B5EF4-FFF2-40B4-BE49-F238E27FC236}">
                <a16:creationId xmlns:a16="http://schemas.microsoft.com/office/drawing/2014/main" id="{75C193BC-DF0E-78B4-D605-D8E7E7ED6FCE}"/>
              </a:ext>
            </a:extLst>
          </p:cNvPr>
          <p:cNvSpPr>
            <a:spLocks noGrp="1"/>
          </p:cNvSpPr>
          <p:nvPr>
            <p:ph idx="1"/>
          </p:nvPr>
        </p:nvSpPr>
        <p:spPr>
          <a:xfrm>
            <a:off x="1805709" y="1716479"/>
            <a:ext cx="8580582" cy="4292435"/>
          </a:xfrm>
        </p:spPr>
        <p:txBody>
          <a:bodyPr/>
          <a:lstStyle/>
          <a:p>
            <a:r>
              <a:rPr lang="sv-SE" sz="1800" dirty="0"/>
              <a:t>Endast 54 procent av respondenterna uppger att de har sparat broschyren. </a:t>
            </a:r>
          </a:p>
          <a:p>
            <a:r>
              <a:rPr lang="sv-SE" sz="1800" dirty="0"/>
              <a:t>I de öppna svaren framträder tendenser som tyder på att det främst är två grupper som valt att inte spara broschyren. Den ena gruppen består av personer som menar att då de även fått broschyren i sin </a:t>
            </a:r>
            <a:r>
              <a:rPr lang="sv-SE" sz="1800"/>
              <a:t>digitala brevlåda </a:t>
            </a:r>
            <a:r>
              <a:rPr lang="sv-SE" sz="1800" dirty="0"/>
              <a:t>behöver de inte spara den fysiska broschyren. Den andra gruppen består av personer som upplever att broschyren är oviktig och främst är ”skrämselproganda”, och att de därmed medvetet har valt att slänga broschyren. </a:t>
            </a:r>
          </a:p>
          <a:p>
            <a:r>
              <a:rPr lang="sv-SE" sz="1800" dirty="0"/>
              <a:t>Det finns även de som har tappat bort sin broschyr och inte vet vart de har den idag. Här föreligger ingen medveten handling bakom att broschyren inte är sparad. </a:t>
            </a:r>
          </a:p>
          <a:p>
            <a:r>
              <a:rPr lang="sv-SE" sz="1800" dirty="0"/>
              <a:t>Till följd av att detta är tendenser som vi utläser i de öppna svaren så kan vi inte uttala oss om hur stora de olika grupperna är. Det kan även finnas fler anledningar som ligger till grund för varför en individ inte valt att spara broschyren. </a:t>
            </a:r>
          </a:p>
        </p:txBody>
      </p:sp>
    </p:spTree>
    <p:extLst>
      <p:ext uri="{BB962C8B-B14F-4D97-AF65-F5344CB8AC3E}">
        <p14:creationId xmlns:p14="http://schemas.microsoft.com/office/powerpoint/2010/main" val="23397550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9D22AC9-968B-8665-AB1C-6A99C213A793}"/>
              </a:ext>
            </a:extLst>
          </p:cNvPr>
          <p:cNvSpPr>
            <a:spLocks noGrp="1"/>
          </p:cNvSpPr>
          <p:nvPr>
            <p:ph type="title"/>
          </p:nvPr>
        </p:nvSpPr>
        <p:spPr/>
        <p:txBody>
          <a:bodyPr/>
          <a:lstStyle/>
          <a:p>
            <a:r>
              <a:rPr lang="sv-SE" dirty="0"/>
              <a:t>Om respondenterna</a:t>
            </a:r>
          </a:p>
        </p:txBody>
      </p:sp>
      <p:graphicFrame>
        <p:nvGraphicFramePr>
          <p:cNvPr id="5" name="Platshållare för innehåll 7">
            <a:extLst>
              <a:ext uri="{FF2B5EF4-FFF2-40B4-BE49-F238E27FC236}">
                <a16:creationId xmlns:a16="http://schemas.microsoft.com/office/drawing/2014/main" id="{E58916C7-5DDC-CBF8-039A-FF7F730CEDDE}"/>
              </a:ext>
            </a:extLst>
          </p:cNvPr>
          <p:cNvGraphicFramePr>
            <a:graphicFrameLocks noGrp="1"/>
          </p:cNvGraphicFramePr>
          <p:nvPr>
            <p:ph sz="half" idx="1"/>
            <p:extLst>
              <p:ext uri="{D42A27DB-BD31-4B8C-83A1-F6EECF244321}">
                <p14:modId xmlns:p14="http://schemas.microsoft.com/office/powerpoint/2010/main" val="3569144160"/>
              </p:ext>
            </p:extLst>
          </p:nvPr>
        </p:nvGraphicFramePr>
        <p:xfrm>
          <a:off x="1773238" y="2265363"/>
          <a:ext cx="4132262" cy="383381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Platshållare för innehåll 13">
            <a:extLst>
              <a:ext uri="{FF2B5EF4-FFF2-40B4-BE49-F238E27FC236}">
                <a16:creationId xmlns:a16="http://schemas.microsoft.com/office/drawing/2014/main" id="{3D43BD82-59A1-61A1-2D97-B8FF053CAF94}"/>
              </a:ext>
            </a:extLst>
          </p:cNvPr>
          <p:cNvGraphicFramePr>
            <a:graphicFrameLocks noGrp="1"/>
          </p:cNvGraphicFramePr>
          <p:nvPr>
            <p:ph sz="half" idx="2"/>
            <p:extLst>
              <p:ext uri="{D42A27DB-BD31-4B8C-83A1-F6EECF244321}">
                <p14:modId xmlns:p14="http://schemas.microsoft.com/office/powerpoint/2010/main" val="289904024"/>
              </p:ext>
            </p:extLst>
          </p:nvPr>
        </p:nvGraphicFramePr>
        <p:xfrm>
          <a:off x="6223000" y="2265363"/>
          <a:ext cx="4130675" cy="3833812"/>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ruta 6">
            <a:extLst>
              <a:ext uri="{FF2B5EF4-FFF2-40B4-BE49-F238E27FC236}">
                <a16:creationId xmlns:a16="http://schemas.microsoft.com/office/drawing/2014/main" id="{76ED4B35-5D5F-E570-65BC-E8E93E8DD7C1}"/>
              </a:ext>
            </a:extLst>
          </p:cNvPr>
          <p:cNvSpPr txBox="1"/>
          <p:nvPr/>
        </p:nvSpPr>
        <p:spPr>
          <a:xfrm>
            <a:off x="251791" y="6573078"/>
            <a:ext cx="9912626" cy="184666"/>
          </a:xfrm>
          <a:prstGeom prst="rect">
            <a:avLst/>
          </a:prstGeom>
          <a:noFill/>
        </p:spPr>
        <p:txBody>
          <a:bodyPr wrap="square" lIns="0" tIns="0" rIns="0" bIns="0" rtlCol="0">
            <a:spAutoFit/>
          </a:bodyPr>
          <a:lstStyle/>
          <a:p>
            <a:r>
              <a:rPr lang="sv-SE" sz="1200" dirty="0"/>
              <a:t>Antal svarande: 2009 </a:t>
            </a:r>
          </a:p>
        </p:txBody>
      </p:sp>
    </p:spTree>
    <p:extLst>
      <p:ext uri="{BB962C8B-B14F-4D97-AF65-F5344CB8AC3E}">
        <p14:creationId xmlns:p14="http://schemas.microsoft.com/office/powerpoint/2010/main" val="20679325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BB9FD2F7-68BE-5AAA-C39B-89EB6D58FB7D}"/>
              </a:ext>
            </a:extLst>
          </p:cNvPr>
          <p:cNvSpPr>
            <a:spLocks noGrp="1"/>
          </p:cNvSpPr>
          <p:nvPr>
            <p:ph type="title"/>
          </p:nvPr>
        </p:nvSpPr>
        <p:spPr/>
        <p:txBody>
          <a:bodyPr/>
          <a:lstStyle/>
          <a:p>
            <a:r>
              <a:rPr lang="sv-SE" dirty="0"/>
              <a:t>Resultat</a:t>
            </a:r>
          </a:p>
        </p:txBody>
      </p:sp>
      <p:sp>
        <p:nvSpPr>
          <p:cNvPr id="5" name="Platshållare för text 4">
            <a:extLst>
              <a:ext uri="{FF2B5EF4-FFF2-40B4-BE49-F238E27FC236}">
                <a16:creationId xmlns:a16="http://schemas.microsoft.com/office/drawing/2014/main" id="{94B5568C-FA16-BA8F-3F7D-70169BD978B7}"/>
              </a:ext>
            </a:extLst>
          </p:cNvPr>
          <p:cNvSpPr>
            <a:spLocks noGrp="1"/>
          </p:cNvSpPr>
          <p:nvPr>
            <p:ph type="body" idx="1"/>
          </p:nvPr>
        </p:nvSpPr>
        <p:spPr/>
        <p:txBody>
          <a:bodyPr/>
          <a:lstStyle/>
          <a:p>
            <a:endParaRPr lang="sv-SE"/>
          </a:p>
        </p:txBody>
      </p:sp>
    </p:spTree>
    <p:extLst>
      <p:ext uri="{BB962C8B-B14F-4D97-AF65-F5344CB8AC3E}">
        <p14:creationId xmlns:p14="http://schemas.microsoft.com/office/powerpoint/2010/main" val="38810361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8CB390C-A992-58A6-FFB2-D8C4FCDF18E7}"/>
              </a:ext>
            </a:extLst>
          </p:cNvPr>
          <p:cNvSpPr>
            <a:spLocks noGrp="1"/>
          </p:cNvSpPr>
          <p:nvPr>
            <p:ph type="title"/>
          </p:nvPr>
        </p:nvSpPr>
        <p:spPr/>
        <p:txBody>
          <a:bodyPr/>
          <a:lstStyle/>
          <a:p>
            <a:r>
              <a:rPr lang="sv-SE" dirty="0"/>
              <a:t>Säkerheten i världen upplevs ha minskat</a:t>
            </a:r>
          </a:p>
        </p:txBody>
      </p:sp>
      <p:sp>
        <p:nvSpPr>
          <p:cNvPr id="5" name="Platshållare för innehåll 4">
            <a:extLst>
              <a:ext uri="{FF2B5EF4-FFF2-40B4-BE49-F238E27FC236}">
                <a16:creationId xmlns:a16="http://schemas.microsoft.com/office/drawing/2014/main" id="{A517B503-6B43-CBE0-13AF-CE0A760BC01C}"/>
              </a:ext>
            </a:extLst>
          </p:cNvPr>
          <p:cNvSpPr>
            <a:spLocks noGrp="1"/>
          </p:cNvSpPr>
          <p:nvPr>
            <p:ph sz="half" idx="2"/>
          </p:nvPr>
        </p:nvSpPr>
        <p:spPr>
          <a:xfrm>
            <a:off x="6222315" y="2265118"/>
            <a:ext cx="5540399" cy="3834000"/>
          </a:xfrm>
        </p:spPr>
        <p:txBody>
          <a:bodyPr/>
          <a:lstStyle/>
          <a:p>
            <a:r>
              <a:rPr lang="sv-SE" sz="1800" dirty="0"/>
              <a:t>En majoritet (81 procent) anser att säkerheten i världen har minskat under det senaste året. Det är en ökning med 3 procentenheter sedan mätningen hösten 2024. Endast 8 procent anser att säkerheten i världen har ökat. Motsvarande siffra för nollmätningen var 7 procent.  </a:t>
            </a:r>
          </a:p>
          <a:p>
            <a:r>
              <a:rPr lang="sv-SE" sz="1800" dirty="0"/>
              <a:t>Skillnaderna mellan åldersgrupper som sågs i nollmätningen har minskat och är inte längre signifikanta. </a:t>
            </a:r>
          </a:p>
          <a:p>
            <a:r>
              <a:rPr lang="sv-SE" sz="1800" dirty="0">
                <a:cs typeface="Arial"/>
              </a:rPr>
              <a:t>Skillnaderna mellan utrikesfödda och personer födda i Sverige har minskat, och är inte längre signifikanta. Skillnaden har minskat genom en ökad oro bland personer födda i Sverige. </a:t>
            </a:r>
          </a:p>
          <a:p>
            <a:endParaRPr lang="sv-SE" sz="1800" dirty="0"/>
          </a:p>
        </p:txBody>
      </p:sp>
      <p:graphicFrame>
        <p:nvGraphicFramePr>
          <p:cNvPr id="6" name="Platshållare för innehåll 7">
            <a:extLst>
              <a:ext uri="{FF2B5EF4-FFF2-40B4-BE49-F238E27FC236}">
                <a16:creationId xmlns:a16="http://schemas.microsoft.com/office/drawing/2014/main" id="{3236AD27-444D-19B8-1E76-97096CB02A4A}"/>
              </a:ext>
            </a:extLst>
          </p:cNvPr>
          <p:cNvGraphicFramePr>
            <a:graphicFrameLocks noGrp="1"/>
          </p:cNvGraphicFramePr>
          <p:nvPr>
            <p:ph sz="half" idx="1"/>
            <p:extLst>
              <p:ext uri="{D42A27DB-BD31-4B8C-83A1-F6EECF244321}">
                <p14:modId xmlns:p14="http://schemas.microsoft.com/office/powerpoint/2010/main" val="3892791189"/>
              </p:ext>
            </p:extLst>
          </p:nvPr>
        </p:nvGraphicFramePr>
        <p:xfrm>
          <a:off x="410400" y="2156400"/>
          <a:ext cx="5540400" cy="3880800"/>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ruta 6">
            <a:extLst>
              <a:ext uri="{FF2B5EF4-FFF2-40B4-BE49-F238E27FC236}">
                <a16:creationId xmlns:a16="http://schemas.microsoft.com/office/drawing/2014/main" id="{EADCB281-E287-C159-A7B6-11DBF021E415}"/>
              </a:ext>
            </a:extLst>
          </p:cNvPr>
          <p:cNvSpPr txBox="1"/>
          <p:nvPr/>
        </p:nvSpPr>
        <p:spPr>
          <a:xfrm>
            <a:off x="251791" y="6573078"/>
            <a:ext cx="9912626" cy="184666"/>
          </a:xfrm>
          <a:prstGeom prst="rect">
            <a:avLst/>
          </a:prstGeom>
          <a:noFill/>
        </p:spPr>
        <p:txBody>
          <a:bodyPr wrap="square" lIns="0" tIns="0" rIns="0" bIns="0" rtlCol="0">
            <a:spAutoFit/>
          </a:bodyPr>
          <a:lstStyle/>
          <a:p>
            <a:r>
              <a:rPr lang="sv-SE" sz="1200" dirty="0"/>
              <a:t>Antal svarande: 2009, Hur uppfattar du att människors säkerhet har utvecklats under det senaste året… i världen?</a:t>
            </a:r>
          </a:p>
        </p:txBody>
      </p:sp>
    </p:spTree>
    <p:extLst>
      <p:ext uri="{BB962C8B-B14F-4D97-AF65-F5344CB8AC3E}">
        <p14:creationId xmlns:p14="http://schemas.microsoft.com/office/powerpoint/2010/main" val="8711433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BFD6BD8-8376-7556-9FC6-7EAD6EA20CF3}"/>
              </a:ext>
            </a:extLst>
          </p:cNvPr>
          <p:cNvSpPr>
            <a:spLocks noGrp="1"/>
          </p:cNvSpPr>
          <p:nvPr>
            <p:ph type="title"/>
          </p:nvPr>
        </p:nvSpPr>
        <p:spPr/>
        <p:txBody>
          <a:bodyPr/>
          <a:lstStyle/>
          <a:p>
            <a:r>
              <a:rPr lang="sv-SE" dirty="0"/>
              <a:t>Säkerheten i Europa upplevs ha minskat</a:t>
            </a:r>
          </a:p>
        </p:txBody>
      </p:sp>
      <p:graphicFrame>
        <p:nvGraphicFramePr>
          <p:cNvPr id="4" name="Platshållare för innehåll 7">
            <a:extLst>
              <a:ext uri="{FF2B5EF4-FFF2-40B4-BE49-F238E27FC236}">
                <a16:creationId xmlns:a16="http://schemas.microsoft.com/office/drawing/2014/main" id="{0576378D-D7A9-20F2-D2B6-EA8B4DD9629E}"/>
              </a:ext>
            </a:extLst>
          </p:cNvPr>
          <p:cNvGraphicFramePr>
            <a:graphicFrameLocks noGrp="1"/>
          </p:cNvGraphicFramePr>
          <p:nvPr>
            <p:ph sz="half" idx="1"/>
            <p:extLst>
              <p:ext uri="{D42A27DB-BD31-4B8C-83A1-F6EECF244321}">
                <p14:modId xmlns:p14="http://schemas.microsoft.com/office/powerpoint/2010/main" val="2368495465"/>
              </p:ext>
            </p:extLst>
          </p:nvPr>
        </p:nvGraphicFramePr>
        <p:xfrm>
          <a:off x="411281" y="2154887"/>
          <a:ext cx="5540721" cy="3880883"/>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ruta 5">
            <a:extLst>
              <a:ext uri="{FF2B5EF4-FFF2-40B4-BE49-F238E27FC236}">
                <a16:creationId xmlns:a16="http://schemas.microsoft.com/office/drawing/2014/main" id="{035A6DF9-0AA7-69FC-4549-DC900629AEDC}"/>
              </a:ext>
            </a:extLst>
          </p:cNvPr>
          <p:cNvSpPr txBox="1"/>
          <p:nvPr/>
        </p:nvSpPr>
        <p:spPr>
          <a:xfrm>
            <a:off x="251791" y="6573078"/>
            <a:ext cx="9912626" cy="184666"/>
          </a:xfrm>
          <a:prstGeom prst="rect">
            <a:avLst/>
          </a:prstGeom>
          <a:noFill/>
        </p:spPr>
        <p:txBody>
          <a:bodyPr wrap="square" lIns="0" tIns="0" rIns="0" bIns="0" rtlCol="0">
            <a:spAutoFit/>
          </a:bodyPr>
          <a:lstStyle/>
          <a:p>
            <a:r>
              <a:rPr lang="sv-SE" sz="1200" dirty="0"/>
              <a:t>Antal svarande: 2009, Hur uppfattar du att människors säkerhet har utvecklats under det senaste året…i Europa?</a:t>
            </a:r>
          </a:p>
        </p:txBody>
      </p:sp>
      <p:sp>
        <p:nvSpPr>
          <p:cNvPr id="7" name="Platshållare för innehåll 4">
            <a:extLst>
              <a:ext uri="{FF2B5EF4-FFF2-40B4-BE49-F238E27FC236}">
                <a16:creationId xmlns:a16="http://schemas.microsoft.com/office/drawing/2014/main" id="{1A9F103B-67F0-3BF6-C752-A5F430FD1AFC}"/>
              </a:ext>
            </a:extLst>
          </p:cNvPr>
          <p:cNvSpPr txBox="1">
            <a:spLocks/>
          </p:cNvSpPr>
          <p:nvPr/>
        </p:nvSpPr>
        <p:spPr>
          <a:xfrm>
            <a:off x="6096000" y="1915260"/>
            <a:ext cx="5407307" cy="4199292"/>
          </a:xfrm>
          <a:prstGeom prst="rect">
            <a:avLst/>
          </a:prstGeom>
        </p:spPr>
        <p:txBody>
          <a:bodyPr/>
          <a:lstStyle>
            <a:lvl1pPr marL="228600" indent="-228600" algn="l" defTabSz="914400" rtl="0" eaLnBrk="1" latinLnBrk="0" hangingPunct="1">
              <a:lnSpc>
                <a:spcPct val="100000"/>
              </a:lnSpc>
              <a:spcBef>
                <a:spcPts val="1000"/>
              </a:spcBef>
              <a:buFont typeface="Arial" panose="020B0604020202020204" pitchFamily="34" charset="0"/>
              <a:buChar char="•"/>
              <a:defRPr sz="2400" kern="1200">
                <a:solidFill>
                  <a:srgbClr val="000000"/>
                </a:solidFill>
                <a:latin typeface="+mn-lt"/>
                <a:ea typeface="+mn-ea"/>
                <a:cs typeface="Arial" panose="020B0604020202020204"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000" kern="1200">
                <a:solidFill>
                  <a:srgbClr val="000000"/>
                </a:solidFill>
                <a:latin typeface="+mn-lt"/>
                <a:ea typeface="+mn-ea"/>
                <a:cs typeface="Arial" panose="020B0604020202020204"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1800" kern="1200">
                <a:solidFill>
                  <a:srgbClr val="000000"/>
                </a:solidFill>
                <a:latin typeface="+mn-lt"/>
                <a:ea typeface="+mn-ea"/>
                <a:cs typeface="Arial" panose="020B060402020202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rgbClr val="000000"/>
                </a:solidFill>
                <a:latin typeface="+mn-lt"/>
                <a:ea typeface="+mn-ea"/>
                <a:cs typeface="Arial" panose="020B060402020202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400" kern="1200">
                <a:solidFill>
                  <a:srgbClr val="000000"/>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1800" dirty="0"/>
              <a:t>En majoritet (79 procent) uppfattar det som att människors säkerhet har minskat i Europa det senaste året. Resultatet är en ökning med 1 procentenhet sedan nollmätningen hösten 2024. Endast 8 procent anser att säkerheten har ökat – en minskning med 1 procentenhet sedan nollmätningen.</a:t>
            </a:r>
          </a:p>
          <a:p>
            <a:r>
              <a:rPr lang="sv-SE" sz="1800" dirty="0"/>
              <a:t>Skillnaderna mellan åldersgrupper som sågs i nollmätningen har minskat och är inte längre signifikanta. </a:t>
            </a:r>
          </a:p>
          <a:p>
            <a:r>
              <a:rPr lang="sv-SE" sz="1800" dirty="0">
                <a:cs typeface="Arial"/>
              </a:rPr>
              <a:t>Skillnaderna mellan utrikesfödda och personer födda i Sverige har minskat, och är inte längre signifikanta. Skillnaden har minskat genom en ökad oro bland personer födda i Sverige.</a:t>
            </a:r>
            <a:endParaRPr lang="sv-SE" sz="1800" dirty="0">
              <a:highlight>
                <a:srgbClr val="FFFF00"/>
              </a:highlight>
              <a:cs typeface="Arial"/>
            </a:endParaRPr>
          </a:p>
        </p:txBody>
      </p:sp>
    </p:spTree>
    <p:extLst>
      <p:ext uri="{BB962C8B-B14F-4D97-AF65-F5344CB8AC3E}">
        <p14:creationId xmlns:p14="http://schemas.microsoft.com/office/powerpoint/2010/main" val="164045742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EXTCOLOR" val="0"/>
</p:tagLst>
</file>

<file path=ppt/tags/tag10.xml><?xml version="1.0" encoding="utf-8"?>
<p:tagLst xmlns:a="http://schemas.openxmlformats.org/drawingml/2006/main" xmlns:r="http://schemas.openxmlformats.org/officeDocument/2006/relationships" xmlns:p="http://schemas.openxmlformats.org/presentationml/2006/main">
  <p:tag name="TEXTCOLOR" val="0"/>
</p:tagLst>
</file>

<file path=ppt/tags/tag100.xml><?xml version="1.0" encoding="utf-8"?>
<p:tagLst xmlns:a="http://schemas.openxmlformats.org/drawingml/2006/main" xmlns:r="http://schemas.openxmlformats.org/officeDocument/2006/relationships" xmlns:p="http://schemas.openxmlformats.org/presentationml/2006/main">
  <p:tag name="TEXTCOLOR" val="0"/>
</p:tagLst>
</file>

<file path=ppt/tags/tag101.xml><?xml version="1.0" encoding="utf-8"?>
<p:tagLst xmlns:a="http://schemas.openxmlformats.org/drawingml/2006/main" xmlns:r="http://schemas.openxmlformats.org/officeDocument/2006/relationships" xmlns:p="http://schemas.openxmlformats.org/presentationml/2006/main">
  <p:tag name="TEXTCOLOR" val="0"/>
</p:tagLst>
</file>

<file path=ppt/tags/tag102.xml><?xml version="1.0" encoding="utf-8"?>
<p:tagLst xmlns:a="http://schemas.openxmlformats.org/drawingml/2006/main" xmlns:r="http://schemas.openxmlformats.org/officeDocument/2006/relationships" xmlns:p="http://schemas.openxmlformats.org/presentationml/2006/main">
  <p:tag name="TEXTCOLOR" val="0"/>
</p:tagLst>
</file>

<file path=ppt/tags/tag103.xml><?xml version="1.0" encoding="utf-8"?>
<p:tagLst xmlns:a="http://schemas.openxmlformats.org/drawingml/2006/main" xmlns:r="http://schemas.openxmlformats.org/officeDocument/2006/relationships" xmlns:p="http://schemas.openxmlformats.org/presentationml/2006/main">
  <p:tag name="TEXTCOLOR" val="16777215"/>
</p:tagLst>
</file>

<file path=ppt/tags/tag104.xml><?xml version="1.0" encoding="utf-8"?>
<p:tagLst xmlns:a="http://schemas.openxmlformats.org/drawingml/2006/main" xmlns:r="http://schemas.openxmlformats.org/officeDocument/2006/relationships" xmlns:p="http://schemas.openxmlformats.org/presentationml/2006/main">
  <p:tag name="BACKGROUNDCOLOR" val="14804196"/>
  <p:tag name="TEXTCOLOR" val="16777215"/>
</p:tagLst>
</file>

<file path=ppt/tags/tag105.xml><?xml version="1.0" encoding="utf-8"?>
<p:tagLst xmlns:a="http://schemas.openxmlformats.org/drawingml/2006/main" xmlns:r="http://schemas.openxmlformats.org/officeDocument/2006/relationships" xmlns:p="http://schemas.openxmlformats.org/presentationml/2006/main">
  <p:tag name="TEXTCOLOR" val="16777215"/>
</p:tagLst>
</file>

<file path=ppt/tags/tag106.xml><?xml version="1.0" encoding="utf-8"?>
<p:tagLst xmlns:a="http://schemas.openxmlformats.org/drawingml/2006/main" xmlns:r="http://schemas.openxmlformats.org/officeDocument/2006/relationships" xmlns:p="http://schemas.openxmlformats.org/presentationml/2006/main">
  <p:tag name="TEXTCOLOR" val="16777215"/>
</p:tagLst>
</file>

<file path=ppt/tags/tag107.xml><?xml version="1.0" encoding="utf-8"?>
<p:tagLst xmlns:a="http://schemas.openxmlformats.org/drawingml/2006/main" xmlns:r="http://schemas.openxmlformats.org/officeDocument/2006/relationships" xmlns:p="http://schemas.openxmlformats.org/presentationml/2006/main">
  <p:tag name="TEXTCOLOR" val="16777215"/>
</p:tagLst>
</file>

<file path=ppt/tags/tag108.xml><?xml version="1.0" encoding="utf-8"?>
<p:tagLst xmlns:a="http://schemas.openxmlformats.org/drawingml/2006/main" xmlns:r="http://schemas.openxmlformats.org/officeDocument/2006/relationships" xmlns:p="http://schemas.openxmlformats.org/presentationml/2006/main">
  <p:tag name="BACKGROUNDCOLOR" val="4475210"/>
  <p:tag name="TEXTCOLOR" val="16777215"/>
</p:tagLst>
</file>

<file path=ppt/tags/tag109.xml><?xml version="1.0" encoding="utf-8"?>
<p:tagLst xmlns:a="http://schemas.openxmlformats.org/drawingml/2006/main" xmlns:r="http://schemas.openxmlformats.org/officeDocument/2006/relationships" xmlns:p="http://schemas.openxmlformats.org/presentationml/2006/main">
  <p:tag name="TEXTCOLOR" val="16777215"/>
</p:tagLst>
</file>

<file path=ppt/tags/tag11.xml><?xml version="1.0" encoding="utf-8"?>
<p:tagLst xmlns:a="http://schemas.openxmlformats.org/drawingml/2006/main" xmlns:r="http://schemas.openxmlformats.org/officeDocument/2006/relationships" xmlns:p="http://schemas.openxmlformats.org/presentationml/2006/main">
  <p:tag name="TEXTCOLOR" val="0"/>
</p:tagLst>
</file>

<file path=ppt/tags/tag110.xml><?xml version="1.0" encoding="utf-8"?>
<p:tagLst xmlns:a="http://schemas.openxmlformats.org/drawingml/2006/main" xmlns:r="http://schemas.openxmlformats.org/officeDocument/2006/relationships" xmlns:p="http://schemas.openxmlformats.org/presentationml/2006/main">
  <p:tag name="TEXTCOLOR" val="16777215"/>
</p:tagLst>
</file>

<file path=ppt/tags/tag111.xml><?xml version="1.0" encoding="utf-8"?>
<p:tagLst xmlns:a="http://schemas.openxmlformats.org/drawingml/2006/main" xmlns:r="http://schemas.openxmlformats.org/officeDocument/2006/relationships" xmlns:p="http://schemas.openxmlformats.org/presentationml/2006/main">
  <p:tag name="BACKGROUNDCOLOR" val="4475210"/>
  <p:tag name="TEXTCOLOR" val="16777215"/>
</p:tagLst>
</file>

<file path=ppt/tags/tag112.xml><?xml version="1.0" encoding="utf-8"?>
<p:tagLst xmlns:a="http://schemas.openxmlformats.org/drawingml/2006/main" xmlns:r="http://schemas.openxmlformats.org/officeDocument/2006/relationships" xmlns:p="http://schemas.openxmlformats.org/presentationml/2006/main">
  <p:tag name="TEXTCOLOR" val="16777215"/>
</p:tagLst>
</file>

<file path=ppt/tags/tag113.xml><?xml version="1.0" encoding="utf-8"?>
<p:tagLst xmlns:a="http://schemas.openxmlformats.org/drawingml/2006/main" xmlns:r="http://schemas.openxmlformats.org/officeDocument/2006/relationships" xmlns:p="http://schemas.openxmlformats.org/presentationml/2006/main">
  <p:tag name="TEXTCOLOR" val="0"/>
</p:tagLst>
</file>

<file path=ppt/tags/tag114.xml><?xml version="1.0" encoding="utf-8"?>
<p:tagLst xmlns:a="http://schemas.openxmlformats.org/drawingml/2006/main" xmlns:r="http://schemas.openxmlformats.org/officeDocument/2006/relationships" xmlns:p="http://schemas.openxmlformats.org/presentationml/2006/main">
  <p:tag name="TEXTCOLOR" val="16777215"/>
</p:tagLst>
</file>

<file path=ppt/tags/tag115.xml><?xml version="1.0" encoding="utf-8"?>
<p:tagLst xmlns:a="http://schemas.openxmlformats.org/drawingml/2006/main" xmlns:r="http://schemas.openxmlformats.org/officeDocument/2006/relationships" xmlns:p="http://schemas.openxmlformats.org/presentationml/2006/main">
  <p:tag name="TEXTCOLOR" val="16777215"/>
</p:tagLst>
</file>

<file path=ppt/tags/tag116.xml><?xml version="1.0" encoding="utf-8"?>
<p:tagLst xmlns:a="http://schemas.openxmlformats.org/drawingml/2006/main" xmlns:r="http://schemas.openxmlformats.org/officeDocument/2006/relationships" xmlns:p="http://schemas.openxmlformats.org/presentationml/2006/main">
  <p:tag name="BACKGROUNDCOLOR" val="4475210"/>
  <p:tag name="TEXTCOLOR" val="16777215"/>
</p:tagLst>
</file>

<file path=ppt/tags/tag117.xml><?xml version="1.0" encoding="utf-8"?>
<p:tagLst xmlns:a="http://schemas.openxmlformats.org/drawingml/2006/main" xmlns:r="http://schemas.openxmlformats.org/officeDocument/2006/relationships" xmlns:p="http://schemas.openxmlformats.org/presentationml/2006/main">
  <p:tag name="TEXTCOLOR" val="0"/>
</p:tagLst>
</file>

<file path=ppt/tags/tag118.xml><?xml version="1.0" encoding="utf-8"?>
<p:tagLst xmlns:a="http://schemas.openxmlformats.org/drawingml/2006/main" xmlns:r="http://schemas.openxmlformats.org/officeDocument/2006/relationships" xmlns:p="http://schemas.openxmlformats.org/presentationml/2006/main">
  <p:tag name="TEXTCOLOR" val="0"/>
</p:tagLst>
</file>

<file path=ppt/tags/tag119.xml><?xml version="1.0" encoding="utf-8"?>
<p:tagLst xmlns:a="http://schemas.openxmlformats.org/drawingml/2006/main" xmlns:r="http://schemas.openxmlformats.org/officeDocument/2006/relationships" xmlns:p="http://schemas.openxmlformats.org/presentationml/2006/main">
  <p:tag name="TEXTCOLOR" val="16777215"/>
</p:tagLst>
</file>

<file path=ppt/tags/tag12.xml><?xml version="1.0" encoding="utf-8"?>
<p:tagLst xmlns:a="http://schemas.openxmlformats.org/drawingml/2006/main" xmlns:r="http://schemas.openxmlformats.org/officeDocument/2006/relationships" xmlns:p="http://schemas.openxmlformats.org/presentationml/2006/main">
  <p:tag name="BACKGROUNDCOLOR" val="16777215"/>
  <p:tag name="TEXTCOLOR" val="16777215"/>
</p:tagLst>
</file>

<file path=ppt/tags/tag120.xml><?xml version="1.0" encoding="utf-8"?>
<p:tagLst xmlns:a="http://schemas.openxmlformats.org/drawingml/2006/main" xmlns:r="http://schemas.openxmlformats.org/officeDocument/2006/relationships" xmlns:p="http://schemas.openxmlformats.org/presentationml/2006/main">
  <p:tag name="BACKGROUNDCOLOR" val="16777215"/>
  <p:tag name="TEXTCOLOR" val="16777215"/>
</p:tagLst>
</file>

<file path=ppt/tags/tag121.xml><?xml version="1.0" encoding="utf-8"?>
<p:tagLst xmlns:a="http://schemas.openxmlformats.org/drawingml/2006/main" xmlns:r="http://schemas.openxmlformats.org/officeDocument/2006/relationships" xmlns:p="http://schemas.openxmlformats.org/presentationml/2006/main">
  <p:tag name="TEXTCOLOR" val="0"/>
</p:tagLst>
</file>

<file path=ppt/tags/tag122.xml><?xml version="1.0" encoding="utf-8"?>
<p:tagLst xmlns:a="http://schemas.openxmlformats.org/drawingml/2006/main" xmlns:r="http://schemas.openxmlformats.org/officeDocument/2006/relationships" xmlns:p="http://schemas.openxmlformats.org/presentationml/2006/main">
  <p:tag name="TEXTCOLOR" val="16777215"/>
</p:tagLst>
</file>

<file path=ppt/tags/tag123.xml><?xml version="1.0" encoding="utf-8"?>
<p:tagLst xmlns:a="http://schemas.openxmlformats.org/drawingml/2006/main" xmlns:r="http://schemas.openxmlformats.org/officeDocument/2006/relationships" xmlns:p="http://schemas.openxmlformats.org/presentationml/2006/main">
  <p:tag name="BACKGROUNDCOLOR" val="16777215"/>
  <p:tag name="TEXTCOLOR" val="16777215"/>
</p:tagLst>
</file>

<file path=ppt/tags/tag124.xml><?xml version="1.0" encoding="utf-8"?>
<p:tagLst xmlns:a="http://schemas.openxmlformats.org/drawingml/2006/main" xmlns:r="http://schemas.openxmlformats.org/officeDocument/2006/relationships" xmlns:p="http://schemas.openxmlformats.org/presentationml/2006/main">
  <p:tag name="TEXTCOLOR" val="0"/>
</p:tagLst>
</file>

<file path=ppt/tags/tag125.xml><?xml version="1.0" encoding="utf-8"?>
<p:tagLst xmlns:a="http://schemas.openxmlformats.org/drawingml/2006/main" xmlns:r="http://schemas.openxmlformats.org/officeDocument/2006/relationships" xmlns:p="http://schemas.openxmlformats.org/presentationml/2006/main">
  <p:tag name="TEXTCOLOR" val="0"/>
</p:tagLst>
</file>

<file path=ppt/tags/tag126.xml><?xml version="1.0" encoding="utf-8"?>
<p:tagLst xmlns:a="http://schemas.openxmlformats.org/drawingml/2006/main" xmlns:r="http://schemas.openxmlformats.org/officeDocument/2006/relationships" xmlns:p="http://schemas.openxmlformats.org/presentationml/2006/main">
  <p:tag name="TEXTCOLOR" val="0"/>
</p:tagLst>
</file>

<file path=ppt/tags/tag127.xml><?xml version="1.0" encoding="utf-8"?>
<p:tagLst xmlns:a="http://schemas.openxmlformats.org/drawingml/2006/main" xmlns:r="http://schemas.openxmlformats.org/officeDocument/2006/relationships" xmlns:p="http://schemas.openxmlformats.org/presentationml/2006/main">
  <p:tag name="TEXTCOLOR" val="16777215"/>
</p:tagLst>
</file>

<file path=ppt/tags/tag128.xml><?xml version="1.0" encoding="utf-8"?>
<p:tagLst xmlns:a="http://schemas.openxmlformats.org/drawingml/2006/main" xmlns:r="http://schemas.openxmlformats.org/officeDocument/2006/relationships" xmlns:p="http://schemas.openxmlformats.org/presentationml/2006/main">
  <p:tag name="BACKGROUNDCOLOR" val="16777215"/>
  <p:tag name="TEXTCOLOR" val="16777215"/>
</p:tagLst>
</file>

<file path=ppt/tags/tag129.xml><?xml version="1.0" encoding="utf-8"?>
<p:tagLst xmlns:a="http://schemas.openxmlformats.org/drawingml/2006/main" xmlns:r="http://schemas.openxmlformats.org/officeDocument/2006/relationships" xmlns:p="http://schemas.openxmlformats.org/presentationml/2006/main">
  <p:tag name="TEXTCOLOR" val="0"/>
</p:tagLst>
</file>

<file path=ppt/tags/tag13.xml><?xml version="1.0" encoding="utf-8"?>
<p:tagLst xmlns:a="http://schemas.openxmlformats.org/drawingml/2006/main" xmlns:r="http://schemas.openxmlformats.org/officeDocument/2006/relationships" xmlns:p="http://schemas.openxmlformats.org/presentationml/2006/main">
  <p:tag name="TEXTCOLOR" val="0"/>
</p:tagLst>
</file>

<file path=ppt/tags/tag130.xml><?xml version="1.0" encoding="utf-8"?>
<p:tagLst xmlns:a="http://schemas.openxmlformats.org/drawingml/2006/main" xmlns:r="http://schemas.openxmlformats.org/officeDocument/2006/relationships" xmlns:p="http://schemas.openxmlformats.org/presentationml/2006/main">
  <p:tag name="TEXTCOLOR" val="0"/>
</p:tagLst>
</file>

<file path=ppt/tags/tag131.xml><?xml version="1.0" encoding="utf-8"?>
<p:tagLst xmlns:a="http://schemas.openxmlformats.org/drawingml/2006/main" xmlns:r="http://schemas.openxmlformats.org/officeDocument/2006/relationships" xmlns:p="http://schemas.openxmlformats.org/presentationml/2006/main">
  <p:tag name="TEXTCOLOR" val="16777215"/>
</p:tagLst>
</file>

<file path=ppt/tags/tag132.xml><?xml version="1.0" encoding="utf-8"?>
<p:tagLst xmlns:a="http://schemas.openxmlformats.org/drawingml/2006/main" xmlns:r="http://schemas.openxmlformats.org/officeDocument/2006/relationships" xmlns:p="http://schemas.openxmlformats.org/presentationml/2006/main">
  <p:tag name="BACKGROUNDCOLOR" val="14804196"/>
  <p:tag name="TEXTCOLOR" val="16777215"/>
</p:tagLst>
</file>

<file path=ppt/tags/tag133.xml><?xml version="1.0" encoding="utf-8"?>
<p:tagLst xmlns:a="http://schemas.openxmlformats.org/drawingml/2006/main" xmlns:r="http://schemas.openxmlformats.org/officeDocument/2006/relationships" xmlns:p="http://schemas.openxmlformats.org/presentationml/2006/main">
  <p:tag name="TEXTCOLOR" val="0"/>
</p:tagLst>
</file>

<file path=ppt/tags/tag134.xml><?xml version="1.0" encoding="utf-8"?>
<p:tagLst xmlns:a="http://schemas.openxmlformats.org/drawingml/2006/main" xmlns:r="http://schemas.openxmlformats.org/officeDocument/2006/relationships" xmlns:p="http://schemas.openxmlformats.org/presentationml/2006/main">
  <p:tag name="TEXTCOLOR" val="16777215"/>
</p:tagLst>
</file>

<file path=ppt/tags/tag135.xml><?xml version="1.0" encoding="utf-8"?>
<p:tagLst xmlns:a="http://schemas.openxmlformats.org/drawingml/2006/main" xmlns:r="http://schemas.openxmlformats.org/officeDocument/2006/relationships" xmlns:p="http://schemas.openxmlformats.org/presentationml/2006/main">
  <p:tag name="BACKGROUNDCOLOR" val="14804196"/>
  <p:tag name="TEXTCOLOR" val="16777215"/>
</p:tagLst>
</file>

<file path=ppt/tags/tag136.xml><?xml version="1.0" encoding="utf-8"?>
<p:tagLst xmlns:a="http://schemas.openxmlformats.org/drawingml/2006/main" xmlns:r="http://schemas.openxmlformats.org/officeDocument/2006/relationships" xmlns:p="http://schemas.openxmlformats.org/presentationml/2006/main">
  <p:tag name="TEXTCOLOR" val="0"/>
</p:tagLst>
</file>

<file path=ppt/tags/tag137.xml><?xml version="1.0" encoding="utf-8"?>
<p:tagLst xmlns:a="http://schemas.openxmlformats.org/drawingml/2006/main" xmlns:r="http://schemas.openxmlformats.org/officeDocument/2006/relationships" xmlns:p="http://schemas.openxmlformats.org/presentationml/2006/main">
  <p:tag name="TEXTCOLOR" val="0"/>
</p:tagLst>
</file>

<file path=ppt/tags/tag138.xml><?xml version="1.0" encoding="utf-8"?>
<p:tagLst xmlns:a="http://schemas.openxmlformats.org/drawingml/2006/main" xmlns:r="http://schemas.openxmlformats.org/officeDocument/2006/relationships" xmlns:p="http://schemas.openxmlformats.org/presentationml/2006/main">
  <p:tag name="TEXTCOLOR" val="0"/>
</p:tagLst>
</file>

<file path=ppt/tags/tag139.xml><?xml version="1.0" encoding="utf-8"?>
<p:tagLst xmlns:a="http://schemas.openxmlformats.org/drawingml/2006/main" xmlns:r="http://schemas.openxmlformats.org/officeDocument/2006/relationships" xmlns:p="http://schemas.openxmlformats.org/presentationml/2006/main">
  <p:tag name="TEXTCOLOR" val="16777215"/>
</p:tagLst>
</file>

<file path=ppt/tags/tag14.xml><?xml version="1.0" encoding="utf-8"?>
<p:tagLst xmlns:a="http://schemas.openxmlformats.org/drawingml/2006/main" xmlns:r="http://schemas.openxmlformats.org/officeDocument/2006/relationships" xmlns:p="http://schemas.openxmlformats.org/presentationml/2006/main">
  <p:tag name="TEXTCOLOR" val="0"/>
</p:tagLst>
</file>

<file path=ppt/tags/tag140.xml><?xml version="1.0" encoding="utf-8"?>
<p:tagLst xmlns:a="http://schemas.openxmlformats.org/drawingml/2006/main" xmlns:r="http://schemas.openxmlformats.org/officeDocument/2006/relationships" xmlns:p="http://schemas.openxmlformats.org/presentationml/2006/main">
  <p:tag name="BACKGROUNDCOLOR" val="14804196"/>
  <p:tag name="TEXTCOLOR" val="16777215"/>
</p:tagLst>
</file>

<file path=ppt/tags/tag141.xml><?xml version="1.0" encoding="utf-8"?>
<p:tagLst xmlns:a="http://schemas.openxmlformats.org/drawingml/2006/main" xmlns:r="http://schemas.openxmlformats.org/officeDocument/2006/relationships" xmlns:p="http://schemas.openxmlformats.org/presentationml/2006/main">
  <p:tag name="TEXTCOLOR" val="16777215"/>
</p:tagLst>
</file>

<file path=ppt/tags/tag142.xml><?xml version="1.0" encoding="utf-8"?>
<p:tagLst xmlns:a="http://schemas.openxmlformats.org/drawingml/2006/main" xmlns:r="http://schemas.openxmlformats.org/officeDocument/2006/relationships" xmlns:p="http://schemas.openxmlformats.org/presentationml/2006/main">
  <p:tag name="TEXTCOLOR" val="0"/>
</p:tagLst>
</file>

<file path=ppt/tags/tag143.xml><?xml version="1.0" encoding="utf-8"?>
<p:tagLst xmlns:a="http://schemas.openxmlformats.org/drawingml/2006/main" xmlns:r="http://schemas.openxmlformats.org/officeDocument/2006/relationships" xmlns:p="http://schemas.openxmlformats.org/presentationml/2006/main">
  <p:tag name="TEXTCOLOR" val="16777215"/>
</p:tagLst>
</file>

<file path=ppt/tags/tag144.xml><?xml version="1.0" encoding="utf-8"?>
<p:tagLst xmlns:a="http://schemas.openxmlformats.org/drawingml/2006/main" xmlns:r="http://schemas.openxmlformats.org/officeDocument/2006/relationships" xmlns:p="http://schemas.openxmlformats.org/presentationml/2006/main">
  <p:tag name="TEXTCOLOR" val="16777215"/>
</p:tagLst>
</file>

<file path=ppt/tags/tag145.xml><?xml version="1.0" encoding="utf-8"?>
<p:tagLst xmlns:a="http://schemas.openxmlformats.org/drawingml/2006/main" xmlns:r="http://schemas.openxmlformats.org/officeDocument/2006/relationships" xmlns:p="http://schemas.openxmlformats.org/presentationml/2006/main">
  <p:tag name="BACKGROUNDCOLOR" val="4475210"/>
  <p:tag name="TEXTCOLOR" val="16777215"/>
</p:tagLst>
</file>

<file path=ppt/tags/tag15.xml><?xml version="1.0" encoding="utf-8"?>
<p:tagLst xmlns:a="http://schemas.openxmlformats.org/drawingml/2006/main" xmlns:r="http://schemas.openxmlformats.org/officeDocument/2006/relationships" xmlns:p="http://schemas.openxmlformats.org/presentationml/2006/main">
  <p:tag name="BACKGROUNDCOLOR" val="16777215"/>
  <p:tag name="TEXTCOLOR" val="16777215"/>
</p:tagLst>
</file>

<file path=ppt/tags/tag16.xml><?xml version="1.0" encoding="utf-8"?>
<p:tagLst xmlns:a="http://schemas.openxmlformats.org/drawingml/2006/main" xmlns:r="http://schemas.openxmlformats.org/officeDocument/2006/relationships" xmlns:p="http://schemas.openxmlformats.org/presentationml/2006/main">
  <p:tag name="TEXTCOLOR" val="0"/>
</p:tagLst>
</file>

<file path=ppt/tags/tag17.xml><?xml version="1.0" encoding="utf-8"?>
<p:tagLst xmlns:a="http://schemas.openxmlformats.org/drawingml/2006/main" xmlns:r="http://schemas.openxmlformats.org/officeDocument/2006/relationships" xmlns:p="http://schemas.openxmlformats.org/presentationml/2006/main">
  <p:tag name="TEXTCOLOR" val="0"/>
</p:tagLst>
</file>

<file path=ppt/tags/tag18.xml><?xml version="1.0" encoding="utf-8"?>
<p:tagLst xmlns:a="http://schemas.openxmlformats.org/drawingml/2006/main" xmlns:r="http://schemas.openxmlformats.org/officeDocument/2006/relationships" xmlns:p="http://schemas.openxmlformats.org/presentationml/2006/main">
  <p:tag name="TEXTCOLOR" val="0"/>
</p:tagLst>
</file>

<file path=ppt/tags/tag19.xml><?xml version="1.0" encoding="utf-8"?>
<p:tagLst xmlns:a="http://schemas.openxmlformats.org/drawingml/2006/main" xmlns:r="http://schemas.openxmlformats.org/officeDocument/2006/relationships" xmlns:p="http://schemas.openxmlformats.org/presentationml/2006/main">
  <p:tag name="BACKGROUNDCOLOR" val="16777215"/>
  <p:tag name="TEXTCOLOR" val="16777215"/>
</p:tagLst>
</file>

<file path=ppt/tags/tag2.xml><?xml version="1.0" encoding="utf-8"?>
<p:tagLst xmlns:a="http://schemas.openxmlformats.org/drawingml/2006/main" xmlns:r="http://schemas.openxmlformats.org/officeDocument/2006/relationships" xmlns:p="http://schemas.openxmlformats.org/presentationml/2006/main">
  <p:tag name="TEXTCOLOR" val="0"/>
</p:tagLst>
</file>

<file path=ppt/tags/tag20.xml><?xml version="1.0" encoding="utf-8"?>
<p:tagLst xmlns:a="http://schemas.openxmlformats.org/drawingml/2006/main" xmlns:r="http://schemas.openxmlformats.org/officeDocument/2006/relationships" xmlns:p="http://schemas.openxmlformats.org/presentationml/2006/main">
  <p:tag name="TEXTCOLOR" val="0"/>
</p:tagLst>
</file>

<file path=ppt/tags/tag21.xml><?xml version="1.0" encoding="utf-8"?>
<p:tagLst xmlns:a="http://schemas.openxmlformats.org/drawingml/2006/main" xmlns:r="http://schemas.openxmlformats.org/officeDocument/2006/relationships" xmlns:p="http://schemas.openxmlformats.org/presentationml/2006/main">
  <p:tag name="BACKGROUNDCOLOR" val="16777215"/>
  <p:tag name="TEXTCOLOR" val="16777215"/>
</p:tagLst>
</file>

<file path=ppt/tags/tag22.xml><?xml version="1.0" encoding="utf-8"?>
<p:tagLst xmlns:a="http://schemas.openxmlformats.org/drawingml/2006/main" xmlns:r="http://schemas.openxmlformats.org/officeDocument/2006/relationships" xmlns:p="http://schemas.openxmlformats.org/presentationml/2006/main">
  <p:tag name="BACKGROUNDCOLOR" val="16777215"/>
  <p:tag name="TEXTCOLOR" val="16777215"/>
</p:tagLst>
</file>

<file path=ppt/tags/tag23.xml><?xml version="1.0" encoding="utf-8"?>
<p:tagLst xmlns:a="http://schemas.openxmlformats.org/drawingml/2006/main" xmlns:r="http://schemas.openxmlformats.org/officeDocument/2006/relationships" xmlns:p="http://schemas.openxmlformats.org/presentationml/2006/main">
  <p:tag name="TEXTCOLOR" val="0"/>
</p:tagLst>
</file>

<file path=ppt/tags/tag24.xml><?xml version="1.0" encoding="utf-8"?>
<p:tagLst xmlns:a="http://schemas.openxmlformats.org/drawingml/2006/main" xmlns:r="http://schemas.openxmlformats.org/officeDocument/2006/relationships" xmlns:p="http://schemas.openxmlformats.org/presentationml/2006/main">
  <p:tag name="TEXTCOLOR" val="0"/>
</p:tagLst>
</file>

<file path=ppt/tags/tag25.xml><?xml version="1.0" encoding="utf-8"?>
<p:tagLst xmlns:a="http://schemas.openxmlformats.org/drawingml/2006/main" xmlns:r="http://schemas.openxmlformats.org/officeDocument/2006/relationships" xmlns:p="http://schemas.openxmlformats.org/presentationml/2006/main">
  <p:tag name="TEXTCOLOR" val="0"/>
</p:tagLst>
</file>

<file path=ppt/tags/tag26.xml><?xml version="1.0" encoding="utf-8"?>
<p:tagLst xmlns:a="http://schemas.openxmlformats.org/drawingml/2006/main" xmlns:r="http://schemas.openxmlformats.org/officeDocument/2006/relationships" xmlns:p="http://schemas.openxmlformats.org/presentationml/2006/main">
  <p:tag name="BACKGROUNDCOLOR" val="16777215"/>
  <p:tag name="TEXTCOLOR" val="16777215"/>
</p:tagLst>
</file>

<file path=ppt/tags/tag27.xml><?xml version="1.0" encoding="utf-8"?>
<p:tagLst xmlns:a="http://schemas.openxmlformats.org/drawingml/2006/main" xmlns:r="http://schemas.openxmlformats.org/officeDocument/2006/relationships" xmlns:p="http://schemas.openxmlformats.org/presentationml/2006/main">
  <p:tag name="TEXTCOLOR" val="0"/>
</p:tagLst>
</file>

<file path=ppt/tags/tag28.xml><?xml version="1.0" encoding="utf-8"?>
<p:tagLst xmlns:a="http://schemas.openxmlformats.org/drawingml/2006/main" xmlns:r="http://schemas.openxmlformats.org/officeDocument/2006/relationships" xmlns:p="http://schemas.openxmlformats.org/presentationml/2006/main">
  <p:tag name="TEXTCOLOR" val="0"/>
</p:tagLst>
</file>

<file path=ppt/tags/tag29.xml><?xml version="1.0" encoding="utf-8"?>
<p:tagLst xmlns:a="http://schemas.openxmlformats.org/drawingml/2006/main" xmlns:r="http://schemas.openxmlformats.org/officeDocument/2006/relationships" xmlns:p="http://schemas.openxmlformats.org/presentationml/2006/main">
  <p:tag name="BACKGROUNDCOLOR" val="14804196"/>
  <p:tag name="TEXTCOLOR" val="16777215"/>
</p:tagLst>
</file>

<file path=ppt/tags/tag3.xml><?xml version="1.0" encoding="utf-8"?>
<p:tagLst xmlns:a="http://schemas.openxmlformats.org/drawingml/2006/main" xmlns:r="http://schemas.openxmlformats.org/officeDocument/2006/relationships" xmlns:p="http://schemas.openxmlformats.org/presentationml/2006/main">
  <p:tag name="TEXTCOLOR" val="9013641"/>
</p:tagLst>
</file>

<file path=ppt/tags/tag30.xml><?xml version="1.0" encoding="utf-8"?>
<p:tagLst xmlns:a="http://schemas.openxmlformats.org/drawingml/2006/main" xmlns:r="http://schemas.openxmlformats.org/officeDocument/2006/relationships" xmlns:p="http://schemas.openxmlformats.org/presentationml/2006/main">
  <p:tag name="TEXTCOLOR" val="0"/>
</p:tagLst>
</file>

<file path=ppt/tags/tag31.xml><?xml version="1.0" encoding="utf-8"?>
<p:tagLst xmlns:a="http://schemas.openxmlformats.org/drawingml/2006/main" xmlns:r="http://schemas.openxmlformats.org/officeDocument/2006/relationships" xmlns:p="http://schemas.openxmlformats.org/presentationml/2006/main">
  <p:tag name="TEXTCOLOR" val="0"/>
</p:tagLst>
</file>

<file path=ppt/tags/tag32.xml><?xml version="1.0" encoding="utf-8"?>
<p:tagLst xmlns:a="http://schemas.openxmlformats.org/drawingml/2006/main" xmlns:r="http://schemas.openxmlformats.org/officeDocument/2006/relationships" xmlns:p="http://schemas.openxmlformats.org/presentationml/2006/main">
  <p:tag name="BACKGROUNDCOLOR" val="14804196"/>
  <p:tag name="TEXTCOLOR" val="16777215"/>
</p:tagLst>
</file>

<file path=ppt/tags/tag33.xml><?xml version="1.0" encoding="utf-8"?>
<p:tagLst xmlns:a="http://schemas.openxmlformats.org/drawingml/2006/main" xmlns:r="http://schemas.openxmlformats.org/officeDocument/2006/relationships" xmlns:p="http://schemas.openxmlformats.org/presentationml/2006/main">
  <p:tag name="TEXTCOLOR" val="0"/>
</p:tagLst>
</file>

<file path=ppt/tags/tag34.xml><?xml version="1.0" encoding="utf-8"?>
<p:tagLst xmlns:a="http://schemas.openxmlformats.org/drawingml/2006/main" xmlns:r="http://schemas.openxmlformats.org/officeDocument/2006/relationships" xmlns:p="http://schemas.openxmlformats.org/presentationml/2006/main">
  <p:tag name="BACKGROUNDCOLOR" val="14804196"/>
  <p:tag name="TEXTCOLOR" val="16777215"/>
</p:tagLst>
</file>

<file path=ppt/tags/tag35.xml><?xml version="1.0" encoding="utf-8"?>
<p:tagLst xmlns:a="http://schemas.openxmlformats.org/drawingml/2006/main" xmlns:r="http://schemas.openxmlformats.org/officeDocument/2006/relationships" xmlns:p="http://schemas.openxmlformats.org/presentationml/2006/main">
  <p:tag name="TEXTCOLOR" val="0"/>
</p:tagLst>
</file>

<file path=ppt/tags/tag36.xml><?xml version="1.0" encoding="utf-8"?>
<p:tagLst xmlns:a="http://schemas.openxmlformats.org/drawingml/2006/main" xmlns:r="http://schemas.openxmlformats.org/officeDocument/2006/relationships" xmlns:p="http://schemas.openxmlformats.org/presentationml/2006/main">
  <p:tag name="TEXTCOLOR" val="0"/>
</p:tagLst>
</file>

<file path=ppt/tags/tag37.xml><?xml version="1.0" encoding="utf-8"?>
<p:tagLst xmlns:a="http://schemas.openxmlformats.org/drawingml/2006/main" xmlns:r="http://schemas.openxmlformats.org/officeDocument/2006/relationships" xmlns:p="http://schemas.openxmlformats.org/presentationml/2006/main">
  <p:tag name="TEXTCOLOR" val="0"/>
</p:tagLst>
</file>

<file path=ppt/tags/tag38.xml><?xml version="1.0" encoding="utf-8"?>
<p:tagLst xmlns:a="http://schemas.openxmlformats.org/drawingml/2006/main" xmlns:r="http://schemas.openxmlformats.org/officeDocument/2006/relationships" xmlns:p="http://schemas.openxmlformats.org/presentationml/2006/main">
  <p:tag name="BACKGROUNDCOLOR" val="14804196"/>
  <p:tag name="TEXTCOLOR" val="16777215"/>
</p:tagLst>
</file>

<file path=ppt/tags/tag39.xml><?xml version="1.0" encoding="utf-8"?>
<p:tagLst xmlns:a="http://schemas.openxmlformats.org/drawingml/2006/main" xmlns:r="http://schemas.openxmlformats.org/officeDocument/2006/relationships" xmlns:p="http://schemas.openxmlformats.org/presentationml/2006/main">
  <p:tag name="TEXTCOLOR" val="16777215"/>
</p:tagLst>
</file>

<file path=ppt/tags/tag4.xml><?xml version="1.0" encoding="utf-8"?>
<p:tagLst xmlns:a="http://schemas.openxmlformats.org/drawingml/2006/main" xmlns:r="http://schemas.openxmlformats.org/officeDocument/2006/relationships" xmlns:p="http://schemas.openxmlformats.org/presentationml/2006/main">
  <p:tag name="TEXTCOLOR" val="9013641"/>
</p:tagLst>
</file>

<file path=ppt/tags/tag40.xml><?xml version="1.0" encoding="utf-8"?>
<p:tagLst xmlns:a="http://schemas.openxmlformats.org/drawingml/2006/main" xmlns:r="http://schemas.openxmlformats.org/officeDocument/2006/relationships" xmlns:p="http://schemas.openxmlformats.org/presentationml/2006/main">
  <p:tag name="TEXTCOLOR" val="16777215"/>
</p:tagLst>
</file>

<file path=ppt/tags/tag41.xml><?xml version="1.0" encoding="utf-8"?>
<p:tagLst xmlns:a="http://schemas.openxmlformats.org/drawingml/2006/main" xmlns:r="http://schemas.openxmlformats.org/officeDocument/2006/relationships" xmlns:p="http://schemas.openxmlformats.org/presentationml/2006/main">
  <p:tag name="BACKGROUNDCOLOR" val="4475210"/>
  <p:tag name="TEXTCOLOR" val="16777215"/>
</p:tagLst>
</file>

<file path=ppt/tags/tag42.xml><?xml version="1.0" encoding="utf-8"?>
<p:tagLst xmlns:a="http://schemas.openxmlformats.org/drawingml/2006/main" xmlns:r="http://schemas.openxmlformats.org/officeDocument/2006/relationships" xmlns:p="http://schemas.openxmlformats.org/presentationml/2006/main">
  <p:tag name="TEXTCOLOR" val="16777215"/>
</p:tagLst>
</file>

<file path=ppt/tags/tag43.xml><?xml version="1.0" encoding="utf-8"?>
<p:tagLst xmlns:a="http://schemas.openxmlformats.org/drawingml/2006/main" xmlns:r="http://schemas.openxmlformats.org/officeDocument/2006/relationships" xmlns:p="http://schemas.openxmlformats.org/presentationml/2006/main">
  <p:tag name="TEXTCOLOR" val="16777215"/>
</p:tagLst>
</file>

<file path=ppt/tags/tag44.xml><?xml version="1.0" encoding="utf-8"?>
<p:tagLst xmlns:a="http://schemas.openxmlformats.org/drawingml/2006/main" xmlns:r="http://schemas.openxmlformats.org/officeDocument/2006/relationships" xmlns:p="http://schemas.openxmlformats.org/presentationml/2006/main">
  <p:tag name="BACKGROUNDCOLOR" val="4475210"/>
  <p:tag name="TEXTCOLOR" val="16777215"/>
</p:tagLst>
</file>

<file path=ppt/tags/tag45.xml><?xml version="1.0" encoding="utf-8"?>
<p:tagLst xmlns:a="http://schemas.openxmlformats.org/drawingml/2006/main" xmlns:r="http://schemas.openxmlformats.org/officeDocument/2006/relationships" xmlns:p="http://schemas.openxmlformats.org/presentationml/2006/main">
  <p:tag name="TEXTCOLOR" val="16777215"/>
</p:tagLst>
</file>

<file path=ppt/tags/tag46.xml><?xml version="1.0" encoding="utf-8"?>
<p:tagLst xmlns:a="http://schemas.openxmlformats.org/drawingml/2006/main" xmlns:r="http://schemas.openxmlformats.org/officeDocument/2006/relationships" xmlns:p="http://schemas.openxmlformats.org/presentationml/2006/main">
  <p:tag name="BACKGROUNDCOLOR" val="4475210"/>
  <p:tag name="TEXTCOLOR" val="16777215"/>
</p:tagLst>
</file>

<file path=ppt/tags/tag47.xml><?xml version="1.0" encoding="utf-8"?>
<p:tagLst xmlns:a="http://schemas.openxmlformats.org/drawingml/2006/main" xmlns:r="http://schemas.openxmlformats.org/officeDocument/2006/relationships" xmlns:p="http://schemas.openxmlformats.org/presentationml/2006/main">
  <p:tag name="TEXTCOLOR" val="16777215"/>
</p:tagLst>
</file>

<file path=ppt/tags/tag48.xml><?xml version="1.0" encoding="utf-8"?>
<p:tagLst xmlns:a="http://schemas.openxmlformats.org/drawingml/2006/main" xmlns:r="http://schemas.openxmlformats.org/officeDocument/2006/relationships" xmlns:p="http://schemas.openxmlformats.org/presentationml/2006/main">
  <p:tag name="TEXTCOLOR" val="0"/>
</p:tagLst>
</file>

<file path=ppt/tags/tag49.xml><?xml version="1.0" encoding="utf-8"?>
<p:tagLst xmlns:a="http://schemas.openxmlformats.org/drawingml/2006/main" xmlns:r="http://schemas.openxmlformats.org/officeDocument/2006/relationships" xmlns:p="http://schemas.openxmlformats.org/presentationml/2006/main">
  <p:tag name="TEXTCOLOR" val="16777215"/>
</p:tagLst>
</file>

<file path=ppt/tags/tag5.xml><?xml version="1.0" encoding="utf-8"?>
<p:tagLst xmlns:a="http://schemas.openxmlformats.org/drawingml/2006/main" xmlns:r="http://schemas.openxmlformats.org/officeDocument/2006/relationships" xmlns:p="http://schemas.openxmlformats.org/presentationml/2006/main">
  <p:tag name="TEXTCOLOR" val="9013641"/>
</p:tagLst>
</file>

<file path=ppt/tags/tag50.xml><?xml version="1.0" encoding="utf-8"?>
<p:tagLst xmlns:a="http://schemas.openxmlformats.org/drawingml/2006/main" xmlns:r="http://schemas.openxmlformats.org/officeDocument/2006/relationships" xmlns:p="http://schemas.openxmlformats.org/presentationml/2006/main">
  <p:tag name="BACKGROUNDCOLOR" val="4475210"/>
  <p:tag name="TEXTCOLOR" val="16777215"/>
</p:tagLst>
</file>

<file path=ppt/tags/tag51.xml><?xml version="1.0" encoding="utf-8"?>
<p:tagLst xmlns:a="http://schemas.openxmlformats.org/drawingml/2006/main" xmlns:r="http://schemas.openxmlformats.org/officeDocument/2006/relationships" xmlns:p="http://schemas.openxmlformats.org/presentationml/2006/main">
  <p:tag name="TEXTCOLOR" val="0"/>
</p:tagLst>
</file>

<file path=ppt/tags/tag52.xml><?xml version="1.0" encoding="utf-8"?>
<p:tagLst xmlns:a="http://schemas.openxmlformats.org/drawingml/2006/main" xmlns:r="http://schemas.openxmlformats.org/officeDocument/2006/relationships" xmlns:p="http://schemas.openxmlformats.org/presentationml/2006/main">
  <p:tag name="TEXTCOLOR" val="0"/>
</p:tagLst>
</file>

<file path=ppt/tags/tag53.xml><?xml version="1.0" encoding="utf-8"?>
<p:tagLst xmlns:a="http://schemas.openxmlformats.org/drawingml/2006/main" xmlns:r="http://schemas.openxmlformats.org/officeDocument/2006/relationships" xmlns:p="http://schemas.openxmlformats.org/presentationml/2006/main">
  <p:tag name="BACKGROUNDCOLOR" val="14804196"/>
  <p:tag name="TEXTCOLOR" val="16777215"/>
</p:tagLst>
</file>

<file path=ppt/tags/tag54.xml><?xml version="1.0" encoding="utf-8"?>
<p:tagLst xmlns:a="http://schemas.openxmlformats.org/drawingml/2006/main" xmlns:r="http://schemas.openxmlformats.org/officeDocument/2006/relationships" xmlns:p="http://schemas.openxmlformats.org/presentationml/2006/main">
  <p:tag name="TEXTCOLOR" val="0"/>
</p:tagLst>
</file>

<file path=ppt/tags/tag55.xml><?xml version="1.0" encoding="utf-8"?>
<p:tagLst xmlns:a="http://schemas.openxmlformats.org/drawingml/2006/main" xmlns:r="http://schemas.openxmlformats.org/officeDocument/2006/relationships" xmlns:p="http://schemas.openxmlformats.org/presentationml/2006/main">
  <p:tag name="TEXTCOLOR" val="0"/>
</p:tagLst>
</file>

<file path=ppt/tags/tag56.xml><?xml version="1.0" encoding="utf-8"?>
<p:tagLst xmlns:a="http://schemas.openxmlformats.org/drawingml/2006/main" xmlns:r="http://schemas.openxmlformats.org/officeDocument/2006/relationships" xmlns:p="http://schemas.openxmlformats.org/presentationml/2006/main">
  <p:tag name="TEXTCOLOR" val="0"/>
</p:tagLst>
</file>

<file path=ppt/tags/tag57.xml><?xml version="1.0" encoding="utf-8"?>
<p:tagLst xmlns:a="http://schemas.openxmlformats.org/drawingml/2006/main" xmlns:r="http://schemas.openxmlformats.org/officeDocument/2006/relationships" xmlns:p="http://schemas.openxmlformats.org/presentationml/2006/main">
  <p:tag name="BACKGROUNDCOLOR" val="14804196"/>
  <p:tag name="TEXTCOLOR" val="16777215"/>
</p:tagLst>
</file>

<file path=ppt/tags/tag58.xml><?xml version="1.0" encoding="utf-8"?>
<p:tagLst xmlns:a="http://schemas.openxmlformats.org/drawingml/2006/main" xmlns:r="http://schemas.openxmlformats.org/officeDocument/2006/relationships" xmlns:p="http://schemas.openxmlformats.org/presentationml/2006/main">
  <p:tag name="TEXTCOLOR" val="0"/>
</p:tagLst>
</file>

<file path=ppt/tags/tag59.xml><?xml version="1.0" encoding="utf-8"?>
<p:tagLst xmlns:a="http://schemas.openxmlformats.org/drawingml/2006/main" xmlns:r="http://schemas.openxmlformats.org/officeDocument/2006/relationships" xmlns:p="http://schemas.openxmlformats.org/presentationml/2006/main">
  <p:tag name="TEXTCOLOR" val="0"/>
</p:tagLst>
</file>

<file path=ppt/tags/tag6.xml><?xml version="1.0" encoding="utf-8"?>
<p:tagLst xmlns:a="http://schemas.openxmlformats.org/drawingml/2006/main" xmlns:r="http://schemas.openxmlformats.org/officeDocument/2006/relationships" xmlns:p="http://schemas.openxmlformats.org/presentationml/2006/main">
  <p:tag name="BACKGROUNDCOLOR" val="16777215"/>
  <p:tag name="TEXTCOLOR" val="16777215"/>
  <p:tag name="LAYOUT" val="Screen"/>
</p:tagLst>
</file>

<file path=ppt/tags/tag60.xml><?xml version="1.0" encoding="utf-8"?>
<p:tagLst xmlns:a="http://schemas.openxmlformats.org/drawingml/2006/main" xmlns:r="http://schemas.openxmlformats.org/officeDocument/2006/relationships" xmlns:p="http://schemas.openxmlformats.org/presentationml/2006/main">
  <p:tag name="TEXTCOLOR" val="0"/>
</p:tagLst>
</file>

<file path=ppt/tags/tag61.xml><?xml version="1.0" encoding="utf-8"?>
<p:tagLst xmlns:a="http://schemas.openxmlformats.org/drawingml/2006/main" xmlns:r="http://schemas.openxmlformats.org/officeDocument/2006/relationships" xmlns:p="http://schemas.openxmlformats.org/presentationml/2006/main">
  <p:tag name="BACKGROUNDCOLOR" val="14804196"/>
  <p:tag name="TEXTCOLOR" val="16777215"/>
</p:tagLst>
</file>

<file path=ppt/tags/tag62.xml><?xml version="1.0" encoding="utf-8"?>
<p:tagLst xmlns:a="http://schemas.openxmlformats.org/drawingml/2006/main" xmlns:r="http://schemas.openxmlformats.org/officeDocument/2006/relationships" xmlns:p="http://schemas.openxmlformats.org/presentationml/2006/main">
  <p:tag name="TEXTCOLOR" val="0"/>
</p:tagLst>
</file>

<file path=ppt/tags/tag63.xml><?xml version="1.0" encoding="utf-8"?>
<p:tagLst xmlns:a="http://schemas.openxmlformats.org/drawingml/2006/main" xmlns:r="http://schemas.openxmlformats.org/officeDocument/2006/relationships" xmlns:p="http://schemas.openxmlformats.org/presentationml/2006/main">
  <p:tag name="TEXTCOLOR" val="0"/>
</p:tagLst>
</file>

<file path=ppt/tags/tag64.xml><?xml version="1.0" encoding="utf-8"?>
<p:tagLst xmlns:a="http://schemas.openxmlformats.org/drawingml/2006/main" xmlns:r="http://schemas.openxmlformats.org/officeDocument/2006/relationships" xmlns:p="http://schemas.openxmlformats.org/presentationml/2006/main">
  <p:tag name="BACKGROUNDCOLOR" val="16777215"/>
  <p:tag name="TEXTCOLOR" val="16777215"/>
</p:tagLst>
</file>

<file path=ppt/tags/tag65.xml><?xml version="1.0" encoding="utf-8"?>
<p:tagLst xmlns:a="http://schemas.openxmlformats.org/drawingml/2006/main" xmlns:r="http://schemas.openxmlformats.org/officeDocument/2006/relationships" xmlns:p="http://schemas.openxmlformats.org/presentationml/2006/main">
  <p:tag name="TEXTCOLOR" val="0"/>
</p:tagLst>
</file>

<file path=ppt/tags/tag66.xml><?xml version="1.0" encoding="utf-8"?>
<p:tagLst xmlns:a="http://schemas.openxmlformats.org/drawingml/2006/main" xmlns:r="http://schemas.openxmlformats.org/officeDocument/2006/relationships" xmlns:p="http://schemas.openxmlformats.org/presentationml/2006/main">
  <p:tag name="TEXTCOLOR" val="0"/>
</p:tagLst>
</file>

<file path=ppt/tags/tag67.xml><?xml version="1.0" encoding="utf-8"?>
<p:tagLst xmlns:a="http://schemas.openxmlformats.org/drawingml/2006/main" xmlns:r="http://schemas.openxmlformats.org/officeDocument/2006/relationships" xmlns:p="http://schemas.openxmlformats.org/presentationml/2006/main">
  <p:tag name="BACKGROUNDCOLOR" val="16777215"/>
  <p:tag name="TEXTCOLOR" val="16777215"/>
</p:tagLst>
</file>

<file path=ppt/tags/tag68.xml><?xml version="1.0" encoding="utf-8"?>
<p:tagLst xmlns:a="http://schemas.openxmlformats.org/drawingml/2006/main" xmlns:r="http://schemas.openxmlformats.org/officeDocument/2006/relationships" xmlns:p="http://schemas.openxmlformats.org/presentationml/2006/main">
  <p:tag name="TEXTCOLOR" val="0"/>
</p:tagLst>
</file>

<file path=ppt/tags/tag69.xml><?xml version="1.0" encoding="utf-8"?>
<p:tagLst xmlns:a="http://schemas.openxmlformats.org/drawingml/2006/main" xmlns:r="http://schemas.openxmlformats.org/officeDocument/2006/relationships" xmlns:p="http://schemas.openxmlformats.org/presentationml/2006/main">
  <p:tag name="TEXTCOLOR" val="0"/>
</p:tagLst>
</file>

<file path=ppt/tags/tag7.xml><?xml version="1.0" encoding="utf-8"?>
<p:tagLst xmlns:a="http://schemas.openxmlformats.org/drawingml/2006/main" xmlns:r="http://schemas.openxmlformats.org/officeDocument/2006/relationships" xmlns:p="http://schemas.openxmlformats.org/presentationml/2006/main">
  <p:tag name="TEXTCOLOR" val="0"/>
</p:tagLst>
</file>

<file path=ppt/tags/tag70.xml><?xml version="1.0" encoding="utf-8"?>
<p:tagLst xmlns:a="http://schemas.openxmlformats.org/drawingml/2006/main" xmlns:r="http://schemas.openxmlformats.org/officeDocument/2006/relationships" xmlns:p="http://schemas.openxmlformats.org/presentationml/2006/main">
  <p:tag name="BACKGROUNDCOLOR" val="16777215"/>
  <p:tag name="TEXTCOLOR" val="16777215"/>
</p:tagLst>
</file>

<file path=ppt/tags/tag71.xml><?xml version="1.0" encoding="utf-8"?>
<p:tagLst xmlns:a="http://schemas.openxmlformats.org/drawingml/2006/main" xmlns:r="http://schemas.openxmlformats.org/officeDocument/2006/relationships" xmlns:p="http://schemas.openxmlformats.org/presentationml/2006/main">
  <p:tag name="TEXTCOLOR" val="0"/>
</p:tagLst>
</file>

<file path=ppt/tags/tag72.xml><?xml version="1.0" encoding="utf-8"?>
<p:tagLst xmlns:a="http://schemas.openxmlformats.org/drawingml/2006/main" xmlns:r="http://schemas.openxmlformats.org/officeDocument/2006/relationships" xmlns:p="http://schemas.openxmlformats.org/presentationml/2006/main">
  <p:tag name="TEXTCOLOR" val="0"/>
</p:tagLst>
</file>

<file path=ppt/tags/tag73.xml><?xml version="1.0" encoding="utf-8"?>
<p:tagLst xmlns:a="http://schemas.openxmlformats.org/drawingml/2006/main" xmlns:r="http://schemas.openxmlformats.org/officeDocument/2006/relationships" xmlns:p="http://schemas.openxmlformats.org/presentationml/2006/main">
  <p:tag name="BACKGROUNDCOLOR" val="16777215"/>
  <p:tag name="TEXTCOLOR" val="16777215"/>
</p:tagLst>
</file>

<file path=ppt/tags/tag74.xml><?xml version="1.0" encoding="utf-8"?>
<p:tagLst xmlns:a="http://schemas.openxmlformats.org/drawingml/2006/main" xmlns:r="http://schemas.openxmlformats.org/officeDocument/2006/relationships" xmlns:p="http://schemas.openxmlformats.org/presentationml/2006/main">
  <p:tag name="TEXTCOLOR" val="0"/>
</p:tagLst>
</file>

<file path=ppt/tags/tag75.xml><?xml version="1.0" encoding="utf-8"?>
<p:tagLst xmlns:a="http://schemas.openxmlformats.org/drawingml/2006/main" xmlns:r="http://schemas.openxmlformats.org/officeDocument/2006/relationships" xmlns:p="http://schemas.openxmlformats.org/presentationml/2006/main">
  <p:tag name="BACKGROUNDCOLOR" val="16777215"/>
  <p:tag name="TEXTCOLOR" val="16777215"/>
</p:tagLst>
</file>

<file path=ppt/tags/tag76.xml><?xml version="1.0" encoding="utf-8"?>
<p:tagLst xmlns:a="http://schemas.openxmlformats.org/drawingml/2006/main" xmlns:r="http://schemas.openxmlformats.org/officeDocument/2006/relationships" xmlns:p="http://schemas.openxmlformats.org/presentationml/2006/main">
  <p:tag name="TEXTCOLOR" val="0"/>
</p:tagLst>
</file>

<file path=ppt/tags/tag77.xml><?xml version="1.0" encoding="utf-8"?>
<p:tagLst xmlns:a="http://schemas.openxmlformats.org/drawingml/2006/main" xmlns:r="http://schemas.openxmlformats.org/officeDocument/2006/relationships" xmlns:p="http://schemas.openxmlformats.org/presentationml/2006/main">
  <p:tag name="TEXTCOLOR" val="0"/>
</p:tagLst>
</file>

<file path=ppt/tags/tag78.xml><?xml version="1.0" encoding="utf-8"?>
<p:tagLst xmlns:a="http://schemas.openxmlformats.org/drawingml/2006/main" xmlns:r="http://schemas.openxmlformats.org/officeDocument/2006/relationships" xmlns:p="http://schemas.openxmlformats.org/presentationml/2006/main">
  <p:tag name="BACKGROUNDCOLOR" val="14804196"/>
  <p:tag name="TEXTCOLOR" val="16777215"/>
</p:tagLst>
</file>

<file path=ppt/tags/tag79.xml><?xml version="1.0" encoding="utf-8"?>
<p:tagLst xmlns:a="http://schemas.openxmlformats.org/drawingml/2006/main" xmlns:r="http://schemas.openxmlformats.org/officeDocument/2006/relationships" xmlns:p="http://schemas.openxmlformats.org/presentationml/2006/main">
  <p:tag name="TEXTCOLOR" val="0"/>
</p:tagLst>
</file>

<file path=ppt/tags/tag8.xml><?xml version="1.0" encoding="utf-8"?>
<p:tagLst xmlns:a="http://schemas.openxmlformats.org/drawingml/2006/main" xmlns:r="http://schemas.openxmlformats.org/officeDocument/2006/relationships" xmlns:p="http://schemas.openxmlformats.org/presentationml/2006/main">
  <p:tag name="TEXTCOLOR" val="0"/>
</p:tagLst>
</file>

<file path=ppt/tags/tag80.xml><?xml version="1.0" encoding="utf-8"?>
<p:tagLst xmlns:a="http://schemas.openxmlformats.org/drawingml/2006/main" xmlns:r="http://schemas.openxmlformats.org/officeDocument/2006/relationships" xmlns:p="http://schemas.openxmlformats.org/presentationml/2006/main">
  <p:tag name="BACKGROUNDCOLOR" val="14804196"/>
  <p:tag name="TEXTCOLOR" val="16777215"/>
</p:tagLst>
</file>

<file path=ppt/tags/tag81.xml><?xml version="1.0" encoding="utf-8"?>
<p:tagLst xmlns:a="http://schemas.openxmlformats.org/drawingml/2006/main" xmlns:r="http://schemas.openxmlformats.org/officeDocument/2006/relationships" xmlns:p="http://schemas.openxmlformats.org/presentationml/2006/main">
  <p:tag name="TEXTCOLOR" val="0"/>
</p:tagLst>
</file>

<file path=ppt/tags/tag82.xml><?xml version="1.0" encoding="utf-8"?>
<p:tagLst xmlns:a="http://schemas.openxmlformats.org/drawingml/2006/main" xmlns:r="http://schemas.openxmlformats.org/officeDocument/2006/relationships" xmlns:p="http://schemas.openxmlformats.org/presentationml/2006/main">
  <p:tag name="TEXTCOLOR" val="0"/>
</p:tagLst>
</file>

<file path=ppt/tags/tag83.xml><?xml version="1.0" encoding="utf-8"?>
<p:tagLst xmlns:a="http://schemas.openxmlformats.org/drawingml/2006/main" xmlns:r="http://schemas.openxmlformats.org/officeDocument/2006/relationships" xmlns:p="http://schemas.openxmlformats.org/presentationml/2006/main">
  <p:tag name="TEXTCOLOR" val="16777215"/>
</p:tagLst>
</file>

<file path=ppt/tags/tag84.xml><?xml version="1.0" encoding="utf-8"?>
<p:tagLst xmlns:a="http://schemas.openxmlformats.org/drawingml/2006/main" xmlns:r="http://schemas.openxmlformats.org/officeDocument/2006/relationships" xmlns:p="http://schemas.openxmlformats.org/presentationml/2006/main">
  <p:tag name="BACKGROUNDCOLOR" val="16777215"/>
  <p:tag name="TEXTCOLOR" val="16777215"/>
</p:tagLst>
</file>

<file path=ppt/tags/tag85.xml><?xml version="1.0" encoding="utf-8"?>
<p:tagLst xmlns:a="http://schemas.openxmlformats.org/drawingml/2006/main" xmlns:r="http://schemas.openxmlformats.org/officeDocument/2006/relationships" xmlns:p="http://schemas.openxmlformats.org/presentationml/2006/main">
  <p:tag name="TEXTCOLOR" val="0"/>
</p:tagLst>
</file>

<file path=ppt/tags/tag86.xml><?xml version="1.0" encoding="utf-8"?>
<p:tagLst xmlns:a="http://schemas.openxmlformats.org/drawingml/2006/main" xmlns:r="http://schemas.openxmlformats.org/officeDocument/2006/relationships" xmlns:p="http://schemas.openxmlformats.org/presentationml/2006/main">
  <p:tag name="TEXTCOLOR" val="16777215"/>
</p:tagLst>
</file>

<file path=ppt/tags/tag87.xml><?xml version="1.0" encoding="utf-8"?>
<p:tagLst xmlns:a="http://schemas.openxmlformats.org/drawingml/2006/main" xmlns:r="http://schemas.openxmlformats.org/officeDocument/2006/relationships" xmlns:p="http://schemas.openxmlformats.org/presentationml/2006/main">
  <p:tag name="BACKGROUNDCOLOR" val="16777215"/>
  <p:tag name="TEXTCOLOR" val="16777215"/>
</p:tagLst>
</file>

<file path=ppt/tags/tag88.xml><?xml version="1.0" encoding="utf-8"?>
<p:tagLst xmlns:a="http://schemas.openxmlformats.org/drawingml/2006/main" xmlns:r="http://schemas.openxmlformats.org/officeDocument/2006/relationships" xmlns:p="http://schemas.openxmlformats.org/presentationml/2006/main">
  <p:tag name="TEXTCOLOR" val="0"/>
</p:tagLst>
</file>

<file path=ppt/tags/tag89.xml><?xml version="1.0" encoding="utf-8"?>
<p:tagLst xmlns:a="http://schemas.openxmlformats.org/drawingml/2006/main" xmlns:r="http://schemas.openxmlformats.org/officeDocument/2006/relationships" xmlns:p="http://schemas.openxmlformats.org/presentationml/2006/main">
  <p:tag name="TEXTCOLOR" val="0"/>
</p:tagLst>
</file>

<file path=ppt/tags/tag9.xml><?xml version="1.0" encoding="utf-8"?>
<p:tagLst xmlns:a="http://schemas.openxmlformats.org/drawingml/2006/main" xmlns:r="http://schemas.openxmlformats.org/officeDocument/2006/relationships" xmlns:p="http://schemas.openxmlformats.org/presentationml/2006/main">
  <p:tag name="BACKGROUNDCOLOR" val="14804196"/>
  <p:tag name="TEXTCOLOR" val="16777215"/>
</p:tagLst>
</file>

<file path=ppt/tags/tag90.xml><?xml version="1.0" encoding="utf-8"?>
<p:tagLst xmlns:a="http://schemas.openxmlformats.org/drawingml/2006/main" xmlns:r="http://schemas.openxmlformats.org/officeDocument/2006/relationships" xmlns:p="http://schemas.openxmlformats.org/presentationml/2006/main">
  <p:tag name="TEXTCOLOR" val="0"/>
</p:tagLst>
</file>

<file path=ppt/tags/tag91.xml><?xml version="1.0" encoding="utf-8"?>
<p:tagLst xmlns:a="http://schemas.openxmlformats.org/drawingml/2006/main" xmlns:r="http://schemas.openxmlformats.org/officeDocument/2006/relationships" xmlns:p="http://schemas.openxmlformats.org/presentationml/2006/main">
  <p:tag name="TEXTCOLOR" val="16777215"/>
</p:tagLst>
</file>

<file path=ppt/tags/tag92.xml><?xml version="1.0" encoding="utf-8"?>
<p:tagLst xmlns:a="http://schemas.openxmlformats.org/drawingml/2006/main" xmlns:r="http://schemas.openxmlformats.org/officeDocument/2006/relationships" xmlns:p="http://schemas.openxmlformats.org/presentationml/2006/main">
  <p:tag name="BACKGROUNDCOLOR" val="16777215"/>
  <p:tag name="TEXTCOLOR" val="16777215"/>
</p:tagLst>
</file>

<file path=ppt/tags/tag93.xml><?xml version="1.0" encoding="utf-8"?>
<p:tagLst xmlns:a="http://schemas.openxmlformats.org/drawingml/2006/main" xmlns:r="http://schemas.openxmlformats.org/officeDocument/2006/relationships" xmlns:p="http://schemas.openxmlformats.org/presentationml/2006/main">
  <p:tag name="TEXTCOLOR" val="0"/>
</p:tagLst>
</file>

<file path=ppt/tags/tag94.xml><?xml version="1.0" encoding="utf-8"?>
<p:tagLst xmlns:a="http://schemas.openxmlformats.org/drawingml/2006/main" xmlns:r="http://schemas.openxmlformats.org/officeDocument/2006/relationships" xmlns:p="http://schemas.openxmlformats.org/presentationml/2006/main">
  <p:tag name="TEXTCOLOR" val="0"/>
</p:tagLst>
</file>

<file path=ppt/tags/tag95.xml><?xml version="1.0" encoding="utf-8"?>
<p:tagLst xmlns:a="http://schemas.openxmlformats.org/drawingml/2006/main" xmlns:r="http://schemas.openxmlformats.org/officeDocument/2006/relationships" xmlns:p="http://schemas.openxmlformats.org/presentationml/2006/main">
  <p:tag name="TEXTCOLOR" val="16777215"/>
</p:tagLst>
</file>

<file path=ppt/tags/tag96.xml><?xml version="1.0" encoding="utf-8"?>
<p:tagLst xmlns:a="http://schemas.openxmlformats.org/drawingml/2006/main" xmlns:r="http://schemas.openxmlformats.org/officeDocument/2006/relationships" xmlns:p="http://schemas.openxmlformats.org/presentationml/2006/main">
  <p:tag name="BACKGROUNDCOLOR" val="14804196"/>
  <p:tag name="TEXTCOLOR" val="16777215"/>
</p:tagLst>
</file>

<file path=ppt/tags/tag97.xml><?xml version="1.0" encoding="utf-8"?>
<p:tagLst xmlns:a="http://schemas.openxmlformats.org/drawingml/2006/main" xmlns:r="http://schemas.openxmlformats.org/officeDocument/2006/relationships" xmlns:p="http://schemas.openxmlformats.org/presentationml/2006/main">
  <p:tag name="TEXTCOLOR" val="0"/>
</p:tagLst>
</file>

<file path=ppt/tags/tag98.xml><?xml version="1.0" encoding="utf-8"?>
<p:tagLst xmlns:a="http://schemas.openxmlformats.org/drawingml/2006/main" xmlns:r="http://schemas.openxmlformats.org/officeDocument/2006/relationships" xmlns:p="http://schemas.openxmlformats.org/presentationml/2006/main">
  <p:tag name="TEXTCOLOR" val="16777215"/>
</p:tagLst>
</file>

<file path=ppt/tags/tag99.xml><?xml version="1.0" encoding="utf-8"?>
<p:tagLst xmlns:a="http://schemas.openxmlformats.org/drawingml/2006/main" xmlns:r="http://schemas.openxmlformats.org/officeDocument/2006/relationships" xmlns:p="http://schemas.openxmlformats.org/presentationml/2006/main">
  <p:tag name="BACKGROUNDCOLOR" val="14804196"/>
  <p:tag name="TEXTCOLOR" val="16777215"/>
</p:tagLst>
</file>

<file path=ppt/theme/theme1.xml><?xml version="1.0" encoding="utf-8"?>
<a:theme xmlns:a="http://schemas.openxmlformats.org/drawingml/2006/main" name="MSB PPT Egna">
  <a:themeElements>
    <a:clrScheme name="MSB">
      <a:dk1>
        <a:sysClr val="windowText" lastClr="000000"/>
      </a:dk1>
      <a:lt1>
        <a:sysClr val="window" lastClr="FFFFFF"/>
      </a:lt1>
      <a:dk2>
        <a:srgbClr val="44546A"/>
      </a:dk2>
      <a:lt2>
        <a:srgbClr val="E7E6E6"/>
      </a:lt2>
      <a:accent1>
        <a:srgbClr val="CC0000"/>
      </a:accent1>
      <a:accent2>
        <a:srgbClr val="822757"/>
      </a:accent2>
      <a:accent3>
        <a:srgbClr val="6F6E67"/>
      </a:accent3>
      <a:accent4>
        <a:srgbClr val="E67C5E"/>
      </a:accent4>
      <a:accent5>
        <a:srgbClr val="B47D9A"/>
      </a:accent5>
      <a:accent6>
        <a:srgbClr val="A9A8A4"/>
      </a:accent6>
      <a:hlink>
        <a:srgbClr val="0563C1"/>
      </a:hlink>
      <a:folHlink>
        <a:srgbClr val="954F72"/>
      </a:folHlink>
    </a:clrScheme>
    <a:fontScheme name="MSB">
      <a:majorFont>
        <a:latin typeface="Century Gothic"/>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custClrLst>
    <a:custClr name="MSB Röd 100%">
      <a:srgbClr val="CC0000"/>
    </a:custClr>
    <a:custClr name="MSB Röd 80%">
      <a:srgbClr val="DB4B32"/>
    </a:custClr>
    <a:custClr name="MSB Röd 60%">
      <a:srgbClr val="E67C5E"/>
    </a:custClr>
    <a:custClr name="MSB Röd 40%">
      <a:srgbClr val="F0AB92"/>
    </a:custClr>
    <a:custClr name="MSB Röd 20%">
      <a:srgbClr val="F8D6C7"/>
    </a:custClr>
    <a:custClr name=" ">
      <a:srgbClr val="FFFFFF"/>
    </a:custClr>
    <a:custClr name=" ">
      <a:srgbClr val="FFFFFF"/>
    </a:custClr>
    <a:custClr name=" ">
      <a:srgbClr val="FFFFFF"/>
    </a:custClr>
    <a:custClr name=" ">
      <a:srgbClr val="FFFFFF"/>
    </a:custClr>
    <a:custClr name=" ">
      <a:srgbClr val="FFFFFF"/>
    </a:custClr>
    <a:custClr name="MSB Lila 100%">
      <a:srgbClr val="822757"/>
    </a:custClr>
    <a:custClr name="MSB Lila 80%">
      <a:srgbClr val="9B5279"/>
    </a:custClr>
    <a:custClr name="MSB Lila 60%">
      <a:srgbClr val="B47D9A"/>
    </a:custClr>
    <a:custClr name="MSB Lila 40%">
      <a:srgbClr val="CDA9BC"/>
    </a:custClr>
    <a:custClr name="MSB Lila 20%">
      <a:srgbClr val="E6D4DD"/>
    </a:custClr>
    <a:custClr name=" ">
      <a:srgbClr val="FFFFFF"/>
    </a:custClr>
    <a:custClr name=" ">
      <a:srgbClr val="FFFFFF"/>
    </a:custClr>
    <a:custClr name=" ">
      <a:srgbClr val="FFFFFF"/>
    </a:custClr>
    <a:custClr name=" ">
      <a:srgbClr val="FFFFFF"/>
    </a:custClr>
    <a:custClr name=" ">
      <a:srgbClr val="FFFFFF"/>
    </a:custClr>
    <a:custClr name="MSB Grå 100%">
      <a:srgbClr val="6F6E67"/>
    </a:custClr>
    <a:custClr name="MSB Grå 80%">
      <a:srgbClr val="8C8B85"/>
    </a:custClr>
    <a:custClr name="MSB Grå 60%">
      <a:srgbClr val="A9A8A4"/>
    </a:custClr>
    <a:custClr name="MSB Grå 40%">
      <a:srgbClr val="C5C5C2"/>
    </a:custClr>
    <a:custClr name="MSB Grå 20%">
      <a:srgbClr val="E2E2E1"/>
    </a:custClr>
    <a:custClr name=" ">
      <a:srgbClr val="FFFFFF"/>
    </a:custClr>
    <a:custClr name=" ">
      <a:srgbClr val="FFFFFF"/>
    </a:custClr>
    <a:custClr name=" ">
      <a:srgbClr val="FFFFFF"/>
    </a:custClr>
    <a:custClr name=" ">
      <a:srgbClr val="FFFFFF"/>
    </a:custClr>
    <a:custClr name=" ">
      <a:srgbClr val="FFFFFF"/>
    </a:custClr>
  </a:custClrLst>
  <a:extLst>
    <a:ext uri="{05A4C25C-085E-4340-85A3-A5531E510DB2}">
      <thm15:themeFamily xmlns:thm15="http://schemas.microsoft.com/office/thememl/2012/main" name="Presentation1" id="{B8DEA23C-6C4A-49CA-B50C-63134226F8E1}" vid="{519816BD-9FB1-40DB-83E6-A21CDC92F1CF}"/>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gullers_170925">
    <a:dk1>
      <a:srgbClr val="000000"/>
    </a:dk1>
    <a:lt1>
      <a:srgbClr val="FFFFFF"/>
    </a:lt1>
    <a:dk2>
      <a:srgbClr val="191919"/>
    </a:dk2>
    <a:lt2>
      <a:srgbClr val="FFFFFF"/>
    </a:lt2>
    <a:accent1>
      <a:srgbClr val="3264C8"/>
    </a:accent1>
    <a:accent2>
      <a:srgbClr val="FA6419"/>
    </a:accent2>
    <a:accent3>
      <a:srgbClr val="E10032"/>
    </a:accent3>
    <a:accent4>
      <a:srgbClr val="FAC832"/>
    </a:accent4>
    <a:accent5>
      <a:srgbClr val="00AF32"/>
    </a:accent5>
    <a:accent6>
      <a:srgbClr val="191919"/>
    </a:accent6>
    <a:hlink>
      <a:srgbClr val="FA6419"/>
    </a:hlink>
    <a:folHlink>
      <a:srgbClr val="E1003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50631653F924324698BE7D90F97B627A" ma:contentTypeVersion="14" ma:contentTypeDescription="Skapa ett nytt dokument." ma:contentTypeScope="" ma:versionID="511d6e8191aee17d482d5a3fff9520d5">
  <xsd:schema xmlns:xsd="http://www.w3.org/2001/XMLSchema" xmlns:xs="http://www.w3.org/2001/XMLSchema" xmlns:p="http://schemas.microsoft.com/office/2006/metadata/properties" xmlns:ns2="1d358615-c749-462e-b141-ebbf7cdbce9a" xmlns:ns3="9c950a28-eb4a-4f43-b9f9-45c02166cf8c" targetNamespace="http://schemas.microsoft.com/office/2006/metadata/properties" ma:root="true" ma:fieldsID="28de225035e66dc176e1e44eaa0979f8" ns2:_="" ns3:_="">
    <xsd:import namespace="1d358615-c749-462e-b141-ebbf7cdbce9a"/>
    <xsd:import namespace="9c950a28-eb4a-4f43-b9f9-45c02166cf8c"/>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OCR" minOccurs="0"/>
                <xsd:element ref="ns3:MediaServiceDateTaken" minOccurs="0"/>
                <xsd:element ref="ns3:MediaServiceLocation" minOccurs="0"/>
                <xsd:element ref="ns3:MediaServiceAutoKeyPoints" minOccurs="0"/>
                <xsd:element ref="ns3:MediaServiceKeyPoints" minOccurs="0"/>
                <xsd:element ref="ns3:Kanarkiveras"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d358615-c749-462e-b141-ebbf7cdbce9a" elementFormDefault="qualified">
    <xsd:import namespace="http://schemas.microsoft.com/office/2006/documentManagement/types"/>
    <xsd:import namespace="http://schemas.microsoft.com/office/infopath/2007/PartnerControls"/>
    <xsd:element name="SharedWithUsers" ma:index="8"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Delat med informa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c950a28-eb4a-4f43-b9f9-45c02166cf8c"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Kanarkiveras" ma:index="20" nillable="true" ma:displayName="Kan arkiveras" ma:default="1" ma:format="Dropdown" ma:internalName="Kanarkiveras">
      <xsd:simpleType>
        <xsd:restriction base="dms:Boolean"/>
      </xsd:simpleType>
    </xsd:element>
    <xsd:element name="MediaLengthInSeconds" ma:index="21"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Kanarkiveras xmlns="9c950a28-eb4a-4f43-b9f9-45c02166cf8c">true</Kanarkiveras>
  </documentManagement>
</p:properties>
</file>

<file path=customXml/itemProps1.xml><?xml version="1.0" encoding="utf-8"?>
<ds:datastoreItem xmlns:ds="http://schemas.openxmlformats.org/officeDocument/2006/customXml" ds:itemID="{22603052-E0A3-4626-9EB0-675019E3F873}">
  <ds:schemaRefs>
    <ds:schemaRef ds:uri="http://schemas.microsoft.com/sharepoint/v3/contenttype/forms"/>
  </ds:schemaRefs>
</ds:datastoreItem>
</file>

<file path=customXml/itemProps2.xml><?xml version="1.0" encoding="utf-8"?>
<ds:datastoreItem xmlns:ds="http://schemas.openxmlformats.org/officeDocument/2006/customXml" ds:itemID="{86CE6956-AD9D-4618-97EF-93F902B8B74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d358615-c749-462e-b141-ebbf7cdbce9a"/>
    <ds:schemaRef ds:uri="9c950a28-eb4a-4f43-b9f9-45c02166cf8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335AB29-2421-419F-B8C6-A3CB07D78107}">
  <ds:schemaRefs>
    <ds:schemaRef ds:uri="http://schemas.microsoft.com/office/2006/metadata/properties"/>
    <ds:schemaRef ds:uri="http://schemas.microsoft.com/office/infopath/2007/PartnerControls"/>
    <ds:schemaRef ds:uri="9c950a28-eb4a-4f43-b9f9-45c02166cf8c"/>
  </ds:schemaRefs>
</ds:datastoreItem>
</file>

<file path=docProps/app.xml><?xml version="1.0" encoding="utf-8"?>
<Properties xmlns="http://schemas.openxmlformats.org/officeDocument/2006/extended-properties" xmlns:vt="http://schemas.openxmlformats.org/officeDocument/2006/docPropsVTypes">
  <Template>MSB PPT Egna</Template>
  <TotalTime>4747</TotalTime>
  <Words>6382</Words>
  <Application>Microsoft Macintosh PowerPoint</Application>
  <PresentationFormat>Bredbild</PresentationFormat>
  <Paragraphs>324</Paragraphs>
  <Slides>54</Slides>
  <Notes>2</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54</vt:i4>
      </vt:variant>
    </vt:vector>
  </HeadingPairs>
  <TitlesOfParts>
    <vt:vector size="58" baseType="lpstr">
      <vt:lpstr>Aptos</vt:lpstr>
      <vt:lpstr>Arial</vt:lpstr>
      <vt:lpstr>Century Gothic</vt:lpstr>
      <vt:lpstr>MSB PPT Egna</vt:lpstr>
      <vt:lpstr>Effektmätning Broschyren Om krisen eller kriget kommer, 2024</vt:lpstr>
      <vt:lpstr>Innehåll</vt:lpstr>
      <vt:lpstr>Bakgrund</vt:lpstr>
      <vt:lpstr>Metod</vt:lpstr>
      <vt:lpstr>Om respondenterna</vt:lpstr>
      <vt:lpstr>Om respondenterna</vt:lpstr>
      <vt:lpstr>Resultat</vt:lpstr>
      <vt:lpstr>Säkerheten i världen upplevs ha minskat</vt:lpstr>
      <vt:lpstr>Säkerheten i Europa upplevs ha minskat</vt:lpstr>
      <vt:lpstr>Säkerheten i Sverige uppfattas ha minskat</vt:lpstr>
      <vt:lpstr>Knappt hälften klarar sig minst en eller  två veckor</vt:lpstr>
      <vt:lpstr>Kunskapen om Sveriges beredskap har ökat, men många är fortsatt osäkra</vt:lpstr>
      <vt:lpstr>Fler känner till kommunens ansvar</vt:lpstr>
      <vt:lpstr>Osäkerhet kring vad man förväntas göra vid kris</vt:lpstr>
      <vt:lpstr>Osäkerhet kring vad man förväntas göra vid krig</vt:lpstr>
      <vt:lpstr>Få upplever sig vara en del av Sveriges beredskap</vt:lpstr>
      <vt:lpstr>Det finns en vilja att engagera sig</vt:lpstr>
      <vt:lpstr>Planer på stärkt hemberedskap</vt:lpstr>
      <vt:lpstr>Nollmätning: En fjärdedel planerar att öva på sin beredskap</vt:lpstr>
      <vt:lpstr>Ett fåtal har övat på sin beredskap</vt:lpstr>
      <vt:lpstr>En tredjedel planerar att öva på sin beredskap</vt:lpstr>
      <vt:lpstr>Ökad kunskap om höjd beredskap</vt:lpstr>
      <vt:lpstr>Höjd beredskap gäller alla, men vad innebär det?</vt:lpstr>
      <vt:lpstr>Sverige är värt att försvara</vt:lpstr>
      <vt:lpstr>En majoritet är beredd att försvara Sverige inom det civila försvaret</vt:lpstr>
      <vt:lpstr>Fyra av tio är beredda att försvara Sverige inom det militära försvaret</vt:lpstr>
      <vt:lpstr>Varierad kunskap om totalförsvarsplikten </vt:lpstr>
      <vt:lpstr>7 av 10 vet vart de ska vända sig för att få information</vt:lpstr>
      <vt:lpstr>9 av 10 har fått broschyren till sitt hushåll</vt:lpstr>
      <vt:lpstr>7 av 10 har fått broschyren till sin digitala brevlåda </vt:lpstr>
      <vt:lpstr>Hälften sparade broschyren</vt:lpstr>
      <vt:lpstr>4 av 10 har läst det mesta av innehållet</vt:lpstr>
      <vt:lpstr>7 av 10 minns vad broschyren handlar om</vt:lpstr>
      <vt:lpstr>Budskap och information som man kommer ihåg</vt:lpstr>
      <vt:lpstr>Ett urval av svar</vt:lpstr>
      <vt:lpstr>7 av 10 tycker innehållet är enkelt att förstå </vt:lpstr>
      <vt:lpstr>Hälften tycker att broschyrens utseendet tilltalar </vt:lpstr>
      <vt:lpstr>6 av 10 tycker det är en lagom mängd information</vt:lpstr>
      <vt:lpstr>8 av 10 uppskattar tryckt utskick till hushållen</vt:lpstr>
      <vt:lpstr>Önskemål om mer</vt:lpstr>
      <vt:lpstr>Broschyren väcker en känsla av eget ansvar</vt:lpstr>
      <vt:lpstr>Ett urval av svar</vt:lpstr>
      <vt:lpstr>7 av 10 tycker att utskicket till digitala brevlådor är bra </vt:lpstr>
      <vt:lpstr>Jämförelse över tid</vt:lpstr>
      <vt:lpstr>Större andel upplever att säkerheten har minskat*</vt:lpstr>
      <vt:lpstr>Totalförsvarsplikten</vt:lpstr>
      <vt:lpstr>Agerande efter att ha fått broschyren</vt:lpstr>
      <vt:lpstr>Fler har läst allt i broschyren</vt:lpstr>
      <vt:lpstr>En ökad känsla av oro</vt:lpstr>
      <vt:lpstr>Sammanfattande slutsatser</vt:lpstr>
      <vt:lpstr>Minskade skillnader mellan segmenten</vt:lpstr>
      <vt:lpstr>Ökad kunskap ger insikter om kunskapsbristerna</vt:lpstr>
      <vt:lpstr>En uppskattad form som kommunicerar allvaret</vt:lpstr>
      <vt:lpstr>Att spara broschyren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Effektmätning beredskap</dc:title>
  <dc:creator>Frida Lindström</dc:creator>
  <cp:lastModifiedBy>Frida Lindström</cp:lastModifiedBy>
  <cp:revision>69</cp:revision>
  <dcterms:created xsi:type="dcterms:W3CDTF">2024-11-14T09:29:25Z</dcterms:created>
  <dcterms:modified xsi:type="dcterms:W3CDTF">2025-03-12T20:14:38Z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howLogomenu">
    <vt:bool>true</vt:bool>
  </property>
  <property fmtid="{D5CDD505-2E9C-101B-9397-08002B2CF9AE}" pid="3" name="ContentTypeId">
    <vt:lpwstr>0x01010050631653F924324698BE7D90F97B627A</vt:lpwstr>
  </property>
  <property fmtid="{D5CDD505-2E9C-101B-9397-08002B2CF9AE}" pid="4" name="Order">
    <vt:r8>1843400</vt:r8>
  </property>
</Properties>
</file>