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4"/>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Lst>
  <p:sldSz cx="9144000" cy="6858000" type="screen4x3"/>
  <p:notesSz cx="666273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53" autoAdjust="0"/>
  </p:normalViewPr>
  <p:slideViewPr>
    <p:cSldViewPr>
      <p:cViewPr varScale="1">
        <p:scale>
          <a:sx n="55" d="100"/>
          <a:sy n="55" d="100"/>
        </p:scale>
        <p:origin x="160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1" y="1"/>
            <a:ext cx="2887186" cy="496331"/>
          </a:xfrm>
          <a:prstGeom prst="rect">
            <a:avLst/>
          </a:prstGeom>
        </p:spPr>
        <p:txBody>
          <a:bodyPr vert="horz" lIns="91440" tIns="45720" rIns="91440" bIns="45720" rtlCol="0"/>
          <a:lstStyle>
            <a:lvl1pPr algn="r">
              <a:defRPr sz="1200"/>
            </a:lvl1pPr>
          </a:lstStyle>
          <a:p>
            <a:fld id="{A95B2C6C-B1E8-4657-A047-42B9E23C1250}" type="datetimeFigureOut">
              <a:rPr lang="sv-SE" smtClean="0"/>
              <a:t>2020-09-07</a:t>
            </a:fld>
            <a:endParaRPr lang="sv-SE"/>
          </a:p>
        </p:txBody>
      </p:sp>
      <p:sp>
        <p:nvSpPr>
          <p:cNvPr id="4" name="Platshållare för bildobjekt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4" y="4715153"/>
            <a:ext cx="5330190" cy="4466988"/>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584"/>
            <a:ext cx="2887186" cy="49633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011" y="9428584"/>
            <a:ext cx="2887186" cy="496331"/>
          </a:xfrm>
          <a:prstGeom prst="rect">
            <a:avLst/>
          </a:prstGeom>
        </p:spPr>
        <p:txBody>
          <a:bodyPr vert="horz" lIns="91440" tIns="45720" rIns="91440" bIns="45720" rtlCol="0" anchor="b"/>
          <a:lstStyle>
            <a:lvl1pPr algn="r">
              <a:defRPr sz="1200"/>
            </a:lvl1pPr>
          </a:lstStyle>
          <a:p>
            <a:fld id="{819FF834-B96A-4566-B88E-E2A34E05D208}" type="slidenum">
              <a:rPr lang="sv-SE" smtClean="0"/>
              <a:t>‹#›</a:t>
            </a:fld>
            <a:endParaRPr lang="sv-SE"/>
          </a:p>
        </p:txBody>
      </p:sp>
    </p:spTree>
    <p:extLst>
      <p:ext uri="{BB962C8B-B14F-4D97-AF65-F5344CB8AC3E}">
        <p14:creationId xmlns:p14="http://schemas.microsoft.com/office/powerpoint/2010/main" val="94492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9FF834-B96A-4566-B88E-E2A34E05D208}" type="slidenum">
              <a:rPr lang="sv-SE" smtClean="0"/>
              <a:t>1</a:t>
            </a:fld>
            <a:endParaRPr lang="sv-SE"/>
          </a:p>
        </p:txBody>
      </p:sp>
    </p:spTree>
    <p:extLst>
      <p:ext uri="{BB962C8B-B14F-4D97-AF65-F5344CB8AC3E}">
        <p14:creationId xmlns:p14="http://schemas.microsoft.com/office/powerpoint/2010/main" val="28245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Miljöfarliga bakterier kan spridas i dricksvattnet. Om man dricker sådant vatten kan man bli sjuk. När man misstänker att det kan finnas farliga bakterier i vattnet så kan man uppmanas att koka vattnet. När man kokar vattnet så dör bakterierna. Ibland kan kommunerna ställa ut vattentankar med rent vatten som man kan få hämta vatten ur.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963DDA8A-40DA-4C5C-B3D9-3911972B6172}" type="slidenum">
              <a:rPr lang="sv-SE" smtClean="0"/>
              <a:t>10</a:t>
            </a:fld>
            <a:endParaRPr lang="sv-SE"/>
          </a:p>
        </p:txBody>
      </p:sp>
    </p:spTree>
    <p:extLst>
      <p:ext uri="{BB962C8B-B14F-4D97-AF65-F5344CB8AC3E}">
        <p14:creationId xmlns:p14="http://schemas.microsoft.com/office/powerpoint/2010/main" val="1398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 Man kan </a:t>
            </a:r>
            <a:r>
              <a:rPr lang="sv-SE" dirty="0" smtClean="0">
                <a:solidFill>
                  <a:schemeClr val="tx1"/>
                </a:solidFill>
              </a:rPr>
              <a:t>bygga vallar</a:t>
            </a:r>
          </a:p>
          <a:p>
            <a:pPr marL="171450" indent="-171450">
              <a:buFont typeface="Arial" panose="020B0604020202020204" pitchFamily="34" charset="0"/>
              <a:buChar char="•"/>
            </a:pPr>
            <a:r>
              <a:rPr lang="sv-SE" dirty="0" smtClean="0">
                <a:solidFill>
                  <a:schemeClr val="tx1"/>
                </a:solidFill>
              </a:rPr>
              <a:t> Man kan höja eller flytta utsatta byggnader </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i="1" dirty="0" smtClean="0"/>
              <a:t>Foto: Skyddsvall i Danderyd</a:t>
            </a:r>
            <a:endParaRPr lang="sv-SE" altLang="sv-SE" i="1" dirty="0" smtClean="0">
              <a:latin typeface="Times New Roman" pitchFamily="18" charset="0"/>
            </a:endParaRPr>
          </a:p>
          <a:p>
            <a:endParaRPr lang="sv-SE" dirty="0" smtClean="0"/>
          </a:p>
        </p:txBody>
      </p:sp>
      <p:sp>
        <p:nvSpPr>
          <p:cNvPr id="4" name="Platshållare för bildnummer 3"/>
          <p:cNvSpPr>
            <a:spLocks noGrp="1"/>
          </p:cNvSpPr>
          <p:nvPr>
            <p:ph type="sldNum" sz="quarter" idx="10"/>
          </p:nvPr>
        </p:nvSpPr>
        <p:spPr/>
        <p:txBody>
          <a:bodyPr/>
          <a:lstStyle/>
          <a:p>
            <a:fld id="{963DDA8A-40DA-4C5C-B3D9-3911972B6172}" type="slidenum">
              <a:rPr lang="sv-SE" smtClean="0"/>
              <a:t>11</a:t>
            </a:fld>
            <a:endParaRPr lang="sv-SE"/>
          </a:p>
        </p:txBody>
      </p:sp>
    </p:spTree>
    <p:extLst>
      <p:ext uri="{BB962C8B-B14F-4D97-AF65-F5344CB8AC3E}">
        <p14:creationId xmlns:p14="http://schemas.microsoft.com/office/powerpoint/2010/main" val="72410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63DDA8A-40DA-4C5C-B3D9-3911972B6172}" type="slidenum">
              <a:rPr lang="sv-SE" smtClean="0"/>
              <a:t>12</a:t>
            </a:fld>
            <a:endParaRPr lang="sv-SE"/>
          </a:p>
        </p:txBody>
      </p:sp>
    </p:spTree>
    <p:extLst>
      <p:ext uri="{BB962C8B-B14F-4D97-AF65-F5344CB8AC3E}">
        <p14:creationId xmlns:p14="http://schemas.microsoft.com/office/powerpoint/2010/main" val="401461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översvämning är</a:t>
            </a:r>
            <a:r>
              <a:rPr lang="sv-SE" baseline="0" dirty="0" smtClean="0"/>
              <a:t> </a:t>
            </a:r>
            <a:r>
              <a:rPr lang="sv-SE" dirty="0" smtClean="0"/>
              <a:t>det när vatten täcker ytor utanför den normala gränsen för sjö, vattendrag eller hav.</a:t>
            </a:r>
          </a:p>
          <a:p>
            <a:pPr marL="0" indent="0">
              <a:buNone/>
            </a:pPr>
            <a:endParaRPr lang="sv-SE" sz="200" dirty="0" smtClean="0"/>
          </a:p>
          <a:p>
            <a:r>
              <a:rPr lang="sv-SE" dirty="0" smtClean="0"/>
              <a:t>Översvämning kan också drabba markområden som normalt inte gränsar till vatten, men där vatten blir stående på grund av häftiga regn (skyfall).</a:t>
            </a:r>
          </a:p>
          <a:p>
            <a:endParaRPr lang="sv-SE" dirty="0" smtClean="0"/>
          </a:p>
          <a:p>
            <a:pPr defTabSz="428597" eaLnBrk="1" hangingPunct="1">
              <a:spcBef>
                <a:spcPts val="429"/>
              </a:spcBef>
              <a:tabLst>
                <a:tab pos="0" algn="l"/>
                <a:tab pos="872338" algn="l"/>
                <a:tab pos="1744675" algn="l"/>
                <a:tab pos="2617013" algn="l"/>
                <a:tab pos="3489350" algn="l"/>
                <a:tab pos="4361688" algn="l"/>
                <a:tab pos="5234026" algn="l"/>
                <a:tab pos="6106363" algn="l"/>
                <a:tab pos="6978701" algn="l"/>
                <a:tab pos="7851038" algn="l"/>
                <a:tab pos="8723376" algn="l"/>
                <a:tab pos="9595714" algn="l"/>
              </a:tabLst>
            </a:pPr>
            <a:r>
              <a:rPr lang="sv-SE" i="1" dirty="0" smtClean="0"/>
              <a:t>Foto: Natten till den 2 augusti 2002 drabbades Orust kommun av ett mycket kraftigt åsk- och regnoväder. </a:t>
            </a:r>
          </a:p>
          <a:p>
            <a:pPr defTabSz="428597" eaLnBrk="1" hangingPunct="1">
              <a:spcBef>
                <a:spcPts val="429"/>
              </a:spcBef>
              <a:tabLst>
                <a:tab pos="0" algn="l"/>
                <a:tab pos="872338" algn="l"/>
                <a:tab pos="1744675" algn="l"/>
                <a:tab pos="2617013" algn="l"/>
                <a:tab pos="3489350" algn="l"/>
                <a:tab pos="4361688" algn="l"/>
                <a:tab pos="5234026" algn="l"/>
                <a:tab pos="6106363" algn="l"/>
                <a:tab pos="6978701" algn="l"/>
                <a:tab pos="7851038" algn="l"/>
                <a:tab pos="8723376" algn="l"/>
                <a:tab pos="9595714" algn="l"/>
              </a:tabLst>
            </a:pPr>
            <a:r>
              <a:rPr lang="sv-SE" i="1" dirty="0" smtClean="0"/>
              <a:t>Ca 2 500 blixtar noterades och uppskattningsvis föll det 270 millimeter regn koncentrerat över den västra delen av ön. </a:t>
            </a:r>
          </a:p>
          <a:p>
            <a:pPr defTabSz="428597" eaLnBrk="1" hangingPunct="1">
              <a:spcBef>
                <a:spcPts val="429"/>
              </a:spcBef>
              <a:tabLst>
                <a:tab pos="0" algn="l"/>
                <a:tab pos="872338" algn="l"/>
                <a:tab pos="1744675" algn="l"/>
                <a:tab pos="2617013" algn="l"/>
                <a:tab pos="3489350" algn="l"/>
                <a:tab pos="4361688" algn="l"/>
                <a:tab pos="5234026" algn="l"/>
                <a:tab pos="6106363" algn="l"/>
                <a:tab pos="6978701" algn="l"/>
                <a:tab pos="7851038" algn="l"/>
                <a:tab pos="8723376" algn="l"/>
                <a:tab pos="9595714" algn="l"/>
              </a:tabLst>
            </a:pPr>
            <a:r>
              <a:rPr lang="sv-SE" i="1" dirty="0" smtClean="0"/>
              <a:t>Det kraftiga ovädret, med bränder och översvämningar som följd, ledde till några mycket hektiska och påfrestande dygn för räddningstjänsten och kommunens krisledning. </a:t>
            </a:r>
          </a:p>
          <a:p>
            <a:pPr defTabSz="428597" eaLnBrk="1" hangingPunct="1">
              <a:spcBef>
                <a:spcPts val="429"/>
              </a:spcBef>
              <a:tabLst>
                <a:tab pos="0" algn="l"/>
                <a:tab pos="872338" algn="l"/>
                <a:tab pos="1744675" algn="l"/>
                <a:tab pos="2617013" algn="l"/>
                <a:tab pos="3489350" algn="l"/>
                <a:tab pos="4361688" algn="l"/>
                <a:tab pos="5234026" algn="l"/>
                <a:tab pos="6106363" algn="l"/>
                <a:tab pos="6978701" algn="l"/>
                <a:tab pos="7851038" algn="l"/>
                <a:tab pos="8723376" algn="l"/>
                <a:tab pos="9595714" algn="l"/>
              </a:tabLst>
            </a:pPr>
            <a:r>
              <a:rPr lang="sv-SE" i="1" dirty="0" smtClean="0"/>
              <a:t>Materiella skador för ca 30 mkr.</a:t>
            </a:r>
          </a:p>
          <a:p>
            <a:endParaRPr lang="sv-SE" dirty="0" smtClean="0"/>
          </a:p>
        </p:txBody>
      </p:sp>
      <p:sp>
        <p:nvSpPr>
          <p:cNvPr id="4" name="Platshållare för bildnummer 3"/>
          <p:cNvSpPr>
            <a:spLocks noGrp="1"/>
          </p:cNvSpPr>
          <p:nvPr>
            <p:ph type="sldNum" sz="quarter" idx="10"/>
          </p:nvPr>
        </p:nvSpPr>
        <p:spPr/>
        <p:txBody>
          <a:bodyPr/>
          <a:lstStyle/>
          <a:p>
            <a:fld id="{819FF834-B96A-4566-B88E-E2A34E05D208}" type="slidenum">
              <a:rPr lang="sv-SE" smtClean="0"/>
              <a:t>2</a:t>
            </a:fld>
            <a:endParaRPr lang="sv-SE"/>
          </a:p>
        </p:txBody>
      </p:sp>
    </p:spTree>
    <p:extLst>
      <p:ext uri="{BB962C8B-B14F-4D97-AF65-F5344CB8AC3E}">
        <p14:creationId xmlns:p14="http://schemas.microsoft.com/office/powerpoint/2010/main" val="413237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I samband med snösmältning på våren (vårflod).</a:t>
            </a:r>
          </a:p>
          <a:p>
            <a:pPr marL="0" indent="0">
              <a:buNone/>
            </a:pPr>
            <a:endParaRPr lang="sv-SE" sz="900" dirty="0" smtClean="0"/>
          </a:p>
          <a:p>
            <a:pPr marL="171450" indent="-171450">
              <a:buFont typeface="Arial" panose="020B0604020202020204" pitchFamily="34" charset="0"/>
              <a:buChar char="•"/>
            </a:pPr>
            <a:r>
              <a:rPr lang="sv-SE" dirty="0" smtClean="0"/>
              <a:t>När det regnar mycket:</a:t>
            </a:r>
          </a:p>
          <a:p>
            <a:pPr lvl="1"/>
            <a:r>
              <a:rPr lang="sv-SE" dirty="0" smtClean="0"/>
              <a:t>I norra Sverige – främst under sommaren och hösten.</a:t>
            </a:r>
          </a:p>
          <a:p>
            <a:pPr lvl="1"/>
            <a:r>
              <a:rPr lang="sv-SE" dirty="0" smtClean="0"/>
              <a:t>I södra Sverige – kan inträffa under hela året.</a:t>
            </a:r>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r>
              <a:rPr lang="sv-SE" dirty="0" smtClean="0"/>
              <a:t>I kustområden kan översvämning ske</a:t>
            </a:r>
            <a:r>
              <a:rPr lang="sv-SE" baseline="0" dirty="0" smtClean="0"/>
              <a:t> i samband med högt vattenstånd i havet och vid kraftig vind</a:t>
            </a:r>
            <a:endParaRPr lang="sv-SE" dirty="0" smtClean="0"/>
          </a:p>
          <a:p>
            <a:pPr lvl="1"/>
            <a:endParaRPr lang="sv-SE" dirty="0" smtClean="0"/>
          </a:p>
          <a:p>
            <a:pPr lvl="1"/>
            <a:r>
              <a:rPr lang="sv-SE" dirty="0" smtClean="0"/>
              <a:t>I södra Sverige – kan inträffa under hela året.</a:t>
            </a:r>
          </a:p>
          <a:p>
            <a:pPr lvl="1"/>
            <a:endParaRPr lang="sv-SE" dirty="0" smtClean="0"/>
          </a:p>
          <a:p>
            <a:endParaRPr lang="sv-SE" dirty="0"/>
          </a:p>
        </p:txBody>
      </p:sp>
      <p:sp>
        <p:nvSpPr>
          <p:cNvPr id="4" name="Platshållare för bildnummer 3"/>
          <p:cNvSpPr>
            <a:spLocks noGrp="1"/>
          </p:cNvSpPr>
          <p:nvPr>
            <p:ph type="sldNum" sz="quarter" idx="10"/>
          </p:nvPr>
        </p:nvSpPr>
        <p:spPr/>
        <p:txBody>
          <a:bodyPr/>
          <a:lstStyle/>
          <a:p>
            <a:fld id="{963DDA8A-40DA-4C5C-B3D9-3911972B6172}" type="slidenum">
              <a:rPr lang="sv-SE" smtClean="0"/>
              <a:t>3</a:t>
            </a:fld>
            <a:endParaRPr lang="sv-SE"/>
          </a:p>
        </p:txBody>
      </p:sp>
    </p:spTree>
    <p:extLst>
      <p:ext uri="{BB962C8B-B14F-4D97-AF65-F5344CB8AC3E}">
        <p14:creationId xmlns:p14="http://schemas.microsoft.com/office/powerpoint/2010/main" val="23476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Snömängd</a:t>
            </a:r>
          </a:p>
          <a:p>
            <a:r>
              <a:rPr lang="sv-SE" dirty="0" smtClean="0"/>
              <a:t>Nederbörd (regn)</a:t>
            </a:r>
          </a:p>
          <a:p>
            <a:r>
              <a:rPr lang="sv-SE" dirty="0" smtClean="0"/>
              <a:t>Temperatur</a:t>
            </a:r>
            <a:endParaRPr lang="sv-SE" dirty="0"/>
          </a:p>
        </p:txBody>
      </p:sp>
      <p:sp>
        <p:nvSpPr>
          <p:cNvPr id="4" name="Platshållare för bildnummer 3"/>
          <p:cNvSpPr>
            <a:spLocks noGrp="1"/>
          </p:cNvSpPr>
          <p:nvPr>
            <p:ph type="sldNum" sz="quarter" idx="10"/>
          </p:nvPr>
        </p:nvSpPr>
        <p:spPr/>
        <p:txBody>
          <a:bodyPr/>
          <a:lstStyle/>
          <a:p>
            <a:fld id="{963DDA8A-40DA-4C5C-B3D9-3911972B6172}" type="slidenum">
              <a:rPr lang="sv-SE" smtClean="0"/>
              <a:t>4</a:t>
            </a:fld>
            <a:endParaRPr lang="sv-SE"/>
          </a:p>
        </p:txBody>
      </p:sp>
    </p:spTree>
    <p:extLst>
      <p:ext uri="{BB962C8B-B14F-4D97-AF65-F5344CB8AC3E}">
        <p14:creationId xmlns:p14="http://schemas.microsoft.com/office/powerpoint/2010/main" val="191895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9FF834-B96A-4566-B88E-E2A34E05D208}" type="slidenum">
              <a:rPr lang="sv-SE" smtClean="0"/>
              <a:t>5</a:t>
            </a:fld>
            <a:endParaRPr lang="sv-SE"/>
          </a:p>
        </p:txBody>
      </p:sp>
    </p:spTree>
    <p:extLst>
      <p:ext uri="{BB962C8B-B14F-4D97-AF65-F5344CB8AC3E}">
        <p14:creationId xmlns:p14="http://schemas.microsoft.com/office/powerpoint/2010/main" val="222762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Vattnet</a:t>
            </a:r>
            <a:r>
              <a:rPr lang="sv-SE" baseline="0" dirty="0" smtClean="0"/>
              <a:t> kan tränga in i bostäder och i andra byggnader.</a:t>
            </a:r>
            <a:endParaRPr lang="sv-SE" dirty="0"/>
          </a:p>
        </p:txBody>
      </p:sp>
      <p:sp>
        <p:nvSpPr>
          <p:cNvPr id="4" name="Platshållare för bildnummer 3"/>
          <p:cNvSpPr>
            <a:spLocks noGrp="1"/>
          </p:cNvSpPr>
          <p:nvPr>
            <p:ph type="sldNum" sz="quarter" idx="10"/>
          </p:nvPr>
        </p:nvSpPr>
        <p:spPr/>
        <p:txBody>
          <a:bodyPr/>
          <a:lstStyle/>
          <a:p>
            <a:fld id="{963DDA8A-40DA-4C5C-B3D9-3911972B6172}" type="slidenum">
              <a:rPr lang="sv-SE" smtClean="0"/>
              <a:t>6</a:t>
            </a:fld>
            <a:endParaRPr lang="sv-SE"/>
          </a:p>
        </p:txBody>
      </p:sp>
    </p:spTree>
    <p:extLst>
      <p:ext uri="{BB962C8B-B14F-4D97-AF65-F5344CB8AC3E}">
        <p14:creationId xmlns:p14="http://schemas.microsoft.com/office/powerpoint/2010/main" val="216985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Broar</a:t>
            </a:r>
            <a:r>
              <a:rPr lang="sv-SE" baseline="0" dirty="0" smtClean="0"/>
              <a:t> och vägar kan förstöras.</a:t>
            </a:r>
            <a:endParaRPr lang="sv-SE" dirty="0"/>
          </a:p>
        </p:txBody>
      </p:sp>
      <p:sp>
        <p:nvSpPr>
          <p:cNvPr id="4" name="Platshållare för bildnummer 3"/>
          <p:cNvSpPr>
            <a:spLocks noGrp="1"/>
          </p:cNvSpPr>
          <p:nvPr>
            <p:ph type="sldNum" sz="quarter" idx="10"/>
          </p:nvPr>
        </p:nvSpPr>
        <p:spPr/>
        <p:txBody>
          <a:bodyPr/>
          <a:lstStyle/>
          <a:p>
            <a:fld id="{963DDA8A-40DA-4C5C-B3D9-3911972B6172}" type="slidenum">
              <a:rPr lang="sv-SE" smtClean="0"/>
              <a:t>7</a:t>
            </a:fld>
            <a:endParaRPr lang="sv-SE"/>
          </a:p>
        </p:txBody>
      </p:sp>
    </p:spTree>
    <p:extLst>
      <p:ext uri="{BB962C8B-B14F-4D97-AF65-F5344CB8AC3E}">
        <p14:creationId xmlns:p14="http://schemas.microsoft.com/office/powerpoint/2010/main" val="131997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Vatten- och avloppssystem</a:t>
            </a:r>
            <a:r>
              <a:rPr lang="sv-SE" baseline="0" dirty="0" smtClean="0"/>
              <a:t> kan slås ut.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i="1" dirty="0" smtClean="0"/>
              <a:t>Översvämmad källare i Västerås den 8/7 2012. Bild: Birger Wallsten, </a:t>
            </a:r>
            <a:r>
              <a:rPr lang="sv-SE" i="1" dirty="0" err="1" smtClean="0"/>
              <a:t>Mälar</a:t>
            </a:r>
            <a:r>
              <a:rPr lang="sv-SE" i="1" dirty="0" smtClean="0"/>
              <a:t>-energi.</a:t>
            </a:r>
            <a:endParaRPr lang="sv-SE" b="1" i="1" dirty="0" smtClean="0"/>
          </a:p>
          <a:p>
            <a:endParaRPr lang="sv-SE" dirty="0"/>
          </a:p>
        </p:txBody>
      </p:sp>
      <p:sp>
        <p:nvSpPr>
          <p:cNvPr id="4" name="Platshållare för bildnummer 3"/>
          <p:cNvSpPr>
            <a:spLocks noGrp="1"/>
          </p:cNvSpPr>
          <p:nvPr>
            <p:ph type="sldNum" sz="quarter" idx="10"/>
          </p:nvPr>
        </p:nvSpPr>
        <p:spPr/>
        <p:txBody>
          <a:bodyPr/>
          <a:lstStyle/>
          <a:p>
            <a:fld id="{963DDA8A-40DA-4C5C-B3D9-3911972B6172}" type="slidenum">
              <a:rPr lang="sv-SE" smtClean="0"/>
              <a:t>8</a:t>
            </a:fld>
            <a:endParaRPr lang="sv-SE"/>
          </a:p>
        </p:txBody>
      </p:sp>
    </p:spTree>
    <p:extLst>
      <p:ext uri="{BB962C8B-B14F-4D97-AF65-F5344CB8AC3E}">
        <p14:creationId xmlns:p14="http://schemas.microsoft.com/office/powerpoint/2010/main" val="231049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solidFill>
                  <a:schemeClr val="tx1"/>
                </a:solidFill>
              </a:rPr>
              <a:t>El- och telesystem kan påverkas. </a:t>
            </a:r>
          </a:p>
          <a:p>
            <a:r>
              <a:rPr lang="sv-SE" baseline="0" dirty="0" smtClean="0">
                <a:solidFill>
                  <a:schemeClr val="tx1"/>
                </a:solidFill>
              </a:rPr>
              <a:t>Vad händer då? Diskutera gärna! Konkreta exempel på vad som kan hända. (strömmen går, det blir kallt, kan inte använda spisen, datorn m m.)</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963DDA8A-40DA-4C5C-B3D9-3911972B6172}" type="slidenum">
              <a:rPr lang="sv-SE" smtClean="0"/>
              <a:t>9</a:t>
            </a:fld>
            <a:endParaRPr lang="sv-SE"/>
          </a:p>
        </p:txBody>
      </p:sp>
    </p:spTree>
    <p:extLst>
      <p:ext uri="{BB962C8B-B14F-4D97-AF65-F5344CB8AC3E}">
        <p14:creationId xmlns:p14="http://schemas.microsoft.com/office/powerpoint/2010/main" val="388018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81200" y="1602000"/>
            <a:ext cx="7970400" cy="1296000"/>
          </a:xfrm>
        </p:spPr>
        <p:txBody>
          <a:bodyPr>
            <a:normAutofit/>
          </a:bodyPr>
          <a:lstStyle>
            <a:lvl1pPr algn="l">
              <a:defRPr sz="2800" b="1">
                <a:solidFill>
                  <a:schemeClr val="tx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63200" y="3214800"/>
            <a:ext cx="6904800" cy="1753200"/>
          </a:xfrm>
        </p:spPr>
        <p:txBody>
          <a:bodyPr>
            <a:normAutofit/>
          </a:bodyPr>
          <a:lstStyle>
            <a:lvl1pPr marL="0" indent="0" algn="l">
              <a:buNone/>
              <a:defRPr sz="28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a:xfrm>
            <a:off x="745200" y="6245999"/>
            <a:ext cx="1306800" cy="475200"/>
          </a:xfrm>
          <a:prstGeom prst="rect">
            <a:avLst/>
          </a:prstGeom>
        </p:spPr>
        <p:txBody>
          <a:bodyPr/>
          <a:lstStyle>
            <a:lvl1pPr>
              <a:defRPr sz="1100">
                <a:latin typeface="+mj-lt"/>
              </a:defRPr>
            </a:lvl1pPr>
          </a:lstStyle>
          <a:p>
            <a:fld id="{3F7F1F7E-B7DE-4813-8483-B75470505F64}" type="datetimeFigureOut">
              <a:rPr lang="sv-SE" smtClean="0"/>
              <a:pPr/>
              <a:t>2020-09-07</a:t>
            </a:fld>
            <a:endParaRPr lang="sv-SE" dirty="0"/>
          </a:p>
        </p:txBody>
      </p:sp>
      <p:sp>
        <p:nvSpPr>
          <p:cNvPr id="5" name="Platshållare för sidfot 4"/>
          <p:cNvSpPr>
            <a:spLocks noGrp="1"/>
          </p:cNvSpPr>
          <p:nvPr>
            <p:ph type="ftr" sz="quarter" idx="11"/>
          </p:nvPr>
        </p:nvSpPr>
        <p:spPr>
          <a:xfrm>
            <a:off x="2268000" y="6246000"/>
            <a:ext cx="5112000" cy="475200"/>
          </a:xfrm>
          <a:prstGeom prst="rect">
            <a:avLst/>
          </a:prstGeom>
        </p:spPr>
        <p:txBody>
          <a:bodyPr/>
          <a:lstStyle>
            <a:lvl1pPr>
              <a:defRPr sz="1100">
                <a:latin typeface="+mj-lt"/>
              </a:defRPr>
            </a:lvl1pPr>
          </a:lstStyle>
          <a:p>
            <a:endParaRPr lang="sv-SE" dirty="0"/>
          </a:p>
        </p:txBody>
      </p:sp>
      <p:sp>
        <p:nvSpPr>
          <p:cNvPr id="6" name="Platshållare för bildnummer 5"/>
          <p:cNvSpPr>
            <a:spLocks noGrp="1"/>
          </p:cNvSpPr>
          <p:nvPr>
            <p:ph type="sldNum" sz="quarter" idx="12"/>
          </p:nvPr>
        </p:nvSpPr>
        <p:spPr>
          <a:xfrm>
            <a:off x="7524000" y="6246000"/>
            <a:ext cx="1162800" cy="475200"/>
          </a:xfrm>
          <a:prstGeom prst="rect">
            <a:avLst/>
          </a:prstGeom>
        </p:spPr>
        <p:txBody>
          <a:bodyPr/>
          <a:lstStyle>
            <a:lvl1pPr>
              <a:defRPr sz="1100">
                <a:latin typeface="+mj-lt"/>
              </a:defRPr>
            </a:lvl1pPr>
          </a:lstStyle>
          <a:p>
            <a:fld id="{D71179CC-12DF-4212-B858-03EBF59C5F9D}" type="slidenum">
              <a:rPr lang="sv-SE" smtClean="0"/>
              <a:pPr/>
              <a:t>‹#›</a:t>
            </a:fld>
            <a:endParaRPr lang="sv-SE"/>
          </a:p>
        </p:txBody>
      </p:sp>
    </p:spTree>
    <p:extLst>
      <p:ext uri="{BB962C8B-B14F-4D97-AF65-F5344CB8AC3E}">
        <p14:creationId xmlns:p14="http://schemas.microsoft.com/office/powerpoint/2010/main" val="107069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t>2020-09-07</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4931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00000" y="2484000"/>
            <a:ext cx="3744000" cy="35388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2040" y="2492896"/>
            <a:ext cx="3744000" cy="35388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t>2020-09-07</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239857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t>2020-09-07</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63927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a:lstStyle/>
          <a:p>
            <a:fld id="{3F7F1F7E-B7DE-4813-8483-B75470505F64}" type="datetimeFigureOut">
              <a:rPr lang="sv-SE" smtClean="0"/>
              <a:t>2020-09-07</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3744601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00000" y="1555200"/>
            <a:ext cx="7761600" cy="648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900000" y="2484000"/>
            <a:ext cx="7772400" cy="35388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grpSp>
        <p:nvGrpSpPr>
          <p:cNvPr id="9" name="Grupp 8"/>
          <p:cNvGrpSpPr/>
          <p:nvPr/>
        </p:nvGrpSpPr>
        <p:grpSpPr>
          <a:xfrm>
            <a:off x="0" y="0"/>
            <a:ext cx="9144000" cy="1152525"/>
            <a:chOff x="0" y="0"/>
            <a:chExt cx="9144000" cy="1152525"/>
          </a:xfrm>
        </p:grpSpPr>
        <p:sp>
          <p:nvSpPr>
            <p:cNvPr id="7" name="Rectangle 14"/>
            <p:cNvSpPr>
              <a:spLocks noChangeArrowheads="1"/>
            </p:cNvSpPr>
            <p:nvPr userDrawn="1"/>
          </p:nvSpPr>
          <p:spPr bwMode="auto">
            <a:xfrm>
              <a:off x="0" y="0"/>
              <a:ext cx="9144000" cy="1152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8" name="Picture 17" descr="MSB_logotyp_far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9750" y="250825"/>
              <a:ext cx="1622425" cy="71913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Platshållare för datum 3"/>
          <p:cNvSpPr>
            <a:spLocks noGrp="1"/>
          </p:cNvSpPr>
          <p:nvPr>
            <p:ph type="dt" sz="half" idx="2"/>
          </p:nvPr>
        </p:nvSpPr>
        <p:spPr>
          <a:xfrm>
            <a:off x="745200" y="6245999"/>
            <a:ext cx="1306800" cy="475200"/>
          </a:xfrm>
          <a:prstGeom prst="rect">
            <a:avLst/>
          </a:prstGeom>
        </p:spPr>
        <p:txBody>
          <a:bodyPr/>
          <a:lstStyle>
            <a:lvl1pPr>
              <a:defRPr sz="1100">
                <a:latin typeface="+mj-lt"/>
              </a:defRPr>
            </a:lvl1pPr>
          </a:lstStyle>
          <a:p>
            <a:fld id="{3F7F1F7E-B7DE-4813-8483-B75470505F64}" type="datetimeFigureOut">
              <a:rPr lang="sv-SE" smtClean="0"/>
              <a:pPr/>
              <a:t>2020-09-07</a:t>
            </a:fld>
            <a:endParaRPr lang="sv-SE" dirty="0"/>
          </a:p>
        </p:txBody>
      </p:sp>
      <p:sp>
        <p:nvSpPr>
          <p:cNvPr id="11" name="Platshållare för sidfot 4"/>
          <p:cNvSpPr>
            <a:spLocks noGrp="1"/>
          </p:cNvSpPr>
          <p:nvPr>
            <p:ph type="ftr" sz="quarter" idx="3"/>
          </p:nvPr>
        </p:nvSpPr>
        <p:spPr>
          <a:xfrm>
            <a:off x="2268000" y="6246000"/>
            <a:ext cx="5112000" cy="475200"/>
          </a:xfrm>
          <a:prstGeom prst="rect">
            <a:avLst/>
          </a:prstGeom>
        </p:spPr>
        <p:txBody>
          <a:bodyPr/>
          <a:lstStyle>
            <a:lvl1pPr algn="ctr">
              <a:defRPr sz="1100">
                <a:latin typeface="+mj-lt"/>
              </a:defRPr>
            </a:lvl1pPr>
          </a:lstStyle>
          <a:p>
            <a:endParaRPr lang="sv-SE" dirty="0"/>
          </a:p>
        </p:txBody>
      </p:sp>
      <p:sp>
        <p:nvSpPr>
          <p:cNvPr id="12" name="Platshållare för bildnummer 5"/>
          <p:cNvSpPr>
            <a:spLocks noGrp="1"/>
          </p:cNvSpPr>
          <p:nvPr>
            <p:ph type="sldNum" sz="quarter" idx="4"/>
          </p:nvPr>
        </p:nvSpPr>
        <p:spPr>
          <a:xfrm>
            <a:off x="7524000" y="6246000"/>
            <a:ext cx="1162800" cy="475200"/>
          </a:xfrm>
          <a:prstGeom prst="rect">
            <a:avLst/>
          </a:prstGeom>
        </p:spPr>
        <p:txBody>
          <a:bodyPr/>
          <a:lstStyle>
            <a:lvl1pPr>
              <a:defRPr sz="1100">
                <a:latin typeface="+mj-lt"/>
              </a:defRPr>
            </a:lvl1pPr>
          </a:lstStyle>
          <a:p>
            <a:fld id="{D71179CC-12DF-4212-B858-03EBF59C5F9D}" type="slidenum">
              <a:rPr lang="sv-SE" smtClean="0"/>
              <a:pPr/>
              <a:t>‹#›</a:t>
            </a:fld>
            <a:endParaRPr lang="sv-SE"/>
          </a:p>
        </p:txBody>
      </p:sp>
      <p:grpSp>
        <p:nvGrpSpPr>
          <p:cNvPr id="13" name="Grupp 12"/>
          <p:cNvGrpSpPr/>
          <p:nvPr/>
        </p:nvGrpSpPr>
        <p:grpSpPr>
          <a:xfrm>
            <a:off x="0" y="0"/>
            <a:ext cx="9144000" cy="1152525"/>
            <a:chOff x="0" y="0"/>
            <a:chExt cx="9144000" cy="1152525"/>
          </a:xfrm>
        </p:grpSpPr>
        <p:sp>
          <p:nvSpPr>
            <p:cNvPr id="14" name="Rectangle 14"/>
            <p:cNvSpPr>
              <a:spLocks noChangeArrowheads="1"/>
            </p:cNvSpPr>
            <p:nvPr userDrawn="1"/>
          </p:nvSpPr>
          <p:spPr bwMode="auto">
            <a:xfrm>
              <a:off x="0" y="0"/>
              <a:ext cx="9144000" cy="1152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15" name="Picture 17" descr="MSB_logotyp_far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9750" y="250825"/>
              <a:ext cx="1622425" cy="71913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ktangel 3" descr="TagShapePrint"/>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354312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b.se/skol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81200" y="1602000"/>
            <a:ext cx="7970400" cy="3987240"/>
          </a:xfrm>
        </p:spPr>
        <p:txBody>
          <a:bodyPr>
            <a:normAutofit fontScale="90000"/>
          </a:bodyPr>
          <a:lstStyle/>
          <a:p>
            <a:r>
              <a:rPr lang="sv-SE" b="0" dirty="0">
                <a:solidFill>
                  <a:schemeClr val="tx1"/>
                </a:solidFill>
              </a:rPr>
              <a:t>Här finns ett antal bilder som du kan använda i din undervisning! </a:t>
            </a:r>
            <a:br>
              <a:rPr lang="sv-SE" b="0" dirty="0">
                <a:solidFill>
                  <a:schemeClr val="tx1"/>
                </a:solidFill>
              </a:rPr>
            </a:br>
            <a:r>
              <a:rPr lang="sv-SE" b="0" dirty="0">
                <a:solidFill>
                  <a:schemeClr val="tx1"/>
                </a:solidFill>
              </a:rPr>
              <a:t/>
            </a:r>
            <a:br>
              <a:rPr lang="sv-SE" b="0" dirty="0">
                <a:solidFill>
                  <a:schemeClr val="tx1"/>
                </a:solidFill>
              </a:rPr>
            </a:br>
            <a:r>
              <a:rPr lang="sv-SE" sz="2000" b="0" dirty="0" smtClean="0">
                <a:solidFill>
                  <a:schemeClr val="tx1"/>
                </a:solidFill>
              </a:rPr>
              <a:t>- Välj själv ut de som passar.</a:t>
            </a:r>
            <a:br>
              <a:rPr lang="sv-SE" sz="2000" b="0" dirty="0" smtClean="0">
                <a:solidFill>
                  <a:schemeClr val="tx1"/>
                </a:solidFill>
              </a:rPr>
            </a:br>
            <a:r>
              <a:rPr lang="sv-SE" sz="2000" b="0" dirty="0" smtClean="0">
                <a:solidFill>
                  <a:schemeClr val="tx1"/>
                </a:solidFill>
              </a:rPr>
              <a:t>- Vissa stödanteckningar finns till bilderna.</a:t>
            </a:r>
            <a:br>
              <a:rPr lang="sv-SE" sz="2000" b="0" dirty="0" smtClean="0">
                <a:solidFill>
                  <a:schemeClr val="tx1"/>
                </a:solidFill>
              </a:rPr>
            </a:br>
            <a:r>
              <a:rPr lang="sv-SE" sz="2000" b="0" dirty="0" smtClean="0">
                <a:solidFill>
                  <a:schemeClr val="tx1"/>
                </a:solidFill>
              </a:rPr>
              <a:t>- MSB har rättigheterna till bilderna. Vill du använda dem på annat sätt än i denna Powerpoint, kontakta oss gärna innan! Se kontaktuppgifter på </a:t>
            </a:r>
            <a:r>
              <a:rPr lang="sv-SE" sz="2000" b="0" dirty="0" smtClean="0">
                <a:solidFill>
                  <a:schemeClr val="tx1"/>
                </a:solidFill>
                <a:hlinkClick r:id="rId3"/>
              </a:rPr>
              <a:t>www.msb.se/skola</a:t>
            </a:r>
            <a:r>
              <a:rPr lang="sv-SE" sz="2000" b="0" dirty="0" smtClean="0">
                <a:solidFill>
                  <a:schemeClr val="tx1"/>
                </a:solidFill>
              </a:rPr>
              <a:t> </a:t>
            </a:r>
            <a:br>
              <a:rPr lang="sv-SE" sz="2000" b="0" dirty="0" smtClean="0">
                <a:solidFill>
                  <a:schemeClr val="tx1"/>
                </a:solidFill>
              </a:rPr>
            </a:br>
            <a:r>
              <a:rPr lang="sv-SE" sz="2000" b="0" dirty="0">
                <a:solidFill>
                  <a:schemeClr val="tx1"/>
                </a:solidFill>
              </a:rPr>
              <a:t/>
            </a:r>
            <a:br>
              <a:rPr lang="sv-SE" sz="2000" b="0" dirty="0">
                <a:solidFill>
                  <a:schemeClr val="tx1"/>
                </a:solidFill>
              </a:rPr>
            </a:br>
            <a:r>
              <a:rPr lang="sv-SE" sz="2000" b="0" dirty="0" smtClean="0">
                <a:solidFill>
                  <a:schemeClr val="tx1"/>
                </a:solidFill>
              </a:rPr>
              <a:t/>
            </a:r>
            <a:br>
              <a:rPr lang="sv-SE" sz="2000" b="0" dirty="0" smtClean="0">
                <a:solidFill>
                  <a:schemeClr val="tx1"/>
                </a:solidFill>
              </a:rPr>
            </a:br>
            <a:r>
              <a:rPr lang="sv-SE" sz="2000" b="0" dirty="0" smtClean="0">
                <a:solidFill>
                  <a:schemeClr val="tx1"/>
                </a:solidFill>
              </a:rPr>
              <a:t>(2015-09-11)</a:t>
            </a:r>
            <a:r>
              <a:rPr lang="sv-SE" sz="2000" b="0" dirty="0">
                <a:solidFill>
                  <a:schemeClr val="tx1"/>
                </a:solidFill>
              </a:rPr>
              <a:t/>
            </a:r>
            <a:br>
              <a:rPr lang="sv-SE" sz="2000" b="0" dirty="0">
                <a:solidFill>
                  <a:schemeClr val="tx1"/>
                </a:solidFill>
              </a:rPr>
            </a:br>
            <a:endParaRPr lang="sv-SE" sz="2000" b="0" dirty="0"/>
          </a:p>
        </p:txBody>
      </p:sp>
    </p:spTree>
    <p:extLst>
      <p:ext uri="{BB962C8B-B14F-4D97-AF65-F5344CB8AC3E}">
        <p14:creationId xmlns:p14="http://schemas.microsoft.com/office/powerpoint/2010/main" val="271857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Dokument\01 Förebygga\20 Enskildes säkerhet\25 Din säkerhet\Bilder\Gamla sajten\100px\Vat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36912"/>
            <a:ext cx="3888432" cy="311074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V:\Dokument\01 Förebygga\20 Enskildes säkerhet\25 Din säkerhet\Bilder\Gamla sajten\100px\varmebolj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84784"/>
            <a:ext cx="3932634" cy="314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33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47664" y="1556792"/>
            <a:ext cx="6408304" cy="648000"/>
          </a:xfrm>
        </p:spPr>
        <p:txBody>
          <a:bodyPr/>
          <a:lstStyle/>
          <a:p>
            <a:r>
              <a:rPr lang="sv-SE" dirty="0"/>
              <a:t>Hur kan </a:t>
            </a:r>
            <a:r>
              <a:rPr lang="sv-SE" dirty="0" smtClean="0"/>
              <a:t>man skydda staden?</a:t>
            </a:r>
            <a:endParaRPr lang="sv-SE" dirty="0"/>
          </a:p>
        </p:txBody>
      </p:sp>
      <p:pic>
        <p:nvPicPr>
          <p:cNvPr id="2050" name="Picture 2" descr="V:\Dokument\01 Förebygga\50 Samhällsviktig vsh\10 Naturolyckor\15 Statsbidrag\Ansökningar 2009\Danderyd\P10000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303766"/>
            <a:ext cx="5511171" cy="41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30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otny\AppData\Local\Microsoft\Windows\Temporary Internet Files\Content.IE5\FP47ZUOM\MSB1035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96752"/>
            <a:ext cx="7415682" cy="494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4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980728"/>
            <a:ext cx="7761600" cy="648000"/>
          </a:xfrm>
        </p:spPr>
        <p:txBody>
          <a:bodyPr/>
          <a:lstStyle/>
          <a:p>
            <a:pPr algn="ctr"/>
            <a:r>
              <a:rPr lang="sv-SE" dirty="0"/>
              <a:t>Översvämning</a:t>
            </a: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824719"/>
            <a:ext cx="5143649" cy="3857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87927"/>
            <a:ext cx="6087679" cy="456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394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20688"/>
            <a:ext cx="8229600" cy="1143000"/>
          </a:xfrm>
        </p:spPr>
        <p:txBody>
          <a:bodyPr/>
          <a:lstStyle/>
          <a:p>
            <a:pPr algn="ctr"/>
            <a:r>
              <a:rPr lang="sv-SE" dirty="0" smtClean="0"/>
              <a:t>När inträffar översvämningar?</a:t>
            </a:r>
            <a:endParaRPr lang="sv-SE" dirty="0"/>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9672" y="1772816"/>
            <a:ext cx="5688632" cy="4267942"/>
          </a:xfrm>
          <a:prstGeom prst="rect">
            <a:avLst/>
          </a:prstGeom>
        </p:spPr>
      </p:pic>
    </p:spTree>
    <p:extLst>
      <p:ext uri="{BB962C8B-B14F-4D97-AF65-F5344CB8AC3E}">
        <p14:creationId xmlns:p14="http://schemas.microsoft.com/office/powerpoint/2010/main" val="844455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lrpo\AppData\Local\Microsoft\Windows\Temporary Internet Files\Content.IE5\CHGIAN3R\MSB1028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724980"/>
            <a:ext cx="1595637" cy="239417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ulrpo\AppData\Local\Microsoft\Windows\Temporary Internet Files\Content.IE5\9RL4KUM2\MSB1032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708920"/>
            <a:ext cx="3600400" cy="23941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sv-SE" dirty="0" smtClean="0"/>
              <a:t>Vårflodens tre delar…</a:t>
            </a:r>
            <a:endParaRPr lang="sv-SE" dirty="0"/>
          </a:p>
        </p:txBody>
      </p:sp>
      <p:pic>
        <p:nvPicPr>
          <p:cNvPr id="3" name="Picture 2" descr="V:\Dokument\01 Förebygga\20 Enskildes säkerhet\25 Din säkerhet\Bilder\Bilder för sajt\Redaktionens bilder\Mikael Westerlund\termome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271963"/>
            <a:ext cx="2746697" cy="183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1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4594522"/>
          </a:xfrm>
        </p:spPr>
        <p:txBody>
          <a:bodyPr>
            <a:normAutofit/>
          </a:bodyPr>
          <a:lstStyle/>
          <a:p>
            <a:pPr algn="ctr"/>
            <a:r>
              <a:rPr lang="sv-SE" sz="4000" b="1" dirty="0" smtClean="0"/>
              <a:t>Vad kan hända?</a:t>
            </a:r>
            <a:endParaRPr lang="sv-SE" sz="4000" b="1" dirty="0"/>
          </a:p>
        </p:txBody>
      </p:sp>
    </p:spTree>
    <p:extLst>
      <p:ext uri="{BB962C8B-B14F-4D97-AF65-F5344CB8AC3E}">
        <p14:creationId xmlns:p14="http://schemas.microsoft.com/office/powerpoint/2010/main" val="2028851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otny\AppData\Local\Microsoft\Windows\Temporary Internet Files\Content.IE5\0VAH1DKJ\MSB1035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659" y="1196752"/>
            <a:ext cx="3547425"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otny\AppData\Local\Microsoft\Windows\Temporary Internet Files\Content.IE5\0VAH1DKJ\MSB1035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238756"/>
            <a:ext cx="3494136" cy="499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3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tny\AppData\Local\Microsoft\Windows\Temporary Internet Files\Content.IE5\MPP484Z9\MSB1035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268760"/>
            <a:ext cx="6948264" cy="463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p:cNvPicPr>
            <a:picLocks/>
          </p:cNvPicPr>
          <p:nvPr/>
        </p:nvPicPr>
        <p:blipFill>
          <a:blip r:embed="rId3">
            <a:extLst>
              <a:ext uri="{28A0092B-C50C-407E-A947-70E740481C1C}">
                <a14:useLocalDpi xmlns:a14="http://schemas.microsoft.com/office/drawing/2010/main" val="0"/>
              </a:ext>
            </a:extLst>
          </a:blip>
          <a:stretch>
            <a:fillRect/>
          </a:stretch>
        </p:blipFill>
        <p:spPr>
          <a:xfrm>
            <a:off x="1475656" y="1124744"/>
            <a:ext cx="6329676" cy="4419500"/>
          </a:xfrm>
          <a:prstGeom prst="rect">
            <a:avLst/>
          </a:prstGeom>
        </p:spPr>
      </p:pic>
    </p:spTree>
    <p:extLst>
      <p:ext uri="{BB962C8B-B14F-4D97-AF65-F5344CB8AC3E}">
        <p14:creationId xmlns:p14="http://schemas.microsoft.com/office/powerpoint/2010/main" val="3273131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340768"/>
            <a:ext cx="6480720" cy="486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93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l MSB">
  <a:themeElements>
    <a:clrScheme name="MSB">
      <a:dk1>
        <a:sysClr val="windowText" lastClr="000000"/>
      </a:dk1>
      <a:lt1>
        <a:sysClr val="window" lastClr="FFFFFF"/>
      </a:lt1>
      <a:dk2>
        <a:srgbClr val="847C75"/>
      </a:dk2>
      <a:lt2>
        <a:srgbClr val="CFC9C0"/>
      </a:lt2>
      <a:accent1>
        <a:srgbClr val="00688B"/>
      </a:accent1>
      <a:accent2>
        <a:srgbClr val="879EAE"/>
      </a:accent2>
      <a:accent3>
        <a:srgbClr val="AF9C12"/>
      </a:accent3>
      <a:accent4>
        <a:srgbClr val="DFCB00"/>
      </a:accent4>
      <a:accent5>
        <a:srgbClr val="CD5A13"/>
      </a:accent5>
      <a:accent6>
        <a:srgbClr val="EF8200"/>
      </a:accent6>
      <a:hlink>
        <a:srgbClr val="0000FF"/>
      </a:hlink>
      <a:folHlink>
        <a:srgbClr val="800080"/>
      </a:folHlink>
    </a:clrScheme>
    <a:fontScheme name="MSB">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 MSB</Template>
  <TotalTime>321</TotalTime>
  <Words>438</Words>
  <Application>Microsoft Office PowerPoint</Application>
  <PresentationFormat>Bildspel på skärmen (4:3)</PresentationFormat>
  <Paragraphs>52</Paragraphs>
  <Slides>12</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Georgia</vt:lpstr>
      <vt:lpstr>Times New Roman</vt:lpstr>
      <vt:lpstr>Verdana</vt:lpstr>
      <vt:lpstr>Mall MSB</vt:lpstr>
      <vt:lpstr>Här finns ett antal bilder som du kan använda i din undervisning!   - Välj själv ut de som passar. - Vissa stödanteckningar finns till bilderna. - MSB har rättigheterna till bilderna. Vill du använda dem på annat sätt än i denna Powerpoint, kontakta oss gärna innan! Se kontaktuppgifter på www.msb.se/skola    (2015-09-11) </vt:lpstr>
      <vt:lpstr>Översvämning</vt:lpstr>
      <vt:lpstr>När inträffar översvämningar?</vt:lpstr>
      <vt:lpstr>Vårflodens tre delar…</vt:lpstr>
      <vt:lpstr>Vad kan hända?</vt:lpstr>
      <vt:lpstr>PowerPoint-presentation</vt:lpstr>
      <vt:lpstr>PowerPoint-presentation</vt:lpstr>
      <vt:lpstr>PowerPoint-presentation</vt:lpstr>
      <vt:lpstr>PowerPoint-presentation</vt:lpstr>
      <vt:lpstr>PowerPoint-presentation</vt:lpstr>
      <vt:lpstr>Hur kan man skydda staden?</vt:lpstr>
      <vt:lpstr>PowerPoint-presentation</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Här finns ett antal bilder som du kan använda i din undervisning!   Tänk på att….</dc:title>
  <dc:creator>Nyman Lotta</dc:creator>
  <cp:lastModifiedBy>Rosenblad Therese</cp:lastModifiedBy>
  <cp:revision>21</cp:revision>
  <cp:lastPrinted>2015-09-11T11:22:47Z</cp:lastPrinted>
  <dcterms:created xsi:type="dcterms:W3CDTF">2015-05-21T10:36:38Z</dcterms:created>
  <dcterms:modified xsi:type="dcterms:W3CDTF">2020-09-07T13:08:27Z</dcterms:modified>
</cp:coreProperties>
</file>