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257" r:id="rId5"/>
    <p:sldId id="258" r:id="rId6"/>
    <p:sldId id="259" r:id="rId7"/>
    <p:sldId id="260" r:id="rId8"/>
    <p:sldId id="268" r:id="rId9"/>
    <p:sldId id="269" r:id="rId10"/>
    <p:sldId id="265" r:id="rId11"/>
    <p:sldId id="266" r:id="rId12"/>
    <p:sldId id="267"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5" autoAdjust="0"/>
    <p:restoredTop sz="93979" autoAdjust="0"/>
  </p:normalViewPr>
  <p:slideViewPr>
    <p:cSldViewPr snapToGrid="0" showGuides="1">
      <p:cViewPr varScale="1">
        <p:scale>
          <a:sx n="65" d="100"/>
          <a:sy n="65" d="100"/>
        </p:scale>
        <p:origin x="72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C5B8B5-FCEF-4F7D-B9A2-AD7E67D02B90}" type="datetimeFigureOut">
              <a:rPr lang="sv-SE" smtClean="0"/>
              <a:t>2023-04-04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4B5EA3-7CDD-4D63-A32E-299EF4E41488}" type="slidenum">
              <a:rPr lang="sv-SE" smtClean="0"/>
              <a:t>‹#›</a:t>
            </a:fld>
            <a:endParaRPr lang="sv-SE"/>
          </a:p>
        </p:txBody>
      </p:sp>
    </p:spTree>
    <p:extLst>
      <p:ext uri="{BB962C8B-B14F-4D97-AF65-F5344CB8AC3E}">
        <p14:creationId xmlns:p14="http://schemas.microsoft.com/office/powerpoint/2010/main" val="646920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DFF933-DABE-42D1-9253-FAD6D0DB26C3}"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sv-SE"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2410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smtClean="0">
                <a:solidFill>
                  <a:schemeClr val="tx1"/>
                </a:solidFill>
                <a:effectLst/>
                <a:latin typeface="+mn-lt"/>
                <a:ea typeface="+mn-ea"/>
                <a:cs typeface="+mn-cs"/>
              </a:rPr>
              <a:t>För momentet: konsekvensanalys vill vi att ni gör en konsekvensanalys på ett lämpligt exempel. </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Stödfrågor för att ta er an uppgiften är:</a:t>
            </a:r>
          </a:p>
          <a:p>
            <a:pPr lvl="1"/>
            <a:r>
              <a:rPr lang="sv-SE" sz="1200" kern="1200" dirty="0" smtClean="0">
                <a:solidFill>
                  <a:schemeClr val="tx1"/>
                </a:solidFill>
                <a:effectLst/>
                <a:latin typeface="+mn-lt"/>
                <a:ea typeface="+mn-ea"/>
                <a:cs typeface="+mn-cs"/>
              </a:rPr>
              <a:t>• Vilka aktiviteter består verksamheten av?</a:t>
            </a:r>
          </a:p>
          <a:p>
            <a:pPr lvl="1"/>
            <a:r>
              <a:rPr lang="sv-SE" sz="1200" kern="1200" dirty="0" smtClean="0">
                <a:solidFill>
                  <a:schemeClr val="tx1"/>
                </a:solidFill>
                <a:effectLst/>
                <a:latin typeface="+mn-lt"/>
                <a:ea typeface="+mn-ea"/>
                <a:cs typeface="+mn-cs"/>
              </a:rPr>
              <a:t>• Ta en aktivitet i taget för att säkerställa att ni hinner igenom minst en:</a:t>
            </a:r>
          </a:p>
          <a:p>
            <a:pPr lvl="1"/>
            <a:r>
              <a:rPr lang="sv-SE" sz="1200" kern="1200" dirty="0" smtClean="0">
                <a:solidFill>
                  <a:schemeClr val="tx1"/>
                </a:solidFill>
                <a:effectLst/>
                <a:latin typeface="+mn-lt"/>
                <a:ea typeface="+mn-ea"/>
                <a:cs typeface="+mn-cs"/>
              </a:rPr>
              <a:t>• Vad blir konsekvenserna av en störning i aktiviteten ? </a:t>
            </a:r>
          </a:p>
          <a:p>
            <a:pPr lvl="1"/>
            <a:r>
              <a:rPr lang="sv-SE" sz="1200" kern="1200" dirty="0" smtClean="0">
                <a:solidFill>
                  <a:schemeClr val="tx1"/>
                </a:solidFill>
                <a:effectLst/>
                <a:latin typeface="+mn-lt"/>
                <a:ea typeface="+mn-ea"/>
                <a:cs typeface="+mn-cs"/>
              </a:rPr>
              <a:t>• Hur länge kan aktiviteten ligga nere innan det ger oacceptabla konsekvenser (avbrottstid)?</a:t>
            </a:r>
          </a:p>
          <a:p>
            <a:pPr lvl="1"/>
            <a:r>
              <a:rPr lang="sv-SE" sz="1200" kern="1200" dirty="0" smtClean="0">
                <a:solidFill>
                  <a:schemeClr val="tx1"/>
                </a:solidFill>
                <a:effectLst/>
                <a:latin typeface="+mn-lt"/>
                <a:ea typeface="+mn-ea"/>
                <a:cs typeface="+mn-cs"/>
              </a:rPr>
              <a:t>• Är aktiviteten prioriterad? </a:t>
            </a:r>
          </a:p>
          <a:p>
            <a:pPr lvl="1"/>
            <a:r>
              <a:rPr lang="sv-SE" sz="1200" kern="1200" dirty="0" smtClean="0">
                <a:solidFill>
                  <a:schemeClr val="tx1"/>
                </a:solidFill>
                <a:effectLst/>
                <a:latin typeface="+mn-lt"/>
                <a:ea typeface="+mn-ea"/>
                <a:cs typeface="+mn-cs"/>
              </a:rPr>
              <a:t>• Vilka resurser behövs för att kunna genomföra respektive prioriterad aktivitet?  </a:t>
            </a:r>
          </a:p>
          <a:p>
            <a:pPr lvl="1"/>
            <a:r>
              <a:rPr lang="sv-SE" sz="1200" kern="1200" dirty="0" smtClean="0">
                <a:solidFill>
                  <a:schemeClr val="tx1"/>
                </a:solidFill>
                <a:effectLst/>
                <a:latin typeface="+mn-lt"/>
                <a:ea typeface="+mn-ea"/>
                <a:cs typeface="+mn-cs"/>
              </a:rPr>
              <a:t>• Finns det beroenden mellan resurserna eller de prioriterade aktiviteterna?</a:t>
            </a:r>
          </a:p>
          <a:p>
            <a:pPr lvl="1"/>
            <a:r>
              <a:rPr lang="sv-SE" sz="1200" kern="1200" dirty="0" smtClean="0">
                <a:solidFill>
                  <a:schemeClr val="tx1"/>
                </a:solidFill>
                <a:effectLst/>
                <a:latin typeface="+mn-lt"/>
                <a:ea typeface="+mn-ea"/>
                <a:cs typeface="+mn-cs"/>
              </a:rPr>
              <a:t>• När behöver de olika resurserna kunna användas igen efter en störning eller ett avbrott? Glöm inte att återställningstiden inte får vara längre än avbrottstiden. Kopplar resursen till flera prioriterade aktiviteter är det den aktiviteten med kortast avbrottstid som är styrande.</a:t>
            </a:r>
          </a:p>
          <a:p>
            <a:pPr lvl="1"/>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Om ni inte har en kriteriemodell så är ett tips att försöka beskriva konsekvenserna på likartat sätt och tillsammans bestämma ett par tidsaspekter som passar just den här verksamheten, t ex 0h, 2h, 4h eller 1 dygn etc. </a:t>
            </a:r>
          </a:p>
          <a:p>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Känns det svårt? Tänk på att inte hamna i för detaljerade diskussioner! Tanken är att ni ska testa metoden på någon som ni känner er hemma inom. </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Vi föreslår att ni använder ca 30 minuter för uppgiften.</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Här kan ni välja att använda </a:t>
            </a:r>
            <a:r>
              <a:rPr lang="sv-SE" sz="1200" kern="1200" dirty="0" err="1" smtClean="0">
                <a:solidFill>
                  <a:schemeClr val="tx1"/>
                </a:solidFill>
                <a:effectLst/>
                <a:latin typeface="+mn-lt"/>
                <a:ea typeface="+mn-ea"/>
                <a:cs typeface="+mn-cs"/>
              </a:rPr>
              <a:t>MSBs</a:t>
            </a:r>
            <a:r>
              <a:rPr lang="sv-SE" sz="1200" kern="1200" dirty="0" smtClean="0">
                <a:solidFill>
                  <a:schemeClr val="tx1"/>
                </a:solidFill>
                <a:effectLst/>
                <a:latin typeface="+mn-lt"/>
                <a:ea typeface="+mn-ea"/>
                <a:cs typeface="+mn-cs"/>
              </a:rPr>
              <a:t> mallar om ni vill eller om ni har egna mallar ni vill använda.</a:t>
            </a:r>
          </a:p>
          <a:p>
            <a:endParaRPr lang="sv-SE" baseline="0"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DFF933-DABE-42D1-9253-FAD6D0DB26C3}"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sv-SE"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69256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smtClean="0">
                <a:solidFill>
                  <a:schemeClr val="tx1"/>
                </a:solidFill>
                <a:effectLst/>
                <a:latin typeface="+mn-lt"/>
                <a:ea typeface="+mn-ea"/>
                <a:cs typeface="+mn-cs"/>
              </a:rPr>
              <a:t>Den första mallen vi har är en för att kartlägga verksamheten, konsekvenserna och att identifiera vilka aktiviteter som ska prioriteras i det fortsatta arbetet.</a:t>
            </a:r>
          </a:p>
          <a:p>
            <a:endParaRPr lang="sv-SE"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3F80CC-C7FE-48AD-AFEC-0E69A4555B86}"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68824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smtClean="0">
                <a:solidFill>
                  <a:schemeClr val="tx1"/>
                </a:solidFill>
                <a:effectLst/>
                <a:latin typeface="+mn-lt"/>
                <a:ea typeface="+mn-ea"/>
                <a:cs typeface="+mn-cs"/>
              </a:rPr>
              <a:t>Den andra mallen kan användas för att kartlägga resurserna och koppla ihop dom med de aktiviteter de hör till.</a:t>
            </a:r>
          </a:p>
          <a:p>
            <a:pPr marL="0" indent="0">
              <a:buFontTx/>
              <a:buNone/>
            </a:pPr>
            <a:endParaRPr lang="sv-SE" b="0" baseline="0"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DFF933-DABE-42D1-9253-FAD6D0DB26C3}"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sv-SE"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57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DFF933-DABE-42D1-9253-FAD6D0DB26C3}"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sv-SE"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02990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baseline="0"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DFF933-DABE-42D1-9253-FAD6D0DB26C3}"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sv-SE"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01634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3F80CC-C7FE-48AD-AFEC-0E69A4555B86}"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98153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Tx/>
              <a:buNone/>
            </a:pPr>
            <a:endParaRPr lang="sv-SE" b="0" baseline="0"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DFF933-DABE-42D1-9253-FAD6D0DB26C3}"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sv-SE"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121645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image" Target="../media/image1.png"/><Relationship Id="rId5" Type="http://schemas.openxmlformats.org/officeDocument/2006/relationships/image" Target="../media/image2.png"/><Relationship Id="rId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slideMaster" Target="../slideMasters/slideMaster1.xml"/><Relationship Id="rId4" Type="http://schemas.openxmlformats.org/officeDocument/2006/relationships/tags" Target="../tags/tag38.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image" Target="../media/image3.png"/><Relationship Id="rId4"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5" Type="http://schemas.openxmlformats.org/officeDocument/2006/relationships/image" Target="../media/image3.png"/><Relationship Id="rId4"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6.xml"/><Relationship Id="rId1" Type="http://schemas.openxmlformats.org/officeDocument/2006/relationships/tags" Target="../tags/tag45.xml"/><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image" Target="../media/image3.png"/><Relationship Id="rId5" Type="http://schemas.openxmlformats.org/officeDocument/2006/relationships/slideMaster" Target="../slideMasters/slideMaster1.xml"/><Relationship Id="rId4" Type="http://schemas.openxmlformats.org/officeDocument/2006/relationships/tags" Target="../tags/tag50.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image" Target="../media/image1.png"/><Relationship Id="rId5" Type="http://schemas.openxmlformats.org/officeDocument/2006/relationships/image" Target="../media/image4.png"/><Relationship Id="rId4"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image" Target="../media/image2.png"/><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image" Target="../media/image2.png"/><Relationship Id="rId5" Type="http://schemas.openxmlformats.org/officeDocument/2006/relationships/slideMaster" Target="../slideMasters/slideMaster1.xml"/><Relationship Id="rId4" Type="http://schemas.openxmlformats.org/officeDocument/2006/relationships/tags" Target="../tags/tag61.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67.xml"/><Relationship Id="rId2" Type="http://schemas.openxmlformats.org/officeDocument/2006/relationships/tags" Target="../tags/tag66.xml"/><Relationship Id="rId1" Type="http://schemas.openxmlformats.org/officeDocument/2006/relationships/tags" Target="../tags/tag65.xml"/><Relationship Id="rId4"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70.xml"/><Relationship Id="rId2" Type="http://schemas.openxmlformats.org/officeDocument/2006/relationships/tags" Target="../tags/tag69.xml"/><Relationship Id="rId1" Type="http://schemas.openxmlformats.org/officeDocument/2006/relationships/tags" Target="../tags/tag68.xml"/><Relationship Id="rId4"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2.png"/><Relationship Id="rId4"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5.xml"/><Relationship Id="rId1" Type="http://schemas.openxmlformats.org/officeDocument/2006/relationships/tags" Target="../tags/tag74.xml"/><Relationship Id="rId4" Type="http://schemas.openxmlformats.org/officeDocument/2006/relationships/image" Target="../media/image2.png"/></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78.xml"/><Relationship Id="rId2" Type="http://schemas.openxmlformats.org/officeDocument/2006/relationships/tags" Target="../tags/tag77.xml"/><Relationship Id="rId1" Type="http://schemas.openxmlformats.org/officeDocument/2006/relationships/tags" Target="../tags/tag76.xml"/><Relationship Id="rId5" Type="http://schemas.openxmlformats.org/officeDocument/2006/relationships/image" Target="../media/image2.png"/><Relationship Id="rId4"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0.xml"/><Relationship Id="rId1" Type="http://schemas.openxmlformats.org/officeDocument/2006/relationships/tags" Target="../tags/tag79.xml"/><Relationship Id="rId4" Type="http://schemas.openxmlformats.org/officeDocument/2006/relationships/image" Target="../media/image2.png"/></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83.xml"/><Relationship Id="rId2" Type="http://schemas.openxmlformats.org/officeDocument/2006/relationships/tags" Target="../tags/tag82.xml"/><Relationship Id="rId1" Type="http://schemas.openxmlformats.org/officeDocument/2006/relationships/tags" Target="../tags/tag81.xml"/><Relationship Id="rId5" Type="http://schemas.openxmlformats.org/officeDocument/2006/relationships/slideMaster" Target="../slideMasters/slideMaster1.xml"/><Relationship Id="rId4" Type="http://schemas.openxmlformats.org/officeDocument/2006/relationships/tags" Target="../tags/tag84.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7.xml"/><Relationship Id="rId2" Type="http://schemas.openxmlformats.org/officeDocument/2006/relationships/tags" Target="../tags/tag86.xml"/><Relationship Id="rId1" Type="http://schemas.openxmlformats.org/officeDocument/2006/relationships/tags" Target="../tags/tag85.xml"/><Relationship Id="rId4"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90.xml"/><Relationship Id="rId2" Type="http://schemas.openxmlformats.org/officeDocument/2006/relationships/tags" Target="../tags/tag89.xml"/><Relationship Id="rId1" Type="http://schemas.openxmlformats.org/officeDocument/2006/relationships/tags" Target="../tags/tag88.xml"/><Relationship Id="rId6" Type="http://schemas.openxmlformats.org/officeDocument/2006/relationships/slideMaster" Target="../slideMasters/slideMaster1.xml"/><Relationship Id="rId5" Type="http://schemas.openxmlformats.org/officeDocument/2006/relationships/tags" Target="../tags/tag92.xml"/><Relationship Id="rId4" Type="http://schemas.openxmlformats.org/officeDocument/2006/relationships/tags" Target="../tags/tag91.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95.xml"/><Relationship Id="rId2" Type="http://schemas.openxmlformats.org/officeDocument/2006/relationships/tags" Target="../tags/tag94.xml"/><Relationship Id="rId1" Type="http://schemas.openxmlformats.org/officeDocument/2006/relationships/tags" Target="../tags/tag93.xml"/><Relationship Id="rId5" Type="http://schemas.openxmlformats.org/officeDocument/2006/relationships/slideMaster" Target="../slideMasters/slideMaster1.xml"/><Relationship Id="rId4" Type="http://schemas.openxmlformats.org/officeDocument/2006/relationships/tags" Target="../tags/tag9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99.xml"/><Relationship Id="rId2" Type="http://schemas.openxmlformats.org/officeDocument/2006/relationships/tags" Target="../tags/tag98.xml"/><Relationship Id="rId1" Type="http://schemas.openxmlformats.org/officeDocument/2006/relationships/tags" Target="../tags/tag97.xml"/><Relationship Id="rId4"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6" Type="http://schemas.openxmlformats.org/officeDocument/2006/relationships/slideMaster" Target="../slideMasters/slideMaster1.xml"/><Relationship Id="rId5" Type="http://schemas.openxmlformats.org/officeDocument/2006/relationships/tags" Target="../tags/tag104.xml"/><Relationship Id="rId4" Type="http://schemas.openxmlformats.org/officeDocument/2006/relationships/tags" Target="../tags/tag10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image" Target="../media/image3.png"/><Relationship Id="rId5" Type="http://schemas.openxmlformats.org/officeDocument/2006/relationships/slideMaster" Target="../slideMasters/slideMaster1.xml"/><Relationship Id="rId4" Type="http://schemas.openxmlformats.org/officeDocument/2006/relationships/tags" Target="../tags/tag108.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image" Target="../media/image3.png"/><Relationship Id="rId4"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4.xml"/><Relationship Id="rId7" Type="http://schemas.openxmlformats.org/officeDocument/2006/relationships/image" Target="../media/image3.png"/><Relationship Id="rId2" Type="http://schemas.openxmlformats.org/officeDocument/2006/relationships/tags" Target="../tags/tag113.xml"/><Relationship Id="rId1" Type="http://schemas.openxmlformats.org/officeDocument/2006/relationships/tags" Target="../tags/tag112.xml"/><Relationship Id="rId6" Type="http://schemas.openxmlformats.org/officeDocument/2006/relationships/slideMaster" Target="../slideMasters/slideMaster1.xml"/><Relationship Id="rId5" Type="http://schemas.openxmlformats.org/officeDocument/2006/relationships/tags" Target="../tags/tag116.xml"/><Relationship Id="rId4" Type="http://schemas.openxmlformats.org/officeDocument/2006/relationships/tags" Target="../tags/tag115.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 Id="rId5" Type="http://schemas.openxmlformats.org/officeDocument/2006/relationships/slideMaster" Target="../slideMasters/slideMaster1.xml"/><Relationship Id="rId4" Type="http://schemas.openxmlformats.org/officeDocument/2006/relationships/tags" Target="../tags/tag120.xml"/></Relationships>
</file>

<file path=ppt/slideLayouts/_rels/slideLayout36.xml.rels><?xml version="1.0" encoding="UTF-8" standalone="yes"?>
<Relationships xmlns="http://schemas.openxmlformats.org/package/2006/relationships"><Relationship Id="rId3" Type="http://schemas.openxmlformats.org/officeDocument/2006/relationships/tags" Target="../tags/tag123.xml"/><Relationship Id="rId2" Type="http://schemas.openxmlformats.org/officeDocument/2006/relationships/tags" Target="../tags/tag122.xml"/><Relationship Id="rId1" Type="http://schemas.openxmlformats.org/officeDocument/2006/relationships/tags" Target="../tags/tag121.xml"/><Relationship Id="rId4"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tags" Target="../tags/tag124.xml"/><Relationship Id="rId6" Type="http://schemas.openxmlformats.org/officeDocument/2006/relationships/slideMaster" Target="../slideMasters/slideMaster1.xml"/><Relationship Id="rId5" Type="http://schemas.openxmlformats.org/officeDocument/2006/relationships/tags" Target="../tags/tag128.xml"/><Relationship Id="rId4" Type="http://schemas.openxmlformats.org/officeDocument/2006/relationships/tags" Target="../tags/tag127.xml"/></Relationships>
</file>

<file path=ppt/slideLayouts/_rels/slideLayout38.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5" Type="http://schemas.openxmlformats.org/officeDocument/2006/relationships/slideMaster" Target="../slideMasters/slideMaster1.xml"/><Relationship Id="rId4" Type="http://schemas.openxmlformats.org/officeDocument/2006/relationships/tags" Target="../tags/tag132.xml"/></Relationships>
</file>

<file path=ppt/slideLayouts/_rels/slideLayout39.xml.rels><?xml version="1.0" encoding="UTF-8" standalone="yes"?>
<Relationships xmlns="http://schemas.openxmlformats.org/package/2006/relationships"><Relationship Id="rId3" Type="http://schemas.openxmlformats.org/officeDocument/2006/relationships/tags" Target="../tags/tag135.xml"/><Relationship Id="rId2" Type="http://schemas.openxmlformats.org/officeDocument/2006/relationships/tags" Target="../tags/tag134.xml"/><Relationship Id="rId1" Type="http://schemas.openxmlformats.org/officeDocument/2006/relationships/tags" Target="../tags/tag133.xml"/><Relationship Id="rId4"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slideMaster" Target="../slideMasters/slideMaster1.xml"/><Relationship Id="rId4" Type="http://schemas.openxmlformats.org/officeDocument/2006/relationships/tags" Target="../tags/tag19.xml"/></Relationships>
</file>

<file path=ppt/slideLayouts/_rels/slideLayout40.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slideMaster" Target="../slideMasters/slideMaster1.xml"/><Relationship Id="rId5" Type="http://schemas.openxmlformats.org/officeDocument/2006/relationships/tags" Target="../tags/tag140.xml"/><Relationship Id="rId4" Type="http://schemas.openxmlformats.org/officeDocument/2006/relationships/tags" Target="../tags/tag139.xml"/></Relationships>
</file>

<file path=ppt/slideLayouts/_rels/slideLayout41.xml.rels><?xml version="1.0" encoding="UTF-8" standalone="yes"?>
<Relationships xmlns="http://schemas.openxmlformats.org/package/2006/relationships"><Relationship Id="rId3" Type="http://schemas.openxmlformats.org/officeDocument/2006/relationships/tags" Target="../tags/tag143.xml"/><Relationship Id="rId7" Type="http://schemas.openxmlformats.org/officeDocument/2006/relationships/image" Target="../media/image3.png"/><Relationship Id="rId2" Type="http://schemas.openxmlformats.org/officeDocument/2006/relationships/tags" Target="../tags/tag142.xml"/><Relationship Id="rId1" Type="http://schemas.openxmlformats.org/officeDocument/2006/relationships/tags" Target="../tags/tag141.xml"/><Relationship Id="rId6" Type="http://schemas.openxmlformats.org/officeDocument/2006/relationships/slideMaster" Target="../slideMasters/slideMaster1.xml"/><Relationship Id="rId5" Type="http://schemas.openxmlformats.org/officeDocument/2006/relationships/tags" Target="../tags/tag145.xml"/><Relationship Id="rId4" Type="http://schemas.openxmlformats.org/officeDocument/2006/relationships/tags" Target="../tags/tag144.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ags" Target="../tags/tag20.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 Id="rId5" Type="http://schemas.openxmlformats.org/officeDocument/2006/relationships/slideMaster" Target="../slideMasters/slideMaster1.xml"/><Relationship Id="rId4" Type="http://schemas.openxmlformats.org/officeDocument/2006/relationships/tags" Target="../tags/tag26.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4"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bg>
      <p:bgPr>
        <a:solidFill>
          <a:srgbClr val="E4E4E1"/>
        </a:solidFill>
        <a:effectLst/>
      </p:bgPr>
    </p:bg>
    <p:spTree>
      <p:nvGrpSpPr>
        <p:cNvPr id="1" name=""/>
        <p:cNvGrpSpPr/>
        <p:nvPr/>
      </p:nvGrpSpPr>
      <p:grpSpPr>
        <a:xfrm>
          <a:off x="0" y="0"/>
          <a:ext cx="0" cy="0"/>
          <a:chOff x="0" y="0"/>
          <a:chExt cx="0" cy="0"/>
        </a:xfrm>
      </p:grpSpPr>
      <p:pic>
        <p:nvPicPr>
          <p:cNvPr id="8" name="Bildobjekt 7">
            <a:extLst>
              <a:ext uri="{FF2B5EF4-FFF2-40B4-BE49-F238E27FC236}">
                <a16:creationId xmlns:a16="http://schemas.microsoft.com/office/drawing/2014/main" id="{DC31ADF9-861B-45D2-8503-265750D8498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flipV="1">
            <a:off x="0" y="3799155"/>
            <a:ext cx="7802235" cy="3068046"/>
          </a:xfrm>
          <a:prstGeom prst="rect">
            <a:avLst/>
          </a:prstGeom>
        </p:spPr>
      </p:pic>
      <p:sp>
        <p:nvSpPr>
          <p:cNvPr id="2" name="Rubrik 1">
            <a:extLst>
              <a:ext uri="{FF2B5EF4-FFF2-40B4-BE49-F238E27FC236}">
                <a16:creationId xmlns:a16="http://schemas.microsoft.com/office/drawing/2014/main" id="{EBE1865B-0552-40AF-8E28-A27FB0A9BD3F}"/>
              </a:ext>
            </a:extLst>
          </p:cNvPr>
          <p:cNvSpPr>
            <a:spLocks noGrp="1"/>
          </p:cNvSpPr>
          <p:nvPr>
            <p:ph type="ctrTitle" hasCustomPrompt="1"/>
            <p:custDataLst>
              <p:tags r:id="rId1"/>
            </p:custDataLst>
          </p:nvPr>
        </p:nvSpPr>
        <p:spPr>
          <a:xfrm>
            <a:off x="1774800" y="1368000"/>
            <a:ext cx="8582400" cy="1185077"/>
          </a:xfrm>
        </p:spPr>
        <p:txBody>
          <a:bodyPr anchor="b">
            <a:noAutofit/>
          </a:bodyPr>
          <a:lstStyle>
            <a:lvl1pPr algn="l">
              <a:defRPr sz="4000">
                <a:solidFill>
                  <a:srgbClr val="000000"/>
                </a:solidFill>
              </a:defRPr>
            </a:lvl1pPr>
          </a:lstStyle>
          <a:p>
            <a:r>
              <a:rPr lang="sv-SE" dirty="0"/>
              <a:t>Klicka här för att skriva rubrik </a:t>
            </a:r>
          </a:p>
        </p:txBody>
      </p:sp>
      <p:sp>
        <p:nvSpPr>
          <p:cNvPr id="3" name="Underrubrik 2">
            <a:extLst>
              <a:ext uri="{FF2B5EF4-FFF2-40B4-BE49-F238E27FC236}">
                <a16:creationId xmlns:a16="http://schemas.microsoft.com/office/drawing/2014/main" id="{299A9531-F5BA-4E5C-BE21-C657CBE8E529}"/>
              </a:ext>
            </a:extLst>
          </p:cNvPr>
          <p:cNvSpPr>
            <a:spLocks noGrp="1"/>
          </p:cNvSpPr>
          <p:nvPr>
            <p:ph type="subTitle" idx="1"/>
            <p:custDataLst>
              <p:tags r:id="rId2"/>
            </p:custDataLst>
          </p:nvPr>
        </p:nvSpPr>
        <p:spPr>
          <a:xfrm>
            <a:off x="1774800" y="2627491"/>
            <a:ext cx="8582400" cy="760640"/>
          </a:xfrm>
        </p:spPr>
        <p:txBody>
          <a:bodyPr/>
          <a:lstStyle>
            <a:lvl1pPr marL="0" indent="0" algn="l">
              <a:buNone/>
              <a:defRPr sz="2400">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om du vill redigera mall för underrubrikformat</a:t>
            </a:r>
            <a:endParaRPr lang="sv-SE" dirty="0"/>
          </a:p>
        </p:txBody>
      </p:sp>
      <p:pic>
        <p:nvPicPr>
          <p:cNvPr id="4" name="Bildobjekt 3" descr="MSB Logotyp">
            <a:extLst>
              <a:ext uri="{FF2B5EF4-FFF2-40B4-BE49-F238E27FC236}">
                <a16:creationId xmlns:a16="http://schemas.microsoft.com/office/drawing/2014/main" id="{C994DFFA-DF5D-4F3A-BF33-218A48784CE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83024" y="6123904"/>
            <a:ext cx="1287889" cy="571294"/>
          </a:xfrm>
          <a:prstGeom prst="rect">
            <a:avLst/>
          </a:prstGeom>
        </p:spPr>
      </p:pic>
      <p:sp>
        <p:nvSpPr>
          <p:cNvPr id="5" name="Rektangel 4" descr="TagShapePrint">
            <a:extLst>
              <a:ext uri="{FF2B5EF4-FFF2-40B4-BE49-F238E27FC236}">
                <a16:creationId xmlns:a16="http://schemas.microsoft.com/office/drawing/2014/main" id="{6652D206-1067-47B6-8FFE-1C2342F8F178}"/>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147230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Grå, endast rubrik">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000000"/>
                </a:solidFill>
              </a:defRPr>
            </a:lvl1pPr>
          </a:lstStyle>
          <a:p>
            <a:r>
              <a:rPr lang="sv-SE" smtClean="0"/>
              <a:t>Klicka här för att ändra format</a:t>
            </a:r>
            <a:endParaRPr lang="sv-SE"/>
          </a:p>
        </p:txBody>
      </p:sp>
      <p:sp>
        <p:nvSpPr>
          <p:cNvPr id="3" name="Rektangel 2" descr="TagShapePrint">
            <a:extLst>
              <a:ext uri="{FF2B5EF4-FFF2-40B4-BE49-F238E27FC236}">
                <a16:creationId xmlns:a16="http://schemas.microsoft.com/office/drawing/2014/main" id="{E8CE1D95-F632-4AF3-8B7F-A875F814B83A}"/>
              </a:ext>
            </a:extLst>
          </p:cNvPr>
          <p:cNvSpPr/>
          <p:nvPr userDrawn="1">
            <p:custDataLst>
              <p:tags r:id="rId2"/>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4130564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Grå, foto med text">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000000"/>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0" y="0"/>
            <a:ext cx="6096000"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ktangel 3" descr="TagShapePrint">
            <a:extLst>
              <a:ext uri="{FF2B5EF4-FFF2-40B4-BE49-F238E27FC236}">
                <a16:creationId xmlns:a16="http://schemas.microsoft.com/office/drawing/2014/main" id="{07E4A293-52A1-4578-AC06-C2932B1885E0}"/>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607417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Mörkgrå, rubrik och innehåll">
    <p:bg>
      <p:bgPr>
        <a:solidFill>
          <a:srgbClr val="4A494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FFFFFF"/>
                </a:solidFill>
              </a:defRPr>
            </a:lvl1pPr>
          </a:lstStyle>
          <a:p>
            <a:r>
              <a:rPr lang="sv-SE" smtClean="0"/>
              <a:t>Klicka här för att ändra format</a:t>
            </a:r>
            <a:endParaRPr lang="sv-SE" dirty="0"/>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7" name="Rektangel 6" descr="TagShapePrint">
            <a:extLst>
              <a:ext uri="{FF2B5EF4-FFF2-40B4-BE49-F238E27FC236}">
                <a16:creationId xmlns:a16="http://schemas.microsoft.com/office/drawing/2014/main" id="{7D6F2A64-194C-49DE-98E8-41A62AD1FAC7}"/>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9" name="Bildobjekt 8" descr="MSB Logotyp vit">
            <a:extLst>
              <a:ext uri="{FF2B5EF4-FFF2-40B4-BE49-F238E27FC236}">
                <a16:creationId xmlns:a16="http://schemas.microsoft.com/office/drawing/2014/main" id="{EF1AA8D3-BD3E-4A66-8C0B-3325F522D102}"/>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12934255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secHead" preserve="1">
  <p:cSld name="Mörkgrå, avsnittsrubrik">
    <p:bg>
      <p:bgPr>
        <a:solidFill>
          <a:srgbClr val="4A494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F835B8C-07AB-41CC-9E71-C4867F754040}"/>
              </a:ext>
            </a:extLst>
          </p:cNvPr>
          <p:cNvSpPr>
            <a:spLocks noGrp="1"/>
          </p:cNvSpPr>
          <p:nvPr>
            <p:ph type="title" hasCustomPrompt="1"/>
            <p:custDataLst>
              <p:tags r:id="rId1"/>
            </p:custDataLst>
          </p:nvPr>
        </p:nvSpPr>
        <p:spPr>
          <a:xfrm>
            <a:off x="1774800" y="1368000"/>
            <a:ext cx="8582400" cy="1273968"/>
          </a:xfrm>
        </p:spPr>
        <p:txBody>
          <a:bodyPr anchor="b"/>
          <a:lstStyle>
            <a:lvl1pPr>
              <a:defRPr sz="4000">
                <a:solidFill>
                  <a:srgbClr val="FFFFFF"/>
                </a:solidFill>
              </a:defRPr>
            </a:lvl1pPr>
          </a:lstStyle>
          <a:p>
            <a:r>
              <a:rPr lang="sv-SE" dirty="0"/>
              <a:t>Klicka här för att skriva rubrik</a:t>
            </a:r>
          </a:p>
        </p:txBody>
      </p:sp>
      <p:sp>
        <p:nvSpPr>
          <p:cNvPr id="3" name="Platshållare för text 2">
            <a:extLst>
              <a:ext uri="{FF2B5EF4-FFF2-40B4-BE49-F238E27FC236}">
                <a16:creationId xmlns:a16="http://schemas.microsoft.com/office/drawing/2014/main" id="{3C714B15-840F-4937-81D0-04D9058592A4}"/>
              </a:ext>
            </a:extLst>
          </p:cNvPr>
          <p:cNvSpPr>
            <a:spLocks noGrp="1"/>
          </p:cNvSpPr>
          <p:nvPr>
            <p:ph type="body" idx="1"/>
            <p:custDataLst>
              <p:tags r:id="rId2"/>
            </p:custDataLst>
          </p:nvPr>
        </p:nvSpPr>
        <p:spPr>
          <a:xfrm>
            <a:off x="1774800" y="2673745"/>
            <a:ext cx="8582400" cy="633743"/>
          </a:xfrm>
        </p:spPr>
        <p:txBody>
          <a:bodyPr/>
          <a:lstStyle>
            <a:lvl1pPr marL="0" indent="0">
              <a:buNone/>
              <a:defRPr sz="2400">
                <a:solidFill>
                  <a:srgbClr val="FFFFF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Redigera format för bakgrundstext</a:t>
            </a:r>
          </a:p>
        </p:txBody>
      </p:sp>
      <p:sp>
        <p:nvSpPr>
          <p:cNvPr id="4" name="Rektangel 3" descr="TagShapePrint">
            <a:extLst>
              <a:ext uri="{FF2B5EF4-FFF2-40B4-BE49-F238E27FC236}">
                <a16:creationId xmlns:a16="http://schemas.microsoft.com/office/drawing/2014/main" id="{D7D29E5B-685D-482F-8494-A354F6A1AF61}"/>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8" name="Bildobjekt 7" descr="MSB Logotyp vit">
            <a:extLst>
              <a:ext uri="{FF2B5EF4-FFF2-40B4-BE49-F238E27FC236}">
                <a16:creationId xmlns:a16="http://schemas.microsoft.com/office/drawing/2014/main" id="{16E107E1-7AC3-43CF-A6CA-177B1B812FEC}"/>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30969352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Only" preserve="1">
  <p:cSld name="Mörkgrå, endast rubrik">
    <p:bg>
      <p:bgPr>
        <a:solidFill>
          <a:srgbClr val="4A494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FFFFFF"/>
                </a:solidFill>
              </a:defRPr>
            </a:lvl1pPr>
          </a:lstStyle>
          <a:p>
            <a:r>
              <a:rPr lang="sv-SE" smtClean="0"/>
              <a:t>Klicka här för att ändra format</a:t>
            </a:r>
            <a:endParaRPr lang="sv-SE"/>
          </a:p>
        </p:txBody>
      </p:sp>
      <p:sp>
        <p:nvSpPr>
          <p:cNvPr id="6" name="Rektangel 5" descr="TagShapePrint">
            <a:extLst>
              <a:ext uri="{FF2B5EF4-FFF2-40B4-BE49-F238E27FC236}">
                <a16:creationId xmlns:a16="http://schemas.microsoft.com/office/drawing/2014/main" id="{0D4D6CCC-51E3-41D8-8653-0477B694ECC3}"/>
              </a:ext>
            </a:extLst>
          </p:cNvPr>
          <p:cNvSpPr/>
          <p:nvPr userDrawn="1">
            <p:custDataLst>
              <p:tags r:id="rId2"/>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7" name="Bildobjekt 6" descr="MSB Logotyp vit">
            <a:extLst>
              <a:ext uri="{FF2B5EF4-FFF2-40B4-BE49-F238E27FC236}">
                <a16:creationId xmlns:a16="http://schemas.microsoft.com/office/drawing/2014/main" id="{12C87B01-826C-48CD-AAC7-25A0765D79E1}"/>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42876836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Mörkgrå, foto med text">
    <p:bg>
      <p:bgPr>
        <a:solidFill>
          <a:srgbClr val="4A494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FFFFFF"/>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0" y="0"/>
            <a:ext cx="6096000"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8" name="Rektangel 7" descr="TagShapePrint">
            <a:extLst>
              <a:ext uri="{FF2B5EF4-FFF2-40B4-BE49-F238E27FC236}">
                <a16:creationId xmlns:a16="http://schemas.microsoft.com/office/drawing/2014/main" id="{E3053303-1555-4614-897F-4B3D25DF4C98}"/>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9" name="Bildobjekt 8" descr="MSB Logotyp vit">
            <a:extLst>
              <a:ext uri="{FF2B5EF4-FFF2-40B4-BE49-F238E27FC236}">
                <a16:creationId xmlns:a16="http://schemas.microsoft.com/office/drawing/2014/main" id="{FEB3FE70-94B2-46E9-B618-19EE7B8667E0}"/>
              </a:ext>
            </a:extLst>
          </p:cNvPr>
          <p:cNvPicPr>
            <a:picLocks noChangeAspect="1"/>
          </p:cNvPicPr>
          <p:nvPr userDrawn="1"/>
        </p:nvPicPr>
        <p:blipFill>
          <a:blip r:embed="rId6"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38743247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Avslut">
    <p:bg>
      <p:bgPr>
        <a:solidFill>
          <a:srgbClr val="E4E4E1"/>
        </a:solidFill>
        <a:effectLst/>
      </p:bgPr>
    </p:bg>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2FDEBDE7-F704-4303-803A-AFE52A2CA7C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 y="498344"/>
            <a:ext cx="12192000" cy="6357866"/>
          </a:xfrm>
          <a:prstGeom prst="rect">
            <a:avLst/>
          </a:prstGeom>
        </p:spPr>
      </p:pic>
      <p:sp>
        <p:nvSpPr>
          <p:cNvPr id="2" name="Rubrik 1">
            <a:extLst>
              <a:ext uri="{FF2B5EF4-FFF2-40B4-BE49-F238E27FC236}">
                <a16:creationId xmlns:a16="http://schemas.microsoft.com/office/drawing/2014/main" id="{EBE1865B-0552-40AF-8E28-A27FB0A9BD3F}"/>
              </a:ext>
            </a:extLst>
          </p:cNvPr>
          <p:cNvSpPr>
            <a:spLocks noGrp="1"/>
          </p:cNvSpPr>
          <p:nvPr>
            <p:ph type="ctrTitle" hasCustomPrompt="1"/>
            <p:custDataLst>
              <p:tags r:id="rId1"/>
            </p:custDataLst>
          </p:nvPr>
        </p:nvSpPr>
        <p:spPr>
          <a:xfrm>
            <a:off x="2019298" y="1362077"/>
            <a:ext cx="8582400" cy="633743"/>
          </a:xfrm>
        </p:spPr>
        <p:txBody>
          <a:bodyPr anchor="b">
            <a:noAutofit/>
          </a:bodyPr>
          <a:lstStyle>
            <a:lvl1pPr algn="l">
              <a:defRPr sz="4000">
                <a:solidFill>
                  <a:srgbClr val="000000"/>
                </a:solidFill>
              </a:defRPr>
            </a:lvl1pPr>
          </a:lstStyle>
          <a:p>
            <a:r>
              <a:rPr lang="sv-SE" dirty="0"/>
              <a:t>Klicka här rubrik</a:t>
            </a:r>
          </a:p>
        </p:txBody>
      </p:sp>
      <p:sp>
        <p:nvSpPr>
          <p:cNvPr id="3" name="Underrubrik 2">
            <a:extLst>
              <a:ext uri="{FF2B5EF4-FFF2-40B4-BE49-F238E27FC236}">
                <a16:creationId xmlns:a16="http://schemas.microsoft.com/office/drawing/2014/main" id="{299A9531-F5BA-4E5C-BE21-C657CBE8E529}"/>
              </a:ext>
            </a:extLst>
          </p:cNvPr>
          <p:cNvSpPr>
            <a:spLocks noGrp="1"/>
          </p:cNvSpPr>
          <p:nvPr>
            <p:ph type="subTitle" idx="1"/>
            <p:custDataLst>
              <p:tags r:id="rId2"/>
            </p:custDataLst>
          </p:nvPr>
        </p:nvSpPr>
        <p:spPr>
          <a:xfrm>
            <a:off x="2019299" y="2046494"/>
            <a:ext cx="6608653" cy="1382506"/>
          </a:xfrm>
        </p:spPr>
        <p:txBody>
          <a:bodyPr/>
          <a:lstStyle>
            <a:lvl1pPr marL="0" indent="0" algn="l">
              <a:buNone/>
              <a:defRPr sz="2400">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om du vill redigera mall för underrubrikformat</a:t>
            </a:r>
            <a:endParaRPr lang="sv-SE" dirty="0"/>
          </a:p>
        </p:txBody>
      </p:sp>
      <p:pic>
        <p:nvPicPr>
          <p:cNvPr id="8" name="Bildobjekt 7" descr="MSB Logotyp">
            <a:extLst>
              <a:ext uri="{FF2B5EF4-FFF2-40B4-BE49-F238E27FC236}">
                <a16:creationId xmlns:a16="http://schemas.microsoft.com/office/drawing/2014/main" id="{95DD5985-A25E-4117-9500-0C11FF49A1F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83024" y="6123904"/>
            <a:ext cx="1287889" cy="571294"/>
          </a:xfrm>
          <a:prstGeom prst="rect">
            <a:avLst/>
          </a:prstGeom>
        </p:spPr>
      </p:pic>
      <p:sp>
        <p:nvSpPr>
          <p:cNvPr id="4" name="Rektangel 3" descr="TagShapePrint">
            <a:extLst>
              <a:ext uri="{FF2B5EF4-FFF2-40B4-BE49-F238E27FC236}">
                <a16:creationId xmlns:a16="http://schemas.microsoft.com/office/drawing/2014/main" id="{EBDDE36C-32A0-4EC1-BAB2-21D6BA9EC603}"/>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2065284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Rubrikbild med foto linjer vä">
    <p:bg>
      <p:bgPr>
        <a:solidFill>
          <a:srgbClr val="E4E4E1"/>
        </a:solidFill>
        <a:effectLst/>
      </p:bgPr>
    </p:bg>
    <p:spTree>
      <p:nvGrpSpPr>
        <p:cNvPr id="1" name=""/>
        <p:cNvGrpSpPr/>
        <p:nvPr/>
      </p:nvGrpSpPr>
      <p:grpSpPr>
        <a:xfrm>
          <a:off x="0" y="0"/>
          <a:ext cx="0" cy="0"/>
          <a:chOff x="0" y="0"/>
          <a:chExt cx="0" cy="0"/>
        </a:xfrm>
      </p:grpSpPr>
      <p:sp>
        <p:nvSpPr>
          <p:cNvPr id="5" name="Platshållare för bild 4">
            <a:extLst>
              <a:ext uri="{FF2B5EF4-FFF2-40B4-BE49-F238E27FC236}">
                <a16:creationId xmlns:a16="http://schemas.microsoft.com/office/drawing/2014/main" id="{32D2BC56-E5BB-4706-884F-E550DFE216E3}"/>
              </a:ext>
            </a:extLst>
          </p:cNvPr>
          <p:cNvSpPr>
            <a:spLocks noGrp="1"/>
          </p:cNvSpPr>
          <p:nvPr>
            <p:ph type="pic" sz="quarter" idx="10"/>
            <p:custDataLst>
              <p:tags r:id="rId1"/>
            </p:custDataLst>
          </p:nvPr>
        </p:nvSpPr>
        <p:spPr>
          <a:xfrm>
            <a:off x="-1" y="-1"/>
            <a:ext cx="12192001" cy="5992837"/>
          </a:xfrm>
          <a:solidFill>
            <a:srgbClr val="F7F7F7"/>
          </a:solidFill>
        </p:spPr>
        <p:txBody>
          <a:bodyPr>
            <a:normAutofit/>
          </a:bodyPr>
          <a:lstStyle>
            <a:lvl1pPr marL="0" indent="0" algn="ctr">
              <a:buNone/>
              <a:defRPr sz="1800">
                <a:solidFill>
                  <a:srgbClr val="000000"/>
                </a:solidFill>
              </a:defRPr>
            </a:lvl1pPr>
          </a:lstStyle>
          <a:p>
            <a:r>
              <a:rPr lang="sv-SE" smtClean="0"/>
              <a:t>Klicka på ikonen för att lägga till en bild</a:t>
            </a:r>
            <a:endParaRPr lang="sv-SE" dirty="0"/>
          </a:p>
        </p:txBody>
      </p:sp>
      <p:sp>
        <p:nvSpPr>
          <p:cNvPr id="2" name="Rubrik 1">
            <a:extLst>
              <a:ext uri="{FF2B5EF4-FFF2-40B4-BE49-F238E27FC236}">
                <a16:creationId xmlns:a16="http://schemas.microsoft.com/office/drawing/2014/main" id="{EBE1865B-0552-40AF-8E28-A27FB0A9BD3F}"/>
              </a:ext>
            </a:extLst>
          </p:cNvPr>
          <p:cNvSpPr>
            <a:spLocks noGrp="1"/>
          </p:cNvSpPr>
          <p:nvPr>
            <p:ph type="ctrTitle" hasCustomPrompt="1"/>
            <p:custDataLst>
              <p:tags r:id="rId2"/>
            </p:custDataLst>
          </p:nvPr>
        </p:nvSpPr>
        <p:spPr>
          <a:xfrm>
            <a:off x="2700000" y="3181641"/>
            <a:ext cx="6552933" cy="1147167"/>
          </a:xfrm>
          <a:noFill/>
        </p:spPr>
        <p:txBody>
          <a:bodyPr anchor="b">
            <a:noAutofit/>
          </a:bodyPr>
          <a:lstStyle>
            <a:lvl1pPr algn="l">
              <a:defRPr sz="4000">
                <a:solidFill>
                  <a:srgbClr val="000000"/>
                </a:solidFill>
              </a:defRPr>
            </a:lvl1pPr>
          </a:lstStyle>
          <a:p>
            <a:r>
              <a:rPr lang="sv-SE" dirty="0"/>
              <a:t>Klicka här för att skriva rubrik</a:t>
            </a:r>
          </a:p>
        </p:txBody>
      </p:sp>
      <p:sp>
        <p:nvSpPr>
          <p:cNvPr id="8" name="Platshållare för text 7">
            <a:extLst>
              <a:ext uri="{FF2B5EF4-FFF2-40B4-BE49-F238E27FC236}">
                <a16:creationId xmlns:a16="http://schemas.microsoft.com/office/drawing/2014/main" id="{276A06C7-2F99-435E-AEB4-A8BD2FF2811C}"/>
              </a:ext>
            </a:extLst>
          </p:cNvPr>
          <p:cNvSpPr>
            <a:spLocks noGrp="1"/>
          </p:cNvSpPr>
          <p:nvPr>
            <p:ph type="body" sz="quarter" idx="11" hasCustomPrompt="1"/>
            <p:custDataLst>
              <p:tags r:id="rId3"/>
            </p:custDataLst>
          </p:nvPr>
        </p:nvSpPr>
        <p:spPr>
          <a:xfrm flipH="1">
            <a:off x="-15240" y="-9053"/>
            <a:ext cx="4690800" cy="1875600"/>
          </a:xfrm>
          <a:blipFill>
            <a:blip r:embed="rId6"/>
            <a:stretch>
              <a:fillRect/>
            </a:stretch>
          </a:blipFill>
        </p:spPr>
        <p:txBody>
          <a:bodyPr/>
          <a:lstStyle>
            <a:lvl1pPr marL="0" indent="0">
              <a:buFontTx/>
              <a:buNone/>
              <a:defRPr>
                <a:solidFill>
                  <a:srgbClr val="000000"/>
                </a:solidFill>
              </a:defRPr>
            </a:lvl1pPr>
          </a:lstStyle>
          <a:p>
            <a:pPr lvl="0"/>
            <a:r>
              <a:rPr lang="sv-SE" dirty="0"/>
              <a:t> </a:t>
            </a:r>
          </a:p>
        </p:txBody>
      </p:sp>
      <p:sp>
        <p:nvSpPr>
          <p:cNvPr id="3" name="Rektangel 2" descr="TagShapePrint">
            <a:extLst>
              <a:ext uri="{FF2B5EF4-FFF2-40B4-BE49-F238E27FC236}">
                <a16:creationId xmlns:a16="http://schemas.microsoft.com/office/drawing/2014/main" id="{3D6D0EBF-3891-481A-A740-9B73D4E39495}"/>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358350215"/>
      </p:ext>
    </p:extLst>
  </p:cSld>
  <p:clrMapOvr>
    <a:masterClrMapping/>
  </p:clrMapOvr>
  <p:extLst mod="1">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Rubrikbild med foto linjer hö">
    <p:bg>
      <p:bgPr>
        <a:solidFill>
          <a:srgbClr val="E4E4E1"/>
        </a:solidFill>
        <a:effectLst/>
      </p:bgPr>
    </p:bg>
    <p:spTree>
      <p:nvGrpSpPr>
        <p:cNvPr id="1" name=""/>
        <p:cNvGrpSpPr/>
        <p:nvPr/>
      </p:nvGrpSpPr>
      <p:grpSpPr>
        <a:xfrm>
          <a:off x="0" y="0"/>
          <a:ext cx="0" cy="0"/>
          <a:chOff x="0" y="0"/>
          <a:chExt cx="0" cy="0"/>
        </a:xfrm>
      </p:grpSpPr>
      <p:sp>
        <p:nvSpPr>
          <p:cNvPr id="5" name="Platshållare för bild 4">
            <a:extLst>
              <a:ext uri="{FF2B5EF4-FFF2-40B4-BE49-F238E27FC236}">
                <a16:creationId xmlns:a16="http://schemas.microsoft.com/office/drawing/2014/main" id="{32D2BC56-E5BB-4706-884F-E550DFE216E3}"/>
              </a:ext>
            </a:extLst>
          </p:cNvPr>
          <p:cNvSpPr>
            <a:spLocks noGrp="1"/>
          </p:cNvSpPr>
          <p:nvPr>
            <p:ph type="pic" sz="quarter" idx="10"/>
            <p:custDataLst>
              <p:tags r:id="rId1"/>
            </p:custDataLst>
          </p:nvPr>
        </p:nvSpPr>
        <p:spPr>
          <a:xfrm>
            <a:off x="-1" y="-1"/>
            <a:ext cx="12192001" cy="5992837"/>
          </a:xfrm>
          <a:solidFill>
            <a:srgbClr val="F7F7F7"/>
          </a:solidFill>
        </p:spPr>
        <p:txBody>
          <a:bodyPr>
            <a:normAutofit/>
          </a:bodyPr>
          <a:lstStyle>
            <a:lvl1pPr marL="0" indent="0" algn="ctr">
              <a:buNone/>
              <a:defRPr sz="1800">
                <a:solidFill>
                  <a:srgbClr val="000000"/>
                </a:solidFill>
              </a:defRPr>
            </a:lvl1pPr>
          </a:lstStyle>
          <a:p>
            <a:r>
              <a:rPr lang="sv-SE" smtClean="0"/>
              <a:t>Klicka på ikonen för att lägga till en bild</a:t>
            </a:r>
            <a:endParaRPr lang="sv-SE" dirty="0"/>
          </a:p>
        </p:txBody>
      </p:sp>
      <p:sp>
        <p:nvSpPr>
          <p:cNvPr id="2" name="Rubrik 1">
            <a:extLst>
              <a:ext uri="{FF2B5EF4-FFF2-40B4-BE49-F238E27FC236}">
                <a16:creationId xmlns:a16="http://schemas.microsoft.com/office/drawing/2014/main" id="{EBE1865B-0552-40AF-8E28-A27FB0A9BD3F}"/>
              </a:ext>
            </a:extLst>
          </p:cNvPr>
          <p:cNvSpPr>
            <a:spLocks noGrp="1"/>
          </p:cNvSpPr>
          <p:nvPr>
            <p:ph type="ctrTitle" hasCustomPrompt="1"/>
            <p:custDataLst>
              <p:tags r:id="rId2"/>
            </p:custDataLst>
          </p:nvPr>
        </p:nvSpPr>
        <p:spPr>
          <a:xfrm>
            <a:off x="2700000" y="3181641"/>
            <a:ext cx="6552933" cy="1147167"/>
          </a:xfrm>
          <a:noFill/>
        </p:spPr>
        <p:txBody>
          <a:bodyPr anchor="b">
            <a:noAutofit/>
          </a:bodyPr>
          <a:lstStyle>
            <a:lvl1pPr algn="l">
              <a:defRPr sz="4000">
                <a:solidFill>
                  <a:srgbClr val="000000"/>
                </a:solidFill>
              </a:defRPr>
            </a:lvl1pPr>
          </a:lstStyle>
          <a:p>
            <a:r>
              <a:rPr lang="sv-SE" dirty="0"/>
              <a:t>Klicka här för att skriva rubrik</a:t>
            </a:r>
          </a:p>
        </p:txBody>
      </p:sp>
      <p:sp>
        <p:nvSpPr>
          <p:cNvPr id="8" name="Platshållare för text 7">
            <a:extLst>
              <a:ext uri="{FF2B5EF4-FFF2-40B4-BE49-F238E27FC236}">
                <a16:creationId xmlns:a16="http://schemas.microsoft.com/office/drawing/2014/main" id="{276A06C7-2F99-435E-AEB4-A8BD2FF2811C}"/>
              </a:ext>
            </a:extLst>
          </p:cNvPr>
          <p:cNvSpPr>
            <a:spLocks noGrp="1"/>
          </p:cNvSpPr>
          <p:nvPr>
            <p:ph type="body" sz="quarter" idx="11" hasCustomPrompt="1"/>
            <p:custDataLst>
              <p:tags r:id="rId3"/>
            </p:custDataLst>
          </p:nvPr>
        </p:nvSpPr>
        <p:spPr>
          <a:xfrm>
            <a:off x="7504510" y="-9053"/>
            <a:ext cx="4690800" cy="1875600"/>
          </a:xfrm>
          <a:blipFill>
            <a:blip r:embed="rId6"/>
            <a:stretch>
              <a:fillRect/>
            </a:stretch>
          </a:blipFill>
        </p:spPr>
        <p:txBody>
          <a:bodyPr/>
          <a:lstStyle>
            <a:lvl1pPr marL="0" indent="0">
              <a:buFontTx/>
              <a:buNone/>
              <a:defRPr>
                <a:solidFill>
                  <a:srgbClr val="000000"/>
                </a:solidFill>
              </a:defRPr>
            </a:lvl1pPr>
          </a:lstStyle>
          <a:p>
            <a:pPr lvl="0"/>
            <a:r>
              <a:rPr lang="sv-SE" dirty="0"/>
              <a:t> </a:t>
            </a:r>
          </a:p>
        </p:txBody>
      </p:sp>
      <p:sp>
        <p:nvSpPr>
          <p:cNvPr id="3" name="Rektangel 2" descr="TagShapePrint">
            <a:extLst>
              <a:ext uri="{FF2B5EF4-FFF2-40B4-BE49-F238E27FC236}">
                <a16:creationId xmlns:a16="http://schemas.microsoft.com/office/drawing/2014/main" id="{61CD9792-B3DA-483F-864B-624F57AED9E0}"/>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830483724"/>
      </p:ext>
    </p:extLst>
  </p:cSld>
  <p:clrMapOvr>
    <a:masterClrMapping/>
  </p:clrMapOvr>
  <p:extLst mod="1">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Avsnittsrubrik med foto">
    <p:spTree>
      <p:nvGrpSpPr>
        <p:cNvPr id="1" name=""/>
        <p:cNvGrpSpPr/>
        <p:nvPr/>
      </p:nvGrpSpPr>
      <p:grpSpPr>
        <a:xfrm>
          <a:off x="0" y="0"/>
          <a:ext cx="0" cy="0"/>
          <a:chOff x="0" y="0"/>
          <a:chExt cx="0" cy="0"/>
        </a:xfrm>
      </p:grpSpPr>
      <p:sp>
        <p:nvSpPr>
          <p:cNvPr id="5" name="Platshållare för bild 4">
            <a:extLst>
              <a:ext uri="{FF2B5EF4-FFF2-40B4-BE49-F238E27FC236}">
                <a16:creationId xmlns:a16="http://schemas.microsoft.com/office/drawing/2014/main" id="{DC4CC64D-0556-4EE6-8C65-19C67B09D47C}"/>
              </a:ext>
            </a:extLst>
          </p:cNvPr>
          <p:cNvSpPr>
            <a:spLocks noGrp="1"/>
          </p:cNvSpPr>
          <p:nvPr>
            <p:ph type="pic" sz="quarter" idx="10"/>
            <p:custDataLst>
              <p:tags r:id="rId1"/>
            </p:custDataLst>
          </p:nvPr>
        </p:nvSpPr>
        <p:spPr>
          <a:xfrm>
            <a:off x="0" y="0"/>
            <a:ext cx="12192000" cy="6858000"/>
          </a:xfrm>
          <a:solidFill>
            <a:srgbClr val="F7F7F7"/>
          </a:solidFill>
        </p:spPr>
        <p:txBody>
          <a:bodyPr>
            <a:normAutofit/>
          </a:bodyPr>
          <a:lstStyle>
            <a:lvl1pPr marL="0" indent="0" algn="ctr">
              <a:buNone/>
              <a:defRPr sz="1800">
                <a:solidFill>
                  <a:srgbClr val="000000"/>
                </a:solidFill>
              </a:defRPr>
            </a:lvl1pPr>
          </a:lstStyle>
          <a:p>
            <a:r>
              <a:rPr lang="sv-SE" smtClean="0"/>
              <a:t>Klicka på ikonen för att lägga till en bild</a:t>
            </a:r>
            <a:endParaRPr lang="sv-SE" dirty="0"/>
          </a:p>
        </p:txBody>
      </p:sp>
      <p:sp>
        <p:nvSpPr>
          <p:cNvPr id="2" name="Rubrik 1">
            <a:extLst>
              <a:ext uri="{FF2B5EF4-FFF2-40B4-BE49-F238E27FC236}">
                <a16:creationId xmlns:a16="http://schemas.microsoft.com/office/drawing/2014/main" id="{8F835B8C-07AB-41CC-9E71-C4867F754040}"/>
              </a:ext>
            </a:extLst>
          </p:cNvPr>
          <p:cNvSpPr>
            <a:spLocks noGrp="1"/>
          </p:cNvSpPr>
          <p:nvPr>
            <p:ph type="title" hasCustomPrompt="1"/>
            <p:custDataLst>
              <p:tags r:id="rId2"/>
            </p:custDataLst>
          </p:nvPr>
        </p:nvSpPr>
        <p:spPr>
          <a:xfrm>
            <a:off x="2700652" y="1368000"/>
            <a:ext cx="6552000" cy="1273968"/>
          </a:xfrm>
        </p:spPr>
        <p:txBody>
          <a:bodyPr anchor="t"/>
          <a:lstStyle>
            <a:lvl1pPr>
              <a:defRPr sz="4000">
                <a:solidFill>
                  <a:srgbClr val="000000"/>
                </a:solidFill>
              </a:defRPr>
            </a:lvl1pPr>
          </a:lstStyle>
          <a:p>
            <a:r>
              <a:rPr lang="sv-SE" dirty="0"/>
              <a:t>Klicka här för att skriva rubrik</a:t>
            </a:r>
          </a:p>
        </p:txBody>
      </p:sp>
      <p:sp>
        <p:nvSpPr>
          <p:cNvPr id="3" name="Rektangel 2" descr="TagShapePrint">
            <a:extLst>
              <a:ext uri="{FF2B5EF4-FFF2-40B4-BE49-F238E27FC236}">
                <a16:creationId xmlns:a16="http://schemas.microsoft.com/office/drawing/2014/main" id="{A15B28B4-2D13-4E26-ADD9-0E1AA3CC18C6}"/>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159535685"/>
      </p:ext>
    </p:extLst>
  </p:cSld>
  <p:clrMapOvr>
    <a:masterClrMapping/>
  </p:clrMapOvr>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smtClean="0"/>
              <a:t>Klicka här för att ändra format</a:t>
            </a:r>
            <a:endParaRPr lang="sv-SE" dirty="0"/>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Rektangel 3" descr="TagShapePrint">
            <a:extLst>
              <a:ext uri="{FF2B5EF4-FFF2-40B4-BE49-F238E27FC236}">
                <a16:creationId xmlns:a16="http://schemas.microsoft.com/office/drawing/2014/main" id="{32D0FF3B-541A-4046-ADC9-AA4ECAEB50A9}"/>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896322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Innehåll med foto och textruta röd">
    <p:bg>
      <p:bgPr>
        <a:solidFill>
          <a:srgbClr val="FFFFFF"/>
        </a:solidFill>
        <a:effectLst/>
      </p:bgPr>
    </p:bg>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8C8263F2-B4B2-49CB-80FF-B28F3C05F0F4}"/>
              </a:ext>
            </a:extLst>
          </p:cNvPr>
          <p:cNvSpPr>
            <a:spLocks noGrp="1"/>
          </p:cNvSpPr>
          <p:nvPr>
            <p:ph type="pic" sz="quarter" idx="11"/>
            <p:custDataLst>
              <p:tags r:id="rId1"/>
            </p:custDataLst>
          </p:nvPr>
        </p:nvSpPr>
        <p:spPr>
          <a:xfrm>
            <a:off x="0" y="0"/>
            <a:ext cx="12192000" cy="6858000"/>
          </a:xfrm>
          <a:solidFill>
            <a:srgbClr val="F7F7F7"/>
          </a:solidFill>
        </p:spPr>
        <p:txBody>
          <a:bodyPr>
            <a:normAutofit/>
          </a:bodyPr>
          <a:lstStyle>
            <a:lvl1pPr marL="0" indent="0" algn="ctr">
              <a:buNone/>
              <a:defRPr sz="1800">
                <a:solidFill>
                  <a:srgbClr val="000000"/>
                </a:solidFill>
              </a:defRPr>
            </a:lvl1pPr>
          </a:lstStyle>
          <a:p>
            <a:r>
              <a:rPr lang="sv-SE" smtClean="0"/>
              <a:t>Klicka på ikonen för att lägga till en bild</a:t>
            </a:r>
            <a:endParaRPr lang="sv-SE" dirty="0"/>
          </a:p>
        </p:txBody>
      </p:sp>
      <p:sp>
        <p:nvSpPr>
          <p:cNvPr id="5" name="Platshållare för text 4">
            <a:extLst>
              <a:ext uri="{FF2B5EF4-FFF2-40B4-BE49-F238E27FC236}">
                <a16:creationId xmlns:a16="http://schemas.microsoft.com/office/drawing/2014/main" id="{CEC4278E-C033-4F73-BA2E-69DCE0AB0022}"/>
              </a:ext>
            </a:extLst>
          </p:cNvPr>
          <p:cNvSpPr>
            <a:spLocks noGrp="1"/>
          </p:cNvSpPr>
          <p:nvPr>
            <p:ph type="body" sz="quarter" idx="10"/>
            <p:custDataLst>
              <p:tags r:id="rId2"/>
            </p:custDataLst>
          </p:nvPr>
        </p:nvSpPr>
        <p:spPr>
          <a:xfrm>
            <a:off x="1" y="1252147"/>
            <a:ext cx="4557978" cy="2652665"/>
          </a:xfrm>
          <a:gradFill>
            <a:gsLst>
              <a:gs pos="100000">
                <a:schemeClr val="bg1"/>
              </a:gs>
              <a:gs pos="3000">
                <a:schemeClr val="accent1"/>
              </a:gs>
              <a:gs pos="0">
                <a:schemeClr val="bg1"/>
              </a:gs>
              <a:gs pos="0">
                <a:schemeClr val="accent1"/>
              </a:gs>
              <a:gs pos="3000">
                <a:schemeClr val="accent1"/>
              </a:gs>
              <a:gs pos="4000">
                <a:schemeClr val="accent1"/>
              </a:gs>
              <a:gs pos="0">
                <a:schemeClr val="accent1"/>
              </a:gs>
              <a:gs pos="4000">
                <a:schemeClr val="bg1"/>
              </a:gs>
            </a:gsLst>
            <a:lin ang="0" scaled="1"/>
          </a:gradFill>
        </p:spPr>
        <p:txBody>
          <a:bodyPr lIns="504000" tIns="396000" rIns="504000" bIns="396000">
            <a:noAutofit/>
          </a:bodyPr>
          <a:lstStyle>
            <a:lvl1pPr marL="0" indent="0" algn="l">
              <a:lnSpc>
                <a:spcPct val="170000"/>
              </a:lnSpc>
              <a:spcBef>
                <a:spcPts val="0"/>
              </a:spcBef>
              <a:buNone/>
              <a:defRPr sz="1400">
                <a:solidFill>
                  <a:srgbClr val="000000"/>
                </a:solidFill>
              </a:defRPr>
            </a:lvl1pPr>
          </a:lstStyle>
          <a:p>
            <a:pPr lvl="0"/>
            <a:r>
              <a:rPr lang="sv-SE" smtClean="0"/>
              <a:t>Redigera format för bakgrundstext</a:t>
            </a:r>
          </a:p>
        </p:txBody>
      </p:sp>
      <p:sp>
        <p:nvSpPr>
          <p:cNvPr id="2" name="Rektangel 1" descr="TagShapePrint">
            <a:extLst>
              <a:ext uri="{FF2B5EF4-FFF2-40B4-BE49-F238E27FC236}">
                <a16:creationId xmlns:a16="http://schemas.microsoft.com/office/drawing/2014/main" id="{C73F3707-EE23-4555-81ED-EFCFC740D449}"/>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7220633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Innehåll med foto och textruta lila">
    <p:bg>
      <p:bgPr>
        <a:solidFill>
          <a:srgbClr val="FFFFFF"/>
        </a:solidFill>
        <a:effectLst/>
      </p:bgPr>
    </p:bg>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8C8263F2-B4B2-49CB-80FF-B28F3C05F0F4}"/>
              </a:ext>
            </a:extLst>
          </p:cNvPr>
          <p:cNvSpPr>
            <a:spLocks noGrp="1"/>
          </p:cNvSpPr>
          <p:nvPr>
            <p:ph type="pic" sz="quarter" idx="11"/>
            <p:custDataLst>
              <p:tags r:id="rId1"/>
            </p:custDataLst>
          </p:nvPr>
        </p:nvSpPr>
        <p:spPr>
          <a:xfrm>
            <a:off x="0" y="0"/>
            <a:ext cx="12192000" cy="6858000"/>
          </a:xfrm>
          <a:solidFill>
            <a:srgbClr val="F7F7F7"/>
          </a:solidFill>
        </p:spPr>
        <p:txBody>
          <a:bodyPr>
            <a:normAutofit/>
          </a:bodyPr>
          <a:lstStyle>
            <a:lvl1pPr marL="0" indent="0" algn="ctr">
              <a:buNone/>
              <a:defRPr sz="1800">
                <a:solidFill>
                  <a:srgbClr val="000000"/>
                </a:solidFill>
              </a:defRPr>
            </a:lvl1pPr>
          </a:lstStyle>
          <a:p>
            <a:r>
              <a:rPr lang="sv-SE" smtClean="0"/>
              <a:t>Klicka på ikonen för att lägga till en bild</a:t>
            </a:r>
            <a:endParaRPr lang="sv-SE" dirty="0"/>
          </a:p>
        </p:txBody>
      </p:sp>
      <p:sp>
        <p:nvSpPr>
          <p:cNvPr id="5" name="Platshållare för text 4">
            <a:extLst>
              <a:ext uri="{FF2B5EF4-FFF2-40B4-BE49-F238E27FC236}">
                <a16:creationId xmlns:a16="http://schemas.microsoft.com/office/drawing/2014/main" id="{CEC4278E-C033-4F73-BA2E-69DCE0AB0022}"/>
              </a:ext>
            </a:extLst>
          </p:cNvPr>
          <p:cNvSpPr>
            <a:spLocks noGrp="1"/>
          </p:cNvSpPr>
          <p:nvPr>
            <p:ph type="body" sz="quarter" idx="10"/>
            <p:custDataLst>
              <p:tags r:id="rId2"/>
            </p:custDataLst>
          </p:nvPr>
        </p:nvSpPr>
        <p:spPr>
          <a:xfrm>
            <a:off x="7633831" y="1287034"/>
            <a:ext cx="4558169" cy="2652665"/>
          </a:xfrm>
          <a:gradFill flip="none" rotWithShape="1">
            <a:gsLst>
              <a:gs pos="100000">
                <a:schemeClr val="accent2"/>
              </a:gs>
              <a:gs pos="99000">
                <a:schemeClr val="accent2"/>
              </a:gs>
              <a:gs pos="0">
                <a:schemeClr val="bg1"/>
              </a:gs>
              <a:gs pos="100000">
                <a:schemeClr val="accent2"/>
              </a:gs>
              <a:gs pos="96000">
                <a:schemeClr val="bg1"/>
              </a:gs>
              <a:gs pos="100000">
                <a:schemeClr val="accent2"/>
              </a:gs>
              <a:gs pos="100000">
                <a:schemeClr val="accent2"/>
              </a:gs>
              <a:gs pos="96000">
                <a:schemeClr val="accent2"/>
              </a:gs>
            </a:gsLst>
            <a:lin ang="0" scaled="1"/>
            <a:tileRect/>
          </a:gradFill>
        </p:spPr>
        <p:txBody>
          <a:bodyPr lIns="504000" tIns="396000" rIns="504000" bIns="396000">
            <a:noAutofit/>
          </a:bodyPr>
          <a:lstStyle>
            <a:lvl1pPr marL="0" indent="0" algn="l">
              <a:buNone/>
              <a:defRPr sz="1400">
                <a:solidFill>
                  <a:srgbClr val="000000"/>
                </a:solidFill>
              </a:defRPr>
            </a:lvl1pPr>
          </a:lstStyle>
          <a:p>
            <a:pPr lvl="0"/>
            <a:r>
              <a:rPr lang="sv-SE" smtClean="0"/>
              <a:t>Redigera format för bakgrundstext</a:t>
            </a:r>
          </a:p>
        </p:txBody>
      </p:sp>
      <p:sp>
        <p:nvSpPr>
          <p:cNvPr id="2" name="Rektangel 1" descr="TagShapePrint">
            <a:extLst>
              <a:ext uri="{FF2B5EF4-FFF2-40B4-BE49-F238E27FC236}">
                <a16:creationId xmlns:a16="http://schemas.microsoft.com/office/drawing/2014/main" id="{B148343D-9557-4981-AFCA-B7C27BDB8ECF}"/>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5893825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Rubrik och innehåll linj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smtClean="0"/>
              <a:t>Klicka här för att ändra format</a:t>
            </a:r>
            <a:endParaRPr lang="sv-SE"/>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pic>
        <p:nvPicPr>
          <p:cNvPr id="5" name="Bildobjekt 4">
            <a:extLst>
              <a:ext uri="{FF2B5EF4-FFF2-40B4-BE49-F238E27FC236}">
                <a16:creationId xmlns:a16="http://schemas.microsoft.com/office/drawing/2014/main" id="{C04498F7-0638-4AA2-AE84-6B87E650F4B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flipV="1">
            <a:off x="-1" y="5586311"/>
            <a:ext cx="3229200" cy="1269807"/>
          </a:xfrm>
          <a:prstGeom prst="rect">
            <a:avLst/>
          </a:prstGeom>
        </p:spPr>
      </p:pic>
      <p:sp>
        <p:nvSpPr>
          <p:cNvPr id="4" name="Rektangel 3" descr="TagShapePrint">
            <a:extLst>
              <a:ext uri="{FF2B5EF4-FFF2-40B4-BE49-F238E27FC236}">
                <a16:creationId xmlns:a16="http://schemas.microsoft.com/office/drawing/2014/main" id="{1474FF95-72CE-4F15-A907-790A9405D517}"/>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4899512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Endast rubrik linj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000000"/>
                </a:solidFill>
              </a:defRPr>
            </a:lvl1pPr>
          </a:lstStyle>
          <a:p>
            <a:r>
              <a:rPr lang="sv-SE" smtClean="0"/>
              <a:t>Klicka här för att ändra format</a:t>
            </a:r>
            <a:endParaRPr lang="sv-SE"/>
          </a:p>
        </p:txBody>
      </p:sp>
      <p:pic>
        <p:nvPicPr>
          <p:cNvPr id="3" name="Bildobjekt 2">
            <a:extLst>
              <a:ext uri="{FF2B5EF4-FFF2-40B4-BE49-F238E27FC236}">
                <a16:creationId xmlns:a16="http://schemas.microsoft.com/office/drawing/2014/main" id="{819B8F01-128B-4BA1-A84C-B56BAFCFE7F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1" y="5586311"/>
            <a:ext cx="3229200" cy="1269807"/>
          </a:xfrm>
          <a:prstGeom prst="rect">
            <a:avLst/>
          </a:prstGeom>
        </p:spPr>
      </p:pic>
      <p:sp>
        <p:nvSpPr>
          <p:cNvPr id="4" name="Rektangel 3" descr="TagShapePrint">
            <a:extLst>
              <a:ext uri="{FF2B5EF4-FFF2-40B4-BE49-F238E27FC236}">
                <a16:creationId xmlns:a16="http://schemas.microsoft.com/office/drawing/2014/main" id="{E6DFBAEC-38E5-4D97-A612-5262025ED7F7}"/>
              </a:ext>
            </a:extLst>
          </p:cNvPr>
          <p:cNvSpPr/>
          <p:nvPr userDrawn="1">
            <p:custDataLst>
              <p:tags r:id="rId2"/>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9906296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Grå, rubrik och innehåll linjer">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smtClean="0"/>
              <a:t>Klicka här för att ändra format</a:t>
            </a:r>
            <a:endParaRPr lang="sv-SE"/>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pic>
        <p:nvPicPr>
          <p:cNvPr id="5" name="Bildobjekt 4">
            <a:extLst>
              <a:ext uri="{FF2B5EF4-FFF2-40B4-BE49-F238E27FC236}">
                <a16:creationId xmlns:a16="http://schemas.microsoft.com/office/drawing/2014/main" id="{C04498F7-0638-4AA2-AE84-6B87E650F4B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flipV="1">
            <a:off x="-1" y="5586311"/>
            <a:ext cx="3229200" cy="1269807"/>
          </a:xfrm>
          <a:prstGeom prst="rect">
            <a:avLst/>
          </a:prstGeom>
        </p:spPr>
      </p:pic>
      <p:sp>
        <p:nvSpPr>
          <p:cNvPr id="4" name="Rektangel 3" descr="TagShapePrint">
            <a:extLst>
              <a:ext uri="{FF2B5EF4-FFF2-40B4-BE49-F238E27FC236}">
                <a16:creationId xmlns:a16="http://schemas.microsoft.com/office/drawing/2014/main" id="{54308DC1-56E8-4359-819D-8BB65DF4D55E}"/>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8372878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Grå, endast rubrik linjer">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000000"/>
                </a:solidFill>
              </a:defRPr>
            </a:lvl1pPr>
          </a:lstStyle>
          <a:p>
            <a:r>
              <a:rPr lang="sv-SE" smtClean="0"/>
              <a:t>Klicka här för att ändra format</a:t>
            </a:r>
            <a:endParaRPr lang="sv-SE"/>
          </a:p>
        </p:txBody>
      </p:sp>
      <p:pic>
        <p:nvPicPr>
          <p:cNvPr id="3" name="Bildobjekt 2">
            <a:extLst>
              <a:ext uri="{FF2B5EF4-FFF2-40B4-BE49-F238E27FC236}">
                <a16:creationId xmlns:a16="http://schemas.microsoft.com/office/drawing/2014/main" id="{819B8F01-128B-4BA1-A84C-B56BAFCFE7F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1" y="5586311"/>
            <a:ext cx="3229200" cy="1269807"/>
          </a:xfrm>
          <a:prstGeom prst="rect">
            <a:avLst/>
          </a:prstGeom>
        </p:spPr>
      </p:pic>
      <p:sp>
        <p:nvSpPr>
          <p:cNvPr id="4" name="Rektangel 3" descr="TagShapePrint">
            <a:extLst>
              <a:ext uri="{FF2B5EF4-FFF2-40B4-BE49-F238E27FC236}">
                <a16:creationId xmlns:a16="http://schemas.microsoft.com/office/drawing/2014/main" id="{52965331-77AE-4EFA-821D-2E502D8BBE29}"/>
              </a:ext>
            </a:extLst>
          </p:cNvPr>
          <p:cNvSpPr/>
          <p:nvPr userDrawn="1">
            <p:custDataLst>
              <p:tags r:id="rId2"/>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405159144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Rubrik och innehåll rött strec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smtClean="0"/>
              <a:t>Klicka här för att ändra format</a:t>
            </a:r>
            <a:endParaRPr lang="sv-SE"/>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ktangel 3">
            <a:extLst>
              <a:ext uri="{FF2B5EF4-FFF2-40B4-BE49-F238E27FC236}">
                <a16:creationId xmlns:a16="http://schemas.microsoft.com/office/drawing/2014/main" id="{86B669AE-DB11-48D9-AF4B-A358921646CB}"/>
              </a:ext>
            </a:extLst>
          </p:cNvPr>
          <p:cNvSpPr/>
          <p:nvPr>
            <p:custDataLst>
              <p:tags r:id="rId3"/>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6CDF3D6E-D108-415E-8D5A-BD46F9E0757D}"/>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0857401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Endast rubrik rött strec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000000"/>
                </a:solidFill>
              </a:defRPr>
            </a:lvl1pPr>
          </a:lstStyle>
          <a:p>
            <a:r>
              <a:rPr lang="sv-SE" smtClean="0"/>
              <a:t>Klicka här för att ändra format</a:t>
            </a:r>
            <a:endParaRPr lang="sv-SE"/>
          </a:p>
        </p:txBody>
      </p:sp>
      <p:sp>
        <p:nvSpPr>
          <p:cNvPr id="4" name="Rektangel 3">
            <a:extLst>
              <a:ext uri="{FF2B5EF4-FFF2-40B4-BE49-F238E27FC236}">
                <a16:creationId xmlns:a16="http://schemas.microsoft.com/office/drawing/2014/main" id="{42699372-AE26-4104-A617-190897B6B5EE}"/>
              </a:ext>
            </a:extLst>
          </p:cNvPr>
          <p:cNvSpPr/>
          <p:nvPr>
            <p:custDataLst>
              <p:tags r:id="rId2"/>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3" name="Rektangel 2" descr="TagShapePrint">
            <a:extLst>
              <a:ext uri="{FF2B5EF4-FFF2-40B4-BE49-F238E27FC236}">
                <a16:creationId xmlns:a16="http://schemas.microsoft.com/office/drawing/2014/main" id="{F5304C78-2B55-4DEC-9EA7-F3D8D674318F}"/>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9656282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Foto med text rött strec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000000"/>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238408" y="0"/>
            <a:ext cx="5857592"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ktangel 3">
            <a:extLst>
              <a:ext uri="{FF2B5EF4-FFF2-40B4-BE49-F238E27FC236}">
                <a16:creationId xmlns:a16="http://schemas.microsoft.com/office/drawing/2014/main" id="{E91D795D-EC75-4887-AD5B-C2D7BBDFC584}"/>
              </a:ext>
            </a:extLst>
          </p:cNvPr>
          <p:cNvSpPr/>
          <p:nvPr>
            <p:custDataLst>
              <p:tags r:id="rId4"/>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33AA8698-4192-4498-8F9A-9812855A80CA}"/>
              </a:ext>
            </a:extLst>
          </p:cNvPr>
          <p:cNvSpPr/>
          <p:nvPr userDrawn="1">
            <p:custDataLst>
              <p:tags r:id="rId5"/>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1287868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Grå, rubrik och innehåll rött streck">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smtClean="0"/>
              <a:t>Klicka här för att ändra format</a:t>
            </a:r>
            <a:endParaRPr lang="sv-SE"/>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ktangel 3">
            <a:extLst>
              <a:ext uri="{FF2B5EF4-FFF2-40B4-BE49-F238E27FC236}">
                <a16:creationId xmlns:a16="http://schemas.microsoft.com/office/drawing/2014/main" id="{86B669AE-DB11-48D9-AF4B-A358921646CB}"/>
              </a:ext>
            </a:extLst>
          </p:cNvPr>
          <p:cNvSpPr/>
          <p:nvPr>
            <p:custDataLst>
              <p:tags r:id="rId3"/>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B2533FB9-D3CB-4513-AF01-6865DE324090}"/>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393718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F835B8C-07AB-41CC-9E71-C4867F754040}"/>
              </a:ext>
            </a:extLst>
          </p:cNvPr>
          <p:cNvSpPr>
            <a:spLocks noGrp="1"/>
          </p:cNvSpPr>
          <p:nvPr>
            <p:ph type="title" hasCustomPrompt="1"/>
            <p:custDataLst>
              <p:tags r:id="rId1"/>
            </p:custDataLst>
          </p:nvPr>
        </p:nvSpPr>
        <p:spPr>
          <a:xfrm>
            <a:off x="1774800" y="1368000"/>
            <a:ext cx="8582400" cy="1273968"/>
          </a:xfrm>
        </p:spPr>
        <p:txBody>
          <a:bodyPr anchor="b"/>
          <a:lstStyle>
            <a:lvl1pPr>
              <a:defRPr sz="4000">
                <a:solidFill>
                  <a:srgbClr val="000000"/>
                </a:solidFill>
              </a:defRPr>
            </a:lvl1pPr>
          </a:lstStyle>
          <a:p>
            <a:r>
              <a:rPr lang="sv-SE" dirty="0"/>
              <a:t>Klicka här för att skriva rubrik</a:t>
            </a:r>
          </a:p>
        </p:txBody>
      </p:sp>
      <p:sp>
        <p:nvSpPr>
          <p:cNvPr id="3" name="Platshållare för text 2">
            <a:extLst>
              <a:ext uri="{FF2B5EF4-FFF2-40B4-BE49-F238E27FC236}">
                <a16:creationId xmlns:a16="http://schemas.microsoft.com/office/drawing/2014/main" id="{3C714B15-840F-4937-81D0-04D9058592A4}"/>
              </a:ext>
            </a:extLst>
          </p:cNvPr>
          <p:cNvSpPr>
            <a:spLocks noGrp="1"/>
          </p:cNvSpPr>
          <p:nvPr>
            <p:ph type="body" idx="1"/>
            <p:custDataLst>
              <p:tags r:id="rId2"/>
            </p:custDataLst>
          </p:nvPr>
        </p:nvSpPr>
        <p:spPr>
          <a:xfrm>
            <a:off x="1774800" y="2673745"/>
            <a:ext cx="8582400" cy="633743"/>
          </a:xfrm>
        </p:spPr>
        <p:txBody>
          <a:bodyPr/>
          <a:lstStyle>
            <a:lvl1pPr marL="0" indent="0">
              <a:buNone/>
              <a:defRPr sz="2400">
                <a:solidFill>
                  <a:srgbClr val="00000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Redigera format för bakgrundstext</a:t>
            </a:r>
          </a:p>
        </p:txBody>
      </p:sp>
      <p:sp>
        <p:nvSpPr>
          <p:cNvPr id="4" name="Rektangel 3" descr="TagShapePrint">
            <a:extLst>
              <a:ext uri="{FF2B5EF4-FFF2-40B4-BE49-F238E27FC236}">
                <a16:creationId xmlns:a16="http://schemas.microsoft.com/office/drawing/2014/main" id="{4A1CEAEA-19DE-4D04-BA56-BDA29032A8C8}"/>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42497232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Grå, endast rubrik rött streck">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000000"/>
                </a:solidFill>
              </a:defRPr>
            </a:lvl1pPr>
          </a:lstStyle>
          <a:p>
            <a:r>
              <a:rPr lang="sv-SE" smtClean="0"/>
              <a:t>Klicka här för att ändra format</a:t>
            </a:r>
            <a:endParaRPr lang="sv-SE"/>
          </a:p>
        </p:txBody>
      </p:sp>
      <p:sp>
        <p:nvSpPr>
          <p:cNvPr id="4" name="Rektangel 3">
            <a:extLst>
              <a:ext uri="{FF2B5EF4-FFF2-40B4-BE49-F238E27FC236}">
                <a16:creationId xmlns:a16="http://schemas.microsoft.com/office/drawing/2014/main" id="{42699372-AE26-4104-A617-190897B6B5EE}"/>
              </a:ext>
            </a:extLst>
          </p:cNvPr>
          <p:cNvSpPr/>
          <p:nvPr>
            <p:custDataLst>
              <p:tags r:id="rId2"/>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3" name="Rektangel 2" descr="TagShapePrint">
            <a:extLst>
              <a:ext uri="{FF2B5EF4-FFF2-40B4-BE49-F238E27FC236}">
                <a16:creationId xmlns:a16="http://schemas.microsoft.com/office/drawing/2014/main" id="{189061F8-55E7-49B6-9AEF-E1D14A4DD197}"/>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0224064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Grå, foto med text rött streck">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000000"/>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238408" y="0"/>
            <a:ext cx="5857592"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ktangel 3">
            <a:extLst>
              <a:ext uri="{FF2B5EF4-FFF2-40B4-BE49-F238E27FC236}">
                <a16:creationId xmlns:a16="http://schemas.microsoft.com/office/drawing/2014/main" id="{E91D795D-EC75-4887-AD5B-C2D7BBDFC584}"/>
              </a:ext>
            </a:extLst>
          </p:cNvPr>
          <p:cNvSpPr/>
          <p:nvPr>
            <p:custDataLst>
              <p:tags r:id="rId4"/>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32E03C5E-1186-4165-9246-C2BDBD802763}"/>
              </a:ext>
            </a:extLst>
          </p:cNvPr>
          <p:cNvSpPr/>
          <p:nvPr userDrawn="1">
            <p:custDataLst>
              <p:tags r:id="rId5"/>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90486622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Mörkgrå, rubrik och innehåll rött streck">
    <p:bg>
      <p:bgPr>
        <a:solidFill>
          <a:srgbClr val="4A494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FFFFFF"/>
                </a:solidFill>
              </a:defRPr>
            </a:lvl1pPr>
          </a:lstStyle>
          <a:p>
            <a:r>
              <a:rPr lang="sv-SE" smtClean="0"/>
              <a:t>Klicka här för att ändra format</a:t>
            </a:r>
            <a:endParaRPr lang="sv-SE"/>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ktangel 3">
            <a:extLst>
              <a:ext uri="{FF2B5EF4-FFF2-40B4-BE49-F238E27FC236}">
                <a16:creationId xmlns:a16="http://schemas.microsoft.com/office/drawing/2014/main" id="{86B669AE-DB11-48D9-AF4B-A358921646CB}"/>
              </a:ext>
            </a:extLst>
          </p:cNvPr>
          <p:cNvSpPr/>
          <p:nvPr>
            <p:custDataLst>
              <p:tags r:id="rId3"/>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7" name="Rektangel 6" descr="TagShapePrint">
            <a:extLst>
              <a:ext uri="{FF2B5EF4-FFF2-40B4-BE49-F238E27FC236}">
                <a16:creationId xmlns:a16="http://schemas.microsoft.com/office/drawing/2014/main" id="{F7952798-40F2-43AF-ADCB-0F92798101F8}"/>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11" name="Bildobjekt 10" descr="MSB Logotyp vit">
            <a:extLst>
              <a:ext uri="{FF2B5EF4-FFF2-40B4-BE49-F238E27FC236}">
                <a16:creationId xmlns:a16="http://schemas.microsoft.com/office/drawing/2014/main" id="{F1B410AC-55C0-4955-B070-81E9EC800439}"/>
              </a:ext>
            </a:extLst>
          </p:cNvPr>
          <p:cNvPicPr>
            <a:picLocks noChangeAspect="1"/>
          </p:cNvPicPr>
          <p:nvPr userDrawn="1"/>
        </p:nvPicPr>
        <p:blipFill>
          <a:blip r:embed="rId6"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38571070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Only" preserve="1">
  <p:cSld name="Mörkgrå, endast rubrik rött streck">
    <p:bg>
      <p:bgPr>
        <a:solidFill>
          <a:srgbClr val="4A494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FFFFFF"/>
                </a:solidFill>
              </a:defRPr>
            </a:lvl1pPr>
          </a:lstStyle>
          <a:p>
            <a:r>
              <a:rPr lang="sv-SE" smtClean="0"/>
              <a:t>Klicka här för att ändra format</a:t>
            </a:r>
            <a:endParaRPr lang="sv-SE"/>
          </a:p>
        </p:txBody>
      </p:sp>
      <p:sp>
        <p:nvSpPr>
          <p:cNvPr id="4" name="Rektangel 3">
            <a:extLst>
              <a:ext uri="{FF2B5EF4-FFF2-40B4-BE49-F238E27FC236}">
                <a16:creationId xmlns:a16="http://schemas.microsoft.com/office/drawing/2014/main" id="{42699372-AE26-4104-A617-190897B6B5EE}"/>
              </a:ext>
            </a:extLst>
          </p:cNvPr>
          <p:cNvSpPr/>
          <p:nvPr>
            <p:custDataLst>
              <p:tags r:id="rId2"/>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3" name="Rektangel 2" descr="TagShapePrint">
            <a:extLst>
              <a:ext uri="{FF2B5EF4-FFF2-40B4-BE49-F238E27FC236}">
                <a16:creationId xmlns:a16="http://schemas.microsoft.com/office/drawing/2014/main" id="{3EB786C1-5062-47EE-A182-4CBD58D4B380}"/>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10" name="Bildobjekt 9" descr="MSB Logotyp vit">
            <a:extLst>
              <a:ext uri="{FF2B5EF4-FFF2-40B4-BE49-F238E27FC236}">
                <a16:creationId xmlns:a16="http://schemas.microsoft.com/office/drawing/2014/main" id="{F530D0E8-4E0D-4D85-AB67-CEE8E5C02C83}"/>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151196361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Mörkgrå, foto med text rött streck">
    <p:bg>
      <p:bgPr>
        <a:solidFill>
          <a:srgbClr val="4A494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FFFFFF"/>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238408" y="0"/>
            <a:ext cx="5857592"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Rektangel 3">
            <a:extLst>
              <a:ext uri="{FF2B5EF4-FFF2-40B4-BE49-F238E27FC236}">
                <a16:creationId xmlns:a16="http://schemas.microsoft.com/office/drawing/2014/main" id="{E91D795D-EC75-4887-AD5B-C2D7BBDFC584}"/>
              </a:ext>
            </a:extLst>
          </p:cNvPr>
          <p:cNvSpPr/>
          <p:nvPr>
            <p:custDataLst>
              <p:tags r:id="rId4"/>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059DDE75-2A1E-40D1-85C6-BD52C5491099}"/>
              </a:ext>
            </a:extLst>
          </p:cNvPr>
          <p:cNvSpPr/>
          <p:nvPr userDrawn="1">
            <p:custDataLst>
              <p:tags r:id="rId5"/>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13" name="Bildobjekt 12" descr="MSB Logotyp vit">
            <a:extLst>
              <a:ext uri="{FF2B5EF4-FFF2-40B4-BE49-F238E27FC236}">
                <a16:creationId xmlns:a16="http://schemas.microsoft.com/office/drawing/2014/main" id="{262E663B-7D0C-449C-81ED-E14E74EED1AA}"/>
              </a:ext>
            </a:extLst>
          </p:cNvPr>
          <p:cNvPicPr>
            <a:picLocks noChangeAspect="1"/>
          </p:cNvPicPr>
          <p:nvPr userDrawn="1"/>
        </p:nvPicPr>
        <p:blipFill>
          <a:blip r:embed="rId7"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596436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Rubrik och innehåll lila strec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smtClean="0"/>
              <a:t>Klicka här för att ändra format</a:t>
            </a:r>
            <a:endParaRPr lang="sv-SE"/>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ktangel 3">
            <a:extLst>
              <a:ext uri="{FF2B5EF4-FFF2-40B4-BE49-F238E27FC236}">
                <a16:creationId xmlns:a16="http://schemas.microsoft.com/office/drawing/2014/main" id="{86B669AE-DB11-48D9-AF4B-A358921646CB}"/>
              </a:ext>
            </a:extLst>
          </p:cNvPr>
          <p:cNvSpPr/>
          <p:nvPr>
            <p:custDataLst>
              <p:tags r:id="rId3"/>
            </p:custDataLst>
          </p:nvPr>
        </p:nvSpPr>
        <p:spPr>
          <a:xfrm>
            <a:off x="3018" y="1"/>
            <a:ext cx="23539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E357044C-DA38-49F5-A8E4-753F9E350B46}"/>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67550652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Endast rubrik lila strec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000000"/>
                </a:solidFill>
              </a:defRPr>
            </a:lvl1pPr>
          </a:lstStyle>
          <a:p>
            <a:r>
              <a:rPr lang="sv-SE" smtClean="0"/>
              <a:t>Klicka här för att ändra format</a:t>
            </a:r>
            <a:endParaRPr lang="sv-SE"/>
          </a:p>
        </p:txBody>
      </p:sp>
      <p:sp>
        <p:nvSpPr>
          <p:cNvPr id="4" name="Rektangel 3">
            <a:extLst>
              <a:ext uri="{FF2B5EF4-FFF2-40B4-BE49-F238E27FC236}">
                <a16:creationId xmlns:a16="http://schemas.microsoft.com/office/drawing/2014/main" id="{42699372-AE26-4104-A617-190897B6B5EE}"/>
              </a:ext>
            </a:extLst>
          </p:cNvPr>
          <p:cNvSpPr/>
          <p:nvPr>
            <p:custDataLst>
              <p:tags r:id="rId2"/>
            </p:custDataLst>
          </p:nvPr>
        </p:nvSpPr>
        <p:spPr>
          <a:xfrm>
            <a:off x="3018" y="1"/>
            <a:ext cx="23539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3" name="Rektangel 2" descr="TagShapePrint">
            <a:extLst>
              <a:ext uri="{FF2B5EF4-FFF2-40B4-BE49-F238E27FC236}">
                <a16:creationId xmlns:a16="http://schemas.microsoft.com/office/drawing/2014/main" id="{C1671A04-B694-4E06-9704-066D21C9B34A}"/>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40774851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Foto med text lila strec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000000"/>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238408" y="0"/>
            <a:ext cx="5857592"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ktangel 3">
            <a:extLst>
              <a:ext uri="{FF2B5EF4-FFF2-40B4-BE49-F238E27FC236}">
                <a16:creationId xmlns:a16="http://schemas.microsoft.com/office/drawing/2014/main" id="{E91D795D-EC75-4887-AD5B-C2D7BBDFC584}"/>
              </a:ext>
            </a:extLst>
          </p:cNvPr>
          <p:cNvSpPr/>
          <p:nvPr>
            <p:custDataLst>
              <p:tags r:id="rId4"/>
            </p:custDataLst>
          </p:nvPr>
        </p:nvSpPr>
        <p:spPr>
          <a:xfrm>
            <a:off x="3018" y="1"/>
            <a:ext cx="23539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51D0A648-C3B8-4A8C-9681-92309A44D8A6}"/>
              </a:ext>
            </a:extLst>
          </p:cNvPr>
          <p:cNvSpPr/>
          <p:nvPr userDrawn="1">
            <p:custDataLst>
              <p:tags r:id="rId5"/>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1846389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Grå, rubrik och innehåll lila streck">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smtClean="0"/>
              <a:t>Klicka här för att ändra format</a:t>
            </a:r>
            <a:endParaRPr lang="sv-SE"/>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ktangel 3">
            <a:extLst>
              <a:ext uri="{FF2B5EF4-FFF2-40B4-BE49-F238E27FC236}">
                <a16:creationId xmlns:a16="http://schemas.microsoft.com/office/drawing/2014/main" id="{86B669AE-DB11-48D9-AF4B-A358921646CB}"/>
              </a:ext>
            </a:extLst>
          </p:cNvPr>
          <p:cNvSpPr/>
          <p:nvPr>
            <p:custDataLst>
              <p:tags r:id="rId3"/>
            </p:custDataLst>
          </p:nvPr>
        </p:nvSpPr>
        <p:spPr>
          <a:xfrm>
            <a:off x="3018" y="1"/>
            <a:ext cx="23539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007C7AC3-BC49-4601-A7B2-0EF800DF7D49}"/>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32665642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Grå, endast rubrik lila streck">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000000"/>
                </a:solidFill>
              </a:defRPr>
            </a:lvl1pPr>
          </a:lstStyle>
          <a:p>
            <a:r>
              <a:rPr lang="sv-SE" smtClean="0"/>
              <a:t>Klicka här för att ändra format</a:t>
            </a:r>
            <a:endParaRPr lang="sv-SE"/>
          </a:p>
        </p:txBody>
      </p:sp>
      <p:sp>
        <p:nvSpPr>
          <p:cNvPr id="4" name="Rektangel 3">
            <a:extLst>
              <a:ext uri="{FF2B5EF4-FFF2-40B4-BE49-F238E27FC236}">
                <a16:creationId xmlns:a16="http://schemas.microsoft.com/office/drawing/2014/main" id="{42699372-AE26-4104-A617-190897B6B5EE}"/>
              </a:ext>
            </a:extLst>
          </p:cNvPr>
          <p:cNvSpPr/>
          <p:nvPr>
            <p:custDataLst>
              <p:tags r:id="rId2"/>
            </p:custDataLst>
          </p:nvPr>
        </p:nvSpPr>
        <p:spPr>
          <a:xfrm>
            <a:off x="3018" y="1"/>
            <a:ext cx="23539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3" name="Rektangel 2" descr="TagShapePrint">
            <a:extLst>
              <a:ext uri="{FF2B5EF4-FFF2-40B4-BE49-F238E27FC236}">
                <a16:creationId xmlns:a16="http://schemas.microsoft.com/office/drawing/2014/main" id="{6BD33255-FFA5-49B8-A9EF-FB42094D81C4}"/>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072856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5B0D984-7330-426D-813B-46AAE15059F8}"/>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smtClean="0"/>
              <a:t>Klicka här för att ändra format</a:t>
            </a:r>
            <a:endParaRPr lang="sv-SE"/>
          </a:p>
        </p:txBody>
      </p:sp>
      <p:sp>
        <p:nvSpPr>
          <p:cNvPr id="3" name="Platshållare för innehåll 2">
            <a:extLst>
              <a:ext uri="{FF2B5EF4-FFF2-40B4-BE49-F238E27FC236}">
                <a16:creationId xmlns:a16="http://schemas.microsoft.com/office/drawing/2014/main" id="{72A5FEE3-4F44-4EF8-BB58-7C6B9EE46DC0}"/>
              </a:ext>
            </a:extLst>
          </p:cNvPr>
          <p:cNvSpPr>
            <a:spLocks noGrp="1"/>
          </p:cNvSpPr>
          <p:nvPr>
            <p:ph sz="half" idx="1"/>
            <p:custDataLst>
              <p:tags r:id="rId2"/>
            </p:custDataLst>
          </p:nvPr>
        </p:nvSpPr>
        <p:spPr>
          <a:xfrm>
            <a:off x="1773387" y="2265118"/>
            <a:ext cx="4131654" cy="3834000"/>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innehåll 3">
            <a:extLst>
              <a:ext uri="{FF2B5EF4-FFF2-40B4-BE49-F238E27FC236}">
                <a16:creationId xmlns:a16="http://schemas.microsoft.com/office/drawing/2014/main" id="{D9E75873-11EA-475C-9688-F58B035842BF}"/>
              </a:ext>
            </a:extLst>
          </p:cNvPr>
          <p:cNvSpPr>
            <a:spLocks noGrp="1"/>
          </p:cNvSpPr>
          <p:nvPr>
            <p:ph sz="half" idx="2"/>
            <p:custDataLst>
              <p:tags r:id="rId3"/>
            </p:custDataLst>
          </p:nvPr>
        </p:nvSpPr>
        <p:spPr>
          <a:xfrm>
            <a:off x="6222316" y="2265118"/>
            <a:ext cx="4131654" cy="3834000"/>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Rektangel 4" descr="TagShapePrint">
            <a:extLst>
              <a:ext uri="{FF2B5EF4-FFF2-40B4-BE49-F238E27FC236}">
                <a16:creationId xmlns:a16="http://schemas.microsoft.com/office/drawing/2014/main" id="{C44C2790-902A-4C19-85E0-C370F3EBD17A}"/>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78470827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Grå, foto med text lila streck">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000000"/>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238408" y="0"/>
            <a:ext cx="5857592"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ktangel 3">
            <a:extLst>
              <a:ext uri="{FF2B5EF4-FFF2-40B4-BE49-F238E27FC236}">
                <a16:creationId xmlns:a16="http://schemas.microsoft.com/office/drawing/2014/main" id="{E91D795D-EC75-4887-AD5B-C2D7BBDFC584}"/>
              </a:ext>
            </a:extLst>
          </p:cNvPr>
          <p:cNvSpPr/>
          <p:nvPr>
            <p:custDataLst>
              <p:tags r:id="rId4"/>
            </p:custDataLst>
          </p:nvPr>
        </p:nvSpPr>
        <p:spPr>
          <a:xfrm>
            <a:off x="3018" y="1"/>
            <a:ext cx="23539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84FB7889-B26A-4350-BD52-B5ADE9D4AF11}"/>
              </a:ext>
            </a:extLst>
          </p:cNvPr>
          <p:cNvSpPr/>
          <p:nvPr userDrawn="1">
            <p:custDataLst>
              <p:tags r:id="rId5"/>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33475580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p:cSld name="Mörkgrå, foto med text lila streck">
    <p:bg>
      <p:bgPr>
        <a:solidFill>
          <a:srgbClr val="4A494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FFFFFF"/>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238408" y="0"/>
            <a:ext cx="5857592"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ktangel 3">
            <a:extLst>
              <a:ext uri="{FF2B5EF4-FFF2-40B4-BE49-F238E27FC236}">
                <a16:creationId xmlns:a16="http://schemas.microsoft.com/office/drawing/2014/main" id="{E91D795D-EC75-4887-AD5B-C2D7BBDFC584}"/>
              </a:ext>
            </a:extLst>
          </p:cNvPr>
          <p:cNvSpPr/>
          <p:nvPr>
            <p:custDataLst>
              <p:tags r:id="rId4"/>
            </p:custDataLst>
          </p:nvPr>
        </p:nvSpPr>
        <p:spPr>
          <a:xfrm>
            <a:off x="3018" y="1"/>
            <a:ext cx="23539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73E7AADB-07B4-4113-8BA0-A7187E6E1E12}"/>
              </a:ext>
            </a:extLst>
          </p:cNvPr>
          <p:cNvSpPr/>
          <p:nvPr userDrawn="1">
            <p:custDataLst>
              <p:tags r:id="rId5"/>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13" name="Bildobjekt 12" descr="MSB Logotyp vit">
            <a:extLst>
              <a:ext uri="{FF2B5EF4-FFF2-40B4-BE49-F238E27FC236}">
                <a16:creationId xmlns:a16="http://schemas.microsoft.com/office/drawing/2014/main" id="{994A03BA-DF65-448A-A694-8A0AE9D8BE16}"/>
              </a:ext>
            </a:extLst>
          </p:cNvPr>
          <p:cNvPicPr>
            <a:picLocks noChangeAspect="1"/>
          </p:cNvPicPr>
          <p:nvPr userDrawn="1"/>
        </p:nvPicPr>
        <p:blipFill>
          <a:blip r:embed="rId7"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1463613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000000"/>
                </a:solidFill>
              </a:defRPr>
            </a:lvl1pPr>
          </a:lstStyle>
          <a:p>
            <a:r>
              <a:rPr lang="sv-SE" smtClean="0"/>
              <a:t>Klicka här för att ändra format</a:t>
            </a:r>
            <a:endParaRPr lang="sv-SE"/>
          </a:p>
        </p:txBody>
      </p:sp>
      <p:sp>
        <p:nvSpPr>
          <p:cNvPr id="3" name="Rektangel 2" descr="TagShapePrint">
            <a:extLst>
              <a:ext uri="{FF2B5EF4-FFF2-40B4-BE49-F238E27FC236}">
                <a16:creationId xmlns:a16="http://schemas.microsoft.com/office/drawing/2014/main" id="{4D234E2D-D23F-4A27-A025-571352EBCD41}"/>
              </a:ext>
            </a:extLst>
          </p:cNvPr>
          <p:cNvSpPr/>
          <p:nvPr userDrawn="1">
            <p:custDataLst>
              <p:tags r:id="rId2"/>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93669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ktangel 1" descr="TagShapePrint">
            <a:extLst>
              <a:ext uri="{FF2B5EF4-FFF2-40B4-BE49-F238E27FC236}">
                <a16:creationId xmlns:a16="http://schemas.microsoft.com/office/drawing/2014/main" id="{D2624664-E304-43C3-94AF-7C6457527487}"/>
              </a:ext>
            </a:extLst>
          </p:cNvPr>
          <p:cNvSpPr/>
          <p:nvPr userDrawn="1">
            <p:custDataLst>
              <p:tags r:id="rId1"/>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324189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Foto med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000000"/>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0" y="0"/>
            <a:ext cx="6096000"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ktangel 3" descr="TagShapePrint">
            <a:extLst>
              <a:ext uri="{FF2B5EF4-FFF2-40B4-BE49-F238E27FC236}">
                <a16:creationId xmlns:a16="http://schemas.microsoft.com/office/drawing/2014/main" id="{4D010190-EDD4-48A5-B350-2AB1DBEFAA41}"/>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79573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Grå, rubrik och innehåll">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smtClean="0"/>
              <a:t>Klicka här för att ändra format</a:t>
            </a:r>
            <a:endParaRPr lang="sv-SE" dirty="0"/>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Rektangel 3" descr="TagShapePrint">
            <a:extLst>
              <a:ext uri="{FF2B5EF4-FFF2-40B4-BE49-F238E27FC236}">
                <a16:creationId xmlns:a16="http://schemas.microsoft.com/office/drawing/2014/main" id="{0563D0BB-A7F6-4376-899B-98FBF764D891}"/>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80814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Grå, avsnittsrubrik">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F835B8C-07AB-41CC-9E71-C4867F754040}"/>
              </a:ext>
            </a:extLst>
          </p:cNvPr>
          <p:cNvSpPr>
            <a:spLocks noGrp="1"/>
          </p:cNvSpPr>
          <p:nvPr>
            <p:ph type="title" hasCustomPrompt="1"/>
            <p:custDataLst>
              <p:tags r:id="rId1"/>
            </p:custDataLst>
          </p:nvPr>
        </p:nvSpPr>
        <p:spPr>
          <a:xfrm>
            <a:off x="1774800" y="1368000"/>
            <a:ext cx="8582400" cy="1273968"/>
          </a:xfrm>
        </p:spPr>
        <p:txBody>
          <a:bodyPr anchor="b"/>
          <a:lstStyle>
            <a:lvl1pPr>
              <a:defRPr sz="4000">
                <a:solidFill>
                  <a:srgbClr val="000000"/>
                </a:solidFill>
              </a:defRPr>
            </a:lvl1pPr>
          </a:lstStyle>
          <a:p>
            <a:r>
              <a:rPr lang="sv-SE" dirty="0"/>
              <a:t>Klicka här för att skriva rubrik</a:t>
            </a:r>
          </a:p>
        </p:txBody>
      </p:sp>
      <p:sp>
        <p:nvSpPr>
          <p:cNvPr id="3" name="Platshållare för text 2">
            <a:extLst>
              <a:ext uri="{FF2B5EF4-FFF2-40B4-BE49-F238E27FC236}">
                <a16:creationId xmlns:a16="http://schemas.microsoft.com/office/drawing/2014/main" id="{3C714B15-840F-4937-81D0-04D9058592A4}"/>
              </a:ext>
            </a:extLst>
          </p:cNvPr>
          <p:cNvSpPr>
            <a:spLocks noGrp="1"/>
          </p:cNvSpPr>
          <p:nvPr>
            <p:ph type="body" idx="1"/>
            <p:custDataLst>
              <p:tags r:id="rId2"/>
            </p:custDataLst>
          </p:nvPr>
        </p:nvSpPr>
        <p:spPr>
          <a:xfrm>
            <a:off x="1774800" y="2673745"/>
            <a:ext cx="8582400" cy="633743"/>
          </a:xfrm>
        </p:spPr>
        <p:txBody>
          <a:bodyPr/>
          <a:lstStyle>
            <a:lvl1pPr marL="0" indent="0">
              <a:buNone/>
              <a:defRPr sz="2400">
                <a:solidFill>
                  <a:srgbClr val="00000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Redigera format för bakgrundstext</a:t>
            </a:r>
          </a:p>
        </p:txBody>
      </p:sp>
      <p:sp>
        <p:nvSpPr>
          <p:cNvPr id="4" name="Rektangel 3" descr="TagShapePrint">
            <a:extLst>
              <a:ext uri="{FF2B5EF4-FFF2-40B4-BE49-F238E27FC236}">
                <a16:creationId xmlns:a16="http://schemas.microsoft.com/office/drawing/2014/main" id="{696F1378-E97B-4E02-B8F4-8472610D4ECC}"/>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71136008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47" Type="http://schemas.openxmlformats.org/officeDocument/2006/relationships/tags" Target="../tags/tag5.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tags" Target="../tags/tag4.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ags" Target="../tags/tag3.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tags" Target="../tags/tag1.xml"/><Relationship Id="rId48" Type="http://schemas.openxmlformats.org/officeDocument/2006/relationships/tags" Target="../tags/tag6.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F1D9020-1940-49A2-BFA3-95584FEA93EC}"/>
              </a:ext>
            </a:extLst>
          </p:cNvPr>
          <p:cNvSpPr>
            <a:spLocks noGrp="1"/>
          </p:cNvSpPr>
          <p:nvPr>
            <p:ph type="title"/>
            <p:custDataLst>
              <p:tags r:id="rId43"/>
            </p:custDataLst>
          </p:nvPr>
        </p:nvSpPr>
        <p:spPr>
          <a:xfrm>
            <a:off x="1773388" y="1108423"/>
            <a:ext cx="8580582" cy="966397"/>
          </a:xfrm>
          <a:prstGeom prst="rect">
            <a:avLst/>
          </a:prstGeom>
        </p:spPr>
        <p:txBody>
          <a:bodyPr vert="horz" lIns="91440" tIns="45720" rIns="91440" bIns="45720" rtlCol="0" anchor="t">
            <a:no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C40A15B8-FBB7-4178-991C-E12627728F18}"/>
              </a:ext>
            </a:extLst>
          </p:cNvPr>
          <p:cNvSpPr>
            <a:spLocks noGrp="1"/>
          </p:cNvSpPr>
          <p:nvPr>
            <p:ph type="body" idx="1"/>
            <p:custDataLst>
              <p:tags r:id="rId44"/>
            </p:custDataLst>
          </p:nvPr>
        </p:nvSpPr>
        <p:spPr>
          <a:xfrm>
            <a:off x="1773388" y="2265119"/>
            <a:ext cx="8580582" cy="3601527"/>
          </a:xfrm>
          <a:prstGeom prst="rect">
            <a:avLst/>
          </a:prstGeom>
        </p:spPr>
        <p:txBody>
          <a:bodyPr vert="horz" lIns="91440" tIns="45720" rIns="91440" bIns="45720" rtlCol="0">
            <a:no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a:extLst>
              <a:ext uri="{FF2B5EF4-FFF2-40B4-BE49-F238E27FC236}">
                <a16:creationId xmlns:a16="http://schemas.microsoft.com/office/drawing/2014/main" id="{BF95B3C8-56E1-4799-9EF1-0E2899D19799}"/>
              </a:ext>
            </a:extLst>
          </p:cNvPr>
          <p:cNvSpPr>
            <a:spLocks noGrp="1"/>
          </p:cNvSpPr>
          <p:nvPr>
            <p:ph type="dt" sz="half" idx="2"/>
            <p:custDataLst>
              <p:tags r:id="rId45"/>
            </p:custDataLst>
          </p:nvPr>
        </p:nvSpPr>
        <p:spPr>
          <a:xfrm>
            <a:off x="838200" y="6356350"/>
            <a:ext cx="1418617" cy="365125"/>
          </a:xfrm>
          <a:prstGeom prst="rect">
            <a:avLst/>
          </a:prstGeom>
        </p:spPr>
        <p:txBody>
          <a:bodyPr vert="horz" lIns="91440" tIns="45720" rIns="91440" bIns="45720" rtlCol="0" anchor="ctr"/>
          <a:lstStyle>
            <a:lvl1pPr algn="l">
              <a:defRPr sz="1200">
                <a:solidFill>
                  <a:srgbClr val="898989"/>
                </a:solidFill>
              </a:defRPr>
            </a:lvl1pPr>
          </a:lstStyle>
          <a:p>
            <a:fld id="{EBE9B6F4-6F0E-449D-99C3-FA3961AAF713}" type="datetimeFigureOut">
              <a:rPr lang="sv-SE" smtClean="0"/>
              <a:pPr/>
              <a:t>2023-04-04</a:t>
            </a:fld>
            <a:endParaRPr lang="sv-SE"/>
          </a:p>
        </p:txBody>
      </p:sp>
      <p:sp>
        <p:nvSpPr>
          <p:cNvPr id="5" name="Platshållare för sidfot 4">
            <a:extLst>
              <a:ext uri="{FF2B5EF4-FFF2-40B4-BE49-F238E27FC236}">
                <a16:creationId xmlns:a16="http://schemas.microsoft.com/office/drawing/2014/main" id="{50C6C383-6118-42A0-9B5E-5FFE17808E4C}"/>
              </a:ext>
            </a:extLst>
          </p:cNvPr>
          <p:cNvSpPr>
            <a:spLocks noGrp="1"/>
          </p:cNvSpPr>
          <p:nvPr>
            <p:ph type="ftr" sz="quarter" idx="3"/>
            <p:custDataLst>
              <p:tags r:id="rId46"/>
            </p:custDataLst>
          </p:nvPr>
        </p:nvSpPr>
        <p:spPr>
          <a:xfrm>
            <a:off x="4038600" y="6356350"/>
            <a:ext cx="1700719" cy="365125"/>
          </a:xfrm>
          <a:prstGeom prst="rect">
            <a:avLst/>
          </a:prstGeom>
        </p:spPr>
        <p:txBody>
          <a:bodyPr vert="horz" lIns="91440" tIns="45720" rIns="91440" bIns="45720" rtlCol="0" anchor="ctr"/>
          <a:lstStyle>
            <a:lvl1pPr algn="ctr">
              <a:defRPr sz="1200">
                <a:solidFill>
                  <a:srgbClr val="898989"/>
                </a:solidFill>
              </a:defRPr>
            </a:lvl1pPr>
          </a:lstStyle>
          <a:p>
            <a:endParaRPr lang="sv-SE"/>
          </a:p>
        </p:txBody>
      </p:sp>
      <p:sp>
        <p:nvSpPr>
          <p:cNvPr id="6" name="Platshållare för bildnummer 5">
            <a:extLst>
              <a:ext uri="{FF2B5EF4-FFF2-40B4-BE49-F238E27FC236}">
                <a16:creationId xmlns:a16="http://schemas.microsoft.com/office/drawing/2014/main" id="{1EB2F42B-D68C-4430-95CE-B474C2F44049}"/>
              </a:ext>
            </a:extLst>
          </p:cNvPr>
          <p:cNvSpPr>
            <a:spLocks noGrp="1"/>
          </p:cNvSpPr>
          <p:nvPr>
            <p:ph type="sldNum" sz="quarter" idx="4"/>
            <p:custDataLst>
              <p:tags r:id="rId47"/>
            </p:custDataLst>
          </p:nvPr>
        </p:nvSpPr>
        <p:spPr>
          <a:xfrm>
            <a:off x="8182706" y="6356350"/>
            <a:ext cx="387231" cy="365125"/>
          </a:xfrm>
          <a:prstGeom prst="rect">
            <a:avLst/>
          </a:prstGeom>
        </p:spPr>
        <p:txBody>
          <a:bodyPr vert="horz" lIns="91440" tIns="45720" rIns="91440" bIns="45720" rtlCol="0" anchor="ctr"/>
          <a:lstStyle>
            <a:lvl1pPr algn="r">
              <a:defRPr sz="1200">
                <a:solidFill>
                  <a:srgbClr val="898989"/>
                </a:solidFill>
              </a:defRPr>
            </a:lvl1pPr>
          </a:lstStyle>
          <a:p>
            <a:fld id="{B56B4F8C-CEC5-4B2C-9C29-5300068510B6}" type="slidenum">
              <a:rPr lang="sv-SE" smtClean="0"/>
              <a:pPr/>
              <a:t>‹#›</a:t>
            </a:fld>
            <a:endParaRPr lang="sv-SE"/>
          </a:p>
        </p:txBody>
      </p:sp>
      <p:pic>
        <p:nvPicPr>
          <p:cNvPr id="9" name="Bildobjekt 8" descr="MSB Logotyp">
            <a:extLst>
              <a:ext uri="{FF2B5EF4-FFF2-40B4-BE49-F238E27FC236}">
                <a16:creationId xmlns:a16="http://schemas.microsoft.com/office/drawing/2014/main" id="{C61C71E5-2BEA-4EE5-8908-79C24C365760}"/>
              </a:ext>
            </a:extLst>
          </p:cNvPr>
          <p:cNvPicPr>
            <a:picLocks noChangeAspect="1"/>
          </p:cNvPicPr>
          <p:nvPr/>
        </p:nvPicPr>
        <p:blipFill>
          <a:blip r:embed="rId49"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
        <p:nvSpPr>
          <p:cNvPr id="7" name="Rektangel 6" descr="TagShapePrint">
            <a:extLst>
              <a:ext uri="{FF2B5EF4-FFF2-40B4-BE49-F238E27FC236}">
                <a16:creationId xmlns:a16="http://schemas.microsoft.com/office/drawing/2014/main" id="{7ACF45BF-8B57-4982-89CE-41EEE824F538}"/>
              </a:ext>
            </a:extLst>
          </p:cNvPr>
          <p:cNvSpPr/>
          <p:nvPr userDrawn="1">
            <p:custDataLst>
              <p:tags r:id="rId48"/>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4062957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Lst>
  <p:txStyles>
    <p:titleStyle>
      <a:lvl1pPr algn="l" defTabSz="914400" rtl="0" eaLnBrk="1" latinLnBrk="0" hangingPunct="1">
        <a:lnSpc>
          <a:spcPct val="90000"/>
        </a:lnSpc>
        <a:spcBef>
          <a:spcPct val="0"/>
        </a:spcBef>
        <a:buNone/>
        <a:defRPr sz="3200" b="1" kern="1200">
          <a:solidFill>
            <a:srgbClr val="000000"/>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400" kern="1200">
          <a:solidFill>
            <a:srgbClr val="000000"/>
          </a:solidFill>
          <a:latin typeface="+mn-lt"/>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000" kern="1200">
          <a:solidFill>
            <a:srgbClr val="000000"/>
          </a:solidFill>
          <a:latin typeface="+mn-lt"/>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1800" kern="1200">
          <a:solidFill>
            <a:srgbClr val="000000"/>
          </a:solidFill>
          <a:latin typeface="+mn-lt"/>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rgbClr val="000000"/>
          </a:solidFill>
          <a:latin typeface="+mn-lt"/>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400" kern="1200">
          <a:solidFill>
            <a:srgbClr val="000000"/>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9.xml"/><Relationship Id="rId5" Type="http://schemas.openxmlformats.org/officeDocument/2006/relationships/image" Target="../media/image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9.xml"/><Relationship Id="rId5" Type="http://schemas.openxmlformats.org/officeDocument/2006/relationships/image" Target="../media/image3.png"/><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7" name="Platshållare för bild 5" descr="En bild som visar person, inomhus&#10;&#10;Automatiskt genererad beskrivning">
            <a:extLst>
              <a:ext uri="{FF2B5EF4-FFF2-40B4-BE49-F238E27FC236}">
                <a16:creationId xmlns:a16="http://schemas.microsoft.com/office/drawing/2014/main" id="{ABA86429-6678-C34D-4B2A-324DF186964D}"/>
              </a:ext>
            </a:extLst>
          </p:cNvPr>
          <p:cNvPicPr>
            <a:picLocks noGrp="1" noChangeAspect="1"/>
          </p:cNvPicPr>
          <p:nvPr>
            <p:ph type="pic" sz="quarter" idx="10"/>
          </p:nvPr>
        </p:nvPicPr>
        <p:blipFill>
          <a:blip r:embed="rId3" cstate="screen">
            <a:alphaModFix amt="68000"/>
            <a:extLst>
              <a:ext uri="{BEBA8EAE-BF5A-486C-A8C5-ECC9F3942E4B}">
                <a14:imgProps xmlns:a14="http://schemas.microsoft.com/office/drawing/2010/main">
                  <a14:imgLayer r:embed="rId4">
                    <a14:imgEffect>
                      <a14:saturation sat="0"/>
                    </a14:imgEffect>
                    <a14:imgEffect>
                      <a14:brightnessContrast bright="-51000" contrast="60000"/>
                    </a14:imgEffect>
                  </a14:imgLayer>
                </a14:imgProps>
              </a:ext>
              <a:ext uri="{28A0092B-C50C-407E-A947-70E740481C1C}">
                <a14:useLocalDpi xmlns:a14="http://schemas.microsoft.com/office/drawing/2010/main"/>
              </a:ext>
            </a:extLst>
          </a:blip>
          <a:srcRect t="44" b="44"/>
          <a:stretch>
            <a:fillRect/>
          </a:stretch>
        </p:blipFill>
        <p:spPr>
          <a:xfrm>
            <a:off x="0" y="0"/>
            <a:ext cx="12192000" cy="6858000"/>
          </a:xfrm>
          <a:noFill/>
        </p:spPr>
      </p:pic>
      <p:sp>
        <p:nvSpPr>
          <p:cNvPr id="14" name="Rubrik 13">
            <a:extLst>
              <a:ext uri="{FF2B5EF4-FFF2-40B4-BE49-F238E27FC236}">
                <a16:creationId xmlns:a16="http://schemas.microsoft.com/office/drawing/2014/main" id="{9C6BB6E8-393B-4772-8E20-4688634E9D2B}"/>
              </a:ext>
            </a:extLst>
          </p:cNvPr>
          <p:cNvSpPr>
            <a:spLocks noGrp="1"/>
          </p:cNvSpPr>
          <p:nvPr>
            <p:ph type="title"/>
          </p:nvPr>
        </p:nvSpPr>
        <p:spPr>
          <a:xfrm>
            <a:off x="368300" y="2802304"/>
            <a:ext cx="11455400" cy="1166813"/>
          </a:xfrm>
        </p:spPr>
        <p:txBody>
          <a:bodyPr anchor="b"/>
          <a:lstStyle/>
          <a:p>
            <a:pPr algn="ctr">
              <a:lnSpc>
                <a:spcPts val="6000"/>
              </a:lnSpc>
            </a:pPr>
            <a:r>
              <a:rPr lang="sv-SE" sz="6000" dirty="0" smtClean="0">
                <a:solidFill>
                  <a:schemeClr val="bg1"/>
                </a:solidFill>
              </a:rPr>
              <a:t>Modul 3: Konsekvensanalys</a:t>
            </a:r>
            <a:endParaRPr lang="sv-SE" sz="6000" dirty="0">
              <a:solidFill>
                <a:schemeClr val="bg1"/>
              </a:solidFill>
            </a:endParaRPr>
          </a:p>
        </p:txBody>
      </p:sp>
      <p:cxnSp>
        <p:nvCxnSpPr>
          <p:cNvPr id="17" name="Rak koppling 16">
            <a:extLst>
              <a:ext uri="{FF2B5EF4-FFF2-40B4-BE49-F238E27FC236}">
                <a16:creationId xmlns:a16="http://schemas.microsoft.com/office/drawing/2014/main" id="{54322EA3-DF05-42BB-A7AC-4A84E39BEE72}"/>
              </a:ext>
            </a:extLst>
          </p:cNvPr>
          <p:cNvCxnSpPr>
            <a:cxnSpLocks/>
          </p:cNvCxnSpPr>
          <p:nvPr/>
        </p:nvCxnSpPr>
        <p:spPr>
          <a:xfrm>
            <a:off x="968220" y="4083417"/>
            <a:ext cx="10260000" cy="0"/>
          </a:xfrm>
          <a:prstGeom prst="line">
            <a:avLst/>
          </a:prstGeom>
          <a:ln w="1143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 name="Bildobjekt 1" descr="MSB Logotyp vit">
            <a:extLst>
              <a:ext uri="{FF2B5EF4-FFF2-40B4-BE49-F238E27FC236}">
                <a16:creationId xmlns:a16="http://schemas.microsoft.com/office/drawing/2014/main" id="{DFC321C9-E526-0A11-828A-169432C18957}"/>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
        <p:nvSpPr>
          <p:cNvPr id="4" name="textruta 3">
            <a:extLst>
              <a:ext uri="{FF2B5EF4-FFF2-40B4-BE49-F238E27FC236}">
                <a16:creationId xmlns:a16="http://schemas.microsoft.com/office/drawing/2014/main" id="{DA2CD6AB-5B0F-C2C6-ED86-BB865F058004}"/>
              </a:ext>
            </a:extLst>
          </p:cNvPr>
          <p:cNvSpPr txBox="1"/>
          <p:nvPr/>
        </p:nvSpPr>
        <p:spPr>
          <a:xfrm>
            <a:off x="3048000" y="2134822"/>
            <a:ext cx="6096000" cy="46166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2400" b="1" i="1" u="none" strike="noStrike" kern="1200" cap="none" spc="0" normalizeH="0" baseline="0" noProof="0" dirty="0">
                <a:ln>
                  <a:noFill/>
                </a:ln>
                <a:solidFill>
                  <a:srgbClr val="C5C5C2"/>
                </a:solidFill>
                <a:effectLst/>
                <a:uLnTx/>
                <a:uFillTx/>
                <a:latin typeface="Arial"/>
                <a:ea typeface="+mn-ea"/>
                <a:cs typeface="+mn-cs"/>
              </a:rPr>
              <a:t>Gruppövning 2 </a:t>
            </a:r>
          </a:p>
        </p:txBody>
      </p:sp>
    </p:spTree>
    <p:extLst>
      <p:ext uri="{BB962C8B-B14F-4D97-AF65-F5344CB8AC3E}">
        <p14:creationId xmlns:p14="http://schemas.microsoft.com/office/powerpoint/2010/main" val="1101721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22" presetClass="entr" presetSubtype="8" fill="hold" nodeType="after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wipe(left)">
                                      <p:cBhvr>
                                        <p:cTn id="1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ktangel 6"/>
          <p:cNvSpPr/>
          <p:nvPr/>
        </p:nvSpPr>
        <p:spPr>
          <a:xfrm>
            <a:off x="493307" y="1348573"/>
            <a:ext cx="2696928" cy="757130"/>
          </a:xfrm>
          <a:prstGeom prst="rect">
            <a:avLst/>
          </a:prstGeom>
        </p:spPr>
        <p:txBody>
          <a:bodyPr wrap="square">
            <a:sp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2400" b="0" i="0" u="none" strike="noStrike" kern="1200" cap="none" spc="0" normalizeH="0" baseline="0" noProof="0" dirty="0">
                <a:ln>
                  <a:noFill/>
                </a:ln>
                <a:solidFill>
                  <a:prstClr val="white"/>
                </a:solidFill>
                <a:effectLst/>
                <a:uLnTx/>
                <a:uFillTx/>
                <a:latin typeface="Arial"/>
                <a:ea typeface="+mn-ea"/>
                <a:cs typeface="+mn-cs"/>
              </a:rPr>
              <a:t>Genomföra en konsekvensanalys</a:t>
            </a:r>
          </a:p>
        </p:txBody>
      </p:sp>
      <p:sp>
        <p:nvSpPr>
          <p:cNvPr id="4" name="Rektangel 3">
            <a:extLst>
              <a:ext uri="{FF2B5EF4-FFF2-40B4-BE49-F238E27FC236}">
                <a16:creationId xmlns:a16="http://schemas.microsoft.com/office/drawing/2014/main" id="{42360A22-12F2-4BDE-993E-8B424BB207C7}"/>
              </a:ext>
            </a:extLst>
          </p:cNvPr>
          <p:cNvSpPr/>
          <p:nvPr/>
        </p:nvSpPr>
        <p:spPr>
          <a:xfrm>
            <a:off x="3645031" y="1644031"/>
            <a:ext cx="8546969" cy="5213967"/>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6" name="textruta 5"/>
          <p:cNvSpPr txBox="1"/>
          <p:nvPr/>
        </p:nvSpPr>
        <p:spPr>
          <a:xfrm>
            <a:off x="3990160" y="2096874"/>
            <a:ext cx="7924336" cy="4501232"/>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900"/>
              </a:spcAft>
              <a:buClr>
                <a:srgbClr val="822757"/>
              </a:buClr>
              <a:buSzPct val="120000"/>
              <a:buFont typeface="Arial" panose="020B0604020202020204" pitchFamily="34" charset="0"/>
              <a:buChar char="•"/>
              <a:tabLst/>
              <a:defRPr/>
            </a:pPr>
            <a:r>
              <a:rPr kumimoji="0" lang="sv-SE" sz="1800" b="0" i="0" u="none" strike="noStrike" kern="1200" cap="none" spc="0" normalizeH="0" baseline="0" noProof="0" dirty="0">
                <a:ln>
                  <a:noFill/>
                </a:ln>
                <a:solidFill>
                  <a:prstClr val="black"/>
                </a:solidFill>
                <a:effectLst/>
                <a:uLnTx/>
                <a:uFillTx/>
                <a:latin typeface="Arial"/>
                <a:ea typeface="+mn-ea"/>
                <a:cs typeface="+mn-cs"/>
              </a:rPr>
              <a:t>Vilka aktiviteter består verksamheten av?</a:t>
            </a:r>
          </a:p>
          <a:p>
            <a:pPr marL="0" marR="0" lvl="0" indent="0" algn="l" defTabSz="914400" rtl="0" eaLnBrk="1" fontAlgn="auto" latinLnBrk="0" hangingPunct="1">
              <a:lnSpc>
                <a:spcPct val="100000"/>
              </a:lnSpc>
              <a:spcBef>
                <a:spcPts val="0"/>
              </a:spcBef>
              <a:spcAft>
                <a:spcPts val="900"/>
              </a:spcAft>
              <a:buClr>
                <a:srgbClr val="822757"/>
              </a:buClr>
              <a:buSzPct val="120000"/>
              <a:buFontTx/>
              <a:buNone/>
              <a:tabLst/>
              <a:defRPr/>
            </a:pPr>
            <a:r>
              <a:rPr kumimoji="0" lang="sv-SE" sz="1800" b="1" i="0" u="none" strike="noStrike" kern="1200" cap="none" spc="0" normalizeH="0" baseline="0" noProof="0" dirty="0">
                <a:ln>
                  <a:noFill/>
                </a:ln>
                <a:solidFill>
                  <a:prstClr val="black"/>
                </a:solidFill>
                <a:effectLst/>
                <a:uLnTx/>
                <a:uFillTx/>
                <a:latin typeface="Arial"/>
                <a:ea typeface="+mn-ea"/>
                <a:cs typeface="+mn-cs"/>
              </a:rPr>
              <a:t>Ta en aktivitet i taget för att säkerställa att ni hinner igenom minst en:</a:t>
            </a:r>
          </a:p>
          <a:p>
            <a:pPr marL="285750" marR="0" lvl="0" indent="-285750" algn="l" defTabSz="914400" rtl="0" eaLnBrk="1" fontAlgn="auto" latinLnBrk="0" hangingPunct="1">
              <a:lnSpc>
                <a:spcPct val="100000"/>
              </a:lnSpc>
              <a:spcBef>
                <a:spcPts val="0"/>
              </a:spcBef>
              <a:spcAft>
                <a:spcPts val="900"/>
              </a:spcAft>
              <a:buClr>
                <a:srgbClr val="822757"/>
              </a:buClr>
              <a:buSzPct val="120000"/>
              <a:buFont typeface="Arial" panose="020B0604020202020204" pitchFamily="34" charset="0"/>
              <a:buChar char="•"/>
              <a:tabLst/>
              <a:defRPr/>
            </a:pPr>
            <a:r>
              <a:rPr kumimoji="0" lang="sv-SE" sz="1800" b="0" i="0" u="none" strike="noStrike" kern="1200" cap="none" spc="0" normalizeH="0" baseline="0" noProof="0" dirty="0">
                <a:ln>
                  <a:noFill/>
                </a:ln>
                <a:solidFill>
                  <a:prstClr val="black"/>
                </a:solidFill>
                <a:effectLst/>
                <a:uLnTx/>
                <a:uFillTx/>
                <a:latin typeface="Arial"/>
                <a:ea typeface="+mn-ea"/>
                <a:cs typeface="+mn-cs"/>
              </a:rPr>
              <a:t>Vad blir konsekvenserna av en störning i aktiviteten ? </a:t>
            </a:r>
          </a:p>
          <a:p>
            <a:pPr marL="285750" marR="0" lvl="0" indent="-285750" algn="l" defTabSz="914400" rtl="0" eaLnBrk="1" fontAlgn="auto" latinLnBrk="0" hangingPunct="1">
              <a:lnSpc>
                <a:spcPct val="100000"/>
              </a:lnSpc>
              <a:spcBef>
                <a:spcPts val="0"/>
              </a:spcBef>
              <a:spcAft>
                <a:spcPts val="900"/>
              </a:spcAft>
              <a:buClr>
                <a:srgbClr val="822757"/>
              </a:buClr>
              <a:buSzPct val="120000"/>
              <a:buFont typeface="Arial" panose="020B0604020202020204" pitchFamily="34" charset="0"/>
              <a:buChar char="•"/>
              <a:tabLst/>
              <a:defRPr/>
            </a:pPr>
            <a:r>
              <a:rPr kumimoji="0" lang="sv-SE" sz="1800" b="0" i="0" u="none" strike="noStrike" kern="1200" cap="none" spc="0" normalizeH="0" baseline="0" noProof="0" dirty="0">
                <a:ln>
                  <a:noFill/>
                </a:ln>
                <a:solidFill>
                  <a:prstClr val="black"/>
                </a:solidFill>
                <a:effectLst/>
                <a:uLnTx/>
                <a:uFillTx/>
                <a:latin typeface="Arial"/>
                <a:ea typeface="+mn-ea"/>
                <a:cs typeface="+mn-cs"/>
              </a:rPr>
              <a:t>Hur länge kan aktiviteten ligga nere innan det ger oacceptabla konsekvenser </a:t>
            </a:r>
            <a:r>
              <a:rPr kumimoji="0" lang="sv-SE" sz="1800" b="0" i="0" u="none" strike="noStrike" kern="1200" cap="none" spc="0" normalizeH="0" baseline="0" noProof="0" dirty="0">
                <a:ln>
                  <a:noFill/>
                </a:ln>
                <a:solidFill>
                  <a:srgbClr val="822757"/>
                </a:solidFill>
                <a:effectLst/>
                <a:uLnTx/>
                <a:uFillTx/>
                <a:latin typeface="Arial"/>
                <a:ea typeface="+mn-ea"/>
                <a:cs typeface="+mn-cs"/>
              </a:rPr>
              <a:t>(avbrottstid)</a:t>
            </a:r>
            <a:r>
              <a:rPr kumimoji="0" lang="sv-SE" sz="1800" b="0" i="0" u="none" strike="noStrike" kern="1200" cap="none" spc="0" normalizeH="0" baseline="0" noProof="0" dirty="0">
                <a:ln>
                  <a:noFill/>
                </a:ln>
                <a:solidFill>
                  <a:prstClr val="black"/>
                </a:solidFill>
                <a:effectLst/>
                <a:uLnTx/>
                <a:uFillTx/>
                <a:latin typeface="Arial"/>
                <a:ea typeface="+mn-ea"/>
                <a:cs typeface="+mn-cs"/>
              </a:rPr>
              <a:t>?</a:t>
            </a:r>
          </a:p>
          <a:p>
            <a:pPr marL="285750" marR="0" lvl="0" indent="-285750" algn="l" defTabSz="914400" rtl="0" eaLnBrk="1" fontAlgn="auto" latinLnBrk="0" hangingPunct="1">
              <a:lnSpc>
                <a:spcPct val="100000"/>
              </a:lnSpc>
              <a:spcBef>
                <a:spcPts val="0"/>
              </a:spcBef>
              <a:spcAft>
                <a:spcPts val="900"/>
              </a:spcAft>
              <a:buClr>
                <a:srgbClr val="822757"/>
              </a:buClr>
              <a:buSzPct val="120000"/>
              <a:buFont typeface="Arial" panose="020B0604020202020204" pitchFamily="34" charset="0"/>
              <a:buChar char="•"/>
              <a:tabLst/>
              <a:defRPr/>
            </a:pPr>
            <a:r>
              <a:rPr kumimoji="0" lang="sv-SE" sz="1800" b="0" i="0" u="none" strike="noStrike" kern="1200" cap="none" spc="0" normalizeH="0" baseline="0" noProof="0" dirty="0">
                <a:ln>
                  <a:noFill/>
                </a:ln>
                <a:solidFill>
                  <a:prstClr val="black"/>
                </a:solidFill>
                <a:effectLst/>
                <a:uLnTx/>
                <a:uFillTx/>
                <a:latin typeface="Arial"/>
                <a:ea typeface="+mn-ea"/>
                <a:cs typeface="+mn-cs"/>
              </a:rPr>
              <a:t>Är aktiviteten prioriterad? </a:t>
            </a:r>
            <a:endParaRPr kumimoji="0" lang="sv-SE" sz="1800" b="0" i="0" u="none" strike="noStrike" kern="1200" cap="none" spc="0" normalizeH="0" baseline="0" noProof="0" dirty="0">
              <a:ln>
                <a:noFill/>
              </a:ln>
              <a:solidFill>
                <a:srgbClr val="822757"/>
              </a:solidFill>
              <a:effectLst/>
              <a:uLnTx/>
              <a:uFillTx/>
              <a:latin typeface="Arial"/>
              <a:ea typeface="+mn-ea"/>
              <a:cs typeface="+mn-cs"/>
            </a:endParaRPr>
          </a:p>
          <a:p>
            <a:pPr marL="285750" marR="0" lvl="0" indent="-285750" algn="l" defTabSz="914400" rtl="0" eaLnBrk="1" fontAlgn="auto" latinLnBrk="0" hangingPunct="1">
              <a:lnSpc>
                <a:spcPct val="100000"/>
              </a:lnSpc>
              <a:spcBef>
                <a:spcPts val="0"/>
              </a:spcBef>
              <a:spcAft>
                <a:spcPts val="900"/>
              </a:spcAft>
              <a:buClr>
                <a:srgbClr val="822757"/>
              </a:buClr>
              <a:buSzPct val="120000"/>
              <a:buFont typeface="Arial" panose="020B0604020202020204" pitchFamily="34" charset="0"/>
              <a:buChar char="•"/>
              <a:tabLst/>
              <a:defRPr/>
            </a:pPr>
            <a:r>
              <a:rPr kumimoji="0" lang="sv-SE" sz="1800" b="0" i="0" u="none" strike="noStrike" kern="1200" cap="none" spc="0" normalizeH="0" baseline="0" noProof="0" dirty="0">
                <a:ln>
                  <a:noFill/>
                </a:ln>
                <a:solidFill>
                  <a:prstClr val="black"/>
                </a:solidFill>
                <a:effectLst/>
                <a:uLnTx/>
                <a:uFillTx/>
                <a:latin typeface="Arial"/>
                <a:ea typeface="+mn-ea"/>
                <a:cs typeface="+mn-cs"/>
              </a:rPr>
              <a:t>Vilka resurser behövs för att kunna genomföra respektive prioriterad aktivitet?  </a:t>
            </a:r>
          </a:p>
          <a:p>
            <a:pPr marL="285750" marR="0" lvl="0" indent="-285750" algn="l" defTabSz="914400" rtl="0" eaLnBrk="1" fontAlgn="auto" latinLnBrk="0" hangingPunct="1">
              <a:lnSpc>
                <a:spcPct val="100000"/>
              </a:lnSpc>
              <a:spcBef>
                <a:spcPts val="0"/>
              </a:spcBef>
              <a:spcAft>
                <a:spcPts val="900"/>
              </a:spcAft>
              <a:buClr>
                <a:srgbClr val="822757"/>
              </a:buClr>
              <a:buSzPct val="120000"/>
              <a:buFont typeface="Arial" panose="020B0604020202020204" pitchFamily="34" charset="0"/>
              <a:buChar char="•"/>
              <a:tabLst/>
              <a:defRPr/>
            </a:pPr>
            <a:r>
              <a:rPr kumimoji="0" lang="sv-SE" sz="1800" b="0" i="0" u="none" strike="noStrike" kern="1200" cap="none" spc="0" normalizeH="0" baseline="0" noProof="0" dirty="0">
                <a:ln>
                  <a:noFill/>
                </a:ln>
                <a:solidFill>
                  <a:prstClr val="black"/>
                </a:solidFill>
                <a:effectLst/>
                <a:uLnTx/>
                <a:uFillTx/>
                <a:latin typeface="Arial"/>
                <a:ea typeface="+mn-ea"/>
                <a:cs typeface="+mn-cs"/>
              </a:rPr>
              <a:t>Finns det beroenden mellan resurserna eller de prioriterade aktiviteterna?</a:t>
            </a:r>
          </a:p>
          <a:p>
            <a:pPr marL="285750" marR="0" lvl="0" indent="-285750" algn="l" defTabSz="914400" rtl="0" eaLnBrk="1" fontAlgn="auto" latinLnBrk="0" hangingPunct="1">
              <a:lnSpc>
                <a:spcPct val="100000"/>
              </a:lnSpc>
              <a:spcBef>
                <a:spcPts val="0"/>
              </a:spcBef>
              <a:spcAft>
                <a:spcPts val="900"/>
              </a:spcAft>
              <a:buClr>
                <a:srgbClr val="822757"/>
              </a:buClr>
              <a:buSzPct val="120000"/>
              <a:buFont typeface="Arial" panose="020B0604020202020204" pitchFamily="34" charset="0"/>
              <a:buChar char="•"/>
              <a:tabLst/>
              <a:defRPr/>
            </a:pPr>
            <a:r>
              <a:rPr kumimoji="0" lang="sv-SE" sz="1800" b="0" i="0" u="none" strike="noStrike" kern="1200" cap="none" spc="0" normalizeH="0" baseline="0" noProof="0" dirty="0">
                <a:ln>
                  <a:noFill/>
                </a:ln>
                <a:solidFill>
                  <a:prstClr val="black"/>
                </a:solidFill>
                <a:effectLst/>
                <a:uLnTx/>
                <a:uFillTx/>
                <a:latin typeface="Arial"/>
                <a:ea typeface="+mn-ea"/>
                <a:cs typeface="+mn-cs"/>
              </a:rPr>
              <a:t>När behöver de olika resurserna kunna användas igen efter en störning </a:t>
            </a:r>
            <a:r>
              <a:rPr kumimoji="0" lang="sv-SE" sz="1800" b="0" i="0" u="none" strike="noStrike" kern="1200" cap="none" spc="0" normalizeH="0" baseline="0" noProof="0" dirty="0">
                <a:ln>
                  <a:noFill/>
                </a:ln>
                <a:solidFill>
                  <a:srgbClr val="822757"/>
                </a:solidFill>
                <a:effectLst/>
                <a:uLnTx/>
                <a:uFillTx/>
                <a:latin typeface="Arial"/>
                <a:ea typeface="+mn-ea"/>
                <a:cs typeface="+mn-cs"/>
              </a:rPr>
              <a:t>(återställningstid – får inte vara längre än avbrottstiden. Kopplar resursen till flera prioriterade aktiviteter är det den aktiviteten med kortast avbrottstid som är styrande)</a:t>
            </a:r>
            <a:r>
              <a:rPr kumimoji="0" lang="sv-SE" sz="1800" b="0" i="0" u="none" strike="noStrike" kern="1200" cap="none" spc="0" normalizeH="0" baseline="0" noProof="0" dirty="0">
                <a:ln>
                  <a:noFill/>
                </a:ln>
                <a:solidFill>
                  <a:prstClr val="black"/>
                </a:solidFill>
                <a:effectLst/>
                <a:uLnTx/>
                <a:uFillTx/>
                <a:latin typeface="Arial"/>
                <a:ea typeface="+mn-ea"/>
                <a:cs typeface="+mn-cs"/>
              </a:rPr>
              <a:t>?</a:t>
            </a:r>
          </a:p>
        </p:txBody>
      </p:sp>
      <p:sp>
        <p:nvSpPr>
          <p:cNvPr id="18" name="Rubrik 5">
            <a:extLst>
              <a:ext uri="{FF2B5EF4-FFF2-40B4-BE49-F238E27FC236}">
                <a16:creationId xmlns:a16="http://schemas.microsoft.com/office/drawing/2014/main" id="{27A23E89-6F5F-40AF-9BF3-EE536543CA57}"/>
              </a:ext>
            </a:extLst>
          </p:cNvPr>
          <p:cNvSpPr txBox="1">
            <a:spLocks/>
          </p:cNvSpPr>
          <p:nvPr/>
        </p:nvSpPr>
        <p:spPr>
          <a:xfrm>
            <a:off x="3990161" y="1713848"/>
            <a:ext cx="3312340" cy="367426"/>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kern="1200">
                <a:solidFill>
                  <a:srgbClr val="000000"/>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2000" b="1" i="0" u="none" strike="noStrike" kern="1200" cap="none" spc="0" normalizeH="0" baseline="0" noProof="0" dirty="0" smtClean="0">
                <a:ln>
                  <a:noFill/>
                </a:ln>
                <a:solidFill>
                  <a:srgbClr val="822757"/>
                </a:solidFill>
                <a:effectLst/>
                <a:uLnTx/>
                <a:uFillTx/>
                <a:latin typeface="Century Gothic"/>
                <a:ea typeface="+mj-ea"/>
                <a:cs typeface="+mj-cs"/>
              </a:rPr>
              <a:t>Stödfrågor för uppgiften: </a:t>
            </a:r>
            <a:endParaRPr kumimoji="0" lang="sv-SE" sz="2000" b="1" i="0" u="none" strike="noStrike" kern="1200" cap="none" spc="0" normalizeH="0" baseline="0" noProof="0" dirty="0">
              <a:ln>
                <a:noFill/>
              </a:ln>
              <a:solidFill>
                <a:srgbClr val="822757"/>
              </a:solidFill>
              <a:effectLst/>
              <a:uLnTx/>
              <a:uFillTx/>
              <a:latin typeface="Century Gothic"/>
              <a:ea typeface="+mj-ea"/>
              <a:cs typeface="+mj-cs"/>
            </a:endParaRPr>
          </a:p>
        </p:txBody>
      </p:sp>
      <p:sp>
        <p:nvSpPr>
          <p:cNvPr id="22" name="Rektangel 21">
            <a:extLst>
              <a:ext uri="{FF2B5EF4-FFF2-40B4-BE49-F238E27FC236}">
                <a16:creationId xmlns:a16="http://schemas.microsoft.com/office/drawing/2014/main" id="{6CE676A0-C57F-479B-8237-7AD914E85E93}"/>
              </a:ext>
            </a:extLst>
          </p:cNvPr>
          <p:cNvSpPr/>
          <p:nvPr/>
        </p:nvSpPr>
        <p:spPr>
          <a:xfrm>
            <a:off x="3645031" y="-1743"/>
            <a:ext cx="8546969" cy="16457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21" name="Rubrik 5">
            <a:extLst>
              <a:ext uri="{FF2B5EF4-FFF2-40B4-BE49-F238E27FC236}">
                <a16:creationId xmlns:a16="http://schemas.microsoft.com/office/drawing/2014/main" id="{FB6FCB4E-1136-4E04-AB6E-BACB3648AC4F}"/>
              </a:ext>
            </a:extLst>
          </p:cNvPr>
          <p:cNvSpPr txBox="1">
            <a:spLocks/>
          </p:cNvSpPr>
          <p:nvPr/>
        </p:nvSpPr>
        <p:spPr>
          <a:xfrm>
            <a:off x="3990161" y="379920"/>
            <a:ext cx="1178740" cy="333275"/>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kern="1200">
                <a:solidFill>
                  <a:srgbClr val="000000"/>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2000" b="1" i="0" u="none" strike="noStrike" kern="1200" cap="none" spc="0" normalizeH="0" baseline="0" noProof="0" dirty="0">
                <a:ln>
                  <a:noFill/>
                </a:ln>
                <a:solidFill>
                  <a:prstClr val="white"/>
                </a:solidFill>
                <a:effectLst/>
                <a:uLnTx/>
                <a:uFillTx/>
                <a:latin typeface="Century Gothic"/>
                <a:ea typeface="+mj-ea"/>
                <a:cs typeface="+mj-cs"/>
              </a:rPr>
              <a:t>Övning</a:t>
            </a:r>
          </a:p>
        </p:txBody>
      </p:sp>
      <p:sp>
        <p:nvSpPr>
          <p:cNvPr id="20" name="textruta 19">
            <a:extLst>
              <a:ext uri="{FF2B5EF4-FFF2-40B4-BE49-F238E27FC236}">
                <a16:creationId xmlns:a16="http://schemas.microsoft.com/office/drawing/2014/main" id="{E4503214-AA32-4106-9453-8B2D93D207BC}"/>
              </a:ext>
            </a:extLst>
          </p:cNvPr>
          <p:cNvSpPr txBox="1"/>
          <p:nvPr/>
        </p:nvSpPr>
        <p:spPr>
          <a:xfrm>
            <a:off x="3990160" y="749771"/>
            <a:ext cx="7718423"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Arial"/>
                <a:ea typeface="+mn-ea"/>
                <a:cs typeface="+mn-cs"/>
              </a:rPr>
              <a:t>Gör en </a:t>
            </a:r>
            <a:r>
              <a:rPr kumimoji="0" lang="sv-SE" sz="1800" b="0" i="0" u="none" strike="noStrike" kern="1200" cap="none" spc="0" normalizeH="0" baseline="0" noProof="0" dirty="0" smtClean="0">
                <a:ln>
                  <a:noFill/>
                </a:ln>
                <a:solidFill>
                  <a:prstClr val="white"/>
                </a:solidFill>
                <a:effectLst/>
                <a:uLnTx/>
                <a:uFillTx/>
                <a:latin typeface="Arial"/>
                <a:ea typeface="+mn-ea"/>
                <a:cs typeface="+mn-cs"/>
              </a:rPr>
              <a:t>konsekvensanalys på lämpligt exempel. Syftet </a:t>
            </a:r>
            <a:r>
              <a:rPr kumimoji="0" lang="sv-SE" sz="1800" b="0" i="0" u="none" strike="noStrike" kern="1200" cap="none" spc="0" normalizeH="0" baseline="0" noProof="0" dirty="0">
                <a:ln>
                  <a:noFill/>
                </a:ln>
                <a:solidFill>
                  <a:prstClr val="white"/>
                </a:solidFill>
                <a:effectLst/>
                <a:uLnTx/>
                <a:uFillTx/>
                <a:latin typeface="Arial"/>
                <a:ea typeface="+mn-ea"/>
                <a:cs typeface="+mn-cs"/>
              </a:rPr>
              <a:t>är att testa metoden!</a:t>
            </a:r>
          </a:p>
        </p:txBody>
      </p:sp>
      <p:sp>
        <p:nvSpPr>
          <p:cNvPr id="2" name="Rubrik 1">
            <a:extLst>
              <a:ext uri="{FF2B5EF4-FFF2-40B4-BE49-F238E27FC236}">
                <a16:creationId xmlns:a16="http://schemas.microsoft.com/office/drawing/2014/main" id="{0CC7F461-5C9F-3781-0BEB-2E6153FB15C1}"/>
              </a:ext>
            </a:extLst>
          </p:cNvPr>
          <p:cNvSpPr>
            <a:spLocks noGrp="1"/>
          </p:cNvSpPr>
          <p:nvPr>
            <p:ph type="title"/>
          </p:nvPr>
        </p:nvSpPr>
        <p:spPr>
          <a:xfrm>
            <a:off x="522390" y="725708"/>
            <a:ext cx="2274041" cy="516224"/>
          </a:xfrm>
        </p:spPr>
        <p:txBody>
          <a:bodyPr/>
          <a:lstStyle/>
          <a:p>
            <a:r>
              <a:rPr lang="sv-SE" dirty="0">
                <a:solidFill>
                  <a:schemeClr val="bg1"/>
                </a:solidFill>
              </a:rPr>
              <a:t>Moment</a:t>
            </a:r>
          </a:p>
        </p:txBody>
      </p:sp>
      <p:grpSp>
        <p:nvGrpSpPr>
          <p:cNvPr id="3" name="Grupp 2">
            <a:extLst>
              <a:ext uri="{FF2B5EF4-FFF2-40B4-BE49-F238E27FC236}">
                <a16:creationId xmlns:a16="http://schemas.microsoft.com/office/drawing/2014/main" id="{6971F478-B577-F669-B80C-C8DEC37603BD}"/>
              </a:ext>
            </a:extLst>
          </p:cNvPr>
          <p:cNvGrpSpPr/>
          <p:nvPr/>
        </p:nvGrpSpPr>
        <p:grpSpPr>
          <a:xfrm>
            <a:off x="560023" y="4330186"/>
            <a:ext cx="2380794" cy="1902551"/>
            <a:chOff x="3895296" y="2655118"/>
            <a:chExt cx="1544859" cy="1234534"/>
          </a:xfrm>
        </p:grpSpPr>
        <p:sp>
          <p:nvSpPr>
            <p:cNvPr id="5" name="Frihandsfigur: Form 4">
              <a:extLst>
                <a:ext uri="{FF2B5EF4-FFF2-40B4-BE49-F238E27FC236}">
                  <a16:creationId xmlns:a16="http://schemas.microsoft.com/office/drawing/2014/main" id="{71B4C787-D75A-90BE-9496-EEBAE50AAB65}"/>
                </a:ext>
              </a:extLst>
            </p:cNvPr>
            <p:cNvSpPr/>
            <p:nvPr/>
          </p:nvSpPr>
          <p:spPr>
            <a:xfrm>
              <a:off x="3895296" y="2655118"/>
              <a:ext cx="1544859" cy="982122"/>
            </a:xfrm>
            <a:custGeom>
              <a:avLst/>
              <a:gdLst>
                <a:gd name="connsiteX0" fmla="*/ 0 w 1544859"/>
                <a:gd name="connsiteY0" fmla="*/ 0 h 982122"/>
                <a:gd name="connsiteX1" fmla="*/ 1544860 w 1544859"/>
                <a:gd name="connsiteY1" fmla="*/ 0 h 982122"/>
                <a:gd name="connsiteX2" fmla="*/ 1544860 w 1544859"/>
                <a:gd name="connsiteY2" fmla="*/ 982123 h 982122"/>
                <a:gd name="connsiteX3" fmla="*/ 0 w 1544859"/>
                <a:gd name="connsiteY3" fmla="*/ 982123 h 982122"/>
              </a:gdLst>
              <a:ahLst/>
              <a:cxnLst>
                <a:cxn ang="0">
                  <a:pos x="connsiteX0" y="connsiteY0"/>
                </a:cxn>
                <a:cxn ang="0">
                  <a:pos x="connsiteX1" y="connsiteY1"/>
                </a:cxn>
                <a:cxn ang="0">
                  <a:pos x="connsiteX2" y="connsiteY2"/>
                </a:cxn>
                <a:cxn ang="0">
                  <a:pos x="connsiteX3" y="connsiteY3"/>
                </a:cxn>
              </a:cxnLst>
              <a:rect l="l" t="t" r="r" b="b"/>
              <a:pathLst>
                <a:path w="1544859" h="982122">
                  <a:moveTo>
                    <a:pt x="0" y="0"/>
                  </a:moveTo>
                  <a:lnTo>
                    <a:pt x="1544860" y="0"/>
                  </a:lnTo>
                  <a:lnTo>
                    <a:pt x="1544860" y="982123"/>
                  </a:lnTo>
                  <a:lnTo>
                    <a:pt x="0" y="982123"/>
                  </a:ln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9" name="Frihandsfigur: Form 8">
              <a:extLst>
                <a:ext uri="{FF2B5EF4-FFF2-40B4-BE49-F238E27FC236}">
                  <a16:creationId xmlns:a16="http://schemas.microsoft.com/office/drawing/2014/main" id="{4300A1C1-D7F9-7940-16EC-C63A2AB90397}"/>
                </a:ext>
              </a:extLst>
            </p:cNvPr>
            <p:cNvSpPr/>
            <p:nvPr/>
          </p:nvSpPr>
          <p:spPr>
            <a:xfrm rot="20820600">
              <a:off x="4778338" y="3455788"/>
              <a:ext cx="73913" cy="73913"/>
            </a:xfrm>
            <a:custGeom>
              <a:avLst/>
              <a:gdLst>
                <a:gd name="connsiteX0" fmla="*/ 0 w 73913"/>
                <a:gd name="connsiteY0" fmla="*/ 0 h 73913"/>
                <a:gd name="connsiteX1" fmla="*/ 73914 w 73913"/>
                <a:gd name="connsiteY1" fmla="*/ 0 h 73913"/>
                <a:gd name="connsiteX2" fmla="*/ 73914 w 73913"/>
                <a:gd name="connsiteY2" fmla="*/ 73914 h 73913"/>
                <a:gd name="connsiteX3" fmla="*/ 0 w 73913"/>
                <a:gd name="connsiteY3" fmla="*/ 73914 h 73913"/>
              </a:gdLst>
              <a:ahLst/>
              <a:cxnLst>
                <a:cxn ang="0">
                  <a:pos x="connsiteX0" y="connsiteY0"/>
                </a:cxn>
                <a:cxn ang="0">
                  <a:pos x="connsiteX1" y="connsiteY1"/>
                </a:cxn>
                <a:cxn ang="0">
                  <a:pos x="connsiteX2" y="connsiteY2"/>
                </a:cxn>
                <a:cxn ang="0">
                  <a:pos x="connsiteX3" y="connsiteY3"/>
                </a:cxn>
              </a:cxnLst>
              <a:rect l="l" t="t" r="r" b="b"/>
              <a:pathLst>
                <a:path w="73913" h="73913">
                  <a:moveTo>
                    <a:pt x="0" y="0"/>
                  </a:moveTo>
                  <a:lnTo>
                    <a:pt x="73914" y="0"/>
                  </a:lnTo>
                  <a:lnTo>
                    <a:pt x="73914" y="73914"/>
                  </a:lnTo>
                  <a:lnTo>
                    <a:pt x="0" y="73914"/>
                  </a:lnTo>
                  <a:close/>
                </a:path>
              </a:pathLst>
            </a:custGeom>
            <a:solidFill>
              <a:srgbClr val="FFFFFF"/>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nvGrpSpPr>
            <p:cNvPr id="13" name="Bild 5">
              <a:extLst>
                <a:ext uri="{FF2B5EF4-FFF2-40B4-BE49-F238E27FC236}">
                  <a16:creationId xmlns:a16="http://schemas.microsoft.com/office/drawing/2014/main" id="{713BB23E-0057-D78B-2044-EA719327E569}"/>
                </a:ext>
              </a:extLst>
            </p:cNvPr>
            <p:cNvGrpSpPr/>
            <p:nvPr/>
          </p:nvGrpSpPr>
          <p:grpSpPr>
            <a:xfrm>
              <a:off x="4828953" y="2993346"/>
              <a:ext cx="517512" cy="896306"/>
              <a:chOff x="4828953" y="2993346"/>
              <a:chExt cx="517512" cy="896306"/>
            </a:xfrm>
            <a:solidFill>
              <a:srgbClr val="822757"/>
            </a:solidFill>
          </p:grpSpPr>
          <p:sp>
            <p:nvSpPr>
              <p:cNvPr id="39" name="Frihandsfigur: Form 38">
                <a:extLst>
                  <a:ext uri="{FF2B5EF4-FFF2-40B4-BE49-F238E27FC236}">
                    <a16:creationId xmlns:a16="http://schemas.microsoft.com/office/drawing/2014/main" id="{513C868F-B7C3-2306-B356-2C979563AE76}"/>
                  </a:ext>
                </a:extLst>
              </p:cNvPr>
              <p:cNvSpPr/>
              <p:nvPr/>
            </p:nvSpPr>
            <p:spPr>
              <a:xfrm>
                <a:off x="5036867" y="2993346"/>
                <a:ext cx="165068" cy="182888"/>
              </a:xfrm>
              <a:custGeom>
                <a:avLst/>
                <a:gdLst>
                  <a:gd name="connsiteX0" fmla="*/ 82487 w 165068"/>
                  <a:gd name="connsiteY0" fmla="*/ 182884 h 182888"/>
                  <a:gd name="connsiteX1" fmla="*/ 165068 w 165068"/>
                  <a:gd name="connsiteY1" fmla="*/ 90587 h 182888"/>
                  <a:gd name="connsiteX2" fmla="*/ 82582 w 165068"/>
                  <a:gd name="connsiteY2" fmla="*/ 4 h 182888"/>
                  <a:gd name="connsiteX3" fmla="*/ 0 w 165068"/>
                  <a:gd name="connsiteY3" fmla="*/ 92301 h 182888"/>
                  <a:gd name="connsiteX4" fmla="*/ 82487 w 165068"/>
                  <a:gd name="connsiteY4" fmla="*/ 182884 h 1828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068" h="182888">
                    <a:moveTo>
                      <a:pt x="82487" y="182884"/>
                    </a:moveTo>
                    <a:cubicBezTo>
                      <a:pt x="128016" y="182408"/>
                      <a:pt x="164973" y="141069"/>
                      <a:pt x="165068" y="90587"/>
                    </a:cubicBezTo>
                    <a:cubicBezTo>
                      <a:pt x="165068" y="40104"/>
                      <a:pt x="128207" y="-472"/>
                      <a:pt x="82582" y="4"/>
                    </a:cubicBezTo>
                    <a:cubicBezTo>
                      <a:pt x="36957" y="480"/>
                      <a:pt x="95" y="41819"/>
                      <a:pt x="0" y="92301"/>
                    </a:cubicBezTo>
                    <a:cubicBezTo>
                      <a:pt x="-95" y="142784"/>
                      <a:pt x="36862" y="183360"/>
                      <a:pt x="82487" y="182884"/>
                    </a:cubicBezTo>
                    <a:close/>
                  </a:path>
                </a:pathLst>
              </a:custGeom>
              <a:solidFill>
                <a:srgbClr val="822757"/>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40" name="Frihandsfigur: Form 39">
                <a:extLst>
                  <a:ext uri="{FF2B5EF4-FFF2-40B4-BE49-F238E27FC236}">
                    <a16:creationId xmlns:a16="http://schemas.microsoft.com/office/drawing/2014/main" id="{ACE864F1-6780-18DF-56A4-E5CF3732CEB7}"/>
                  </a:ext>
                </a:extLst>
              </p:cNvPr>
              <p:cNvSpPr/>
              <p:nvPr/>
            </p:nvSpPr>
            <p:spPr>
              <a:xfrm>
                <a:off x="4828953" y="3204901"/>
                <a:ext cx="517512" cy="684752"/>
              </a:xfrm>
              <a:custGeom>
                <a:avLst/>
                <a:gdLst>
                  <a:gd name="connsiteX0" fmla="*/ 392508 w 517512"/>
                  <a:gd name="connsiteY0" fmla="*/ 17526 h 684752"/>
                  <a:gd name="connsiteX1" fmla="*/ 357266 w 517512"/>
                  <a:gd name="connsiteY1" fmla="*/ 5334 h 684752"/>
                  <a:gd name="connsiteX2" fmla="*/ 297163 w 517512"/>
                  <a:gd name="connsiteY2" fmla="*/ 0 h 684752"/>
                  <a:gd name="connsiteX3" fmla="*/ 211248 w 517512"/>
                  <a:gd name="connsiteY3" fmla="*/ 23050 h 684752"/>
                  <a:gd name="connsiteX4" fmla="*/ 107806 w 517512"/>
                  <a:gd name="connsiteY4" fmla="*/ 163163 h 684752"/>
                  <a:gd name="connsiteX5" fmla="*/ 19129 w 517512"/>
                  <a:gd name="connsiteY5" fmla="*/ 282321 h 684752"/>
                  <a:gd name="connsiteX6" fmla="*/ 5508 w 517512"/>
                  <a:gd name="connsiteY6" fmla="*/ 335852 h 684752"/>
                  <a:gd name="connsiteX7" fmla="*/ 39131 w 517512"/>
                  <a:gd name="connsiteY7" fmla="*/ 354997 h 684752"/>
                  <a:gd name="connsiteX8" fmla="*/ 59134 w 517512"/>
                  <a:gd name="connsiteY8" fmla="*/ 349472 h 684752"/>
                  <a:gd name="connsiteX9" fmla="*/ 177529 w 517512"/>
                  <a:gd name="connsiteY9" fmla="*/ 198501 h 684752"/>
                  <a:gd name="connsiteX10" fmla="*/ 200675 w 517512"/>
                  <a:gd name="connsiteY10" fmla="*/ 154591 h 684752"/>
                  <a:gd name="connsiteX11" fmla="*/ 200675 w 517512"/>
                  <a:gd name="connsiteY11" fmla="*/ 251650 h 684752"/>
                  <a:gd name="connsiteX12" fmla="*/ 200866 w 517512"/>
                  <a:gd name="connsiteY12" fmla="*/ 255556 h 684752"/>
                  <a:gd name="connsiteX13" fmla="*/ 198770 w 517512"/>
                  <a:gd name="connsiteY13" fmla="*/ 262223 h 684752"/>
                  <a:gd name="connsiteX14" fmla="*/ 153431 w 517512"/>
                  <a:gd name="connsiteY14" fmla="*/ 624269 h 684752"/>
                  <a:gd name="connsiteX15" fmla="*/ 197722 w 517512"/>
                  <a:gd name="connsiteY15" fmla="*/ 674560 h 684752"/>
                  <a:gd name="connsiteX16" fmla="*/ 200770 w 517512"/>
                  <a:gd name="connsiteY16" fmla="*/ 674560 h 684752"/>
                  <a:gd name="connsiteX17" fmla="*/ 248014 w 517512"/>
                  <a:gd name="connsiteY17" fmla="*/ 630174 h 684752"/>
                  <a:gd name="connsiteX18" fmla="*/ 284019 w 517512"/>
                  <a:gd name="connsiteY18" fmla="*/ 321373 h 684752"/>
                  <a:gd name="connsiteX19" fmla="*/ 294401 w 517512"/>
                  <a:gd name="connsiteY19" fmla="*/ 321755 h 684752"/>
                  <a:gd name="connsiteX20" fmla="*/ 305736 w 517512"/>
                  <a:gd name="connsiteY20" fmla="*/ 504920 h 684752"/>
                  <a:gd name="connsiteX21" fmla="*/ 314023 w 517512"/>
                  <a:gd name="connsiteY21" fmla="*/ 640747 h 684752"/>
                  <a:gd name="connsiteX22" fmla="*/ 361171 w 517512"/>
                  <a:gd name="connsiteY22" fmla="*/ 684752 h 684752"/>
                  <a:gd name="connsiteX23" fmla="*/ 364600 w 517512"/>
                  <a:gd name="connsiteY23" fmla="*/ 684562 h 684752"/>
                  <a:gd name="connsiteX24" fmla="*/ 408415 w 517512"/>
                  <a:gd name="connsiteY24" fmla="*/ 633984 h 684752"/>
                  <a:gd name="connsiteX25" fmla="*/ 400224 w 517512"/>
                  <a:gd name="connsiteY25" fmla="*/ 499491 h 684752"/>
                  <a:gd name="connsiteX26" fmla="*/ 386317 w 517512"/>
                  <a:gd name="connsiteY26" fmla="*/ 280416 h 684752"/>
                  <a:gd name="connsiteX27" fmla="*/ 388508 w 517512"/>
                  <a:gd name="connsiteY27" fmla="*/ 261747 h 684752"/>
                  <a:gd name="connsiteX28" fmla="*/ 390985 w 517512"/>
                  <a:gd name="connsiteY28" fmla="*/ 112967 h 684752"/>
                  <a:gd name="connsiteX29" fmla="*/ 451563 w 517512"/>
                  <a:gd name="connsiteY29" fmla="*/ 315754 h 684752"/>
                  <a:gd name="connsiteX30" fmla="*/ 477853 w 517512"/>
                  <a:gd name="connsiteY30" fmla="*/ 349377 h 684752"/>
                  <a:gd name="connsiteX31" fmla="*/ 479567 w 517512"/>
                  <a:gd name="connsiteY31" fmla="*/ 349377 h 684752"/>
                  <a:gd name="connsiteX32" fmla="*/ 517096 w 517512"/>
                  <a:gd name="connsiteY32" fmla="*/ 313468 h 684752"/>
                  <a:gd name="connsiteX33" fmla="*/ 392604 w 517512"/>
                  <a:gd name="connsiteY33" fmla="*/ 17335 h 684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17512" h="684752">
                    <a:moveTo>
                      <a:pt x="392508" y="17526"/>
                    </a:moveTo>
                    <a:cubicBezTo>
                      <a:pt x="383746" y="10096"/>
                      <a:pt x="370125" y="5429"/>
                      <a:pt x="357266" y="5334"/>
                    </a:cubicBezTo>
                    <a:cubicBezTo>
                      <a:pt x="340788" y="476"/>
                      <a:pt x="319737" y="0"/>
                      <a:pt x="297163" y="0"/>
                    </a:cubicBezTo>
                    <a:cubicBezTo>
                      <a:pt x="260683" y="0"/>
                      <a:pt x="227536" y="2953"/>
                      <a:pt x="211248" y="23050"/>
                    </a:cubicBezTo>
                    <a:cubicBezTo>
                      <a:pt x="161146" y="58483"/>
                      <a:pt x="133048" y="113729"/>
                      <a:pt x="107806" y="163163"/>
                    </a:cubicBezTo>
                    <a:cubicBezTo>
                      <a:pt x="82946" y="212122"/>
                      <a:pt x="59419" y="258413"/>
                      <a:pt x="19129" y="282321"/>
                    </a:cubicBezTo>
                    <a:cubicBezTo>
                      <a:pt x="555" y="293370"/>
                      <a:pt x="-5541" y="317373"/>
                      <a:pt x="5508" y="335852"/>
                    </a:cubicBezTo>
                    <a:cubicBezTo>
                      <a:pt x="12842" y="348139"/>
                      <a:pt x="25796" y="354997"/>
                      <a:pt x="39131" y="354997"/>
                    </a:cubicBezTo>
                    <a:cubicBezTo>
                      <a:pt x="45989" y="354997"/>
                      <a:pt x="52847" y="353282"/>
                      <a:pt x="59134" y="349472"/>
                    </a:cubicBezTo>
                    <a:cubicBezTo>
                      <a:pt x="118760" y="313944"/>
                      <a:pt x="150002" y="252603"/>
                      <a:pt x="177529" y="198501"/>
                    </a:cubicBezTo>
                    <a:cubicBezTo>
                      <a:pt x="185149" y="183452"/>
                      <a:pt x="192769" y="168592"/>
                      <a:pt x="200675" y="154591"/>
                    </a:cubicBezTo>
                    <a:lnTo>
                      <a:pt x="200675" y="251650"/>
                    </a:lnTo>
                    <a:cubicBezTo>
                      <a:pt x="200675" y="252984"/>
                      <a:pt x="200866" y="254222"/>
                      <a:pt x="200866" y="255556"/>
                    </a:cubicBezTo>
                    <a:cubicBezTo>
                      <a:pt x="200104" y="257746"/>
                      <a:pt x="199246" y="259842"/>
                      <a:pt x="198770" y="262223"/>
                    </a:cubicBezTo>
                    <a:cubicBezTo>
                      <a:pt x="176767" y="364903"/>
                      <a:pt x="156574" y="574643"/>
                      <a:pt x="153431" y="624269"/>
                    </a:cubicBezTo>
                    <a:cubicBezTo>
                      <a:pt x="151812" y="650367"/>
                      <a:pt x="171624" y="672846"/>
                      <a:pt x="197722" y="674560"/>
                    </a:cubicBezTo>
                    <a:cubicBezTo>
                      <a:pt x="198675" y="674560"/>
                      <a:pt x="199818" y="674560"/>
                      <a:pt x="200770" y="674560"/>
                    </a:cubicBezTo>
                    <a:cubicBezTo>
                      <a:pt x="225535" y="674560"/>
                      <a:pt x="246395" y="655225"/>
                      <a:pt x="248014" y="630174"/>
                    </a:cubicBezTo>
                    <a:cubicBezTo>
                      <a:pt x="250872" y="583787"/>
                      <a:pt x="266683" y="423291"/>
                      <a:pt x="284019" y="321373"/>
                    </a:cubicBezTo>
                    <a:cubicBezTo>
                      <a:pt x="287448" y="321564"/>
                      <a:pt x="290877" y="321755"/>
                      <a:pt x="294401" y="321755"/>
                    </a:cubicBezTo>
                    <a:cubicBezTo>
                      <a:pt x="298687" y="381762"/>
                      <a:pt x="302307" y="445865"/>
                      <a:pt x="305736" y="504920"/>
                    </a:cubicBezTo>
                    <a:cubicBezTo>
                      <a:pt x="308593" y="555879"/>
                      <a:pt x="311356" y="603028"/>
                      <a:pt x="314023" y="640747"/>
                    </a:cubicBezTo>
                    <a:cubicBezTo>
                      <a:pt x="315737" y="665607"/>
                      <a:pt x="336597" y="684752"/>
                      <a:pt x="361171" y="684752"/>
                    </a:cubicBezTo>
                    <a:cubicBezTo>
                      <a:pt x="362314" y="684752"/>
                      <a:pt x="363457" y="684752"/>
                      <a:pt x="364600" y="684562"/>
                    </a:cubicBezTo>
                    <a:cubicBezTo>
                      <a:pt x="390604" y="682752"/>
                      <a:pt x="410320" y="660082"/>
                      <a:pt x="408415" y="633984"/>
                    </a:cubicBezTo>
                    <a:cubicBezTo>
                      <a:pt x="405844" y="596646"/>
                      <a:pt x="403177" y="549878"/>
                      <a:pt x="400224" y="499491"/>
                    </a:cubicBezTo>
                    <a:cubicBezTo>
                      <a:pt x="396128" y="428339"/>
                      <a:pt x="391746" y="350139"/>
                      <a:pt x="386317" y="280416"/>
                    </a:cubicBezTo>
                    <a:cubicBezTo>
                      <a:pt x="387746" y="274892"/>
                      <a:pt x="388508" y="268796"/>
                      <a:pt x="388508" y="261747"/>
                    </a:cubicBezTo>
                    <a:lnTo>
                      <a:pt x="390985" y="112967"/>
                    </a:lnTo>
                    <a:cubicBezTo>
                      <a:pt x="432323" y="171069"/>
                      <a:pt x="454707" y="246793"/>
                      <a:pt x="451563" y="315754"/>
                    </a:cubicBezTo>
                    <a:cubicBezTo>
                      <a:pt x="450611" y="336423"/>
                      <a:pt x="457088" y="348425"/>
                      <a:pt x="477853" y="349377"/>
                    </a:cubicBezTo>
                    <a:lnTo>
                      <a:pt x="479567" y="349377"/>
                    </a:lnTo>
                    <a:cubicBezTo>
                      <a:pt x="499570" y="349377"/>
                      <a:pt x="516238" y="333661"/>
                      <a:pt x="517096" y="313468"/>
                    </a:cubicBezTo>
                    <a:cubicBezTo>
                      <a:pt x="522239" y="199739"/>
                      <a:pt x="479758" y="90488"/>
                      <a:pt x="392604" y="17335"/>
                    </a:cubicBezTo>
                    <a:close/>
                  </a:path>
                </a:pathLst>
              </a:custGeom>
              <a:solidFill>
                <a:srgbClr val="822757"/>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9" name="Bild 5">
              <a:extLst>
                <a:ext uri="{FF2B5EF4-FFF2-40B4-BE49-F238E27FC236}">
                  <a16:creationId xmlns:a16="http://schemas.microsoft.com/office/drawing/2014/main" id="{9CE0F04E-7AB7-43E4-B92C-43085268A5F4}"/>
                </a:ext>
              </a:extLst>
            </p:cNvPr>
            <p:cNvGrpSpPr/>
            <p:nvPr/>
          </p:nvGrpSpPr>
          <p:grpSpPr>
            <a:xfrm>
              <a:off x="4048876" y="3013444"/>
              <a:ext cx="418816" cy="872208"/>
              <a:chOff x="4048876" y="3013444"/>
              <a:chExt cx="418816" cy="872208"/>
            </a:xfrm>
            <a:solidFill>
              <a:srgbClr val="D20A11"/>
            </a:solidFill>
          </p:grpSpPr>
          <p:sp>
            <p:nvSpPr>
              <p:cNvPr id="37" name="Frihandsfigur: Form 36">
                <a:extLst>
                  <a:ext uri="{FF2B5EF4-FFF2-40B4-BE49-F238E27FC236}">
                    <a16:creationId xmlns:a16="http://schemas.microsoft.com/office/drawing/2014/main" id="{9ED14B85-5BFE-C59F-06B1-6965D5C62016}"/>
                  </a:ext>
                </a:extLst>
              </p:cNvPr>
              <p:cNvSpPr/>
              <p:nvPr/>
            </p:nvSpPr>
            <p:spPr>
              <a:xfrm>
                <a:off x="4165520" y="3013444"/>
                <a:ext cx="165068" cy="182888"/>
              </a:xfrm>
              <a:custGeom>
                <a:avLst/>
                <a:gdLst>
                  <a:gd name="connsiteX0" fmla="*/ 82486 w 165068"/>
                  <a:gd name="connsiteY0" fmla="*/ 182884 h 182888"/>
                  <a:gd name="connsiteX1" fmla="*/ 165068 w 165068"/>
                  <a:gd name="connsiteY1" fmla="*/ 90587 h 182888"/>
                  <a:gd name="connsiteX2" fmla="*/ 82582 w 165068"/>
                  <a:gd name="connsiteY2" fmla="*/ 4 h 182888"/>
                  <a:gd name="connsiteX3" fmla="*/ 0 w 165068"/>
                  <a:gd name="connsiteY3" fmla="*/ 92301 h 182888"/>
                  <a:gd name="connsiteX4" fmla="*/ 82486 w 165068"/>
                  <a:gd name="connsiteY4" fmla="*/ 182884 h 1828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068" h="182888">
                    <a:moveTo>
                      <a:pt x="82486" y="182884"/>
                    </a:moveTo>
                    <a:cubicBezTo>
                      <a:pt x="128016" y="182408"/>
                      <a:pt x="164973" y="141069"/>
                      <a:pt x="165068" y="90587"/>
                    </a:cubicBezTo>
                    <a:cubicBezTo>
                      <a:pt x="165068" y="40104"/>
                      <a:pt x="128207" y="-472"/>
                      <a:pt x="82582" y="4"/>
                    </a:cubicBezTo>
                    <a:cubicBezTo>
                      <a:pt x="37052" y="480"/>
                      <a:pt x="95" y="41819"/>
                      <a:pt x="0" y="92301"/>
                    </a:cubicBezTo>
                    <a:cubicBezTo>
                      <a:pt x="0" y="142784"/>
                      <a:pt x="36862" y="183360"/>
                      <a:pt x="82486" y="182884"/>
                    </a:cubicBezTo>
                    <a:close/>
                  </a:path>
                </a:pathLst>
              </a:custGeom>
              <a:solidFill>
                <a:srgbClr val="D20A11"/>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38" name="Frihandsfigur: Form 37">
                <a:extLst>
                  <a:ext uri="{FF2B5EF4-FFF2-40B4-BE49-F238E27FC236}">
                    <a16:creationId xmlns:a16="http://schemas.microsoft.com/office/drawing/2014/main" id="{841F9DBB-BB2F-546C-51E4-CB5666F9AFBA}"/>
                  </a:ext>
                </a:extLst>
              </p:cNvPr>
              <p:cNvSpPr/>
              <p:nvPr/>
            </p:nvSpPr>
            <p:spPr>
              <a:xfrm>
                <a:off x="4048876" y="3121666"/>
                <a:ext cx="418816" cy="763986"/>
              </a:xfrm>
              <a:custGeom>
                <a:avLst/>
                <a:gdLst>
                  <a:gd name="connsiteX0" fmla="*/ 385916 w 418816"/>
                  <a:gd name="connsiteY0" fmla="*/ 27323 h 763986"/>
                  <a:gd name="connsiteX1" fmla="*/ 340577 w 418816"/>
                  <a:gd name="connsiteY1" fmla="*/ 81 h 763986"/>
                  <a:gd name="connsiteX2" fmla="*/ 311621 w 418816"/>
                  <a:gd name="connsiteY2" fmla="*/ 36276 h 763986"/>
                  <a:gd name="connsiteX3" fmla="*/ 320193 w 418816"/>
                  <a:gd name="connsiteY3" fmla="*/ 73138 h 763986"/>
                  <a:gd name="connsiteX4" fmla="*/ 338576 w 418816"/>
                  <a:gd name="connsiteY4" fmla="*/ 111905 h 763986"/>
                  <a:gd name="connsiteX5" fmla="*/ 338291 w 418816"/>
                  <a:gd name="connsiteY5" fmla="*/ 111905 h 763986"/>
                  <a:gd name="connsiteX6" fmla="*/ 317621 w 418816"/>
                  <a:gd name="connsiteY6" fmla="*/ 107618 h 763986"/>
                  <a:gd name="connsiteX7" fmla="*/ 275235 w 418816"/>
                  <a:gd name="connsiteY7" fmla="*/ 95522 h 763986"/>
                  <a:gd name="connsiteX8" fmla="*/ 258185 w 418816"/>
                  <a:gd name="connsiteY8" fmla="*/ 91997 h 763986"/>
                  <a:gd name="connsiteX9" fmla="*/ 236087 w 418816"/>
                  <a:gd name="connsiteY9" fmla="*/ 90950 h 763986"/>
                  <a:gd name="connsiteX10" fmla="*/ 199130 w 418816"/>
                  <a:gd name="connsiteY10" fmla="*/ 89711 h 763986"/>
                  <a:gd name="connsiteX11" fmla="*/ 136932 w 418816"/>
                  <a:gd name="connsiteY11" fmla="*/ 96950 h 763986"/>
                  <a:gd name="connsiteX12" fmla="*/ 111596 w 418816"/>
                  <a:gd name="connsiteY12" fmla="*/ 109333 h 763986"/>
                  <a:gd name="connsiteX13" fmla="*/ 153 w 418816"/>
                  <a:gd name="connsiteY13" fmla="*/ 380033 h 763986"/>
                  <a:gd name="connsiteX14" fmla="*/ 36539 w 418816"/>
                  <a:gd name="connsiteY14" fmla="*/ 415371 h 763986"/>
                  <a:gd name="connsiteX15" fmla="*/ 37586 w 418816"/>
                  <a:gd name="connsiteY15" fmla="*/ 415371 h 763986"/>
                  <a:gd name="connsiteX16" fmla="*/ 72924 w 418816"/>
                  <a:gd name="connsiteY16" fmla="*/ 377843 h 763986"/>
                  <a:gd name="connsiteX17" fmla="*/ 102547 w 418816"/>
                  <a:gd name="connsiteY17" fmla="*/ 247731 h 763986"/>
                  <a:gd name="connsiteX18" fmla="*/ 102547 w 418816"/>
                  <a:gd name="connsiteY18" fmla="*/ 341362 h 763986"/>
                  <a:gd name="connsiteX19" fmla="*/ 103785 w 418816"/>
                  <a:gd name="connsiteY19" fmla="*/ 354602 h 763986"/>
                  <a:gd name="connsiteX20" fmla="*/ 94546 w 418816"/>
                  <a:gd name="connsiteY20" fmla="*/ 535958 h 763986"/>
                  <a:gd name="connsiteX21" fmla="*/ 95308 w 418816"/>
                  <a:gd name="connsiteY21" fmla="*/ 549007 h 763986"/>
                  <a:gd name="connsiteX22" fmla="*/ 86735 w 418816"/>
                  <a:gd name="connsiteY22" fmla="*/ 721981 h 763986"/>
                  <a:gd name="connsiteX23" fmla="*/ 124740 w 418816"/>
                  <a:gd name="connsiteY23" fmla="*/ 763986 h 763986"/>
                  <a:gd name="connsiteX24" fmla="*/ 126740 w 418816"/>
                  <a:gd name="connsiteY24" fmla="*/ 763986 h 763986"/>
                  <a:gd name="connsiteX25" fmla="*/ 166745 w 418816"/>
                  <a:gd name="connsiteY25" fmla="*/ 725886 h 763986"/>
                  <a:gd name="connsiteX26" fmla="*/ 178747 w 418816"/>
                  <a:gd name="connsiteY26" fmla="*/ 484808 h 763986"/>
                  <a:gd name="connsiteX27" fmla="*/ 189510 w 418816"/>
                  <a:gd name="connsiteY27" fmla="*/ 411275 h 763986"/>
                  <a:gd name="connsiteX28" fmla="*/ 198940 w 418816"/>
                  <a:gd name="connsiteY28" fmla="*/ 411466 h 763986"/>
                  <a:gd name="connsiteX29" fmla="*/ 207893 w 418816"/>
                  <a:gd name="connsiteY29" fmla="*/ 411371 h 763986"/>
                  <a:gd name="connsiteX30" fmla="*/ 211037 w 418816"/>
                  <a:gd name="connsiteY30" fmla="*/ 565295 h 763986"/>
                  <a:gd name="connsiteX31" fmla="*/ 215037 w 418816"/>
                  <a:gd name="connsiteY31" fmla="*/ 718552 h 763986"/>
                  <a:gd name="connsiteX32" fmla="*/ 254947 w 418816"/>
                  <a:gd name="connsiteY32" fmla="*/ 755795 h 763986"/>
                  <a:gd name="connsiteX33" fmla="*/ 257804 w 418816"/>
                  <a:gd name="connsiteY33" fmla="*/ 755604 h 763986"/>
                  <a:gd name="connsiteX34" fmla="*/ 294952 w 418816"/>
                  <a:gd name="connsiteY34" fmla="*/ 712837 h 763986"/>
                  <a:gd name="connsiteX35" fmla="*/ 291237 w 418816"/>
                  <a:gd name="connsiteY35" fmla="*/ 564437 h 763986"/>
                  <a:gd name="connsiteX36" fmla="*/ 286284 w 418816"/>
                  <a:gd name="connsiteY36" fmla="*/ 376223 h 763986"/>
                  <a:gd name="connsiteX37" fmla="*/ 290380 w 418816"/>
                  <a:gd name="connsiteY37" fmla="*/ 351458 h 763986"/>
                  <a:gd name="connsiteX38" fmla="*/ 293142 w 418816"/>
                  <a:gd name="connsiteY38" fmla="*/ 183914 h 763986"/>
                  <a:gd name="connsiteX39" fmla="*/ 337910 w 418816"/>
                  <a:gd name="connsiteY39" fmla="*/ 191915 h 763986"/>
                  <a:gd name="connsiteX40" fmla="*/ 406680 w 418816"/>
                  <a:gd name="connsiteY40" fmla="*/ 157815 h 763986"/>
                  <a:gd name="connsiteX41" fmla="*/ 385820 w 418816"/>
                  <a:gd name="connsiteY41" fmla="*/ 26942 h 763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418816" h="763986">
                    <a:moveTo>
                      <a:pt x="385916" y="27323"/>
                    </a:moveTo>
                    <a:cubicBezTo>
                      <a:pt x="385916" y="27323"/>
                      <a:pt x="370961" y="-1729"/>
                      <a:pt x="340577" y="81"/>
                    </a:cubicBezTo>
                    <a:cubicBezTo>
                      <a:pt x="310192" y="1891"/>
                      <a:pt x="311621" y="36276"/>
                      <a:pt x="311621" y="36276"/>
                    </a:cubicBezTo>
                    <a:cubicBezTo>
                      <a:pt x="308763" y="47611"/>
                      <a:pt x="313526" y="63613"/>
                      <a:pt x="320193" y="73138"/>
                    </a:cubicBezTo>
                    <a:cubicBezTo>
                      <a:pt x="334766" y="94093"/>
                      <a:pt x="338100" y="105904"/>
                      <a:pt x="338576" y="111905"/>
                    </a:cubicBezTo>
                    <a:lnTo>
                      <a:pt x="338291" y="111905"/>
                    </a:lnTo>
                    <a:cubicBezTo>
                      <a:pt x="331909" y="111905"/>
                      <a:pt x="323051" y="110381"/>
                      <a:pt x="317621" y="107618"/>
                    </a:cubicBezTo>
                    <a:cubicBezTo>
                      <a:pt x="300762" y="99141"/>
                      <a:pt x="286570" y="97141"/>
                      <a:pt x="275235" y="95522"/>
                    </a:cubicBezTo>
                    <a:cubicBezTo>
                      <a:pt x="269996" y="94855"/>
                      <a:pt x="264472" y="94188"/>
                      <a:pt x="258185" y="91997"/>
                    </a:cubicBezTo>
                    <a:cubicBezTo>
                      <a:pt x="250756" y="89426"/>
                      <a:pt x="243231" y="89330"/>
                      <a:pt x="236087" y="90950"/>
                    </a:cubicBezTo>
                    <a:cubicBezTo>
                      <a:pt x="224657" y="89902"/>
                      <a:pt x="212180" y="89711"/>
                      <a:pt x="199130" y="89711"/>
                    </a:cubicBezTo>
                    <a:cubicBezTo>
                      <a:pt x="175889" y="89711"/>
                      <a:pt x="153982" y="90950"/>
                      <a:pt x="136932" y="96950"/>
                    </a:cubicBezTo>
                    <a:cubicBezTo>
                      <a:pt x="127502" y="97522"/>
                      <a:pt x="118263" y="101618"/>
                      <a:pt x="111596" y="109333"/>
                    </a:cubicBezTo>
                    <a:cubicBezTo>
                      <a:pt x="54541" y="175055"/>
                      <a:pt x="-3371" y="258590"/>
                      <a:pt x="153" y="380033"/>
                    </a:cubicBezTo>
                    <a:cubicBezTo>
                      <a:pt x="725" y="399750"/>
                      <a:pt x="16917" y="415371"/>
                      <a:pt x="36539" y="415371"/>
                    </a:cubicBezTo>
                    <a:lnTo>
                      <a:pt x="37586" y="415371"/>
                    </a:lnTo>
                    <a:cubicBezTo>
                      <a:pt x="57684" y="414800"/>
                      <a:pt x="73496" y="397940"/>
                      <a:pt x="72924" y="377843"/>
                    </a:cubicBezTo>
                    <a:cubicBezTo>
                      <a:pt x="71400" y="327360"/>
                      <a:pt x="83497" y="285069"/>
                      <a:pt x="102547" y="247731"/>
                    </a:cubicBezTo>
                    <a:lnTo>
                      <a:pt x="102547" y="341362"/>
                    </a:lnTo>
                    <a:cubicBezTo>
                      <a:pt x="102547" y="346124"/>
                      <a:pt x="103023" y="350411"/>
                      <a:pt x="103785" y="354602"/>
                    </a:cubicBezTo>
                    <a:lnTo>
                      <a:pt x="94546" y="535958"/>
                    </a:lnTo>
                    <a:cubicBezTo>
                      <a:pt x="94070" y="541482"/>
                      <a:pt x="94355" y="545673"/>
                      <a:pt x="95308" y="549007"/>
                    </a:cubicBezTo>
                    <a:lnTo>
                      <a:pt x="86735" y="721981"/>
                    </a:lnTo>
                    <a:cubicBezTo>
                      <a:pt x="85688" y="744079"/>
                      <a:pt x="102737" y="762843"/>
                      <a:pt x="124740" y="763986"/>
                    </a:cubicBezTo>
                    <a:cubicBezTo>
                      <a:pt x="125407" y="763986"/>
                      <a:pt x="126074" y="763986"/>
                      <a:pt x="126740" y="763986"/>
                    </a:cubicBezTo>
                    <a:cubicBezTo>
                      <a:pt x="147981" y="763986"/>
                      <a:pt x="165698" y="747222"/>
                      <a:pt x="166745" y="725886"/>
                    </a:cubicBezTo>
                    <a:lnTo>
                      <a:pt x="178747" y="484808"/>
                    </a:lnTo>
                    <a:lnTo>
                      <a:pt x="189510" y="411275"/>
                    </a:lnTo>
                    <a:cubicBezTo>
                      <a:pt x="192653" y="411466"/>
                      <a:pt x="195797" y="411466"/>
                      <a:pt x="198940" y="411466"/>
                    </a:cubicBezTo>
                    <a:cubicBezTo>
                      <a:pt x="202083" y="411466"/>
                      <a:pt x="204941" y="411466"/>
                      <a:pt x="207893" y="411371"/>
                    </a:cubicBezTo>
                    <a:cubicBezTo>
                      <a:pt x="210084" y="459662"/>
                      <a:pt x="210560" y="514526"/>
                      <a:pt x="211037" y="565295"/>
                    </a:cubicBezTo>
                    <a:cubicBezTo>
                      <a:pt x="211608" y="623969"/>
                      <a:pt x="212180" y="679214"/>
                      <a:pt x="215037" y="718552"/>
                    </a:cubicBezTo>
                    <a:cubicBezTo>
                      <a:pt x="216466" y="739602"/>
                      <a:pt x="234087" y="755795"/>
                      <a:pt x="254947" y="755795"/>
                    </a:cubicBezTo>
                    <a:cubicBezTo>
                      <a:pt x="255899" y="755795"/>
                      <a:pt x="256947" y="755795"/>
                      <a:pt x="257804" y="755604"/>
                    </a:cubicBezTo>
                    <a:cubicBezTo>
                      <a:pt x="279902" y="754080"/>
                      <a:pt x="296571" y="734935"/>
                      <a:pt x="294952" y="712837"/>
                    </a:cubicBezTo>
                    <a:cubicBezTo>
                      <a:pt x="292285" y="674642"/>
                      <a:pt x="291713" y="621206"/>
                      <a:pt x="291237" y="564437"/>
                    </a:cubicBezTo>
                    <a:cubicBezTo>
                      <a:pt x="290570" y="499191"/>
                      <a:pt x="289999" y="432230"/>
                      <a:pt x="286284" y="376223"/>
                    </a:cubicBezTo>
                    <a:cubicBezTo>
                      <a:pt x="288951" y="369365"/>
                      <a:pt x="290380" y="361174"/>
                      <a:pt x="290380" y="351458"/>
                    </a:cubicBezTo>
                    <a:lnTo>
                      <a:pt x="293142" y="183914"/>
                    </a:lnTo>
                    <a:cubicBezTo>
                      <a:pt x="306477" y="188771"/>
                      <a:pt x="322193" y="191915"/>
                      <a:pt x="337910" y="191915"/>
                    </a:cubicBezTo>
                    <a:cubicBezTo>
                      <a:pt x="364865" y="191915"/>
                      <a:pt x="391821" y="182866"/>
                      <a:pt x="406680" y="157815"/>
                    </a:cubicBezTo>
                    <a:cubicBezTo>
                      <a:pt x="428111" y="121620"/>
                      <a:pt x="421158" y="77615"/>
                      <a:pt x="385820" y="26942"/>
                    </a:cubicBezTo>
                    <a:close/>
                  </a:path>
                </a:pathLst>
              </a:custGeom>
              <a:solidFill>
                <a:srgbClr val="D20A11"/>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sp>
          <p:nvSpPr>
            <p:cNvPr id="25" name="Frihandsfigur: Form 24">
              <a:extLst>
                <a:ext uri="{FF2B5EF4-FFF2-40B4-BE49-F238E27FC236}">
                  <a16:creationId xmlns:a16="http://schemas.microsoft.com/office/drawing/2014/main" id="{06A5EDBB-BFC5-8326-D6EF-DE651D41BA62}"/>
                </a:ext>
              </a:extLst>
            </p:cNvPr>
            <p:cNvSpPr/>
            <p:nvPr/>
          </p:nvSpPr>
          <p:spPr>
            <a:xfrm>
              <a:off x="4501467" y="2990207"/>
              <a:ext cx="73914" cy="73913"/>
            </a:xfrm>
            <a:custGeom>
              <a:avLst/>
              <a:gdLst>
                <a:gd name="connsiteX0" fmla="*/ 0 w 73914"/>
                <a:gd name="connsiteY0" fmla="*/ 0 h 73913"/>
                <a:gd name="connsiteX1" fmla="*/ 73914 w 73914"/>
                <a:gd name="connsiteY1" fmla="*/ 0 h 73913"/>
                <a:gd name="connsiteX2" fmla="*/ 73914 w 73914"/>
                <a:gd name="connsiteY2" fmla="*/ 73914 h 73913"/>
                <a:gd name="connsiteX3" fmla="*/ 0 w 73914"/>
                <a:gd name="connsiteY3" fmla="*/ 73914 h 73913"/>
              </a:gdLst>
              <a:ahLst/>
              <a:cxnLst>
                <a:cxn ang="0">
                  <a:pos x="connsiteX0" y="connsiteY0"/>
                </a:cxn>
                <a:cxn ang="0">
                  <a:pos x="connsiteX1" y="connsiteY1"/>
                </a:cxn>
                <a:cxn ang="0">
                  <a:pos x="connsiteX2" y="connsiteY2"/>
                </a:cxn>
                <a:cxn ang="0">
                  <a:pos x="connsiteX3" y="connsiteY3"/>
                </a:cxn>
              </a:cxnLst>
              <a:rect l="l" t="t" r="r" b="b"/>
              <a:pathLst>
                <a:path w="73914" h="73913">
                  <a:moveTo>
                    <a:pt x="0" y="0"/>
                  </a:moveTo>
                  <a:lnTo>
                    <a:pt x="73914" y="0"/>
                  </a:lnTo>
                  <a:lnTo>
                    <a:pt x="73914" y="73914"/>
                  </a:lnTo>
                  <a:lnTo>
                    <a:pt x="0" y="73914"/>
                  </a:lnTo>
                  <a:close/>
                </a:path>
              </a:pathLst>
            </a:custGeom>
            <a:solidFill>
              <a:srgbClr val="FFFFFF"/>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26" name="Frihandsfigur: Form 25">
              <a:extLst>
                <a:ext uri="{FF2B5EF4-FFF2-40B4-BE49-F238E27FC236}">
                  <a16:creationId xmlns:a16="http://schemas.microsoft.com/office/drawing/2014/main" id="{5BD28613-18BB-E1A6-D247-4A5590EAC667}"/>
                </a:ext>
              </a:extLst>
            </p:cNvPr>
            <p:cNvSpPr/>
            <p:nvPr/>
          </p:nvSpPr>
          <p:spPr>
            <a:xfrm>
              <a:off x="4593859" y="2998684"/>
              <a:ext cx="73914" cy="73913"/>
            </a:xfrm>
            <a:custGeom>
              <a:avLst/>
              <a:gdLst>
                <a:gd name="connsiteX0" fmla="*/ 0 w 73914"/>
                <a:gd name="connsiteY0" fmla="*/ 0 h 73913"/>
                <a:gd name="connsiteX1" fmla="*/ 73914 w 73914"/>
                <a:gd name="connsiteY1" fmla="*/ 0 h 73913"/>
                <a:gd name="connsiteX2" fmla="*/ 73914 w 73914"/>
                <a:gd name="connsiteY2" fmla="*/ 73914 h 73913"/>
                <a:gd name="connsiteX3" fmla="*/ 0 w 73914"/>
                <a:gd name="connsiteY3" fmla="*/ 73914 h 73913"/>
              </a:gdLst>
              <a:ahLst/>
              <a:cxnLst>
                <a:cxn ang="0">
                  <a:pos x="connsiteX0" y="connsiteY0"/>
                </a:cxn>
                <a:cxn ang="0">
                  <a:pos x="connsiteX1" y="connsiteY1"/>
                </a:cxn>
                <a:cxn ang="0">
                  <a:pos x="connsiteX2" y="connsiteY2"/>
                </a:cxn>
                <a:cxn ang="0">
                  <a:pos x="connsiteX3" y="connsiteY3"/>
                </a:cxn>
              </a:cxnLst>
              <a:rect l="l" t="t" r="r" b="b"/>
              <a:pathLst>
                <a:path w="73914" h="73913">
                  <a:moveTo>
                    <a:pt x="0" y="0"/>
                  </a:moveTo>
                  <a:lnTo>
                    <a:pt x="73914" y="0"/>
                  </a:lnTo>
                  <a:lnTo>
                    <a:pt x="73914" y="73914"/>
                  </a:lnTo>
                  <a:lnTo>
                    <a:pt x="0" y="73914"/>
                  </a:lnTo>
                  <a:close/>
                </a:path>
              </a:pathLst>
            </a:custGeom>
            <a:solidFill>
              <a:srgbClr val="FFFFFF"/>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27" name="Frihandsfigur: Form 26">
              <a:extLst>
                <a:ext uri="{FF2B5EF4-FFF2-40B4-BE49-F238E27FC236}">
                  <a16:creationId xmlns:a16="http://schemas.microsoft.com/office/drawing/2014/main" id="{7194DDA8-AB48-2342-FF1F-CDDBFB11A39F}"/>
                </a:ext>
              </a:extLst>
            </p:cNvPr>
            <p:cNvSpPr/>
            <p:nvPr/>
          </p:nvSpPr>
          <p:spPr>
            <a:xfrm>
              <a:off x="4701111" y="2990207"/>
              <a:ext cx="73914" cy="73913"/>
            </a:xfrm>
            <a:custGeom>
              <a:avLst/>
              <a:gdLst>
                <a:gd name="connsiteX0" fmla="*/ 0 w 73914"/>
                <a:gd name="connsiteY0" fmla="*/ 0 h 73913"/>
                <a:gd name="connsiteX1" fmla="*/ 73914 w 73914"/>
                <a:gd name="connsiteY1" fmla="*/ 0 h 73913"/>
                <a:gd name="connsiteX2" fmla="*/ 73914 w 73914"/>
                <a:gd name="connsiteY2" fmla="*/ 73914 h 73913"/>
                <a:gd name="connsiteX3" fmla="*/ 0 w 73914"/>
                <a:gd name="connsiteY3" fmla="*/ 73914 h 73913"/>
              </a:gdLst>
              <a:ahLst/>
              <a:cxnLst>
                <a:cxn ang="0">
                  <a:pos x="connsiteX0" y="connsiteY0"/>
                </a:cxn>
                <a:cxn ang="0">
                  <a:pos x="connsiteX1" y="connsiteY1"/>
                </a:cxn>
                <a:cxn ang="0">
                  <a:pos x="connsiteX2" y="connsiteY2"/>
                </a:cxn>
                <a:cxn ang="0">
                  <a:pos x="connsiteX3" y="connsiteY3"/>
                </a:cxn>
              </a:cxnLst>
              <a:rect l="l" t="t" r="r" b="b"/>
              <a:pathLst>
                <a:path w="73914" h="73913">
                  <a:moveTo>
                    <a:pt x="0" y="0"/>
                  </a:moveTo>
                  <a:lnTo>
                    <a:pt x="73914" y="0"/>
                  </a:lnTo>
                  <a:lnTo>
                    <a:pt x="73914" y="73914"/>
                  </a:lnTo>
                  <a:lnTo>
                    <a:pt x="0" y="73914"/>
                  </a:lnTo>
                  <a:close/>
                </a:path>
              </a:pathLst>
            </a:custGeom>
            <a:solidFill>
              <a:srgbClr val="FFFFFF"/>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28" name="Frihandsfigur: Form 27">
              <a:extLst>
                <a:ext uri="{FF2B5EF4-FFF2-40B4-BE49-F238E27FC236}">
                  <a16:creationId xmlns:a16="http://schemas.microsoft.com/office/drawing/2014/main" id="{595D9067-318E-D93D-9DF6-531A96A4B103}"/>
                </a:ext>
              </a:extLst>
            </p:cNvPr>
            <p:cNvSpPr/>
            <p:nvPr/>
          </p:nvSpPr>
          <p:spPr>
            <a:xfrm>
              <a:off x="4802647" y="2998684"/>
              <a:ext cx="73914" cy="73913"/>
            </a:xfrm>
            <a:custGeom>
              <a:avLst/>
              <a:gdLst>
                <a:gd name="connsiteX0" fmla="*/ 0 w 73914"/>
                <a:gd name="connsiteY0" fmla="*/ 0 h 73913"/>
                <a:gd name="connsiteX1" fmla="*/ 73914 w 73914"/>
                <a:gd name="connsiteY1" fmla="*/ 0 h 73913"/>
                <a:gd name="connsiteX2" fmla="*/ 73914 w 73914"/>
                <a:gd name="connsiteY2" fmla="*/ 73914 h 73913"/>
                <a:gd name="connsiteX3" fmla="*/ 0 w 73914"/>
                <a:gd name="connsiteY3" fmla="*/ 73914 h 73913"/>
              </a:gdLst>
              <a:ahLst/>
              <a:cxnLst>
                <a:cxn ang="0">
                  <a:pos x="connsiteX0" y="connsiteY0"/>
                </a:cxn>
                <a:cxn ang="0">
                  <a:pos x="connsiteX1" y="connsiteY1"/>
                </a:cxn>
                <a:cxn ang="0">
                  <a:pos x="connsiteX2" y="connsiteY2"/>
                </a:cxn>
                <a:cxn ang="0">
                  <a:pos x="connsiteX3" y="connsiteY3"/>
                </a:cxn>
              </a:cxnLst>
              <a:rect l="l" t="t" r="r" b="b"/>
              <a:pathLst>
                <a:path w="73914" h="73913">
                  <a:moveTo>
                    <a:pt x="0" y="0"/>
                  </a:moveTo>
                  <a:lnTo>
                    <a:pt x="73914" y="0"/>
                  </a:lnTo>
                  <a:lnTo>
                    <a:pt x="73914" y="73914"/>
                  </a:lnTo>
                  <a:lnTo>
                    <a:pt x="0" y="73914"/>
                  </a:lnTo>
                  <a:close/>
                </a:path>
              </a:pathLst>
            </a:custGeom>
            <a:solidFill>
              <a:srgbClr val="FFFFFF"/>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29" name="Frihandsfigur: Form 28">
              <a:extLst>
                <a:ext uri="{FF2B5EF4-FFF2-40B4-BE49-F238E27FC236}">
                  <a16:creationId xmlns:a16="http://schemas.microsoft.com/office/drawing/2014/main" id="{A8988B73-C04C-EC5A-6812-A6813807B4DB}"/>
                </a:ext>
              </a:extLst>
            </p:cNvPr>
            <p:cNvSpPr/>
            <p:nvPr/>
          </p:nvSpPr>
          <p:spPr>
            <a:xfrm>
              <a:off x="4701111" y="3120985"/>
              <a:ext cx="73914" cy="73913"/>
            </a:xfrm>
            <a:custGeom>
              <a:avLst/>
              <a:gdLst>
                <a:gd name="connsiteX0" fmla="*/ 0 w 73914"/>
                <a:gd name="connsiteY0" fmla="*/ 0 h 73913"/>
                <a:gd name="connsiteX1" fmla="*/ 73914 w 73914"/>
                <a:gd name="connsiteY1" fmla="*/ 0 h 73913"/>
                <a:gd name="connsiteX2" fmla="*/ 73914 w 73914"/>
                <a:gd name="connsiteY2" fmla="*/ 73914 h 73913"/>
                <a:gd name="connsiteX3" fmla="*/ 0 w 73914"/>
                <a:gd name="connsiteY3" fmla="*/ 73914 h 73913"/>
              </a:gdLst>
              <a:ahLst/>
              <a:cxnLst>
                <a:cxn ang="0">
                  <a:pos x="connsiteX0" y="connsiteY0"/>
                </a:cxn>
                <a:cxn ang="0">
                  <a:pos x="connsiteX1" y="connsiteY1"/>
                </a:cxn>
                <a:cxn ang="0">
                  <a:pos x="connsiteX2" y="connsiteY2"/>
                </a:cxn>
                <a:cxn ang="0">
                  <a:pos x="connsiteX3" y="connsiteY3"/>
                </a:cxn>
              </a:cxnLst>
              <a:rect l="l" t="t" r="r" b="b"/>
              <a:pathLst>
                <a:path w="73914" h="73913">
                  <a:moveTo>
                    <a:pt x="0" y="0"/>
                  </a:moveTo>
                  <a:lnTo>
                    <a:pt x="73914" y="0"/>
                  </a:lnTo>
                  <a:lnTo>
                    <a:pt x="73914" y="73914"/>
                  </a:lnTo>
                  <a:lnTo>
                    <a:pt x="0" y="73914"/>
                  </a:lnTo>
                  <a:close/>
                </a:path>
              </a:pathLst>
            </a:custGeom>
            <a:solidFill>
              <a:srgbClr val="FFFFFF"/>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30" name="Frihandsfigur: Form 29">
              <a:extLst>
                <a:ext uri="{FF2B5EF4-FFF2-40B4-BE49-F238E27FC236}">
                  <a16:creationId xmlns:a16="http://schemas.microsoft.com/office/drawing/2014/main" id="{67113238-3191-DB61-902E-A1F30234B87F}"/>
                </a:ext>
              </a:extLst>
            </p:cNvPr>
            <p:cNvSpPr/>
            <p:nvPr/>
          </p:nvSpPr>
          <p:spPr>
            <a:xfrm>
              <a:off x="4611480" y="3109174"/>
              <a:ext cx="73914" cy="73913"/>
            </a:xfrm>
            <a:custGeom>
              <a:avLst/>
              <a:gdLst>
                <a:gd name="connsiteX0" fmla="*/ 0 w 73914"/>
                <a:gd name="connsiteY0" fmla="*/ 0 h 73913"/>
                <a:gd name="connsiteX1" fmla="*/ 73914 w 73914"/>
                <a:gd name="connsiteY1" fmla="*/ 0 h 73913"/>
                <a:gd name="connsiteX2" fmla="*/ 73914 w 73914"/>
                <a:gd name="connsiteY2" fmla="*/ 73914 h 73913"/>
                <a:gd name="connsiteX3" fmla="*/ 0 w 73914"/>
                <a:gd name="connsiteY3" fmla="*/ 73914 h 73913"/>
              </a:gdLst>
              <a:ahLst/>
              <a:cxnLst>
                <a:cxn ang="0">
                  <a:pos x="connsiteX0" y="connsiteY0"/>
                </a:cxn>
                <a:cxn ang="0">
                  <a:pos x="connsiteX1" y="connsiteY1"/>
                </a:cxn>
                <a:cxn ang="0">
                  <a:pos x="connsiteX2" y="connsiteY2"/>
                </a:cxn>
                <a:cxn ang="0">
                  <a:pos x="connsiteX3" y="connsiteY3"/>
                </a:cxn>
              </a:cxnLst>
              <a:rect l="l" t="t" r="r" b="b"/>
              <a:pathLst>
                <a:path w="73914" h="73913">
                  <a:moveTo>
                    <a:pt x="0" y="0"/>
                  </a:moveTo>
                  <a:lnTo>
                    <a:pt x="73914" y="0"/>
                  </a:lnTo>
                  <a:lnTo>
                    <a:pt x="73914" y="73914"/>
                  </a:lnTo>
                  <a:lnTo>
                    <a:pt x="0" y="73914"/>
                  </a:lnTo>
                  <a:close/>
                </a:path>
              </a:pathLst>
            </a:custGeom>
            <a:solidFill>
              <a:srgbClr val="FFFFFF"/>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sp>
        <p:nvSpPr>
          <p:cNvPr id="8" name="Ellips 7">
            <a:extLst>
              <a:ext uri="{FF2B5EF4-FFF2-40B4-BE49-F238E27FC236}">
                <a16:creationId xmlns:a16="http://schemas.microsoft.com/office/drawing/2014/main" id="{065D80F2-24B5-14AB-D51E-DEED1CE900CE}"/>
              </a:ext>
            </a:extLst>
          </p:cNvPr>
          <p:cNvSpPr/>
          <p:nvPr/>
        </p:nvSpPr>
        <p:spPr>
          <a:xfrm>
            <a:off x="910608" y="2987235"/>
            <a:ext cx="1565859" cy="15658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sv-SE" sz="3200" b="1" i="0" u="none" strike="noStrike" kern="1200" cap="none" spc="0" normalizeH="0" baseline="0" noProof="0" dirty="0">
                <a:ln>
                  <a:noFill/>
                </a:ln>
                <a:solidFill>
                  <a:prstClr val="white"/>
                </a:solidFill>
                <a:effectLst/>
                <a:uLnTx/>
                <a:uFillTx/>
                <a:latin typeface="Century Gothic"/>
                <a:ea typeface="+mn-ea"/>
                <a:cs typeface="+mn-cs"/>
              </a:rPr>
              <a:t>30</a:t>
            </a:r>
            <a:r>
              <a:rPr kumimoji="0" lang="sv-SE" sz="2000" b="1" i="0" u="none" strike="noStrike" kern="1200" cap="none" spc="0" normalizeH="0" baseline="0" noProof="0" dirty="0">
                <a:ln>
                  <a:noFill/>
                </a:ln>
                <a:solidFill>
                  <a:prstClr val="white"/>
                </a:solidFill>
                <a:effectLst/>
                <a:uLnTx/>
                <a:uFillTx/>
                <a:latin typeface="Century Gothic"/>
                <a:ea typeface="+mn-ea"/>
                <a:cs typeface="+mn-cs"/>
              </a:rPr>
              <a:t> minuter</a:t>
            </a:r>
          </a:p>
        </p:txBody>
      </p:sp>
      <p:pic>
        <p:nvPicPr>
          <p:cNvPr id="12" name="Bildobjekt 11" descr="MSB Logotyp">
            <a:extLst>
              <a:ext uri="{FF2B5EF4-FFF2-40B4-BE49-F238E27FC236}">
                <a16:creationId xmlns:a16="http://schemas.microsoft.com/office/drawing/2014/main" id="{34F314DF-4F2F-E844-F511-95E67D00AA88}"/>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2575835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22" presetClass="entr" presetSubtype="8" fill="hold" grpId="0" nodeType="withEffect">
                                  <p:stCondLst>
                                    <p:cond delay="250"/>
                                  </p:stCondLst>
                                  <p:childTnLst>
                                    <p:set>
                                      <p:cBhvr>
                                        <p:cTn id="16" dur="1" fill="hold">
                                          <p:stCondLst>
                                            <p:cond delay="0"/>
                                          </p:stCondLst>
                                        </p:cTn>
                                        <p:tgtEl>
                                          <p:spTgt spid="21"/>
                                        </p:tgtEl>
                                        <p:attrNameLst>
                                          <p:attrName>style.visibility</p:attrName>
                                        </p:attrNameLst>
                                      </p:cBhvr>
                                      <p:to>
                                        <p:strVal val="visible"/>
                                      </p:to>
                                    </p:set>
                                    <p:animEffect transition="in" filter="wipe(left)">
                                      <p:cBhvr>
                                        <p:cTn id="17" dur="750"/>
                                        <p:tgtEl>
                                          <p:spTgt spid="21"/>
                                        </p:tgtEl>
                                      </p:cBhvr>
                                    </p:animEffect>
                                  </p:childTnLst>
                                </p:cTn>
                              </p:par>
                              <p:par>
                                <p:cTn id="18" presetID="10" presetClass="entr" presetSubtype="0" fill="hold" grpId="0" nodeType="withEffect">
                                  <p:stCondLst>
                                    <p:cond delay="750"/>
                                  </p:stCondLst>
                                  <p:childTnLst>
                                    <p:set>
                                      <p:cBhvr>
                                        <p:cTn id="19" dur="1" fill="hold">
                                          <p:stCondLst>
                                            <p:cond delay="0"/>
                                          </p:stCondLst>
                                        </p:cTn>
                                        <p:tgtEl>
                                          <p:spTgt spid="20">
                                            <p:txEl>
                                              <p:pRg st="0" end="0"/>
                                            </p:txEl>
                                          </p:spTgt>
                                        </p:tgtEl>
                                        <p:attrNameLst>
                                          <p:attrName>style.visibility</p:attrName>
                                        </p:attrNameLst>
                                      </p:cBhvr>
                                      <p:to>
                                        <p:strVal val="visible"/>
                                      </p:to>
                                    </p:set>
                                    <p:animEffect transition="in" filter="fade">
                                      <p:cBhvr>
                                        <p:cTn id="20" dur="750"/>
                                        <p:tgtEl>
                                          <p:spTgt spid="20">
                                            <p:txEl>
                                              <p:pRg st="0" end="0"/>
                                            </p:txEl>
                                          </p:spTgt>
                                        </p:tgtEl>
                                      </p:cBhvr>
                                    </p:animEffect>
                                  </p:childTnLst>
                                </p:cTn>
                              </p:par>
                            </p:childTnLst>
                          </p:cTn>
                        </p:par>
                        <p:par>
                          <p:cTn id="21" fill="hold">
                            <p:stCondLst>
                              <p:cond delay="1500"/>
                            </p:stCondLst>
                            <p:childTnLst>
                              <p:par>
                                <p:cTn id="22" presetID="10" presetClass="entr" presetSubtype="0" fill="hold"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500"/>
                                        <p:tgtEl>
                                          <p:spTgt spid="3"/>
                                        </p:tgtEl>
                                      </p:cBhvr>
                                    </p:animEffect>
                                  </p:childTnLst>
                                </p:cTn>
                              </p:par>
                            </p:childTnLst>
                          </p:cTn>
                        </p:par>
                        <p:par>
                          <p:cTn id="25" fill="hold">
                            <p:stCondLst>
                              <p:cond delay="2000"/>
                            </p:stCondLst>
                            <p:childTnLst>
                              <p:par>
                                <p:cTn id="26" presetID="53" presetClass="entr" presetSubtype="16" fill="hold" grpId="0" nodeType="after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500" fill="hold"/>
                                        <p:tgtEl>
                                          <p:spTgt spid="8"/>
                                        </p:tgtEl>
                                        <p:attrNameLst>
                                          <p:attrName>ppt_w</p:attrName>
                                        </p:attrNameLst>
                                      </p:cBhvr>
                                      <p:tavLst>
                                        <p:tav tm="0">
                                          <p:val>
                                            <p:fltVal val="0"/>
                                          </p:val>
                                        </p:tav>
                                        <p:tav tm="100000">
                                          <p:val>
                                            <p:strVal val="#ppt_w"/>
                                          </p:val>
                                        </p:tav>
                                      </p:tavLst>
                                    </p:anim>
                                    <p:anim calcmode="lin" valueType="num">
                                      <p:cBhvr>
                                        <p:cTn id="29" dur="500" fill="hold"/>
                                        <p:tgtEl>
                                          <p:spTgt spid="8"/>
                                        </p:tgtEl>
                                        <p:attrNameLst>
                                          <p:attrName>ppt_h</p:attrName>
                                        </p:attrNameLst>
                                      </p:cBhvr>
                                      <p:tavLst>
                                        <p:tav tm="0">
                                          <p:val>
                                            <p:fltVal val="0"/>
                                          </p:val>
                                        </p:tav>
                                        <p:tav tm="100000">
                                          <p:val>
                                            <p:strVal val="#ppt_h"/>
                                          </p:val>
                                        </p:tav>
                                      </p:tavLst>
                                    </p:anim>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fade">
                                      <p:cBhvr>
                                        <p:cTn id="35" dur="500"/>
                                        <p:tgtEl>
                                          <p:spTgt spid="18"/>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6">
                                            <p:txEl>
                                              <p:pRg st="0" end="0"/>
                                            </p:txEl>
                                          </p:spTgt>
                                        </p:tgtEl>
                                        <p:attrNameLst>
                                          <p:attrName>style.visibility</p:attrName>
                                        </p:attrNameLst>
                                      </p:cBhvr>
                                      <p:to>
                                        <p:strVal val="visible"/>
                                      </p:to>
                                    </p:set>
                                    <p:animEffect transition="in" filter="fade">
                                      <p:cBhvr>
                                        <p:cTn id="38" dur="500"/>
                                        <p:tgtEl>
                                          <p:spTgt spid="6">
                                            <p:txEl>
                                              <p:pRg st="0" end="0"/>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6">
                                            <p:txEl>
                                              <p:pRg st="1" end="1"/>
                                            </p:txEl>
                                          </p:spTgt>
                                        </p:tgtEl>
                                        <p:attrNameLst>
                                          <p:attrName>style.visibility</p:attrName>
                                        </p:attrNameLst>
                                      </p:cBhvr>
                                      <p:to>
                                        <p:strVal val="visible"/>
                                      </p:to>
                                    </p:set>
                                    <p:animEffect transition="in" filter="fade">
                                      <p:cBhvr>
                                        <p:cTn id="41" dur="500"/>
                                        <p:tgtEl>
                                          <p:spTgt spid="6">
                                            <p:txEl>
                                              <p:pRg st="1" end="1"/>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6">
                                            <p:txEl>
                                              <p:pRg st="2" end="2"/>
                                            </p:txEl>
                                          </p:spTgt>
                                        </p:tgtEl>
                                        <p:attrNameLst>
                                          <p:attrName>style.visibility</p:attrName>
                                        </p:attrNameLst>
                                      </p:cBhvr>
                                      <p:to>
                                        <p:strVal val="visible"/>
                                      </p:to>
                                    </p:set>
                                    <p:animEffect transition="in" filter="fade">
                                      <p:cBhvr>
                                        <p:cTn id="44" dur="500"/>
                                        <p:tgtEl>
                                          <p:spTgt spid="6">
                                            <p:txEl>
                                              <p:pRg st="2" end="2"/>
                                            </p:tx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6">
                                            <p:txEl>
                                              <p:pRg st="3" end="3"/>
                                            </p:txEl>
                                          </p:spTgt>
                                        </p:tgtEl>
                                        <p:attrNameLst>
                                          <p:attrName>style.visibility</p:attrName>
                                        </p:attrNameLst>
                                      </p:cBhvr>
                                      <p:to>
                                        <p:strVal val="visible"/>
                                      </p:to>
                                    </p:set>
                                    <p:animEffect transition="in" filter="fade">
                                      <p:cBhvr>
                                        <p:cTn id="47" dur="500"/>
                                        <p:tgtEl>
                                          <p:spTgt spid="6">
                                            <p:txEl>
                                              <p:pRg st="3" end="3"/>
                                            </p:txEl>
                                          </p:spTgt>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6">
                                            <p:txEl>
                                              <p:pRg st="4" end="4"/>
                                            </p:txEl>
                                          </p:spTgt>
                                        </p:tgtEl>
                                        <p:attrNameLst>
                                          <p:attrName>style.visibility</p:attrName>
                                        </p:attrNameLst>
                                      </p:cBhvr>
                                      <p:to>
                                        <p:strVal val="visible"/>
                                      </p:to>
                                    </p:set>
                                    <p:animEffect transition="in" filter="fade">
                                      <p:cBhvr>
                                        <p:cTn id="50" dur="500"/>
                                        <p:tgtEl>
                                          <p:spTgt spid="6">
                                            <p:txEl>
                                              <p:pRg st="4" end="4"/>
                                            </p:txEl>
                                          </p:spTgt>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6">
                                            <p:txEl>
                                              <p:pRg st="5" end="5"/>
                                            </p:txEl>
                                          </p:spTgt>
                                        </p:tgtEl>
                                        <p:attrNameLst>
                                          <p:attrName>style.visibility</p:attrName>
                                        </p:attrNameLst>
                                      </p:cBhvr>
                                      <p:to>
                                        <p:strVal val="visible"/>
                                      </p:to>
                                    </p:set>
                                    <p:animEffect transition="in" filter="fade">
                                      <p:cBhvr>
                                        <p:cTn id="53" dur="500"/>
                                        <p:tgtEl>
                                          <p:spTgt spid="6">
                                            <p:txEl>
                                              <p:pRg st="5" end="5"/>
                                            </p:txEl>
                                          </p:spTgt>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6">
                                            <p:txEl>
                                              <p:pRg st="6" end="6"/>
                                            </p:txEl>
                                          </p:spTgt>
                                        </p:tgtEl>
                                        <p:attrNameLst>
                                          <p:attrName>style.visibility</p:attrName>
                                        </p:attrNameLst>
                                      </p:cBhvr>
                                      <p:to>
                                        <p:strVal val="visible"/>
                                      </p:to>
                                    </p:set>
                                    <p:animEffect transition="in" filter="fade">
                                      <p:cBhvr>
                                        <p:cTn id="56" dur="500"/>
                                        <p:tgtEl>
                                          <p:spTgt spid="6">
                                            <p:txEl>
                                              <p:pRg st="6" end="6"/>
                                            </p:txEl>
                                          </p:spTgt>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6">
                                            <p:txEl>
                                              <p:pRg st="7" end="7"/>
                                            </p:txEl>
                                          </p:spTgt>
                                        </p:tgtEl>
                                        <p:attrNameLst>
                                          <p:attrName>style.visibility</p:attrName>
                                        </p:attrNameLst>
                                      </p:cBhvr>
                                      <p:to>
                                        <p:strVal val="visible"/>
                                      </p:to>
                                    </p:set>
                                    <p:animEffect transition="in" filter="fade">
                                      <p:cBhvr>
                                        <p:cTn id="59"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uiExpand="1" build="allAtOnce"/>
      <p:bldP spid="18" grpId="0"/>
      <p:bldP spid="21" grpId="0"/>
      <p:bldP spid="20" grpId="0" build="p"/>
      <p:bldP spid="2" grpId="0"/>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3808C67A-2F23-28E9-6B4D-C4B765DAD6F2}"/>
              </a:ext>
            </a:extLst>
          </p:cNvPr>
          <p:cNvSpPr>
            <a:spLocks/>
          </p:cNvSpPr>
          <p:nvPr/>
        </p:nvSpPr>
        <p:spPr>
          <a:xfrm>
            <a:off x="0" y="-18287"/>
            <a:ext cx="12192000" cy="13730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grpSp>
        <p:nvGrpSpPr>
          <p:cNvPr id="4" name="Grupp 3">
            <a:extLst>
              <a:ext uri="{FF2B5EF4-FFF2-40B4-BE49-F238E27FC236}">
                <a16:creationId xmlns:a16="http://schemas.microsoft.com/office/drawing/2014/main" id="{6828D520-BB0E-BD2B-9D8D-25D602E1BB3B}"/>
              </a:ext>
            </a:extLst>
          </p:cNvPr>
          <p:cNvGrpSpPr>
            <a:grpSpLocks/>
          </p:cNvGrpSpPr>
          <p:nvPr/>
        </p:nvGrpSpPr>
        <p:grpSpPr>
          <a:xfrm>
            <a:off x="582587" y="388765"/>
            <a:ext cx="698596" cy="698478"/>
            <a:chOff x="1824029" y="3625579"/>
            <a:chExt cx="842652" cy="842510"/>
          </a:xfrm>
        </p:grpSpPr>
        <p:sp>
          <p:nvSpPr>
            <p:cNvPr id="5" name="Frihandsfigur: Form 4">
              <a:extLst>
                <a:ext uri="{FF2B5EF4-FFF2-40B4-BE49-F238E27FC236}">
                  <a16:creationId xmlns:a16="http://schemas.microsoft.com/office/drawing/2014/main" id="{6D08A4A0-A5D1-5AFC-64E7-4E2988D07472}"/>
                </a:ext>
              </a:extLst>
            </p:cNvPr>
            <p:cNvSpPr>
              <a:spLocks/>
            </p:cNvSpPr>
            <p:nvPr/>
          </p:nvSpPr>
          <p:spPr>
            <a:xfrm>
              <a:off x="1824029" y="3625579"/>
              <a:ext cx="842652" cy="842510"/>
            </a:xfrm>
            <a:custGeom>
              <a:avLst/>
              <a:gdLst>
                <a:gd name="connsiteX0" fmla="*/ 302609 w 842652"/>
                <a:gd name="connsiteY0" fmla="*/ 0 h 842510"/>
                <a:gd name="connsiteX1" fmla="*/ 516636 w 842652"/>
                <a:gd name="connsiteY1" fmla="*/ 88583 h 842510"/>
                <a:gd name="connsiteX2" fmla="*/ 605219 w 842652"/>
                <a:gd name="connsiteY2" fmla="*/ 302609 h 842510"/>
                <a:gd name="connsiteX3" fmla="*/ 573786 w 842652"/>
                <a:gd name="connsiteY3" fmla="*/ 437102 h 842510"/>
                <a:gd name="connsiteX4" fmla="*/ 591122 w 842652"/>
                <a:gd name="connsiteY4" fmla="*/ 450914 h 842510"/>
                <a:gd name="connsiteX5" fmla="*/ 813721 w 842652"/>
                <a:gd name="connsiteY5" fmla="*/ 673703 h 842510"/>
                <a:gd name="connsiteX6" fmla="*/ 813721 w 842652"/>
                <a:gd name="connsiteY6" fmla="*/ 813721 h 842510"/>
                <a:gd name="connsiteX7" fmla="*/ 813721 w 842652"/>
                <a:gd name="connsiteY7" fmla="*/ 813721 h 842510"/>
                <a:gd name="connsiteX8" fmla="*/ 673703 w 842652"/>
                <a:gd name="connsiteY8" fmla="*/ 813721 h 842510"/>
                <a:gd name="connsiteX9" fmla="*/ 451104 w 842652"/>
                <a:gd name="connsiteY9" fmla="*/ 590931 h 842510"/>
                <a:gd name="connsiteX10" fmla="*/ 437293 w 842652"/>
                <a:gd name="connsiteY10" fmla="*/ 573691 h 842510"/>
                <a:gd name="connsiteX11" fmla="*/ 302609 w 842652"/>
                <a:gd name="connsiteY11" fmla="*/ 605314 h 842510"/>
                <a:gd name="connsiteX12" fmla="*/ 88678 w 842652"/>
                <a:gd name="connsiteY12" fmla="*/ 516541 h 842510"/>
                <a:gd name="connsiteX13" fmla="*/ 0 w 842652"/>
                <a:gd name="connsiteY13" fmla="*/ 302609 h 842510"/>
                <a:gd name="connsiteX14" fmla="*/ 88678 w 842652"/>
                <a:gd name="connsiteY14" fmla="*/ 88583 h 842510"/>
                <a:gd name="connsiteX15" fmla="*/ 302609 w 842652"/>
                <a:gd name="connsiteY15" fmla="*/ 0 h 842510"/>
                <a:gd name="connsiteX16" fmla="*/ 302609 w 842652"/>
                <a:gd name="connsiteY16" fmla="*/ 0 h 842510"/>
                <a:gd name="connsiteX17" fmla="*/ 450914 w 842652"/>
                <a:gd name="connsiteY17" fmla="*/ 154400 h 842510"/>
                <a:gd name="connsiteX18" fmla="*/ 302609 w 842652"/>
                <a:gd name="connsiteY18" fmla="*/ 93059 h 842510"/>
                <a:gd name="connsiteX19" fmla="*/ 154400 w 842652"/>
                <a:gd name="connsiteY19" fmla="*/ 154400 h 842510"/>
                <a:gd name="connsiteX20" fmla="*/ 92964 w 842652"/>
                <a:gd name="connsiteY20" fmla="*/ 302705 h 842510"/>
                <a:gd name="connsiteX21" fmla="*/ 154400 w 842652"/>
                <a:gd name="connsiteY21" fmla="*/ 451009 h 842510"/>
                <a:gd name="connsiteX22" fmla="*/ 302609 w 842652"/>
                <a:gd name="connsiteY22" fmla="*/ 512350 h 842510"/>
                <a:gd name="connsiteX23" fmla="*/ 450914 w 842652"/>
                <a:gd name="connsiteY23" fmla="*/ 451009 h 842510"/>
                <a:gd name="connsiteX24" fmla="*/ 512255 w 842652"/>
                <a:gd name="connsiteY24" fmla="*/ 302705 h 842510"/>
                <a:gd name="connsiteX25" fmla="*/ 450914 w 842652"/>
                <a:gd name="connsiteY25" fmla="*/ 154400 h 842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42652" h="842510">
                  <a:moveTo>
                    <a:pt x="302609" y="0"/>
                  </a:moveTo>
                  <a:cubicBezTo>
                    <a:pt x="386144" y="0"/>
                    <a:pt x="461867" y="33909"/>
                    <a:pt x="516636" y="88583"/>
                  </a:cubicBezTo>
                  <a:cubicBezTo>
                    <a:pt x="571405" y="143351"/>
                    <a:pt x="605219" y="218980"/>
                    <a:pt x="605219" y="302609"/>
                  </a:cubicBezTo>
                  <a:cubicBezTo>
                    <a:pt x="605219" y="350901"/>
                    <a:pt x="593884" y="396526"/>
                    <a:pt x="573786" y="437102"/>
                  </a:cubicBezTo>
                  <a:cubicBezTo>
                    <a:pt x="579882" y="440912"/>
                    <a:pt x="585788" y="445580"/>
                    <a:pt x="591122" y="450914"/>
                  </a:cubicBezTo>
                  <a:lnTo>
                    <a:pt x="813721" y="673703"/>
                  </a:lnTo>
                  <a:cubicBezTo>
                    <a:pt x="852297" y="712089"/>
                    <a:pt x="852297" y="775240"/>
                    <a:pt x="813721" y="813721"/>
                  </a:cubicBezTo>
                  <a:lnTo>
                    <a:pt x="813721" y="813721"/>
                  </a:lnTo>
                  <a:cubicBezTo>
                    <a:pt x="775240" y="852107"/>
                    <a:pt x="712280" y="852107"/>
                    <a:pt x="673703" y="813721"/>
                  </a:cubicBezTo>
                  <a:lnTo>
                    <a:pt x="451104" y="590931"/>
                  </a:lnTo>
                  <a:cubicBezTo>
                    <a:pt x="445675" y="585692"/>
                    <a:pt x="441198" y="579787"/>
                    <a:pt x="437293" y="573691"/>
                  </a:cubicBezTo>
                  <a:cubicBezTo>
                    <a:pt x="396716" y="593979"/>
                    <a:pt x="350996" y="605314"/>
                    <a:pt x="302609" y="605314"/>
                  </a:cubicBezTo>
                  <a:cubicBezTo>
                    <a:pt x="219075" y="605314"/>
                    <a:pt x="143351" y="571405"/>
                    <a:pt x="88678" y="516541"/>
                  </a:cubicBezTo>
                  <a:cubicBezTo>
                    <a:pt x="33909" y="461772"/>
                    <a:pt x="0" y="386239"/>
                    <a:pt x="0" y="302609"/>
                  </a:cubicBezTo>
                  <a:cubicBezTo>
                    <a:pt x="0" y="218980"/>
                    <a:pt x="33909" y="143351"/>
                    <a:pt x="88678" y="88583"/>
                  </a:cubicBezTo>
                  <a:cubicBezTo>
                    <a:pt x="143447" y="33909"/>
                    <a:pt x="219075" y="0"/>
                    <a:pt x="302609" y="0"/>
                  </a:cubicBezTo>
                  <a:lnTo>
                    <a:pt x="302609" y="0"/>
                  </a:lnTo>
                  <a:close/>
                  <a:moveTo>
                    <a:pt x="450914" y="154400"/>
                  </a:moveTo>
                  <a:cubicBezTo>
                    <a:pt x="413004" y="116586"/>
                    <a:pt x="360521" y="93059"/>
                    <a:pt x="302609" y="93059"/>
                  </a:cubicBezTo>
                  <a:cubicBezTo>
                    <a:pt x="244697" y="93059"/>
                    <a:pt x="192310" y="116491"/>
                    <a:pt x="154400" y="154400"/>
                  </a:cubicBezTo>
                  <a:cubicBezTo>
                    <a:pt x="116491" y="192405"/>
                    <a:pt x="92964" y="244697"/>
                    <a:pt x="92964" y="302705"/>
                  </a:cubicBezTo>
                  <a:cubicBezTo>
                    <a:pt x="92964" y="360712"/>
                    <a:pt x="116491" y="413004"/>
                    <a:pt x="154400" y="451009"/>
                  </a:cubicBezTo>
                  <a:cubicBezTo>
                    <a:pt x="192310" y="488823"/>
                    <a:pt x="244697" y="512350"/>
                    <a:pt x="302609" y="512350"/>
                  </a:cubicBezTo>
                  <a:cubicBezTo>
                    <a:pt x="360521" y="512350"/>
                    <a:pt x="413004" y="488918"/>
                    <a:pt x="450914" y="451009"/>
                  </a:cubicBezTo>
                  <a:cubicBezTo>
                    <a:pt x="488823" y="413004"/>
                    <a:pt x="512255" y="360617"/>
                    <a:pt x="512255" y="302705"/>
                  </a:cubicBezTo>
                  <a:cubicBezTo>
                    <a:pt x="512255" y="244793"/>
                    <a:pt x="488823" y="192405"/>
                    <a:pt x="450914" y="154400"/>
                  </a:cubicBezTo>
                  <a:close/>
                </a:path>
              </a:pathLst>
            </a:custGeom>
            <a:solidFill>
              <a:schemeClr val="accent5"/>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7" name="Frihandsfigur: Form 6">
              <a:extLst>
                <a:ext uri="{FF2B5EF4-FFF2-40B4-BE49-F238E27FC236}">
                  <a16:creationId xmlns:a16="http://schemas.microsoft.com/office/drawing/2014/main" id="{D723A438-DD2C-FA1A-3055-030E558931EC}"/>
                </a:ext>
              </a:extLst>
            </p:cNvPr>
            <p:cNvSpPr>
              <a:spLocks/>
            </p:cNvSpPr>
            <p:nvPr/>
          </p:nvSpPr>
          <p:spPr>
            <a:xfrm>
              <a:off x="1913726" y="3717147"/>
              <a:ext cx="423144" cy="423144"/>
            </a:xfrm>
            <a:custGeom>
              <a:avLst/>
              <a:gdLst>
                <a:gd name="connsiteX0" fmla="*/ 209645 w 419195"/>
                <a:gd name="connsiteY0" fmla="*/ 419195 h 419195"/>
                <a:gd name="connsiteX1" fmla="*/ 419195 w 419195"/>
                <a:gd name="connsiteY1" fmla="*/ 209645 h 419195"/>
                <a:gd name="connsiteX2" fmla="*/ 209645 w 419195"/>
                <a:gd name="connsiteY2" fmla="*/ 0 h 419195"/>
                <a:gd name="connsiteX3" fmla="*/ 0 w 419195"/>
                <a:gd name="connsiteY3" fmla="*/ 209645 h 419195"/>
                <a:gd name="connsiteX4" fmla="*/ 209645 w 419195"/>
                <a:gd name="connsiteY4" fmla="*/ 419195 h 4191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9195" h="419195">
                  <a:moveTo>
                    <a:pt x="209645" y="419195"/>
                  </a:moveTo>
                  <a:cubicBezTo>
                    <a:pt x="325088" y="419195"/>
                    <a:pt x="419195" y="325088"/>
                    <a:pt x="419195" y="209645"/>
                  </a:cubicBezTo>
                  <a:cubicBezTo>
                    <a:pt x="419195" y="94202"/>
                    <a:pt x="325088" y="0"/>
                    <a:pt x="209645" y="0"/>
                  </a:cubicBezTo>
                  <a:cubicBezTo>
                    <a:pt x="94202" y="0"/>
                    <a:pt x="0" y="94202"/>
                    <a:pt x="0" y="209645"/>
                  </a:cubicBezTo>
                  <a:cubicBezTo>
                    <a:pt x="0" y="325088"/>
                    <a:pt x="94202" y="419195"/>
                    <a:pt x="209645" y="419195"/>
                  </a:cubicBezTo>
                  <a:close/>
                </a:path>
              </a:pathLst>
            </a:custGeom>
            <a:solidFill>
              <a:srgbClr val="E6D4DD"/>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8" name="Frihandsfigur: Form 7">
              <a:extLst>
                <a:ext uri="{FF2B5EF4-FFF2-40B4-BE49-F238E27FC236}">
                  <a16:creationId xmlns:a16="http://schemas.microsoft.com/office/drawing/2014/main" id="{6CEEB69F-AC89-6EAA-C24A-DFB7CCD76BDE}"/>
                </a:ext>
              </a:extLst>
            </p:cNvPr>
            <p:cNvSpPr>
              <a:spLocks/>
            </p:cNvSpPr>
            <p:nvPr/>
          </p:nvSpPr>
          <p:spPr>
            <a:xfrm>
              <a:off x="1952307" y="3751594"/>
              <a:ext cx="174426" cy="229933"/>
            </a:xfrm>
            <a:custGeom>
              <a:avLst/>
              <a:gdLst>
                <a:gd name="connsiteX0" fmla="*/ 174331 w 174426"/>
                <a:gd name="connsiteY0" fmla="*/ 133731 h 229933"/>
                <a:gd name="connsiteX1" fmla="*/ 18216 w 174426"/>
                <a:gd name="connsiteY1" fmla="*/ 229934 h 229933"/>
                <a:gd name="connsiteX2" fmla="*/ 4215 w 174426"/>
                <a:gd name="connsiteY2" fmla="*/ 198692 h 229933"/>
                <a:gd name="connsiteX3" fmla="*/ 174426 w 174426"/>
                <a:gd name="connsiteY3" fmla="*/ 0 h 229933"/>
                <a:gd name="connsiteX4" fmla="*/ 174426 w 174426"/>
                <a:gd name="connsiteY4" fmla="*/ 133731 h 229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26" h="229933">
                  <a:moveTo>
                    <a:pt x="174331" y="133731"/>
                  </a:moveTo>
                  <a:cubicBezTo>
                    <a:pt x="102322" y="143351"/>
                    <a:pt x="45648" y="180689"/>
                    <a:pt x="18216" y="229934"/>
                  </a:cubicBezTo>
                  <a:cubicBezTo>
                    <a:pt x="12216" y="220980"/>
                    <a:pt x="7358" y="210884"/>
                    <a:pt x="4215" y="198692"/>
                  </a:cubicBezTo>
                  <a:cubicBezTo>
                    <a:pt x="-19217" y="104584"/>
                    <a:pt x="57459" y="15716"/>
                    <a:pt x="174426" y="0"/>
                  </a:cubicBezTo>
                  <a:lnTo>
                    <a:pt x="174426" y="133731"/>
                  </a:lnTo>
                  <a:close/>
                </a:path>
              </a:pathLst>
            </a:custGeom>
            <a:solidFill>
              <a:schemeClr val="bg1"/>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sp>
        <p:nvSpPr>
          <p:cNvPr id="10" name="Rubrik 5">
            <a:extLst>
              <a:ext uri="{FF2B5EF4-FFF2-40B4-BE49-F238E27FC236}">
                <a16:creationId xmlns:a16="http://schemas.microsoft.com/office/drawing/2014/main" id="{078D1A36-5643-6246-A1AD-5BC41F6DF192}"/>
              </a:ext>
            </a:extLst>
          </p:cNvPr>
          <p:cNvSpPr>
            <a:spLocks noGrp="1"/>
          </p:cNvSpPr>
          <p:nvPr>
            <p:ph type="title"/>
          </p:nvPr>
        </p:nvSpPr>
        <p:spPr>
          <a:xfrm>
            <a:off x="1370083" y="479892"/>
            <a:ext cx="10517206" cy="516224"/>
          </a:xfrm>
        </p:spPr>
        <p:txBody>
          <a:bodyPr/>
          <a:lstStyle/>
          <a:p>
            <a:r>
              <a:rPr lang="sv-SE" sz="2800" dirty="0"/>
              <a:t>Konsekvensanalys </a:t>
            </a:r>
            <a:r>
              <a:rPr lang="sv-SE" sz="1800" dirty="0"/>
              <a:t>– Mall del 1</a:t>
            </a:r>
            <a:endParaRPr lang="sv-SE" sz="2800" dirty="0"/>
          </a:p>
        </p:txBody>
      </p:sp>
      <p:sp>
        <p:nvSpPr>
          <p:cNvPr id="9" name="Platshållare för innehåll 14">
            <a:extLst>
              <a:ext uri="{FF2B5EF4-FFF2-40B4-BE49-F238E27FC236}">
                <a16:creationId xmlns:a16="http://schemas.microsoft.com/office/drawing/2014/main" id="{113C1428-CE39-4134-86C9-2F74C1D187D6}"/>
              </a:ext>
            </a:extLst>
          </p:cNvPr>
          <p:cNvSpPr txBox="1">
            <a:spLocks/>
          </p:cNvSpPr>
          <p:nvPr/>
        </p:nvSpPr>
        <p:spPr>
          <a:xfrm>
            <a:off x="6190492" y="417269"/>
            <a:ext cx="3765165" cy="598589"/>
          </a:xfrm>
          <a:prstGeom prst="rect">
            <a:avLst/>
          </a:prstGeom>
          <a:solidFill>
            <a:schemeClr val="tx1"/>
          </a:solidFill>
        </p:spPr>
        <p:txBody>
          <a:bodyPr vert="horz" wrap="square" lIns="216000" tIns="144000" rIns="216000" bIns="144000" rtlCol="0">
            <a:spAutoFit/>
          </a:bodyPr>
          <a:lstStyle>
            <a:lvl1pPr marL="228600" indent="-228600" algn="l" defTabSz="914400" rtl="0" eaLnBrk="1" latinLnBrk="0" hangingPunct="1">
              <a:lnSpc>
                <a:spcPct val="100000"/>
              </a:lnSpc>
              <a:spcBef>
                <a:spcPts val="1000"/>
              </a:spcBef>
              <a:buFont typeface="Arial" panose="020B0604020202020204" pitchFamily="34" charset="0"/>
              <a:buChar char="•"/>
              <a:defRPr sz="2400" kern="1200">
                <a:solidFill>
                  <a:srgbClr val="000000"/>
                </a:solidFill>
                <a:latin typeface="+mn-lt"/>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000" kern="1200">
                <a:solidFill>
                  <a:srgbClr val="000000"/>
                </a:solidFill>
                <a:latin typeface="+mn-lt"/>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1800" kern="1200">
                <a:solidFill>
                  <a:srgbClr val="000000"/>
                </a:solidFill>
                <a:latin typeface="+mn-lt"/>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rgbClr val="000000"/>
                </a:solidFill>
                <a:latin typeface="+mn-lt"/>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400" kern="1200">
                <a:solidFill>
                  <a:srgbClr val="000000"/>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kumimoji="0" lang="sv-SE" sz="2000" b="1" i="0" u="none" strike="noStrike" kern="1200" cap="none" spc="0" normalizeH="0" baseline="0" noProof="0" dirty="0">
                <a:ln>
                  <a:noFill/>
                </a:ln>
                <a:solidFill>
                  <a:prstClr val="white"/>
                </a:solidFill>
                <a:effectLst/>
                <a:uLnTx/>
                <a:uFillTx/>
                <a:latin typeface="Century Gothic"/>
                <a:ea typeface="+mn-ea"/>
                <a:cs typeface="Arial" panose="020B0604020202020204" pitchFamily="34" charset="0"/>
              </a:rPr>
              <a:t>Samhällsviktig verksamhet: </a:t>
            </a:r>
            <a:endParaRPr kumimoji="0" lang="sv-SE" sz="2000" b="0" i="0" u="none" strike="noStrike" kern="1200" cap="none" spc="0" normalizeH="0" baseline="0" noProof="0" dirty="0">
              <a:ln>
                <a:noFill/>
              </a:ln>
              <a:solidFill>
                <a:prstClr val="white"/>
              </a:solidFill>
              <a:effectLst/>
              <a:highlight>
                <a:srgbClr val="FFFF00"/>
              </a:highlight>
              <a:uLnTx/>
              <a:uFillTx/>
              <a:latin typeface="Century Gothic"/>
              <a:ea typeface="+mn-ea"/>
              <a:cs typeface="Arial" panose="020B0604020202020204" pitchFamily="34" charset="0"/>
            </a:endParaRPr>
          </a:p>
        </p:txBody>
      </p:sp>
      <p:sp>
        <p:nvSpPr>
          <p:cNvPr id="12" name="Rektangel 11">
            <a:extLst>
              <a:ext uri="{FF2B5EF4-FFF2-40B4-BE49-F238E27FC236}">
                <a16:creationId xmlns:a16="http://schemas.microsoft.com/office/drawing/2014/main" id="{233D1809-BBE6-8C7C-F252-03167982FEE4}"/>
              </a:ext>
            </a:extLst>
          </p:cNvPr>
          <p:cNvSpPr/>
          <p:nvPr/>
        </p:nvSpPr>
        <p:spPr>
          <a:xfrm>
            <a:off x="421752" y="1344684"/>
            <a:ext cx="11560029" cy="5033424"/>
          </a:xfrm>
          <a:prstGeom prst="rect">
            <a:avLst/>
          </a:prstGeom>
          <a:solidFill>
            <a:schemeClr val="tx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Arial"/>
              <a:ea typeface="+mn-ea"/>
              <a:cs typeface="+mn-cs"/>
            </a:endParaRPr>
          </a:p>
        </p:txBody>
      </p:sp>
      <p:graphicFrame>
        <p:nvGraphicFramePr>
          <p:cNvPr id="13" name="Tabell 12">
            <a:extLst>
              <a:ext uri="{FF2B5EF4-FFF2-40B4-BE49-F238E27FC236}">
                <a16:creationId xmlns:a16="http://schemas.microsoft.com/office/drawing/2014/main" id="{41B3D3D2-2728-91F0-E9D9-3202B1193F06}"/>
              </a:ext>
            </a:extLst>
          </p:cNvPr>
          <p:cNvGraphicFramePr>
            <a:graphicFrameLocks noGrp="1"/>
          </p:cNvGraphicFramePr>
          <p:nvPr>
            <p:extLst/>
          </p:nvPr>
        </p:nvGraphicFramePr>
        <p:xfrm>
          <a:off x="327260" y="1227402"/>
          <a:ext cx="11560029" cy="5033424"/>
        </p:xfrm>
        <a:graphic>
          <a:graphicData uri="http://schemas.openxmlformats.org/drawingml/2006/table">
            <a:tbl>
              <a:tblPr firstRow="1" firstCol="1" bandRow="1">
                <a:tableStyleId>{21E4AEA4-8DFA-4A89-87EB-49C32662AFE0}</a:tableStyleId>
              </a:tblPr>
              <a:tblGrid>
                <a:gridCol w="2052107">
                  <a:extLst>
                    <a:ext uri="{9D8B030D-6E8A-4147-A177-3AD203B41FA5}">
                      <a16:colId xmlns:a16="http://schemas.microsoft.com/office/drawing/2014/main" val="750468204"/>
                    </a:ext>
                  </a:extLst>
                </a:gridCol>
                <a:gridCol w="5067300">
                  <a:extLst>
                    <a:ext uri="{9D8B030D-6E8A-4147-A177-3AD203B41FA5}">
                      <a16:colId xmlns:a16="http://schemas.microsoft.com/office/drawing/2014/main" val="2092799925"/>
                    </a:ext>
                  </a:extLst>
                </a:gridCol>
                <a:gridCol w="2220311">
                  <a:extLst>
                    <a:ext uri="{9D8B030D-6E8A-4147-A177-3AD203B41FA5}">
                      <a16:colId xmlns:a16="http://schemas.microsoft.com/office/drawing/2014/main" val="1961950504"/>
                    </a:ext>
                  </a:extLst>
                </a:gridCol>
                <a:gridCol w="2220311">
                  <a:extLst>
                    <a:ext uri="{9D8B030D-6E8A-4147-A177-3AD203B41FA5}">
                      <a16:colId xmlns:a16="http://schemas.microsoft.com/office/drawing/2014/main" val="3917404823"/>
                    </a:ext>
                  </a:extLst>
                </a:gridCol>
              </a:tblGrid>
              <a:tr h="1081685">
                <a:tc>
                  <a:txBody>
                    <a:bodyPr/>
                    <a:lstStyle/>
                    <a:p>
                      <a:pPr algn="l"/>
                      <a:r>
                        <a:rPr lang="sv-SE" sz="1400" dirty="0">
                          <a:latin typeface="+mj-lt"/>
                        </a:rPr>
                        <a:t>Aktiviteter som upprätthåller den samhällsviktiga verksamheten</a:t>
                      </a:r>
                    </a:p>
                  </a:txBody>
                  <a:tcPr marL="137160" marR="137160" marT="137160" marB="137160" anchor="ctr">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B4B32"/>
                    </a:solidFill>
                  </a:tcPr>
                </a:tc>
                <a:tc>
                  <a:txBody>
                    <a:bodyPr/>
                    <a:lstStyle/>
                    <a:p>
                      <a:r>
                        <a:rPr lang="sv-SE" sz="1400" dirty="0">
                          <a:latin typeface="+mj-lt"/>
                        </a:rPr>
                        <a:t>Exempel på konsekvenser </a:t>
                      </a:r>
                      <a:br>
                        <a:rPr lang="sv-SE" sz="1400" dirty="0">
                          <a:latin typeface="+mj-lt"/>
                        </a:rPr>
                      </a:br>
                      <a:r>
                        <a:rPr lang="sv-SE" sz="1400" dirty="0">
                          <a:latin typeface="+mj-lt"/>
                        </a:rPr>
                        <a:t>vid störning</a:t>
                      </a:r>
                    </a:p>
                  </a:txBody>
                  <a:tcPr marL="137160" marR="137160" marT="137160" marB="137160"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B527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1" kern="1200" dirty="0">
                          <a:solidFill>
                            <a:schemeClr val="lt1"/>
                          </a:solidFill>
                          <a:latin typeface="+mj-lt"/>
                          <a:ea typeface="+mn-ea"/>
                          <a:cs typeface="+mn-cs"/>
                        </a:rPr>
                        <a:t>Acceptabel </a:t>
                      </a:r>
                      <a:r>
                        <a:rPr lang="sv-SE" sz="1400" b="1" kern="1200" dirty="0">
                          <a:solidFill>
                            <a:schemeClr val="bg1"/>
                          </a:solidFill>
                          <a:latin typeface="+mj-lt"/>
                          <a:ea typeface="+mn-ea"/>
                          <a:cs typeface="+mn-cs"/>
                        </a:rPr>
                        <a:t>avbrottstider</a:t>
                      </a:r>
                      <a:r>
                        <a:rPr lang="sv-SE" sz="1400" b="1" kern="1200" dirty="0">
                          <a:solidFill>
                            <a:srgbClr val="00B050"/>
                          </a:solidFill>
                          <a:latin typeface="+mj-lt"/>
                          <a:ea typeface="+mn-ea"/>
                          <a:cs typeface="+mn-cs"/>
                        </a:rPr>
                        <a:t> </a:t>
                      </a:r>
                      <a:r>
                        <a:rPr lang="sv-SE" sz="1400" b="1" kern="1200" dirty="0">
                          <a:solidFill>
                            <a:schemeClr val="lt1"/>
                          </a:solidFill>
                          <a:latin typeface="+mj-lt"/>
                          <a:ea typeface="+mn-ea"/>
                          <a:cs typeface="+mn-cs"/>
                        </a:rPr>
                        <a:t>för aktiviteten</a:t>
                      </a:r>
                    </a:p>
                  </a:txBody>
                  <a:tcPr marL="137160" marR="137160" marT="137160" marB="137160"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1" kern="1200" dirty="0">
                          <a:solidFill>
                            <a:schemeClr val="lt1"/>
                          </a:solidFill>
                          <a:latin typeface="+mj-lt"/>
                          <a:ea typeface="+mn-ea"/>
                          <a:cs typeface="+mn-cs"/>
                        </a:rPr>
                        <a:t>Är det här en </a:t>
                      </a:r>
                      <a:r>
                        <a:rPr lang="sv-SE" sz="1400" b="1" kern="1200" dirty="0" smtClean="0">
                          <a:solidFill>
                            <a:schemeClr val="lt1"/>
                          </a:solidFill>
                          <a:latin typeface="+mj-lt"/>
                          <a:ea typeface="+mn-ea"/>
                          <a:cs typeface="+mn-cs"/>
                        </a:rPr>
                        <a:t>prioriterad </a:t>
                      </a:r>
                      <a:r>
                        <a:rPr lang="sv-SE" sz="1400" b="1" kern="1200" dirty="0">
                          <a:solidFill>
                            <a:schemeClr val="lt1"/>
                          </a:solidFill>
                          <a:latin typeface="+mj-lt"/>
                          <a:ea typeface="+mn-ea"/>
                          <a:cs typeface="+mn-cs"/>
                        </a:rPr>
                        <a:t>aktivitet som ska </a:t>
                      </a:r>
                      <a:r>
                        <a:rPr lang="sv-SE" sz="1400" b="1" kern="1200" dirty="0" smtClean="0">
                          <a:solidFill>
                            <a:schemeClr val="lt1"/>
                          </a:solidFill>
                          <a:latin typeface="+mj-lt"/>
                          <a:ea typeface="+mn-ea"/>
                          <a:cs typeface="+mn-cs"/>
                        </a:rPr>
                        <a:t>följa</a:t>
                      </a:r>
                      <a:r>
                        <a:rPr lang="sv-SE" sz="1400" b="1" kern="1200" baseline="0" dirty="0" smtClean="0">
                          <a:solidFill>
                            <a:schemeClr val="lt1"/>
                          </a:solidFill>
                          <a:latin typeface="+mj-lt"/>
                          <a:ea typeface="+mn-ea"/>
                          <a:cs typeface="+mn-cs"/>
                        </a:rPr>
                        <a:t> med</a:t>
                      </a:r>
                      <a:r>
                        <a:rPr lang="sv-SE" sz="1400" b="1" kern="1200" dirty="0" smtClean="0">
                          <a:solidFill>
                            <a:schemeClr val="lt1"/>
                          </a:solidFill>
                          <a:latin typeface="+mj-lt"/>
                          <a:ea typeface="+mn-ea"/>
                          <a:cs typeface="+mn-cs"/>
                        </a:rPr>
                        <a:t> </a:t>
                      </a:r>
                      <a:r>
                        <a:rPr lang="sv-SE" sz="1400" b="1" kern="1200" dirty="0">
                          <a:solidFill>
                            <a:schemeClr val="lt1"/>
                          </a:solidFill>
                          <a:latin typeface="+mj-lt"/>
                          <a:ea typeface="+mn-ea"/>
                          <a:cs typeface="+mn-cs"/>
                        </a:rPr>
                        <a:t>i det fortsatta arbetet? </a:t>
                      </a:r>
                    </a:p>
                  </a:txBody>
                  <a:tcPr marL="137160" marR="137160" marT="137160" marB="137160"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B5279"/>
                    </a:solidFill>
                  </a:tcPr>
                </a:tc>
                <a:extLst>
                  <a:ext uri="{0D108BD9-81ED-4DB2-BD59-A6C34878D82A}">
                    <a16:rowId xmlns:a16="http://schemas.microsoft.com/office/drawing/2014/main" val="3077701559"/>
                  </a:ext>
                </a:extLst>
              </a:tr>
              <a:tr h="488208">
                <a:tc>
                  <a:txBody>
                    <a:bodyPr/>
                    <a:lstStyle/>
                    <a:p>
                      <a:pPr algn="l">
                        <a:lnSpc>
                          <a:spcPct val="100000"/>
                        </a:lnSpc>
                        <a:spcAft>
                          <a:spcPts val="1200"/>
                        </a:spcAft>
                      </a:pPr>
                      <a:r>
                        <a:rPr lang="sv-SE" sz="1600" b="1" dirty="0" smtClean="0">
                          <a:solidFill>
                            <a:schemeClr val="tx1"/>
                          </a:solidFill>
                          <a:effectLst/>
                          <a:latin typeface="+mn-lt"/>
                          <a:ea typeface="Times New Roman" panose="02020603050405020304" pitchFamily="18" charset="0"/>
                          <a:cs typeface="Times New Roman" panose="02020603050405020304" pitchFamily="18" charset="0"/>
                        </a:rPr>
                        <a:t>Aktivitet X</a:t>
                      </a:r>
                      <a:endParaRPr lang="sv-SE" sz="1600" b="1" dirty="0">
                        <a:solidFill>
                          <a:schemeClr val="tx1"/>
                        </a:solidFill>
                        <a:effectLst/>
                        <a:latin typeface="+mn-lt"/>
                        <a:ea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8D6C7"/>
                    </a:solidFill>
                  </a:tcPr>
                </a:tc>
                <a:tc>
                  <a:txBody>
                    <a:bodyPr/>
                    <a:lstStyle/>
                    <a:p>
                      <a:pPr algn="l">
                        <a:lnSpc>
                          <a:spcPct val="100000"/>
                        </a:lnSpc>
                        <a:spcAft>
                          <a:spcPts val="1200"/>
                        </a:spcAft>
                      </a:pPr>
                      <a:r>
                        <a:rPr lang="sv-SE" sz="1600" dirty="0" smtClean="0">
                          <a:solidFill>
                            <a:schemeClr val="tx1"/>
                          </a:solidFill>
                          <a:effectLst/>
                          <a:latin typeface="+mn-lt"/>
                          <a:ea typeface="Times New Roman" panose="02020603050405020304" pitchFamily="18" charset="0"/>
                          <a:cs typeface="Times New Roman" panose="02020603050405020304" pitchFamily="18" charset="0"/>
                        </a:rPr>
                        <a:t>Konsekvens</a:t>
                      </a:r>
                      <a:r>
                        <a:rPr lang="sv-SE" sz="1600" baseline="0" dirty="0" smtClean="0">
                          <a:solidFill>
                            <a:schemeClr val="tx1"/>
                          </a:solidFill>
                          <a:effectLst/>
                          <a:latin typeface="+mn-lt"/>
                          <a:ea typeface="Times New Roman" panose="02020603050405020304" pitchFamily="18" charset="0"/>
                          <a:cs typeface="Times New Roman" panose="02020603050405020304" pitchFamily="18" charset="0"/>
                        </a:rPr>
                        <a:t> X, Y och Z.</a:t>
                      </a:r>
                      <a:endParaRPr lang="sv-SE" sz="1600" dirty="0">
                        <a:solidFill>
                          <a:schemeClr val="tx1"/>
                        </a:solidFill>
                        <a:effectLst/>
                        <a:latin typeface="+mn-lt"/>
                        <a:ea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tc>
                  <a:txBody>
                    <a:bodyPr/>
                    <a:lstStyle/>
                    <a:p>
                      <a:pPr algn="l">
                        <a:lnSpc>
                          <a:spcPct val="100000"/>
                        </a:lnSpc>
                        <a:spcAft>
                          <a:spcPts val="1200"/>
                        </a:spcAft>
                      </a:pPr>
                      <a:r>
                        <a:rPr lang="sv-SE" sz="1600" kern="1200" dirty="0" smtClean="0">
                          <a:solidFill>
                            <a:schemeClr val="tx1"/>
                          </a:solidFill>
                          <a:latin typeface="Arial"/>
                          <a:ea typeface="+mn-ea"/>
                          <a:cs typeface="+mn-cs"/>
                        </a:rPr>
                        <a:t>X</a:t>
                      </a:r>
                      <a:r>
                        <a:rPr lang="sv-SE" sz="1600" kern="1200" baseline="0" dirty="0" smtClean="0">
                          <a:solidFill>
                            <a:schemeClr val="tx1"/>
                          </a:solidFill>
                          <a:latin typeface="Arial"/>
                          <a:ea typeface="+mn-ea"/>
                          <a:cs typeface="+mn-cs"/>
                        </a:rPr>
                        <a:t> tid</a:t>
                      </a:r>
                      <a:endParaRPr lang="sv-SE" sz="1600" kern="1200" dirty="0">
                        <a:solidFill>
                          <a:schemeClr val="tx1"/>
                        </a:solidFill>
                        <a:latin typeface="Arial"/>
                        <a:ea typeface="+mn-ea"/>
                        <a:cs typeface="+mn-cs"/>
                      </a:endParaRP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ct val="100000"/>
                        </a:lnSpc>
                        <a:spcAft>
                          <a:spcPts val="1200"/>
                        </a:spcAft>
                      </a:pPr>
                      <a:r>
                        <a:rPr lang="sv-SE" sz="1600" kern="1200" dirty="0" smtClean="0">
                          <a:solidFill>
                            <a:schemeClr val="tx1"/>
                          </a:solidFill>
                          <a:latin typeface="Arial"/>
                          <a:ea typeface="+mn-ea"/>
                          <a:cs typeface="+mn-cs"/>
                        </a:rPr>
                        <a:t>Ja/Nej</a:t>
                      </a:r>
                      <a:endParaRPr lang="sv-SE" sz="1600" kern="1200" dirty="0">
                        <a:solidFill>
                          <a:schemeClr val="tx1"/>
                        </a:solidFill>
                        <a:latin typeface="Arial"/>
                        <a:ea typeface="+mn-ea"/>
                        <a:cs typeface="+mn-cs"/>
                      </a:endParaRP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extLst>
                  <a:ext uri="{0D108BD9-81ED-4DB2-BD59-A6C34878D82A}">
                    <a16:rowId xmlns:a16="http://schemas.microsoft.com/office/drawing/2014/main" val="1845725461"/>
                  </a:ext>
                </a:extLst>
              </a:tr>
              <a:tr h="488208">
                <a:tc>
                  <a:txBody>
                    <a:bodyPr/>
                    <a:lstStyle/>
                    <a:p>
                      <a:pPr algn="l">
                        <a:lnSpc>
                          <a:spcPct val="100000"/>
                        </a:lnSpc>
                        <a:spcAft>
                          <a:spcPts val="1200"/>
                        </a:spcAft>
                      </a:pPr>
                      <a:endParaRPr lang="sv-SE" sz="1600" b="1" dirty="0">
                        <a:solidFill>
                          <a:schemeClr val="tx1"/>
                        </a:solidFill>
                        <a:effectLst/>
                        <a:latin typeface="+mn-lt"/>
                        <a:ea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8D6C7"/>
                    </a:solidFill>
                  </a:tcPr>
                </a:tc>
                <a:tc>
                  <a:txBody>
                    <a:bodyPr/>
                    <a:lstStyle/>
                    <a:p>
                      <a:pPr algn="l">
                        <a:lnSpc>
                          <a:spcPct val="100000"/>
                        </a:lnSpc>
                        <a:spcAft>
                          <a:spcPts val="1200"/>
                        </a:spcAft>
                      </a:pPr>
                      <a:endParaRPr lang="sv-SE" sz="1600" dirty="0">
                        <a:solidFill>
                          <a:schemeClr val="tx1"/>
                        </a:solidFill>
                        <a:effectLst/>
                        <a:latin typeface="+mn-lt"/>
                        <a:ea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tc>
                  <a:txBody>
                    <a:bodyPr/>
                    <a:lstStyle/>
                    <a:p>
                      <a:pPr algn="l">
                        <a:lnSpc>
                          <a:spcPct val="100000"/>
                        </a:lnSpc>
                        <a:spcAft>
                          <a:spcPts val="1200"/>
                        </a:spcAft>
                      </a:pPr>
                      <a:endParaRPr lang="sv-SE" sz="1600" kern="1200" dirty="0">
                        <a:solidFill>
                          <a:schemeClr val="tx1"/>
                        </a:solidFill>
                        <a:latin typeface="Arial"/>
                        <a:ea typeface="+mn-ea"/>
                        <a:cs typeface="+mn-cs"/>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ct val="100000"/>
                        </a:lnSpc>
                        <a:spcAft>
                          <a:spcPts val="1200"/>
                        </a:spcAft>
                      </a:pPr>
                      <a:endParaRPr lang="sv-SE" sz="1600" kern="1200" dirty="0">
                        <a:solidFill>
                          <a:schemeClr val="tx1"/>
                        </a:solidFill>
                        <a:latin typeface="Arial"/>
                        <a:ea typeface="+mn-ea"/>
                        <a:cs typeface="+mn-cs"/>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extLst>
                  <a:ext uri="{0D108BD9-81ED-4DB2-BD59-A6C34878D82A}">
                    <a16:rowId xmlns:a16="http://schemas.microsoft.com/office/drawing/2014/main" val="49828595"/>
                  </a:ext>
                </a:extLst>
              </a:tr>
              <a:tr h="488208">
                <a:tc>
                  <a:txBody>
                    <a:bodyPr/>
                    <a:lstStyle/>
                    <a:p>
                      <a:pPr algn="l">
                        <a:lnSpc>
                          <a:spcPct val="100000"/>
                        </a:lnSpc>
                        <a:spcAft>
                          <a:spcPts val="1200"/>
                        </a:spcAft>
                      </a:pPr>
                      <a:endParaRPr lang="sv-SE" sz="1600" b="1" dirty="0">
                        <a:solidFill>
                          <a:schemeClr val="tx1"/>
                        </a:solidFill>
                        <a:effectLst/>
                        <a:latin typeface="+mn-lt"/>
                        <a:ea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8D6C7"/>
                    </a:solidFill>
                  </a:tcPr>
                </a:tc>
                <a:tc>
                  <a:txBody>
                    <a:bodyPr/>
                    <a:lstStyle/>
                    <a:p>
                      <a:pPr algn="l">
                        <a:lnSpc>
                          <a:spcPct val="100000"/>
                        </a:lnSpc>
                        <a:spcAft>
                          <a:spcPts val="1200"/>
                        </a:spcAft>
                      </a:pPr>
                      <a:endParaRPr lang="sv-SE" sz="1600" dirty="0">
                        <a:solidFill>
                          <a:schemeClr val="tx1"/>
                        </a:solidFill>
                        <a:effectLst/>
                        <a:latin typeface="+mn-lt"/>
                        <a:ea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tc>
                  <a:txBody>
                    <a:bodyPr/>
                    <a:lstStyle/>
                    <a:p>
                      <a:pPr algn="l">
                        <a:lnSpc>
                          <a:spcPct val="100000"/>
                        </a:lnSpc>
                        <a:spcAft>
                          <a:spcPts val="1200"/>
                        </a:spcAft>
                      </a:pPr>
                      <a:endParaRPr lang="sv-SE" sz="1600" kern="1200" dirty="0">
                        <a:solidFill>
                          <a:schemeClr val="tx1"/>
                        </a:solidFill>
                        <a:latin typeface="Arial"/>
                        <a:ea typeface="+mn-ea"/>
                        <a:cs typeface="+mn-cs"/>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ct val="100000"/>
                        </a:lnSpc>
                        <a:spcAft>
                          <a:spcPts val="1200"/>
                        </a:spcAft>
                      </a:pPr>
                      <a:endParaRPr lang="sv-SE" sz="1600" kern="1200" dirty="0">
                        <a:solidFill>
                          <a:schemeClr val="tx1"/>
                        </a:solidFill>
                        <a:latin typeface="Arial"/>
                        <a:ea typeface="+mn-ea"/>
                        <a:cs typeface="+mn-cs"/>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extLst>
                  <a:ext uri="{0D108BD9-81ED-4DB2-BD59-A6C34878D82A}">
                    <a16:rowId xmlns:a16="http://schemas.microsoft.com/office/drawing/2014/main" val="3450193627"/>
                  </a:ext>
                </a:extLst>
              </a:tr>
              <a:tr h="488208">
                <a:tc>
                  <a:txBody>
                    <a:bodyPr/>
                    <a:lstStyle/>
                    <a:p>
                      <a:pPr algn="l">
                        <a:lnSpc>
                          <a:spcPct val="100000"/>
                        </a:lnSpc>
                        <a:spcAft>
                          <a:spcPts val="1200"/>
                        </a:spcAft>
                      </a:pPr>
                      <a:endParaRPr lang="sv-SE" sz="1600" b="1" dirty="0">
                        <a:solidFill>
                          <a:schemeClr val="tx1"/>
                        </a:solidFill>
                        <a:effectLst/>
                        <a:latin typeface="+mn-lt"/>
                        <a:ea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8D6C7"/>
                    </a:solidFill>
                  </a:tcPr>
                </a:tc>
                <a:tc>
                  <a:txBody>
                    <a:bodyPr/>
                    <a:lstStyle/>
                    <a:p>
                      <a:pPr algn="l">
                        <a:lnSpc>
                          <a:spcPct val="100000"/>
                        </a:lnSpc>
                        <a:spcAft>
                          <a:spcPts val="1200"/>
                        </a:spcAft>
                      </a:pPr>
                      <a:endParaRPr lang="sv-SE" sz="1600" dirty="0">
                        <a:solidFill>
                          <a:schemeClr val="tx1"/>
                        </a:solidFill>
                        <a:effectLst/>
                        <a:latin typeface="+mn-lt"/>
                        <a:ea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tc>
                  <a:txBody>
                    <a:bodyPr/>
                    <a:lstStyle/>
                    <a:p>
                      <a:pPr algn="l">
                        <a:lnSpc>
                          <a:spcPct val="100000"/>
                        </a:lnSpc>
                        <a:spcAft>
                          <a:spcPts val="1200"/>
                        </a:spcAft>
                      </a:pPr>
                      <a:endParaRPr lang="sv-SE" sz="1600" kern="1200" dirty="0">
                        <a:solidFill>
                          <a:schemeClr val="tx1"/>
                        </a:solidFill>
                        <a:latin typeface="Arial"/>
                        <a:ea typeface="+mn-ea"/>
                        <a:cs typeface="+mn-cs"/>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ct val="100000"/>
                        </a:lnSpc>
                        <a:spcAft>
                          <a:spcPts val="1200"/>
                        </a:spcAft>
                      </a:pPr>
                      <a:endParaRPr lang="sv-SE" sz="1600" kern="1200" dirty="0">
                        <a:solidFill>
                          <a:schemeClr val="tx1"/>
                        </a:solidFill>
                        <a:latin typeface="Arial"/>
                        <a:ea typeface="+mn-ea"/>
                        <a:cs typeface="+mn-cs"/>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extLst>
                  <a:ext uri="{0D108BD9-81ED-4DB2-BD59-A6C34878D82A}">
                    <a16:rowId xmlns:a16="http://schemas.microsoft.com/office/drawing/2014/main" val="3152358130"/>
                  </a:ext>
                </a:extLst>
              </a:tr>
              <a:tr h="488208">
                <a:tc>
                  <a:txBody>
                    <a:bodyPr/>
                    <a:lstStyle/>
                    <a:p>
                      <a:pPr algn="l">
                        <a:lnSpc>
                          <a:spcPct val="100000"/>
                        </a:lnSpc>
                        <a:spcAft>
                          <a:spcPts val="1200"/>
                        </a:spcAft>
                      </a:pPr>
                      <a:endParaRPr lang="sv-SE" sz="1600" b="1" dirty="0">
                        <a:solidFill>
                          <a:schemeClr val="tx1"/>
                        </a:solidFill>
                        <a:effectLst/>
                        <a:latin typeface="+mn-lt"/>
                        <a:ea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8D6C7"/>
                    </a:solidFill>
                  </a:tcPr>
                </a:tc>
                <a:tc>
                  <a:txBody>
                    <a:bodyPr/>
                    <a:lstStyle/>
                    <a:p>
                      <a:pPr algn="l">
                        <a:lnSpc>
                          <a:spcPct val="100000"/>
                        </a:lnSpc>
                        <a:spcAft>
                          <a:spcPts val="1200"/>
                        </a:spcAft>
                      </a:pPr>
                      <a:endParaRPr lang="sv-SE" sz="1600" dirty="0">
                        <a:solidFill>
                          <a:schemeClr val="tx1"/>
                        </a:solidFill>
                        <a:effectLst/>
                        <a:latin typeface="+mn-lt"/>
                        <a:ea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tc>
                  <a:txBody>
                    <a:bodyPr/>
                    <a:lstStyle/>
                    <a:p>
                      <a:pPr algn="l">
                        <a:lnSpc>
                          <a:spcPct val="100000"/>
                        </a:lnSpc>
                        <a:spcAft>
                          <a:spcPts val="1200"/>
                        </a:spcAft>
                      </a:pPr>
                      <a:endParaRPr lang="sv-SE" sz="1600" kern="1200" dirty="0">
                        <a:solidFill>
                          <a:schemeClr val="tx1"/>
                        </a:solidFill>
                        <a:latin typeface="Arial"/>
                        <a:ea typeface="+mn-ea"/>
                        <a:cs typeface="+mn-cs"/>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ct val="100000"/>
                        </a:lnSpc>
                        <a:spcAft>
                          <a:spcPts val="1200"/>
                        </a:spcAft>
                      </a:pPr>
                      <a:endParaRPr lang="sv-SE" sz="1600" kern="1200" dirty="0">
                        <a:solidFill>
                          <a:schemeClr val="tx1"/>
                        </a:solidFill>
                        <a:latin typeface="Arial"/>
                        <a:ea typeface="+mn-ea"/>
                        <a:cs typeface="+mn-cs"/>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extLst>
                  <a:ext uri="{0D108BD9-81ED-4DB2-BD59-A6C34878D82A}">
                    <a16:rowId xmlns:a16="http://schemas.microsoft.com/office/drawing/2014/main" val="1519160270"/>
                  </a:ext>
                </a:extLst>
              </a:tr>
              <a:tr h="488208">
                <a:tc>
                  <a:txBody>
                    <a:bodyPr/>
                    <a:lstStyle/>
                    <a:p>
                      <a:pPr algn="l">
                        <a:lnSpc>
                          <a:spcPct val="100000"/>
                        </a:lnSpc>
                        <a:spcAft>
                          <a:spcPts val="1200"/>
                        </a:spcAft>
                      </a:pPr>
                      <a:endParaRPr lang="sv-SE" sz="1600" b="1" dirty="0">
                        <a:solidFill>
                          <a:schemeClr val="tx1"/>
                        </a:solidFill>
                        <a:effectLst/>
                        <a:latin typeface="+mn-lt"/>
                        <a:ea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8D6C7"/>
                    </a:solidFill>
                  </a:tcPr>
                </a:tc>
                <a:tc>
                  <a:txBody>
                    <a:bodyPr/>
                    <a:lstStyle/>
                    <a:p>
                      <a:pPr algn="l">
                        <a:lnSpc>
                          <a:spcPct val="100000"/>
                        </a:lnSpc>
                        <a:spcAft>
                          <a:spcPts val="1200"/>
                        </a:spcAft>
                      </a:pPr>
                      <a:endParaRPr lang="sv-SE" sz="1600" dirty="0">
                        <a:solidFill>
                          <a:schemeClr val="tx1"/>
                        </a:solidFill>
                        <a:effectLst/>
                        <a:latin typeface="+mn-lt"/>
                        <a:ea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tc>
                  <a:txBody>
                    <a:bodyPr/>
                    <a:lstStyle/>
                    <a:p>
                      <a:pPr algn="l">
                        <a:lnSpc>
                          <a:spcPct val="100000"/>
                        </a:lnSpc>
                        <a:spcAft>
                          <a:spcPts val="1200"/>
                        </a:spcAft>
                      </a:pPr>
                      <a:endParaRPr lang="sv-SE" sz="1600" kern="1200" dirty="0">
                        <a:solidFill>
                          <a:schemeClr val="tx1"/>
                        </a:solidFill>
                        <a:latin typeface="Arial"/>
                        <a:ea typeface="+mn-ea"/>
                        <a:cs typeface="+mn-cs"/>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ct val="100000"/>
                        </a:lnSpc>
                        <a:spcAft>
                          <a:spcPts val="1200"/>
                        </a:spcAft>
                      </a:pPr>
                      <a:endParaRPr lang="sv-SE" sz="1600" kern="1200" dirty="0">
                        <a:solidFill>
                          <a:schemeClr val="tx1"/>
                        </a:solidFill>
                        <a:latin typeface="Arial"/>
                        <a:ea typeface="+mn-ea"/>
                        <a:cs typeface="+mn-cs"/>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extLst>
                  <a:ext uri="{0D108BD9-81ED-4DB2-BD59-A6C34878D82A}">
                    <a16:rowId xmlns:a16="http://schemas.microsoft.com/office/drawing/2014/main" val="1910293062"/>
                  </a:ext>
                </a:extLst>
              </a:tr>
              <a:tr h="488208">
                <a:tc>
                  <a:txBody>
                    <a:bodyPr/>
                    <a:lstStyle/>
                    <a:p>
                      <a:pPr algn="l">
                        <a:lnSpc>
                          <a:spcPct val="100000"/>
                        </a:lnSpc>
                        <a:spcAft>
                          <a:spcPts val="1200"/>
                        </a:spcAft>
                      </a:pPr>
                      <a:endParaRPr lang="sv-SE" sz="1600" b="1" dirty="0">
                        <a:solidFill>
                          <a:schemeClr val="tx1"/>
                        </a:solidFill>
                        <a:effectLst/>
                        <a:latin typeface="+mn-lt"/>
                        <a:ea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8D6C7"/>
                    </a:solidFill>
                  </a:tcPr>
                </a:tc>
                <a:tc>
                  <a:txBody>
                    <a:bodyPr/>
                    <a:lstStyle/>
                    <a:p>
                      <a:pPr algn="l">
                        <a:lnSpc>
                          <a:spcPct val="100000"/>
                        </a:lnSpc>
                        <a:spcAft>
                          <a:spcPts val="1200"/>
                        </a:spcAft>
                      </a:pPr>
                      <a:endParaRPr lang="sv-SE" sz="1600" dirty="0">
                        <a:solidFill>
                          <a:schemeClr val="tx1"/>
                        </a:solidFill>
                        <a:effectLst/>
                        <a:latin typeface="+mn-lt"/>
                        <a:ea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tc>
                  <a:txBody>
                    <a:bodyPr/>
                    <a:lstStyle/>
                    <a:p>
                      <a:pPr algn="l">
                        <a:lnSpc>
                          <a:spcPct val="100000"/>
                        </a:lnSpc>
                        <a:spcAft>
                          <a:spcPts val="1200"/>
                        </a:spcAft>
                      </a:pPr>
                      <a:endParaRPr lang="sv-SE" sz="1600" kern="1200" dirty="0">
                        <a:solidFill>
                          <a:schemeClr val="tx1"/>
                        </a:solidFill>
                        <a:latin typeface="Arial"/>
                        <a:ea typeface="+mn-ea"/>
                        <a:cs typeface="+mn-cs"/>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ct val="100000"/>
                        </a:lnSpc>
                        <a:spcAft>
                          <a:spcPts val="1200"/>
                        </a:spcAft>
                      </a:pPr>
                      <a:endParaRPr lang="sv-SE" sz="1600" kern="1200" dirty="0">
                        <a:solidFill>
                          <a:schemeClr val="tx1"/>
                        </a:solidFill>
                        <a:latin typeface="Arial"/>
                        <a:ea typeface="+mn-ea"/>
                        <a:cs typeface="+mn-cs"/>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extLst>
                  <a:ext uri="{0D108BD9-81ED-4DB2-BD59-A6C34878D82A}">
                    <a16:rowId xmlns:a16="http://schemas.microsoft.com/office/drawing/2014/main" val="2262800711"/>
                  </a:ext>
                </a:extLst>
              </a:tr>
              <a:tr h="488208">
                <a:tc>
                  <a:txBody>
                    <a:bodyPr/>
                    <a:lstStyle/>
                    <a:p>
                      <a:pPr algn="l">
                        <a:lnSpc>
                          <a:spcPct val="100000"/>
                        </a:lnSpc>
                        <a:spcAft>
                          <a:spcPts val="1200"/>
                        </a:spcAft>
                      </a:pPr>
                      <a:endParaRPr lang="sv-SE" sz="1600" b="1" dirty="0">
                        <a:solidFill>
                          <a:schemeClr val="tx1"/>
                        </a:solidFill>
                        <a:effectLst/>
                        <a:latin typeface="+mn-lt"/>
                        <a:ea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8D6C7"/>
                    </a:solidFill>
                  </a:tcPr>
                </a:tc>
                <a:tc>
                  <a:txBody>
                    <a:bodyPr/>
                    <a:lstStyle/>
                    <a:p>
                      <a:pPr algn="l">
                        <a:lnSpc>
                          <a:spcPct val="100000"/>
                        </a:lnSpc>
                        <a:spcAft>
                          <a:spcPts val="1200"/>
                        </a:spcAft>
                      </a:pPr>
                      <a:endParaRPr lang="sv-SE" sz="1600" dirty="0">
                        <a:solidFill>
                          <a:schemeClr val="tx1"/>
                        </a:solidFill>
                        <a:effectLst/>
                        <a:latin typeface="+mn-lt"/>
                        <a:ea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6D4DD"/>
                    </a:solidFill>
                  </a:tcPr>
                </a:tc>
                <a:tc>
                  <a:txBody>
                    <a:bodyPr/>
                    <a:lstStyle/>
                    <a:p>
                      <a:pPr algn="l">
                        <a:lnSpc>
                          <a:spcPct val="100000"/>
                        </a:lnSpc>
                        <a:spcAft>
                          <a:spcPts val="1200"/>
                        </a:spcAft>
                      </a:pPr>
                      <a:endParaRPr lang="sv-SE" sz="1600" kern="1200" dirty="0">
                        <a:solidFill>
                          <a:schemeClr val="tx1"/>
                        </a:solidFill>
                        <a:latin typeface="Arial"/>
                        <a:ea typeface="+mn-ea"/>
                        <a:cs typeface="+mn-cs"/>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ct val="100000"/>
                        </a:lnSpc>
                        <a:spcAft>
                          <a:spcPts val="1200"/>
                        </a:spcAft>
                      </a:pPr>
                      <a:endParaRPr lang="sv-SE" sz="1600" kern="1200" dirty="0">
                        <a:solidFill>
                          <a:schemeClr val="tx1"/>
                        </a:solidFill>
                        <a:latin typeface="Arial"/>
                        <a:ea typeface="+mn-ea"/>
                        <a:cs typeface="+mn-cs"/>
                      </a:endParaRPr>
                    </a:p>
                  </a:txBody>
                  <a:tcP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6D4DD"/>
                    </a:solidFill>
                  </a:tcPr>
                </a:tc>
                <a:extLst>
                  <a:ext uri="{0D108BD9-81ED-4DB2-BD59-A6C34878D82A}">
                    <a16:rowId xmlns:a16="http://schemas.microsoft.com/office/drawing/2014/main" val="2018320456"/>
                  </a:ext>
                </a:extLst>
              </a:tr>
            </a:tbl>
          </a:graphicData>
        </a:graphic>
      </p:graphicFrame>
    </p:spTree>
    <p:extLst>
      <p:ext uri="{BB962C8B-B14F-4D97-AF65-F5344CB8AC3E}">
        <p14:creationId xmlns:p14="http://schemas.microsoft.com/office/powerpoint/2010/main" val="3588705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ktangel 59">
            <a:extLst>
              <a:ext uri="{FF2B5EF4-FFF2-40B4-BE49-F238E27FC236}">
                <a16:creationId xmlns:a16="http://schemas.microsoft.com/office/drawing/2014/main" id="{D289E491-BE83-9395-30B8-EEAAEE9577EB}"/>
              </a:ext>
            </a:extLst>
          </p:cNvPr>
          <p:cNvSpPr>
            <a:spLocks/>
          </p:cNvSpPr>
          <p:nvPr/>
        </p:nvSpPr>
        <p:spPr>
          <a:xfrm>
            <a:off x="1" y="3300020"/>
            <a:ext cx="12191999" cy="1800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5" name="Rektangel 4">
            <a:extLst>
              <a:ext uri="{FF2B5EF4-FFF2-40B4-BE49-F238E27FC236}">
                <a16:creationId xmlns:a16="http://schemas.microsoft.com/office/drawing/2014/main" id="{6A4A63CA-3C05-7D38-19B6-3BADA3F41FDC}"/>
              </a:ext>
            </a:extLst>
          </p:cNvPr>
          <p:cNvSpPr>
            <a:spLocks/>
          </p:cNvSpPr>
          <p:nvPr/>
        </p:nvSpPr>
        <p:spPr>
          <a:xfrm>
            <a:off x="0" y="0"/>
            <a:ext cx="12192000" cy="13730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3" name="Rubrik 2">
            <a:extLst>
              <a:ext uri="{FF2B5EF4-FFF2-40B4-BE49-F238E27FC236}">
                <a16:creationId xmlns:a16="http://schemas.microsoft.com/office/drawing/2014/main" id="{03EA9B58-62E4-5A20-7DE5-B61187D076CD}"/>
              </a:ext>
            </a:extLst>
          </p:cNvPr>
          <p:cNvSpPr>
            <a:spLocks noGrp="1"/>
          </p:cNvSpPr>
          <p:nvPr>
            <p:ph type="title"/>
          </p:nvPr>
        </p:nvSpPr>
        <p:spPr>
          <a:xfrm>
            <a:off x="1369718" y="479892"/>
            <a:ext cx="5638811" cy="516224"/>
          </a:xfrm>
        </p:spPr>
        <p:txBody>
          <a:bodyPr/>
          <a:lstStyle/>
          <a:p>
            <a:pPr lvl="0"/>
            <a:r>
              <a:rPr lang="sv-SE" sz="2800" dirty="0"/>
              <a:t>Konsekvensanalys </a:t>
            </a:r>
            <a:r>
              <a:rPr lang="sv-SE" sz="1800" dirty="0"/>
              <a:t>– Mall del 2</a:t>
            </a:r>
            <a:endParaRPr lang="sv-SE" sz="2800" noProof="0" dirty="0"/>
          </a:p>
        </p:txBody>
      </p:sp>
      <p:grpSp>
        <p:nvGrpSpPr>
          <p:cNvPr id="11" name="Grupp 10">
            <a:extLst>
              <a:ext uri="{FF2B5EF4-FFF2-40B4-BE49-F238E27FC236}">
                <a16:creationId xmlns:a16="http://schemas.microsoft.com/office/drawing/2014/main" id="{44DB870B-75EA-2C03-29F5-9BDD29C48818}"/>
              </a:ext>
            </a:extLst>
          </p:cNvPr>
          <p:cNvGrpSpPr>
            <a:grpSpLocks/>
          </p:cNvGrpSpPr>
          <p:nvPr/>
        </p:nvGrpSpPr>
        <p:grpSpPr>
          <a:xfrm>
            <a:off x="582587" y="388765"/>
            <a:ext cx="698596" cy="698478"/>
            <a:chOff x="1824029" y="3625579"/>
            <a:chExt cx="842652" cy="842510"/>
          </a:xfrm>
        </p:grpSpPr>
        <p:sp>
          <p:nvSpPr>
            <p:cNvPr id="13" name="Frihandsfigur: Form 12">
              <a:extLst>
                <a:ext uri="{FF2B5EF4-FFF2-40B4-BE49-F238E27FC236}">
                  <a16:creationId xmlns:a16="http://schemas.microsoft.com/office/drawing/2014/main" id="{3637CF21-E6A0-4CCB-F57D-4138B6500B11}"/>
                </a:ext>
              </a:extLst>
            </p:cNvPr>
            <p:cNvSpPr>
              <a:spLocks/>
            </p:cNvSpPr>
            <p:nvPr/>
          </p:nvSpPr>
          <p:spPr>
            <a:xfrm>
              <a:off x="1824029" y="3625579"/>
              <a:ext cx="842652" cy="842510"/>
            </a:xfrm>
            <a:custGeom>
              <a:avLst/>
              <a:gdLst>
                <a:gd name="connsiteX0" fmla="*/ 302609 w 842652"/>
                <a:gd name="connsiteY0" fmla="*/ 0 h 842510"/>
                <a:gd name="connsiteX1" fmla="*/ 516636 w 842652"/>
                <a:gd name="connsiteY1" fmla="*/ 88583 h 842510"/>
                <a:gd name="connsiteX2" fmla="*/ 605219 w 842652"/>
                <a:gd name="connsiteY2" fmla="*/ 302609 h 842510"/>
                <a:gd name="connsiteX3" fmla="*/ 573786 w 842652"/>
                <a:gd name="connsiteY3" fmla="*/ 437102 h 842510"/>
                <a:gd name="connsiteX4" fmla="*/ 591122 w 842652"/>
                <a:gd name="connsiteY4" fmla="*/ 450914 h 842510"/>
                <a:gd name="connsiteX5" fmla="*/ 813721 w 842652"/>
                <a:gd name="connsiteY5" fmla="*/ 673703 h 842510"/>
                <a:gd name="connsiteX6" fmla="*/ 813721 w 842652"/>
                <a:gd name="connsiteY6" fmla="*/ 813721 h 842510"/>
                <a:gd name="connsiteX7" fmla="*/ 813721 w 842652"/>
                <a:gd name="connsiteY7" fmla="*/ 813721 h 842510"/>
                <a:gd name="connsiteX8" fmla="*/ 673703 w 842652"/>
                <a:gd name="connsiteY8" fmla="*/ 813721 h 842510"/>
                <a:gd name="connsiteX9" fmla="*/ 451104 w 842652"/>
                <a:gd name="connsiteY9" fmla="*/ 590931 h 842510"/>
                <a:gd name="connsiteX10" fmla="*/ 437293 w 842652"/>
                <a:gd name="connsiteY10" fmla="*/ 573691 h 842510"/>
                <a:gd name="connsiteX11" fmla="*/ 302609 w 842652"/>
                <a:gd name="connsiteY11" fmla="*/ 605314 h 842510"/>
                <a:gd name="connsiteX12" fmla="*/ 88678 w 842652"/>
                <a:gd name="connsiteY12" fmla="*/ 516541 h 842510"/>
                <a:gd name="connsiteX13" fmla="*/ 0 w 842652"/>
                <a:gd name="connsiteY13" fmla="*/ 302609 h 842510"/>
                <a:gd name="connsiteX14" fmla="*/ 88678 w 842652"/>
                <a:gd name="connsiteY14" fmla="*/ 88583 h 842510"/>
                <a:gd name="connsiteX15" fmla="*/ 302609 w 842652"/>
                <a:gd name="connsiteY15" fmla="*/ 0 h 842510"/>
                <a:gd name="connsiteX16" fmla="*/ 302609 w 842652"/>
                <a:gd name="connsiteY16" fmla="*/ 0 h 842510"/>
                <a:gd name="connsiteX17" fmla="*/ 450914 w 842652"/>
                <a:gd name="connsiteY17" fmla="*/ 154400 h 842510"/>
                <a:gd name="connsiteX18" fmla="*/ 302609 w 842652"/>
                <a:gd name="connsiteY18" fmla="*/ 93059 h 842510"/>
                <a:gd name="connsiteX19" fmla="*/ 154400 w 842652"/>
                <a:gd name="connsiteY19" fmla="*/ 154400 h 842510"/>
                <a:gd name="connsiteX20" fmla="*/ 92964 w 842652"/>
                <a:gd name="connsiteY20" fmla="*/ 302705 h 842510"/>
                <a:gd name="connsiteX21" fmla="*/ 154400 w 842652"/>
                <a:gd name="connsiteY21" fmla="*/ 451009 h 842510"/>
                <a:gd name="connsiteX22" fmla="*/ 302609 w 842652"/>
                <a:gd name="connsiteY22" fmla="*/ 512350 h 842510"/>
                <a:gd name="connsiteX23" fmla="*/ 450914 w 842652"/>
                <a:gd name="connsiteY23" fmla="*/ 451009 h 842510"/>
                <a:gd name="connsiteX24" fmla="*/ 512255 w 842652"/>
                <a:gd name="connsiteY24" fmla="*/ 302705 h 842510"/>
                <a:gd name="connsiteX25" fmla="*/ 450914 w 842652"/>
                <a:gd name="connsiteY25" fmla="*/ 154400 h 842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42652" h="842510">
                  <a:moveTo>
                    <a:pt x="302609" y="0"/>
                  </a:moveTo>
                  <a:cubicBezTo>
                    <a:pt x="386144" y="0"/>
                    <a:pt x="461867" y="33909"/>
                    <a:pt x="516636" y="88583"/>
                  </a:cubicBezTo>
                  <a:cubicBezTo>
                    <a:pt x="571405" y="143351"/>
                    <a:pt x="605219" y="218980"/>
                    <a:pt x="605219" y="302609"/>
                  </a:cubicBezTo>
                  <a:cubicBezTo>
                    <a:pt x="605219" y="350901"/>
                    <a:pt x="593884" y="396526"/>
                    <a:pt x="573786" y="437102"/>
                  </a:cubicBezTo>
                  <a:cubicBezTo>
                    <a:pt x="579882" y="440912"/>
                    <a:pt x="585788" y="445580"/>
                    <a:pt x="591122" y="450914"/>
                  </a:cubicBezTo>
                  <a:lnTo>
                    <a:pt x="813721" y="673703"/>
                  </a:lnTo>
                  <a:cubicBezTo>
                    <a:pt x="852297" y="712089"/>
                    <a:pt x="852297" y="775240"/>
                    <a:pt x="813721" y="813721"/>
                  </a:cubicBezTo>
                  <a:lnTo>
                    <a:pt x="813721" y="813721"/>
                  </a:lnTo>
                  <a:cubicBezTo>
                    <a:pt x="775240" y="852107"/>
                    <a:pt x="712280" y="852107"/>
                    <a:pt x="673703" y="813721"/>
                  </a:cubicBezTo>
                  <a:lnTo>
                    <a:pt x="451104" y="590931"/>
                  </a:lnTo>
                  <a:cubicBezTo>
                    <a:pt x="445675" y="585692"/>
                    <a:pt x="441198" y="579787"/>
                    <a:pt x="437293" y="573691"/>
                  </a:cubicBezTo>
                  <a:cubicBezTo>
                    <a:pt x="396716" y="593979"/>
                    <a:pt x="350996" y="605314"/>
                    <a:pt x="302609" y="605314"/>
                  </a:cubicBezTo>
                  <a:cubicBezTo>
                    <a:pt x="219075" y="605314"/>
                    <a:pt x="143351" y="571405"/>
                    <a:pt x="88678" y="516541"/>
                  </a:cubicBezTo>
                  <a:cubicBezTo>
                    <a:pt x="33909" y="461772"/>
                    <a:pt x="0" y="386239"/>
                    <a:pt x="0" y="302609"/>
                  </a:cubicBezTo>
                  <a:cubicBezTo>
                    <a:pt x="0" y="218980"/>
                    <a:pt x="33909" y="143351"/>
                    <a:pt x="88678" y="88583"/>
                  </a:cubicBezTo>
                  <a:cubicBezTo>
                    <a:pt x="143447" y="33909"/>
                    <a:pt x="219075" y="0"/>
                    <a:pt x="302609" y="0"/>
                  </a:cubicBezTo>
                  <a:lnTo>
                    <a:pt x="302609" y="0"/>
                  </a:lnTo>
                  <a:close/>
                  <a:moveTo>
                    <a:pt x="450914" y="154400"/>
                  </a:moveTo>
                  <a:cubicBezTo>
                    <a:pt x="413004" y="116586"/>
                    <a:pt x="360521" y="93059"/>
                    <a:pt x="302609" y="93059"/>
                  </a:cubicBezTo>
                  <a:cubicBezTo>
                    <a:pt x="244697" y="93059"/>
                    <a:pt x="192310" y="116491"/>
                    <a:pt x="154400" y="154400"/>
                  </a:cubicBezTo>
                  <a:cubicBezTo>
                    <a:pt x="116491" y="192405"/>
                    <a:pt x="92964" y="244697"/>
                    <a:pt x="92964" y="302705"/>
                  </a:cubicBezTo>
                  <a:cubicBezTo>
                    <a:pt x="92964" y="360712"/>
                    <a:pt x="116491" y="413004"/>
                    <a:pt x="154400" y="451009"/>
                  </a:cubicBezTo>
                  <a:cubicBezTo>
                    <a:pt x="192310" y="488823"/>
                    <a:pt x="244697" y="512350"/>
                    <a:pt x="302609" y="512350"/>
                  </a:cubicBezTo>
                  <a:cubicBezTo>
                    <a:pt x="360521" y="512350"/>
                    <a:pt x="413004" y="488918"/>
                    <a:pt x="450914" y="451009"/>
                  </a:cubicBezTo>
                  <a:cubicBezTo>
                    <a:pt x="488823" y="413004"/>
                    <a:pt x="512255" y="360617"/>
                    <a:pt x="512255" y="302705"/>
                  </a:cubicBezTo>
                  <a:cubicBezTo>
                    <a:pt x="512255" y="244793"/>
                    <a:pt x="488823" y="192405"/>
                    <a:pt x="450914" y="154400"/>
                  </a:cubicBezTo>
                  <a:close/>
                </a:path>
              </a:pathLst>
            </a:custGeom>
            <a:solidFill>
              <a:schemeClr val="accent5"/>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4" name="Frihandsfigur: Form 13">
              <a:extLst>
                <a:ext uri="{FF2B5EF4-FFF2-40B4-BE49-F238E27FC236}">
                  <a16:creationId xmlns:a16="http://schemas.microsoft.com/office/drawing/2014/main" id="{C15D0FC5-2D8A-8EE0-35DC-04CE3D822347}"/>
                </a:ext>
              </a:extLst>
            </p:cNvPr>
            <p:cNvSpPr>
              <a:spLocks/>
            </p:cNvSpPr>
            <p:nvPr/>
          </p:nvSpPr>
          <p:spPr>
            <a:xfrm>
              <a:off x="1913726" y="3717147"/>
              <a:ext cx="423144" cy="423144"/>
            </a:xfrm>
            <a:custGeom>
              <a:avLst/>
              <a:gdLst>
                <a:gd name="connsiteX0" fmla="*/ 209645 w 419195"/>
                <a:gd name="connsiteY0" fmla="*/ 419195 h 419195"/>
                <a:gd name="connsiteX1" fmla="*/ 419195 w 419195"/>
                <a:gd name="connsiteY1" fmla="*/ 209645 h 419195"/>
                <a:gd name="connsiteX2" fmla="*/ 209645 w 419195"/>
                <a:gd name="connsiteY2" fmla="*/ 0 h 419195"/>
                <a:gd name="connsiteX3" fmla="*/ 0 w 419195"/>
                <a:gd name="connsiteY3" fmla="*/ 209645 h 419195"/>
                <a:gd name="connsiteX4" fmla="*/ 209645 w 419195"/>
                <a:gd name="connsiteY4" fmla="*/ 419195 h 4191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9195" h="419195">
                  <a:moveTo>
                    <a:pt x="209645" y="419195"/>
                  </a:moveTo>
                  <a:cubicBezTo>
                    <a:pt x="325088" y="419195"/>
                    <a:pt x="419195" y="325088"/>
                    <a:pt x="419195" y="209645"/>
                  </a:cubicBezTo>
                  <a:cubicBezTo>
                    <a:pt x="419195" y="94202"/>
                    <a:pt x="325088" y="0"/>
                    <a:pt x="209645" y="0"/>
                  </a:cubicBezTo>
                  <a:cubicBezTo>
                    <a:pt x="94202" y="0"/>
                    <a:pt x="0" y="94202"/>
                    <a:pt x="0" y="209645"/>
                  </a:cubicBezTo>
                  <a:cubicBezTo>
                    <a:pt x="0" y="325088"/>
                    <a:pt x="94202" y="419195"/>
                    <a:pt x="209645" y="419195"/>
                  </a:cubicBezTo>
                  <a:close/>
                </a:path>
              </a:pathLst>
            </a:custGeom>
            <a:solidFill>
              <a:srgbClr val="E6D4DD"/>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7" name="Frihandsfigur: Form 16">
              <a:extLst>
                <a:ext uri="{FF2B5EF4-FFF2-40B4-BE49-F238E27FC236}">
                  <a16:creationId xmlns:a16="http://schemas.microsoft.com/office/drawing/2014/main" id="{6469AF5F-EED8-F32E-1D63-C004B1B65DFF}"/>
                </a:ext>
              </a:extLst>
            </p:cNvPr>
            <p:cNvSpPr>
              <a:spLocks/>
            </p:cNvSpPr>
            <p:nvPr/>
          </p:nvSpPr>
          <p:spPr>
            <a:xfrm>
              <a:off x="1952307" y="3751594"/>
              <a:ext cx="174426" cy="229933"/>
            </a:xfrm>
            <a:custGeom>
              <a:avLst/>
              <a:gdLst>
                <a:gd name="connsiteX0" fmla="*/ 174331 w 174426"/>
                <a:gd name="connsiteY0" fmla="*/ 133731 h 229933"/>
                <a:gd name="connsiteX1" fmla="*/ 18216 w 174426"/>
                <a:gd name="connsiteY1" fmla="*/ 229934 h 229933"/>
                <a:gd name="connsiteX2" fmla="*/ 4215 w 174426"/>
                <a:gd name="connsiteY2" fmla="*/ 198692 h 229933"/>
                <a:gd name="connsiteX3" fmla="*/ 174426 w 174426"/>
                <a:gd name="connsiteY3" fmla="*/ 0 h 229933"/>
                <a:gd name="connsiteX4" fmla="*/ 174426 w 174426"/>
                <a:gd name="connsiteY4" fmla="*/ 133731 h 229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26" h="229933">
                  <a:moveTo>
                    <a:pt x="174331" y="133731"/>
                  </a:moveTo>
                  <a:cubicBezTo>
                    <a:pt x="102322" y="143351"/>
                    <a:pt x="45648" y="180689"/>
                    <a:pt x="18216" y="229934"/>
                  </a:cubicBezTo>
                  <a:cubicBezTo>
                    <a:pt x="12216" y="220980"/>
                    <a:pt x="7358" y="210884"/>
                    <a:pt x="4215" y="198692"/>
                  </a:cubicBezTo>
                  <a:cubicBezTo>
                    <a:pt x="-19217" y="104584"/>
                    <a:pt x="57459" y="15716"/>
                    <a:pt x="174426" y="0"/>
                  </a:cubicBezTo>
                  <a:lnTo>
                    <a:pt x="174426" y="133731"/>
                  </a:lnTo>
                  <a:close/>
                </a:path>
              </a:pathLst>
            </a:custGeom>
            <a:solidFill>
              <a:schemeClr val="bg1"/>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4" name="Grupp 3">
            <a:extLst>
              <a:ext uri="{FF2B5EF4-FFF2-40B4-BE49-F238E27FC236}">
                <a16:creationId xmlns:a16="http://schemas.microsoft.com/office/drawing/2014/main" id="{F969E2E7-F62C-F564-57E7-DA429A213182}"/>
              </a:ext>
            </a:extLst>
          </p:cNvPr>
          <p:cNvGrpSpPr/>
          <p:nvPr/>
        </p:nvGrpSpPr>
        <p:grpSpPr>
          <a:xfrm rot="170364">
            <a:off x="1878256" y="1562562"/>
            <a:ext cx="1500497" cy="1458009"/>
            <a:chOff x="1899644" y="1748090"/>
            <a:chExt cx="1375528" cy="1336579"/>
          </a:xfrm>
        </p:grpSpPr>
        <p:sp>
          <p:nvSpPr>
            <p:cNvPr id="63" name="Rektangel 64">
              <a:extLst>
                <a:ext uri="{FF2B5EF4-FFF2-40B4-BE49-F238E27FC236}">
                  <a16:creationId xmlns:a16="http://schemas.microsoft.com/office/drawing/2014/main" id="{0CDFC2A4-9B47-6545-8BB4-E4A0285D5E63}"/>
                </a:ext>
              </a:extLst>
            </p:cNvPr>
            <p:cNvSpPr>
              <a:spLocks noChangeAspect="1"/>
            </p:cNvSpPr>
            <p:nvPr/>
          </p:nvSpPr>
          <p:spPr>
            <a:xfrm rot="21440132">
              <a:off x="2005690" y="1815186"/>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sp>
          <p:nvSpPr>
            <p:cNvPr id="64" name="Rektangel 63">
              <a:extLst>
                <a:ext uri="{FF2B5EF4-FFF2-40B4-BE49-F238E27FC236}">
                  <a16:creationId xmlns:a16="http://schemas.microsoft.com/office/drawing/2014/main" id="{8C5B1101-6A22-5442-9B37-BDEB627F1BD1}"/>
                </a:ext>
              </a:extLst>
            </p:cNvPr>
            <p:cNvSpPr>
              <a:spLocks noChangeAspect="1"/>
            </p:cNvSpPr>
            <p:nvPr/>
          </p:nvSpPr>
          <p:spPr>
            <a:xfrm rot="21440132">
              <a:off x="1899644" y="1748090"/>
              <a:ext cx="1269482" cy="1269483"/>
            </a:xfrm>
            <a:prstGeom prst="rect">
              <a:avLst/>
            </a:prstGeom>
            <a:solidFill>
              <a:srgbClr val="E6D4D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smtClean="0">
                  <a:ln>
                    <a:noFill/>
                  </a:ln>
                  <a:solidFill>
                    <a:prstClr val="black"/>
                  </a:solidFill>
                  <a:effectLst/>
                  <a:uLnTx/>
                  <a:uFillTx/>
                  <a:latin typeface="Arial"/>
                  <a:ea typeface="+mn-ea"/>
                  <a:cs typeface="+mn-cs"/>
                </a:rPr>
                <a:t>Prioriterad </a:t>
              </a:r>
              <a:r>
                <a:rPr kumimoji="0" lang="sv-SE" sz="1400" b="1" i="0" u="none" strike="noStrike" kern="1200" cap="none" spc="0" normalizeH="0" baseline="0" noProof="0" dirty="0">
                  <a:ln>
                    <a:noFill/>
                  </a:ln>
                  <a:solidFill>
                    <a:prstClr val="black"/>
                  </a:solidFill>
                  <a:effectLst/>
                  <a:uLnTx/>
                  <a:uFillTx/>
                  <a:latin typeface="Arial"/>
                  <a:ea typeface="+mn-ea"/>
                  <a:cs typeface="+mn-cs"/>
                </a:rPr>
                <a:t/>
              </a:r>
              <a:br>
                <a:rPr kumimoji="0" lang="sv-SE" sz="1400" b="1" i="0" u="none" strike="noStrike" kern="1200" cap="none" spc="0" normalizeH="0" baseline="0" noProof="0" dirty="0">
                  <a:ln>
                    <a:noFill/>
                  </a:ln>
                  <a:solidFill>
                    <a:prstClr val="black"/>
                  </a:solidFill>
                  <a:effectLst/>
                  <a:uLnTx/>
                  <a:uFillTx/>
                  <a:latin typeface="Arial"/>
                  <a:ea typeface="+mn-ea"/>
                  <a:cs typeface="+mn-cs"/>
                </a:rPr>
              </a:br>
              <a:r>
                <a:rPr kumimoji="0" lang="sv-SE" sz="1400" b="1" i="0" u="none" strike="noStrike" kern="1200" cap="none" spc="0" normalizeH="0" baseline="0" noProof="0" dirty="0">
                  <a:ln>
                    <a:noFill/>
                  </a:ln>
                  <a:solidFill>
                    <a:prstClr val="black"/>
                  </a:solidFill>
                  <a:effectLst/>
                  <a:uLnTx/>
                  <a:uFillTx/>
                  <a:latin typeface="Arial"/>
                  <a:ea typeface="+mn-ea"/>
                  <a:cs typeface="+mn-cs"/>
                </a:rPr>
                <a:t>aktivitet</a:t>
              </a:r>
            </a:p>
          </p:txBody>
        </p:sp>
      </p:grpSp>
      <p:grpSp>
        <p:nvGrpSpPr>
          <p:cNvPr id="21" name="Grupp 20">
            <a:extLst>
              <a:ext uri="{FF2B5EF4-FFF2-40B4-BE49-F238E27FC236}">
                <a16:creationId xmlns:a16="http://schemas.microsoft.com/office/drawing/2014/main" id="{B034AAA8-5A80-DC46-A7FA-7B63850C6815}"/>
              </a:ext>
            </a:extLst>
          </p:cNvPr>
          <p:cNvGrpSpPr/>
          <p:nvPr/>
        </p:nvGrpSpPr>
        <p:grpSpPr>
          <a:xfrm rot="21408428">
            <a:off x="1882093" y="3478892"/>
            <a:ext cx="1492822" cy="1468923"/>
            <a:chOff x="1825907" y="3421414"/>
            <a:chExt cx="1368492" cy="1346584"/>
          </a:xfrm>
        </p:grpSpPr>
        <p:sp>
          <p:nvSpPr>
            <p:cNvPr id="129" name="Rektangel 64">
              <a:extLst>
                <a:ext uri="{FF2B5EF4-FFF2-40B4-BE49-F238E27FC236}">
                  <a16:creationId xmlns:a16="http://schemas.microsoft.com/office/drawing/2014/main" id="{E775F12F-40D7-404E-9ECE-EEEE36BA5C6D}"/>
                </a:ext>
              </a:extLst>
            </p:cNvPr>
            <p:cNvSpPr>
              <a:spLocks noChangeAspect="1"/>
            </p:cNvSpPr>
            <p:nvPr/>
          </p:nvSpPr>
          <p:spPr>
            <a:xfrm rot="175349">
              <a:off x="1924917" y="3498515"/>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latin typeface="Arial"/>
                <a:ea typeface="+mn-ea"/>
                <a:cs typeface="+mn-cs"/>
              </a:endParaRPr>
            </a:p>
          </p:txBody>
        </p:sp>
        <p:sp>
          <p:nvSpPr>
            <p:cNvPr id="130" name="Rektangel 129">
              <a:extLst>
                <a:ext uri="{FF2B5EF4-FFF2-40B4-BE49-F238E27FC236}">
                  <a16:creationId xmlns:a16="http://schemas.microsoft.com/office/drawing/2014/main" id="{CDF38AD6-6986-744F-B3C3-5DF799429B8F}"/>
                </a:ext>
              </a:extLst>
            </p:cNvPr>
            <p:cNvSpPr>
              <a:spLocks noChangeAspect="1"/>
            </p:cNvSpPr>
            <p:nvPr/>
          </p:nvSpPr>
          <p:spPr>
            <a:xfrm rot="175349">
              <a:off x="1825907" y="3421414"/>
              <a:ext cx="1269482" cy="1269483"/>
            </a:xfrm>
            <a:prstGeom prst="rect">
              <a:avLst/>
            </a:prstGeom>
            <a:solidFill>
              <a:srgbClr val="92E6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a:ln>
                    <a:noFill/>
                  </a:ln>
                  <a:solidFill>
                    <a:prstClr val="black"/>
                  </a:solidFill>
                  <a:effectLst/>
                  <a:uLnTx/>
                  <a:uFillTx/>
                  <a:latin typeface="Arial"/>
                  <a:ea typeface="+mn-ea"/>
                  <a:cs typeface="+mn-cs"/>
                </a:rPr>
                <a:t>R</a:t>
              </a:r>
              <a:r>
                <a:rPr kumimoji="0" lang="sv-SE" sz="1400" b="1" i="0" u="none" strike="noStrike" kern="1200" cap="none" spc="0" normalizeH="0" baseline="0" noProof="0" dirty="0" err="1">
                  <a:ln>
                    <a:noFill/>
                  </a:ln>
                  <a:solidFill>
                    <a:prstClr val="black"/>
                  </a:solidFill>
                  <a:effectLst/>
                  <a:uLnTx/>
                  <a:uFillTx/>
                  <a:latin typeface="Arial"/>
                  <a:ea typeface="+mn-ea"/>
                  <a:cs typeface="+mn-cs"/>
                </a:rPr>
                <a:t>esurs</a:t>
              </a: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grpSp>
      <p:grpSp>
        <p:nvGrpSpPr>
          <p:cNvPr id="28" name="Grupp 27">
            <a:extLst>
              <a:ext uri="{FF2B5EF4-FFF2-40B4-BE49-F238E27FC236}">
                <a16:creationId xmlns:a16="http://schemas.microsoft.com/office/drawing/2014/main" id="{9AD24F6E-D34F-02E7-D7ED-F2C5DA98F1DB}"/>
              </a:ext>
            </a:extLst>
          </p:cNvPr>
          <p:cNvGrpSpPr/>
          <p:nvPr/>
        </p:nvGrpSpPr>
        <p:grpSpPr>
          <a:xfrm>
            <a:off x="1880020" y="5299994"/>
            <a:ext cx="1496969" cy="1463308"/>
            <a:chOff x="1934901" y="5213400"/>
            <a:chExt cx="1372294" cy="1341436"/>
          </a:xfrm>
        </p:grpSpPr>
        <p:sp>
          <p:nvSpPr>
            <p:cNvPr id="197" name="Rektangel 64">
              <a:extLst>
                <a:ext uri="{FF2B5EF4-FFF2-40B4-BE49-F238E27FC236}">
                  <a16:creationId xmlns:a16="http://schemas.microsoft.com/office/drawing/2014/main" id="{17FCD169-2B7D-A941-82F4-389A610635B7}"/>
                </a:ext>
              </a:extLst>
            </p:cNvPr>
            <p:cNvSpPr>
              <a:spLocks noChangeAspect="1"/>
            </p:cNvSpPr>
            <p:nvPr/>
          </p:nvSpPr>
          <p:spPr>
            <a:xfrm>
              <a:off x="2037713" y="5285353"/>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latin typeface="Arial"/>
                <a:ea typeface="+mn-ea"/>
                <a:cs typeface="+mn-cs"/>
              </a:endParaRPr>
            </a:p>
          </p:txBody>
        </p:sp>
        <p:sp>
          <p:nvSpPr>
            <p:cNvPr id="198" name="Rektangel 197">
              <a:extLst>
                <a:ext uri="{FF2B5EF4-FFF2-40B4-BE49-F238E27FC236}">
                  <a16:creationId xmlns:a16="http://schemas.microsoft.com/office/drawing/2014/main" id="{FA6A6702-B57C-D54F-A5D8-D97B97CB650F}"/>
                </a:ext>
              </a:extLst>
            </p:cNvPr>
            <p:cNvSpPr>
              <a:spLocks noChangeAspect="1"/>
            </p:cNvSpPr>
            <p:nvPr/>
          </p:nvSpPr>
          <p:spPr>
            <a:xfrm>
              <a:off x="1934901" y="5213400"/>
              <a:ext cx="1269482" cy="1269483"/>
            </a:xfrm>
            <a:prstGeom prst="rect">
              <a:avLst/>
            </a:prstGeom>
            <a:solidFill>
              <a:srgbClr val="F0AB9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a:ln>
                    <a:noFill/>
                  </a:ln>
                  <a:solidFill>
                    <a:prstClr val="black"/>
                  </a:solidFill>
                  <a:effectLst/>
                  <a:uLnTx/>
                  <a:uFillTx/>
                  <a:latin typeface="Arial"/>
                  <a:ea typeface="+mn-ea"/>
                  <a:cs typeface="+mn-cs"/>
                </a:rPr>
                <a:t>R</a:t>
              </a:r>
              <a:r>
                <a:rPr kumimoji="0" lang="sv-SE" sz="1400" b="1" i="0" u="none" strike="noStrike" kern="1200" cap="none" spc="0" normalizeH="0" baseline="0" noProof="0" dirty="0" err="1">
                  <a:ln>
                    <a:noFill/>
                  </a:ln>
                  <a:solidFill>
                    <a:prstClr val="black"/>
                  </a:solidFill>
                  <a:effectLst/>
                  <a:uLnTx/>
                  <a:uFillTx/>
                  <a:latin typeface="Arial"/>
                  <a:ea typeface="+mn-ea"/>
                  <a:cs typeface="+mn-cs"/>
                </a:rPr>
                <a:t>esurs</a:t>
              </a: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grpSp>
      <p:sp>
        <p:nvSpPr>
          <p:cNvPr id="55" name="textruta 54">
            <a:extLst>
              <a:ext uri="{FF2B5EF4-FFF2-40B4-BE49-F238E27FC236}">
                <a16:creationId xmlns:a16="http://schemas.microsoft.com/office/drawing/2014/main" id="{0E8B9A70-293D-2750-334B-70C2B7FD1BFB}"/>
              </a:ext>
            </a:extLst>
          </p:cNvPr>
          <p:cNvSpPr txBox="1"/>
          <p:nvPr/>
        </p:nvSpPr>
        <p:spPr>
          <a:xfrm>
            <a:off x="81909" y="2013348"/>
            <a:ext cx="1544597" cy="646331"/>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smtClean="0">
                <a:ln>
                  <a:noFill/>
                </a:ln>
                <a:solidFill>
                  <a:prstClr val="white"/>
                </a:solidFill>
                <a:effectLst/>
                <a:uLnTx/>
                <a:uFillTx/>
                <a:latin typeface="Century Gothic"/>
                <a:ea typeface="+mn-ea"/>
                <a:cs typeface="+mn-cs"/>
              </a:rPr>
              <a:t>Prioriterade</a:t>
            </a:r>
            <a:endParaRPr kumimoji="0" lang="sv-SE" sz="1800" b="1" i="0" u="none" strike="noStrike" kern="1200" cap="none" spc="0" normalizeH="0" baseline="0" noProof="0" dirty="0">
              <a:ln>
                <a:noFill/>
              </a:ln>
              <a:solidFill>
                <a:prstClr val="white"/>
              </a:solidFill>
              <a:effectLst/>
              <a:uLnTx/>
              <a:uFillTx/>
              <a:latin typeface="Century Gothic"/>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Century Gothic"/>
                <a:ea typeface="+mn-ea"/>
                <a:cs typeface="+mn-cs"/>
              </a:rPr>
              <a:t>aktiviteter</a:t>
            </a:r>
          </a:p>
        </p:txBody>
      </p:sp>
      <p:sp>
        <p:nvSpPr>
          <p:cNvPr id="57" name="textruta 56">
            <a:extLst>
              <a:ext uri="{FF2B5EF4-FFF2-40B4-BE49-F238E27FC236}">
                <a16:creationId xmlns:a16="http://schemas.microsoft.com/office/drawing/2014/main" id="{94F951AE-5949-D835-655C-4C90119FCD10}"/>
              </a:ext>
            </a:extLst>
          </p:cNvPr>
          <p:cNvSpPr txBox="1"/>
          <p:nvPr/>
        </p:nvSpPr>
        <p:spPr>
          <a:xfrm>
            <a:off x="466135" y="3823862"/>
            <a:ext cx="1160371" cy="646331"/>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Century Gothic"/>
                <a:ea typeface="+mn-ea"/>
                <a:cs typeface="+mn-cs"/>
              </a:rPr>
              <a:t>Interna</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Century Gothic"/>
                <a:ea typeface="+mn-ea"/>
                <a:cs typeface="+mn-cs"/>
              </a:rPr>
              <a:t>resurser</a:t>
            </a:r>
          </a:p>
        </p:txBody>
      </p:sp>
      <p:sp>
        <p:nvSpPr>
          <p:cNvPr id="59" name="textruta 58">
            <a:extLst>
              <a:ext uri="{FF2B5EF4-FFF2-40B4-BE49-F238E27FC236}">
                <a16:creationId xmlns:a16="http://schemas.microsoft.com/office/drawing/2014/main" id="{03F03230-503C-310D-007A-46F2DEF62328}"/>
              </a:ext>
            </a:extLst>
          </p:cNvPr>
          <p:cNvSpPr txBox="1"/>
          <p:nvPr/>
        </p:nvSpPr>
        <p:spPr>
          <a:xfrm>
            <a:off x="419461" y="5634377"/>
            <a:ext cx="1207045" cy="646331"/>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Century Gothic"/>
                <a:ea typeface="+mn-ea"/>
                <a:cs typeface="+mn-cs"/>
              </a:rPr>
              <a:t>Externa resurser</a:t>
            </a:r>
          </a:p>
        </p:txBody>
      </p:sp>
      <p:sp>
        <p:nvSpPr>
          <p:cNvPr id="7" name="Platshållare för innehåll 14">
            <a:extLst>
              <a:ext uri="{FF2B5EF4-FFF2-40B4-BE49-F238E27FC236}">
                <a16:creationId xmlns:a16="http://schemas.microsoft.com/office/drawing/2014/main" id="{F7148FC1-B9C2-7DBB-97C4-09E4CCBD8682}"/>
              </a:ext>
            </a:extLst>
          </p:cNvPr>
          <p:cNvSpPr txBox="1">
            <a:spLocks/>
          </p:cNvSpPr>
          <p:nvPr/>
        </p:nvSpPr>
        <p:spPr>
          <a:xfrm>
            <a:off x="6190492" y="417269"/>
            <a:ext cx="3765165" cy="598589"/>
          </a:xfrm>
          <a:prstGeom prst="rect">
            <a:avLst/>
          </a:prstGeom>
          <a:solidFill>
            <a:schemeClr val="tx1"/>
          </a:solidFill>
        </p:spPr>
        <p:txBody>
          <a:bodyPr vert="horz" wrap="square" lIns="216000" tIns="144000" rIns="216000" bIns="144000" rtlCol="0">
            <a:spAutoFit/>
          </a:bodyPr>
          <a:lstStyle>
            <a:lvl1pPr marL="228600" indent="-228600" algn="l" defTabSz="914400" rtl="0" eaLnBrk="1" latinLnBrk="0" hangingPunct="1">
              <a:lnSpc>
                <a:spcPct val="100000"/>
              </a:lnSpc>
              <a:spcBef>
                <a:spcPts val="1000"/>
              </a:spcBef>
              <a:buFont typeface="Arial" panose="020B0604020202020204" pitchFamily="34" charset="0"/>
              <a:buChar char="•"/>
              <a:defRPr sz="2400" kern="1200">
                <a:solidFill>
                  <a:srgbClr val="000000"/>
                </a:solidFill>
                <a:latin typeface="+mn-lt"/>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000" kern="1200">
                <a:solidFill>
                  <a:srgbClr val="000000"/>
                </a:solidFill>
                <a:latin typeface="+mn-lt"/>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1800" kern="1200">
                <a:solidFill>
                  <a:srgbClr val="000000"/>
                </a:solidFill>
                <a:latin typeface="+mn-lt"/>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rgbClr val="000000"/>
                </a:solidFill>
                <a:latin typeface="+mn-lt"/>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400" kern="1200">
                <a:solidFill>
                  <a:srgbClr val="000000"/>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kumimoji="0" lang="sv-SE" sz="2000" b="1" i="0" u="none" strike="noStrike" kern="1200" cap="none" spc="0" normalizeH="0" baseline="0" noProof="0" dirty="0">
                <a:ln>
                  <a:noFill/>
                </a:ln>
                <a:solidFill>
                  <a:prstClr val="white"/>
                </a:solidFill>
                <a:effectLst/>
                <a:uLnTx/>
                <a:uFillTx/>
                <a:latin typeface="Century Gothic"/>
                <a:ea typeface="+mn-ea"/>
                <a:cs typeface="Arial" panose="020B0604020202020204" pitchFamily="34" charset="0"/>
              </a:rPr>
              <a:t>Samhällsviktig verksamhet: </a:t>
            </a:r>
            <a:endParaRPr kumimoji="0" lang="sv-SE" sz="2000" b="0" i="0" u="none" strike="noStrike" kern="1200" cap="none" spc="0" normalizeH="0" baseline="0" noProof="0" dirty="0">
              <a:ln>
                <a:noFill/>
              </a:ln>
              <a:solidFill>
                <a:prstClr val="white"/>
              </a:solidFill>
              <a:effectLst/>
              <a:highlight>
                <a:srgbClr val="FFFF00"/>
              </a:highlight>
              <a:uLnTx/>
              <a:uFillTx/>
              <a:latin typeface="Century Gothic"/>
              <a:ea typeface="+mn-ea"/>
              <a:cs typeface="Arial" panose="020B0604020202020204" pitchFamily="34" charset="0"/>
            </a:endParaRPr>
          </a:p>
        </p:txBody>
      </p:sp>
      <p:grpSp>
        <p:nvGrpSpPr>
          <p:cNvPr id="2" name="Grupp 1">
            <a:extLst>
              <a:ext uri="{FF2B5EF4-FFF2-40B4-BE49-F238E27FC236}">
                <a16:creationId xmlns:a16="http://schemas.microsoft.com/office/drawing/2014/main" id="{84BDA26A-846C-26E2-D077-6735623EAF54}"/>
              </a:ext>
            </a:extLst>
          </p:cNvPr>
          <p:cNvGrpSpPr/>
          <p:nvPr/>
        </p:nvGrpSpPr>
        <p:grpSpPr>
          <a:xfrm rot="170364">
            <a:off x="3470836" y="1562562"/>
            <a:ext cx="1500497" cy="1458009"/>
            <a:chOff x="1899644" y="1748090"/>
            <a:chExt cx="1375528" cy="1336579"/>
          </a:xfrm>
        </p:grpSpPr>
        <p:sp>
          <p:nvSpPr>
            <p:cNvPr id="8" name="Rektangel 64">
              <a:extLst>
                <a:ext uri="{FF2B5EF4-FFF2-40B4-BE49-F238E27FC236}">
                  <a16:creationId xmlns:a16="http://schemas.microsoft.com/office/drawing/2014/main" id="{43521356-4135-97F9-50A5-FF4AB18CBD60}"/>
                </a:ext>
              </a:extLst>
            </p:cNvPr>
            <p:cNvSpPr>
              <a:spLocks noChangeAspect="1"/>
            </p:cNvSpPr>
            <p:nvPr/>
          </p:nvSpPr>
          <p:spPr>
            <a:xfrm rot="21440132">
              <a:off x="2005690" y="1815186"/>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sp>
          <p:nvSpPr>
            <p:cNvPr id="9" name="Rektangel 8">
              <a:extLst>
                <a:ext uri="{FF2B5EF4-FFF2-40B4-BE49-F238E27FC236}">
                  <a16:creationId xmlns:a16="http://schemas.microsoft.com/office/drawing/2014/main" id="{50C94C36-ADA7-A55B-A0E1-EBF42C83B709}"/>
                </a:ext>
              </a:extLst>
            </p:cNvPr>
            <p:cNvSpPr>
              <a:spLocks noChangeAspect="1"/>
            </p:cNvSpPr>
            <p:nvPr/>
          </p:nvSpPr>
          <p:spPr>
            <a:xfrm rot="21440132">
              <a:off x="1899644" y="1748090"/>
              <a:ext cx="1269482" cy="1269483"/>
            </a:xfrm>
            <a:prstGeom prst="rect">
              <a:avLst/>
            </a:prstGeom>
            <a:solidFill>
              <a:srgbClr val="E6D4D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smtClean="0">
                  <a:ln>
                    <a:noFill/>
                  </a:ln>
                  <a:solidFill>
                    <a:prstClr val="black"/>
                  </a:solidFill>
                  <a:effectLst/>
                  <a:uLnTx/>
                  <a:uFillTx/>
                  <a:latin typeface="Arial"/>
                  <a:ea typeface="+mn-ea"/>
                  <a:cs typeface="+mn-cs"/>
                </a:rPr>
                <a:t>Prioriterad </a:t>
              </a:r>
              <a:r>
                <a:rPr kumimoji="0" lang="sv-SE" sz="1400" b="1" i="0" u="none" strike="noStrike" kern="1200" cap="none" spc="0" normalizeH="0" baseline="0" noProof="0" dirty="0">
                  <a:ln>
                    <a:noFill/>
                  </a:ln>
                  <a:solidFill>
                    <a:prstClr val="black"/>
                  </a:solidFill>
                  <a:effectLst/>
                  <a:uLnTx/>
                  <a:uFillTx/>
                  <a:latin typeface="Arial"/>
                  <a:ea typeface="+mn-ea"/>
                  <a:cs typeface="+mn-cs"/>
                </a:rPr>
                <a:t/>
              </a:r>
              <a:br>
                <a:rPr kumimoji="0" lang="sv-SE" sz="1400" b="1" i="0" u="none" strike="noStrike" kern="1200" cap="none" spc="0" normalizeH="0" baseline="0" noProof="0" dirty="0">
                  <a:ln>
                    <a:noFill/>
                  </a:ln>
                  <a:solidFill>
                    <a:prstClr val="black"/>
                  </a:solidFill>
                  <a:effectLst/>
                  <a:uLnTx/>
                  <a:uFillTx/>
                  <a:latin typeface="Arial"/>
                  <a:ea typeface="+mn-ea"/>
                  <a:cs typeface="+mn-cs"/>
                </a:rPr>
              </a:br>
              <a:r>
                <a:rPr kumimoji="0" lang="sv-SE" sz="1400" b="1" i="0" u="none" strike="noStrike" kern="1200" cap="none" spc="0" normalizeH="0" baseline="0" noProof="0" dirty="0">
                  <a:ln>
                    <a:noFill/>
                  </a:ln>
                  <a:solidFill>
                    <a:prstClr val="black"/>
                  </a:solidFill>
                  <a:effectLst/>
                  <a:uLnTx/>
                  <a:uFillTx/>
                  <a:latin typeface="Arial"/>
                  <a:ea typeface="+mn-ea"/>
                  <a:cs typeface="+mn-cs"/>
                </a:rPr>
                <a:t>aktivitet</a:t>
              </a:r>
            </a:p>
          </p:txBody>
        </p:sp>
      </p:grpSp>
      <p:grpSp>
        <p:nvGrpSpPr>
          <p:cNvPr id="15" name="Grupp 14">
            <a:extLst>
              <a:ext uri="{FF2B5EF4-FFF2-40B4-BE49-F238E27FC236}">
                <a16:creationId xmlns:a16="http://schemas.microsoft.com/office/drawing/2014/main" id="{BDBD33D2-3D3E-5E48-3B52-BEC4E13D6CB5}"/>
              </a:ext>
            </a:extLst>
          </p:cNvPr>
          <p:cNvGrpSpPr/>
          <p:nvPr/>
        </p:nvGrpSpPr>
        <p:grpSpPr>
          <a:xfrm rot="21408428">
            <a:off x="3474673" y="3478892"/>
            <a:ext cx="1492822" cy="1468923"/>
            <a:chOff x="1825907" y="3421414"/>
            <a:chExt cx="1368492" cy="1346584"/>
          </a:xfrm>
        </p:grpSpPr>
        <p:sp>
          <p:nvSpPr>
            <p:cNvPr id="16" name="Rektangel 64">
              <a:extLst>
                <a:ext uri="{FF2B5EF4-FFF2-40B4-BE49-F238E27FC236}">
                  <a16:creationId xmlns:a16="http://schemas.microsoft.com/office/drawing/2014/main" id="{2FE4F1EE-FB93-6F66-CB1A-8003AA907430}"/>
                </a:ext>
              </a:extLst>
            </p:cNvPr>
            <p:cNvSpPr>
              <a:spLocks noChangeAspect="1"/>
            </p:cNvSpPr>
            <p:nvPr/>
          </p:nvSpPr>
          <p:spPr>
            <a:xfrm rot="175349">
              <a:off x="1924917" y="3498515"/>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latin typeface="Arial"/>
                <a:ea typeface="+mn-ea"/>
                <a:cs typeface="+mn-cs"/>
              </a:endParaRPr>
            </a:p>
          </p:txBody>
        </p:sp>
        <p:sp>
          <p:nvSpPr>
            <p:cNvPr id="18" name="Rektangel 17">
              <a:extLst>
                <a:ext uri="{FF2B5EF4-FFF2-40B4-BE49-F238E27FC236}">
                  <a16:creationId xmlns:a16="http://schemas.microsoft.com/office/drawing/2014/main" id="{0BD974A0-4740-FC02-10EC-3A5FA9A87D77}"/>
                </a:ext>
              </a:extLst>
            </p:cNvPr>
            <p:cNvSpPr>
              <a:spLocks noChangeAspect="1"/>
            </p:cNvSpPr>
            <p:nvPr/>
          </p:nvSpPr>
          <p:spPr>
            <a:xfrm rot="175349">
              <a:off x="1825907" y="3421414"/>
              <a:ext cx="1269482" cy="1269483"/>
            </a:xfrm>
            <a:prstGeom prst="rect">
              <a:avLst/>
            </a:prstGeom>
            <a:solidFill>
              <a:srgbClr val="92E6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a:ln>
                    <a:noFill/>
                  </a:ln>
                  <a:solidFill>
                    <a:prstClr val="black"/>
                  </a:solidFill>
                  <a:effectLst/>
                  <a:uLnTx/>
                  <a:uFillTx/>
                  <a:latin typeface="Arial"/>
                  <a:ea typeface="+mn-ea"/>
                  <a:cs typeface="+mn-cs"/>
                </a:rPr>
                <a:t>R</a:t>
              </a:r>
              <a:r>
                <a:rPr kumimoji="0" lang="sv-SE" sz="1400" b="1" i="0" u="none" strike="noStrike" kern="1200" cap="none" spc="0" normalizeH="0" baseline="0" noProof="0" dirty="0" err="1">
                  <a:ln>
                    <a:noFill/>
                  </a:ln>
                  <a:solidFill>
                    <a:prstClr val="black"/>
                  </a:solidFill>
                  <a:effectLst/>
                  <a:uLnTx/>
                  <a:uFillTx/>
                  <a:latin typeface="Arial"/>
                  <a:ea typeface="+mn-ea"/>
                  <a:cs typeface="+mn-cs"/>
                </a:rPr>
                <a:t>esurs</a:t>
              </a: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grpSp>
      <p:grpSp>
        <p:nvGrpSpPr>
          <p:cNvPr id="27" name="Grupp 26">
            <a:extLst>
              <a:ext uri="{FF2B5EF4-FFF2-40B4-BE49-F238E27FC236}">
                <a16:creationId xmlns:a16="http://schemas.microsoft.com/office/drawing/2014/main" id="{1707E6DD-B608-ADB1-334C-83E1FDC6FB97}"/>
              </a:ext>
            </a:extLst>
          </p:cNvPr>
          <p:cNvGrpSpPr/>
          <p:nvPr/>
        </p:nvGrpSpPr>
        <p:grpSpPr>
          <a:xfrm>
            <a:off x="3482019" y="5299994"/>
            <a:ext cx="1496969" cy="1463308"/>
            <a:chOff x="1934901" y="5213400"/>
            <a:chExt cx="1372294" cy="1341436"/>
          </a:xfrm>
        </p:grpSpPr>
        <p:sp>
          <p:nvSpPr>
            <p:cNvPr id="31" name="Rektangel 64">
              <a:extLst>
                <a:ext uri="{FF2B5EF4-FFF2-40B4-BE49-F238E27FC236}">
                  <a16:creationId xmlns:a16="http://schemas.microsoft.com/office/drawing/2014/main" id="{346EA017-4E9C-CB56-D2A0-1B01E57F9BC2}"/>
                </a:ext>
              </a:extLst>
            </p:cNvPr>
            <p:cNvSpPr>
              <a:spLocks noChangeAspect="1"/>
            </p:cNvSpPr>
            <p:nvPr/>
          </p:nvSpPr>
          <p:spPr>
            <a:xfrm>
              <a:off x="2037713" y="5285353"/>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latin typeface="Arial"/>
                <a:ea typeface="+mn-ea"/>
                <a:cs typeface="+mn-cs"/>
              </a:endParaRPr>
            </a:p>
          </p:txBody>
        </p:sp>
        <p:sp>
          <p:nvSpPr>
            <p:cNvPr id="32" name="Rektangel 31">
              <a:extLst>
                <a:ext uri="{FF2B5EF4-FFF2-40B4-BE49-F238E27FC236}">
                  <a16:creationId xmlns:a16="http://schemas.microsoft.com/office/drawing/2014/main" id="{3DC280B8-03DA-E44F-34D6-63E3360AF484}"/>
                </a:ext>
              </a:extLst>
            </p:cNvPr>
            <p:cNvSpPr>
              <a:spLocks noChangeAspect="1"/>
            </p:cNvSpPr>
            <p:nvPr/>
          </p:nvSpPr>
          <p:spPr>
            <a:xfrm>
              <a:off x="1934901" y="5213400"/>
              <a:ext cx="1269482" cy="1269483"/>
            </a:xfrm>
            <a:prstGeom prst="rect">
              <a:avLst/>
            </a:prstGeom>
            <a:solidFill>
              <a:srgbClr val="F0AB9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a:ln>
                    <a:noFill/>
                  </a:ln>
                  <a:solidFill>
                    <a:prstClr val="black"/>
                  </a:solidFill>
                  <a:effectLst/>
                  <a:uLnTx/>
                  <a:uFillTx/>
                  <a:latin typeface="Arial"/>
                  <a:ea typeface="+mn-ea"/>
                  <a:cs typeface="+mn-cs"/>
                </a:rPr>
                <a:t>R</a:t>
              </a:r>
              <a:r>
                <a:rPr kumimoji="0" lang="sv-SE" sz="1400" b="1" i="0" u="none" strike="noStrike" kern="1200" cap="none" spc="0" normalizeH="0" baseline="0" noProof="0" dirty="0" err="1">
                  <a:ln>
                    <a:noFill/>
                  </a:ln>
                  <a:solidFill>
                    <a:prstClr val="black"/>
                  </a:solidFill>
                  <a:effectLst/>
                  <a:uLnTx/>
                  <a:uFillTx/>
                  <a:latin typeface="Arial"/>
                  <a:ea typeface="+mn-ea"/>
                  <a:cs typeface="+mn-cs"/>
                </a:rPr>
                <a:t>esurs</a:t>
              </a: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grpSp>
      <p:grpSp>
        <p:nvGrpSpPr>
          <p:cNvPr id="33" name="Grupp 32">
            <a:extLst>
              <a:ext uri="{FF2B5EF4-FFF2-40B4-BE49-F238E27FC236}">
                <a16:creationId xmlns:a16="http://schemas.microsoft.com/office/drawing/2014/main" id="{A1C0F9CB-4058-C062-7AF6-3B84A61FD7A4}"/>
              </a:ext>
            </a:extLst>
          </p:cNvPr>
          <p:cNvGrpSpPr/>
          <p:nvPr/>
        </p:nvGrpSpPr>
        <p:grpSpPr>
          <a:xfrm rot="170364">
            <a:off x="5063416" y="1562562"/>
            <a:ext cx="1500497" cy="1458009"/>
            <a:chOff x="1899644" y="1748090"/>
            <a:chExt cx="1375528" cy="1336579"/>
          </a:xfrm>
        </p:grpSpPr>
        <p:sp>
          <p:nvSpPr>
            <p:cNvPr id="34" name="Rektangel 64">
              <a:extLst>
                <a:ext uri="{FF2B5EF4-FFF2-40B4-BE49-F238E27FC236}">
                  <a16:creationId xmlns:a16="http://schemas.microsoft.com/office/drawing/2014/main" id="{F30FB454-0523-8B7F-973D-F7BCE1472CFE}"/>
                </a:ext>
              </a:extLst>
            </p:cNvPr>
            <p:cNvSpPr>
              <a:spLocks noChangeAspect="1"/>
            </p:cNvSpPr>
            <p:nvPr/>
          </p:nvSpPr>
          <p:spPr>
            <a:xfrm rot="21440132">
              <a:off x="2005690" y="1815186"/>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sp>
          <p:nvSpPr>
            <p:cNvPr id="48" name="Rektangel 47">
              <a:extLst>
                <a:ext uri="{FF2B5EF4-FFF2-40B4-BE49-F238E27FC236}">
                  <a16:creationId xmlns:a16="http://schemas.microsoft.com/office/drawing/2014/main" id="{89300395-55B0-9FB1-116D-A48040A49C50}"/>
                </a:ext>
              </a:extLst>
            </p:cNvPr>
            <p:cNvSpPr>
              <a:spLocks noChangeAspect="1"/>
            </p:cNvSpPr>
            <p:nvPr/>
          </p:nvSpPr>
          <p:spPr>
            <a:xfrm rot="21440132">
              <a:off x="1899644" y="1748090"/>
              <a:ext cx="1269482" cy="1269483"/>
            </a:xfrm>
            <a:prstGeom prst="rect">
              <a:avLst/>
            </a:prstGeom>
            <a:solidFill>
              <a:srgbClr val="E6D4D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smtClean="0">
                  <a:ln>
                    <a:noFill/>
                  </a:ln>
                  <a:solidFill>
                    <a:prstClr val="black"/>
                  </a:solidFill>
                  <a:effectLst/>
                  <a:uLnTx/>
                  <a:uFillTx/>
                  <a:latin typeface="Arial"/>
                  <a:ea typeface="+mn-ea"/>
                  <a:cs typeface="+mn-cs"/>
                </a:rPr>
                <a:t>Prioriterad </a:t>
              </a:r>
              <a:r>
                <a:rPr kumimoji="0" lang="sv-SE" sz="1400" b="1" i="0" u="none" strike="noStrike" kern="1200" cap="none" spc="0" normalizeH="0" baseline="0" noProof="0" dirty="0">
                  <a:ln>
                    <a:noFill/>
                  </a:ln>
                  <a:solidFill>
                    <a:prstClr val="black"/>
                  </a:solidFill>
                  <a:effectLst/>
                  <a:uLnTx/>
                  <a:uFillTx/>
                  <a:latin typeface="Arial"/>
                  <a:ea typeface="+mn-ea"/>
                  <a:cs typeface="+mn-cs"/>
                </a:rPr>
                <a:t/>
              </a:r>
              <a:br>
                <a:rPr kumimoji="0" lang="sv-SE" sz="1400" b="1" i="0" u="none" strike="noStrike" kern="1200" cap="none" spc="0" normalizeH="0" baseline="0" noProof="0" dirty="0">
                  <a:ln>
                    <a:noFill/>
                  </a:ln>
                  <a:solidFill>
                    <a:prstClr val="black"/>
                  </a:solidFill>
                  <a:effectLst/>
                  <a:uLnTx/>
                  <a:uFillTx/>
                  <a:latin typeface="Arial"/>
                  <a:ea typeface="+mn-ea"/>
                  <a:cs typeface="+mn-cs"/>
                </a:rPr>
              </a:br>
              <a:r>
                <a:rPr kumimoji="0" lang="sv-SE" sz="1400" b="1" i="0" u="none" strike="noStrike" kern="1200" cap="none" spc="0" normalizeH="0" baseline="0" noProof="0" dirty="0">
                  <a:ln>
                    <a:noFill/>
                  </a:ln>
                  <a:solidFill>
                    <a:prstClr val="black"/>
                  </a:solidFill>
                  <a:effectLst/>
                  <a:uLnTx/>
                  <a:uFillTx/>
                  <a:latin typeface="Arial"/>
                  <a:ea typeface="+mn-ea"/>
                  <a:cs typeface="+mn-cs"/>
                </a:rPr>
                <a:t>aktivitet</a:t>
              </a:r>
            </a:p>
          </p:txBody>
        </p:sp>
      </p:grpSp>
      <p:grpSp>
        <p:nvGrpSpPr>
          <p:cNvPr id="49" name="Grupp 48">
            <a:extLst>
              <a:ext uri="{FF2B5EF4-FFF2-40B4-BE49-F238E27FC236}">
                <a16:creationId xmlns:a16="http://schemas.microsoft.com/office/drawing/2014/main" id="{6ADF7DC4-D602-5A3C-263D-26B3994D217F}"/>
              </a:ext>
            </a:extLst>
          </p:cNvPr>
          <p:cNvGrpSpPr/>
          <p:nvPr/>
        </p:nvGrpSpPr>
        <p:grpSpPr>
          <a:xfrm rot="21408428">
            <a:off x="5067253" y="3478892"/>
            <a:ext cx="1492822" cy="1468923"/>
            <a:chOff x="1825907" y="3421414"/>
            <a:chExt cx="1368492" cy="1346584"/>
          </a:xfrm>
        </p:grpSpPr>
        <p:sp>
          <p:nvSpPr>
            <p:cNvPr id="50" name="Rektangel 64">
              <a:extLst>
                <a:ext uri="{FF2B5EF4-FFF2-40B4-BE49-F238E27FC236}">
                  <a16:creationId xmlns:a16="http://schemas.microsoft.com/office/drawing/2014/main" id="{E3A7E744-2F68-A097-B04C-3051D650933C}"/>
                </a:ext>
              </a:extLst>
            </p:cNvPr>
            <p:cNvSpPr>
              <a:spLocks noChangeAspect="1"/>
            </p:cNvSpPr>
            <p:nvPr/>
          </p:nvSpPr>
          <p:spPr>
            <a:xfrm rot="175349">
              <a:off x="1924917" y="3498515"/>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latin typeface="Arial"/>
                <a:ea typeface="+mn-ea"/>
                <a:cs typeface="+mn-cs"/>
              </a:endParaRPr>
            </a:p>
          </p:txBody>
        </p:sp>
        <p:sp>
          <p:nvSpPr>
            <p:cNvPr id="51" name="Rektangel 50">
              <a:extLst>
                <a:ext uri="{FF2B5EF4-FFF2-40B4-BE49-F238E27FC236}">
                  <a16:creationId xmlns:a16="http://schemas.microsoft.com/office/drawing/2014/main" id="{0573AF25-9B8B-0479-1DB4-94CA4F500B72}"/>
                </a:ext>
              </a:extLst>
            </p:cNvPr>
            <p:cNvSpPr>
              <a:spLocks noChangeAspect="1"/>
            </p:cNvSpPr>
            <p:nvPr/>
          </p:nvSpPr>
          <p:spPr>
            <a:xfrm rot="175349">
              <a:off x="1825907" y="3421414"/>
              <a:ext cx="1269482" cy="1269483"/>
            </a:xfrm>
            <a:prstGeom prst="rect">
              <a:avLst/>
            </a:prstGeom>
            <a:solidFill>
              <a:srgbClr val="92E6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a:ln>
                    <a:noFill/>
                  </a:ln>
                  <a:solidFill>
                    <a:prstClr val="black"/>
                  </a:solidFill>
                  <a:effectLst/>
                  <a:uLnTx/>
                  <a:uFillTx/>
                  <a:latin typeface="Arial"/>
                  <a:ea typeface="+mn-ea"/>
                  <a:cs typeface="+mn-cs"/>
                </a:rPr>
                <a:t>R</a:t>
              </a:r>
              <a:r>
                <a:rPr kumimoji="0" lang="sv-SE" sz="1400" b="1" i="0" u="none" strike="noStrike" kern="1200" cap="none" spc="0" normalizeH="0" baseline="0" noProof="0" dirty="0" err="1">
                  <a:ln>
                    <a:noFill/>
                  </a:ln>
                  <a:solidFill>
                    <a:prstClr val="black"/>
                  </a:solidFill>
                  <a:effectLst/>
                  <a:uLnTx/>
                  <a:uFillTx/>
                  <a:latin typeface="Arial"/>
                  <a:ea typeface="+mn-ea"/>
                  <a:cs typeface="+mn-cs"/>
                </a:rPr>
                <a:t>esurs</a:t>
              </a: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grpSp>
      <p:grpSp>
        <p:nvGrpSpPr>
          <p:cNvPr id="52" name="Grupp 51">
            <a:extLst>
              <a:ext uri="{FF2B5EF4-FFF2-40B4-BE49-F238E27FC236}">
                <a16:creationId xmlns:a16="http://schemas.microsoft.com/office/drawing/2014/main" id="{648A94F9-79BA-DEFA-F480-0A840A1572D7}"/>
              </a:ext>
            </a:extLst>
          </p:cNvPr>
          <p:cNvGrpSpPr/>
          <p:nvPr/>
        </p:nvGrpSpPr>
        <p:grpSpPr>
          <a:xfrm>
            <a:off x="5084018" y="5299994"/>
            <a:ext cx="1496969" cy="1463308"/>
            <a:chOff x="1934901" y="5213400"/>
            <a:chExt cx="1372294" cy="1341436"/>
          </a:xfrm>
        </p:grpSpPr>
        <p:sp>
          <p:nvSpPr>
            <p:cNvPr id="53" name="Rektangel 64">
              <a:extLst>
                <a:ext uri="{FF2B5EF4-FFF2-40B4-BE49-F238E27FC236}">
                  <a16:creationId xmlns:a16="http://schemas.microsoft.com/office/drawing/2014/main" id="{32E96B51-8D56-1470-C185-CB80DA9F889C}"/>
                </a:ext>
              </a:extLst>
            </p:cNvPr>
            <p:cNvSpPr>
              <a:spLocks noChangeAspect="1"/>
            </p:cNvSpPr>
            <p:nvPr/>
          </p:nvSpPr>
          <p:spPr>
            <a:xfrm>
              <a:off x="2037713" y="5285353"/>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latin typeface="Arial"/>
                <a:ea typeface="+mn-ea"/>
                <a:cs typeface="+mn-cs"/>
              </a:endParaRPr>
            </a:p>
          </p:txBody>
        </p:sp>
        <p:sp>
          <p:nvSpPr>
            <p:cNvPr id="54" name="Rektangel 53">
              <a:extLst>
                <a:ext uri="{FF2B5EF4-FFF2-40B4-BE49-F238E27FC236}">
                  <a16:creationId xmlns:a16="http://schemas.microsoft.com/office/drawing/2014/main" id="{48033859-EAD2-41A5-182D-AE1B502BA4BF}"/>
                </a:ext>
              </a:extLst>
            </p:cNvPr>
            <p:cNvSpPr>
              <a:spLocks noChangeAspect="1"/>
            </p:cNvSpPr>
            <p:nvPr/>
          </p:nvSpPr>
          <p:spPr>
            <a:xfrm>
              <a:off x="1934901" y="5213400"/>
              <a:ext cx="1269482" cy="1269483"/>
            </a:xfrm>
            <a:prstGeom prst="rect">
              <a:avLst/>
            </a:prstGeom>
            <a:solidFill>
              <a:srgbClr val="F0AB9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a:ln>
                    <a:noFill/>
                  </a:ln>
                  <a:solidFill>
                    <a:prstClr val="black"/>
                  </a:solidFill>
                  <a:effectLst/>
                  <a:uLnTx/>
                  <a:uFillTx/>
                  <a:latin typeface="Arial"/>
                  <a:ea typeface="+mn-ea"/>
                  <a:cs typeface="+mn-cs"/>
                </a:rPr>
                <a:t>R</a:t>
              </a:r>
              <a:r>
                <a:rPr kumimoji="0" lang="sv-SE" sz="1400" b="1" i="0" u="none" strike="noStrike" kern="1200" cap="none" spc="0" normalizeH="0" baseline="0" noProof="0" dirty="0" err="1">
                  <a:ln>
                    <a:noFill/>
                  </a:ln>
                  <a:solidFill>
                    <a:prstClr val="black"/>
                  </a:solidFill>
                  <a:effectLst/>
                  <a:uLnTx/>
                  <a:uFillTx/>
                  <a:latin typeface="Arial"/>
                  <a:ea typeface="+mn-ea"/>
                  <a:cs typeface="+mn-cs"/>
                </a:rPr>
                <a:t>esurs</a:t>
              </a: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grpSp>
      <p:grpSp>
        <p:nvGrpSpPr>
          <p:cNvPr id="56" name="Grupp 55">
            <a:extLst>
              <a:ext uri="{FF2B5EF4-FFF2-40B4-BE49-F238E27FC236}">
                <a16:creationId xmlns:a16="http://schemas.microsoft.com/office/drawing/2014/main" id="{9C43DD24-0101-37D1-98CA-5D4B84DF71E3}"/>
              </a:ext>
            </a:extLst>
          </p:cNvPr>
          <p:cNvGrpSpPr/>
          <p:nvPr/>
        </p:nvGrpSpPr>
        <p:grpSpPr>
          <a:xfrm rot="170364">
            <a:off x="6655996" y="1562562"/>
            <a:ext cx="1500497" cy="1458009"/>
            <a:chOff x="1899644" y="1748090"/>
            <a:chExt cx="1375528" cy="1336579"/>
          </a:xfrm>
        </p:grpSpPr>
        <p:sp>
          <p:nvSpPr>
            <p:cNvPr id="58" name="Rektangel 64">
              <a:extLst>
                <a:ext uri="{FF2B5EF4-FFF2-40B4-BE49-F238E27FC236}">
                  <a16:creationId xmlns:a16="http://schemas.microsoft.com/office/drawing/2014/main" id="{2A74F1C4-40FC-E711-2938-67564721E98E}"/>
                </a:ext>
              </a:extLst>
            </p:cNvPr>
            <p:cNvSpPr>
              <a:spLocks noChangeAspect="1"/>
            </p:cNvSpPr>
            <p:nvPr/>
          </p:nvSpPr>
          <p:spPr>
            <a:xfrm rot="21440132">
              <a:off x="2005690" y="1815186"/>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sp>
          <p:nvSpPr>
            <p:cNvPr id="61" name="Rektangel 60">
              <a:extLst>
                <a:ext uri="{FF2B5EF4-FFF2-40B4-BE49-F238E27FC236}">
                  <a16:creationId xmlns:a16="http://schemas.microsoft.com/office/drawing/2014/main" id="{6EBA5DE1-CC12-5AB8-FBE9-8A9E60229E5C}"/>
                </a:ext>
              </a:extLst>
            </p:cNvPr>
            <p:cNvSpPr>
              <a:spLocks noChangeAspect="1"/>
            </p:cNvSpPr>
            <p:nvPr/>
          </p:nvSpPr>
          <p:spPr>
            <a:xfrm rot="21440132">
              <a:off x="1899644" y="1748090"/>
              <a:ext cx="1269482" cy="1269483"/>
            </a:xfrm>
            <a:prstGeom prst="rect">
              <a:avLst/>
            </a:prstGeom>
            <a:solidFill>
              <a:srgbClr val="E6D4D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smtClean="0">
                  <a:ln>
                    <a:noFill/>
                  </a:ln>
                  <a:solidFill>
                    <a:prstClr val="black"/>
                  </a:solidFill>
                  <a:effectLst/>
                  <a:uLnTx/>
                  <a:uFillTx/>
                  <a:latin typeface="Arial"/>
                  <a:ea typeface="+mn-ea"/>
                  <a:cs typeface="+mn-cs"/>
                </a:rPr>
                <a:t>Prioriterad </a:t>
              </a:r>
              <a:r>
                <a:rPr kumimoji="0" lang="sv-SE" sz="1400" b="1" i="0" u="none" strike="noStrike" kern="1200" cap="none" spc="0" normalizeH="0" baseline="0" noProof="0" dirty="0">
                  <a:ln>
                    <a:noFill/>
                  </a:ln>
                  <a:solidFill>
                    <a:prstClr val="black"/>
                  </a:solidFill>
                  <a:effectLst/>
                  <a:uLnTx/>
                  <a:uFillTx/>
                  <a:latin typeface="Arial"/>
                  <a:ea typeface="+mn-ea"/>
                  <a:cs typeface="+mn-cs"/>
                </a:rPr>
                <a:t/>
              </a:r>
              <a:br>
                <a:rPr kumimoji="0" lang="sv-SE" sz="1400" b="1" i="0" u="none" strike="noStrike" kern="1200" cap="none" spc="0" normalizeH="0" baseline="0" noProof="0" dirty="0">
                  <a:ln>
                    <a:noFill/>
                  </a:ln>
                  <a:solidFill>
                    <a:prstClr val="black"/>
                  </a:solidFill>
                  <a:effectLst/>
                  <a:uLnTx/>
                  <a:uFillTx/>
                  <a:latin typeface="Arial"/>
                  <a:ea typeface="+mn-ea"/>
                  <a:cs typeface="+mn-cs"/>
                </a:rPr>
              </a:br>
              <a:r>
                <a:rPr kumimoji="0" lang="sv-SE" sz="1400" b="1" i="0" u="none" strike="noStrike" kern="1200" cap="none" spc="0" normalizeH="0" baseline="0" noProof="0" dirty="0">
                  <a:ln>
                    <a:noFill/>
                  </a:ln>
                  <a:solidFill>
                    <a:prstClr val="black"/>
                  </a:solidFill>
                  <a:effectLst/>
                  <a:uLnTx/>
                  <a:uFillTx/>
                  <a:latin typeface="Arial"/>
                  <a:ea typeface="+mn-ea"/>
                  <a:cs typeface="+mn-cs"/>
                </a:rPr>
                <a:t>aktivitet</a:t>
              </a:r>
            </a:p>
          </p:txBody>
        </p:sp>
      </p:grpSp>
      <p:grpSp>
        <p:nvGrpSpPr>
          <p:cNvPr id="62" name="Grupp 61">
            <a:extLst>
              <a:ext uri="{FF2B5EF4-FFF2-40B4-BE49-F238E27FC236}">
                <a16:creationId xmlns:a16="http://schemas.microsoft.com/office/drawing/2014/main" id="{DD0AFC8B-FD35-4766-3866-335B406AEBD6}"/>
              </a:ext>
            </a:extLst>
          </p:cNvPr>
          <p:cNvGrpSpPr/>
          <p:nvPr/>
        </p:nvGrpSpPr>
        <p:grpSpPr>
          <a:xfrm rot="21408428">
            <a:off x="6659833" y="3478892"/>
            <a:ext cx="1492822" cy="1468923"/>
            <a:chOff x="1825907" y="3421414"/>
            <a:chExt cx="1368492" cy="1346584"/>
          </a:xfrm>
        </p:grpSpPr>
        <p:sp>
          <p:nvSpPr>
            <p:cNvPr id="65" name="Rektangel 64">
              <a:extLst>
                <a:ext uri="{FF2B5EF4-FFF2-40B4-BE49-F238E27FC236}">
                  <a16:creationId xmlns:a16="http://schemas.microsoft.com/office/drawing/2014/main" id="{FAC947FC-631B-3855-B776-EDAF84C592F9}"/>
                </a:ext>
              </a:extLst>
            </p:cNvPr>
            <p:cNvSpPr>
              <a:spLocks noChangeAspect="1"/>
            </p:cNvSpPr>
            <p:nvPr/>
          </p:nvSpPr>
          <p:spPr>
            <a:xfrm rot="175349">
              <a:off x="1924917" y="3498515"/>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latin typeface="Arial"/>
                <a:ea typeface="+mn-ea"/>
                <a:cs typeface="+mn-cs"/>
              </a:endParaRPr>
            </a:p>
          </p:txBody>
        </p:sp>
        <p:sp>
          <p:nvSpPr>
            <p:cNvPr id="66" name="Rektangel 65">
              <a:extLst>
                <a:ext uri="{FF2B5EF4-FFF2-40B4-BE49-F238E27FC236}">
                  <a16:creationId xmlns:a16="http://schemas.microsoft.com/office/drawing/2014/main" id="{F01EDDD3-814B-A41B-516A-8BD1BCD7EB20}"/>
                </a:ext>
              </a:extLst>
            </p:cNvPr>
            <p:cNvSpPr>
              <a:spLocks noChangeAspect="1"/>
            </p:cNvSpPr>
            <p:nvPr/>
          </p:nvSpPr>
          <p:spPr>
            <a:xfrm rot="175349">
              <a:off x="1825907" y="3421414"/>
              <a:ext cx="1269482" cy="1269483"/>
            </a:xfrm>
            <a:prstGeom prst="rect">
              <a:avLst/>
            </a:prstGeom>
            <a:solidFill>
              <a:srgbClr val="92E6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a:ln>
                    <a:noFill/>
                  </a:ln>
                  <a:solidFill>
                    <a:prstClr val="black"/>
                  </a:solidFill>
                  <a:effectLst/>
                  <a:uLnTx/>
                  <a:uFillTx/>
                  <a:latin typeface="Arial"/>
                  <a:ea typeface="+mn-ea"/>
                  <a:cs typeface="+mn-cs"/>
                </a:rPr>
                <a:t>R</a:t>
              </a:r>
              <a:r>
                <a:rPr kumimoji="0" lang="sv-SE" sz="1400" b="1" i="0" u="none" strike="noStrike" kern="1200" cap="none" spc="0" normalizeH="0" baseline="0" noProof="0" dirty="0" err="1">
                  <a:ln>
                    <a:noFill/>
                  </a:ln>
                  <a:solidFill>
                    <a:prstClr val="black"/>
                  </a:solidFill>
                  <a:effectLst/>
                  <a:uLnTx/>
                  <a:uFillTx/>
                  <a:latin typeface="Arial"/>
                  <a:ea typeface="+mn-ea"/>
                  <a:cs typeface="+mn-cs"/>
                </a:rPr>
                <a:t>esurs</a:t>
              </a: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grpSp>
      <p:grpSp>
        <p:nvGrpSpPr>
          <p:cNvPr id="67" name="Grupp 66">
            <a:extLst>
              <a:ext uri="{FF2B5EF4-FFF2-40B4-BE49-F238E27FC236}">
                <a16:creationId xmlns:a16="http://schemas.microsoft.com/office/drawing/2014/main" id="{2524E089-31F8-9ADA-9F1A-E7F4806D472C}"/>
              </a:ext>
            </a:extLst>
          </p:cNvPr>
          <p:cNvGrpSpPr/>
          <p:nvPr/>
        </p:nvGrpSpPr>
        <p:grpSpPr>
          <a:xfrm>
            <a:off x="6686017" y="5299994"/>
            <a:ext cx="1496969" cy="1463308"/>
            <a:chOff x="1934901" y="5213400"/>
            <a:chExt cx="1372294" cy="1341436"/>
          </a:xfrm>
        </p:grpSpPr>
        <p:sp>
          <p:nvSpPr>
            <p:cNvPr id="68" name="Rektangel 64">
              <a:extLst>
                <a:ext uri="{FF2B5EF4-FFF2-40B4-BE49-F238E27FC236}">
                  <a16:creationId xmlns:a16="http://schemas.microsoft.com/office/drawing/2014/main" id="{F6218397-2621-B660-5BD4-FD9666679F5F}"/>
                </a:ext>
              </a:extLst>
            </p:cNvPr>
            <p:cNvSpPr>
              <a:spLocks noChangeAspect="1"/>
            </p:cNvSpPr>
            <p:nvPr/>
          </p:nvSpPr>
          <p:spPr>
            <a:xfrm>
              <a:off x="2037713" y="5285353"/>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latin typeface="Arial"/>
                <a:ea typeface="+mn-ea"/>
                <a:cs typeface="+mn-cs"/>
              </a:endParaRPr>
            </a:p>
          </p:txBody>
        </p:sp>
        <p:sp>
          <p:nvSpPr>
            <p:cNvPr id="69" name="Rektangel 68">
              <a:extLst>
                <a:ext uri="{FF2B5EF4-FFF2-40B4-BE49-F238E27FC236}">
                  <a16:creationId xmlns:a16="http://schemas.microsoft.com/office/drawing/2014/main" id="{28FB306A-9B30-19FA-7539-04C57EA8FBA2}"/>
                </a:ext>
              </a:extLst>
            </p:cNvPr>
            <p:cNvSpPr>
              <a:spLocks noChangeAspect="1"/>
            </p:cNvSpPr>
            <p:nvPr/>
          </p:nvSpPr>
          <p:spPr>
            <a:xfrm>
              <a:off x="1934901" y="5213400"/>
              <a:ext cx="1269482" cy="1269483"/>
            </a:xfrm>
            <a:prstGeom prst="rect">
              <a:avLst/>
            </a:prstGeom>
            <a:solidFill>
              <a:srgbClr val="F0AB9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a:ln>
                    <a:noFill/>
                  </a:ln>
                  <a:solidFill>
                    <a:prstClr val="black"/>
                  </a:solidFill>
                  <a:effectLst/>
                  <a:uLnTx/>
                  <a:uFillTx/>
                  <a:latin typeface="Arial"/>
                  <a:ea typeface="+mn-ea"/>
                  <a:cs typeface="+mn-cs"/>
                </a:rPr>
                <a:t>R</a:t>
              </a:r>
              <a:r>
                <a:rPr kumimoji="0" lang="sv-SE" sz="1400" b="1" i="0" u="none" strike="noStrike" kern="1200" cap="none" spc="0" normalizeH="0" baseline="0" noProof="0" dirty="0" err="1">
                  <a:ln>
                    <a:noFill/>
                  </a:ln>
                  <a:solidFill>
                    <a:prstClr val="black"/>
                  </a:solidFill>
                  <a:effectLst/>
                  <a:uLnTx/>
                  <a:uFillTx/>
                  <a:latin typeface="Arial"/>
                  <a:ea typeface="+mn-ea"/>
                  <a:cs typeface="+mn-cs"/>
                </a:rPr>
                <a:t>esurs</a:t>
              </a: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grpSp>
      <p:grpSp>
        <p:nvGrpSpPr>
          <p:cNvPr id="70" name="Grupp 69">
            <a:extLst>
              <a:ext uri="{FF2B5EF4-FFF2-40B4-BE49-F238E27FC236}">
                <a16:creationId xmlns:a16="http://schemas.microsoft.com/office/drawing/2014/main" id="{22CBB3EE-D860-FD0F-C7E3-251AFEA00E7A}"/>
              </a:ext>
            </a:extLst>
          </p:cNvPr>
          <p:cNvGrpSpPr/>
          <p:nvPr/>
        </p:nvGrpSpPr>
        <p:grpSpPr>
          <a:xfrm rot="170364">
            <a:off x="8248576" y="1562561"/>
            <a:ext cx="1500497" cy="1458009"/>
            <a:chOff x="1899644" y="1748090"/>
            <a:chExt cx="1375528" cy="1336579"/>
          </a:xfrm>
        </p:grpSpPr>
        <p:sp>
          <p:nvSpPr>
            <p:cNvPr id="71" name="Rektangel 64">
              <a:extLst>
                <a:ext uri="{FF2B5EF4-FFF2-40B4-BE49-F238E27FC236}">
                  <a16:creationId xmlns:a16="http://schemas.microsoft.com/office/drawing/2014/main" id="{AAEC0D0D-66AA-3708-E85C-2092D924B64E}"/>
                </a:ext>
              </a:extLst>
            </p:cNvPr>
            <p:cNvSpPr>
              <a:spLocks noChangeAspect="1"/>
            </p:cNvSpPr>
            <p:nvPr/>
          </p:nvSpPr>
          <p:spPr>
            <a:xfrm rot="21440132">
              <a:off x="2005690" y="1815186"/>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sp>
          <p:nvSpPr>
            <p:cNvPr id="72" name="Rektangel 71">
              <a:extLst>
                <a:ext uri="{FF2B5EF4-FFF2-40B4-BE49-F238E27FC236}">
                  <a16:creationId xmlns:a16="http://schemas.microsoft.com/office/drawing/2014/main" id="{92563212-0E30-97EA-9D38-390ED844AF24}"/>
                </a:ext>
              </a:extLst>
            </p:cNvPr>
            <p:cNvSpPr>
              <a:spLocks noChangeAspect="1"/>
            </p:cNvSpPr>
            <p:nvPr/>
          </p:nvSpPr>
          <p:spPr>
            <a:xfrm rot="21440132">
              <a:off x="1899644" y="1748090"/>
              <a:ext cx="1269482" cy="1269483"/>
            </a:xfrm>
            <a:prstGeom prst="rect">
              <a:avLst/>
            </a:prstGeom>
            <a:solidFill>
              <a:srgbClr val="E6D4D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smtClean="0">
                  <a:ln>
                    <a:noFill/>
                  </a:ln>
                  <a:solidFill>
                    <a:prstClr val="black"/>
                  </a:solidFill>
                  <a:effectLst/>
                  <a:uLnTx/>
                  <a:uFillTx/>
                  <a:latin typeface="Arial"/>
                  <a:ea typeface="+mn-ea"/>
                  <a:cs typeface="+mn-cs"/>
                </a:rPr>
                <a:t>Prioriterad </a:t>
              </a:r>
              <a:r>
                <a:rPr kumimoji="0" lang="sv-SE" sz="1400" b="1" i="0" u="none" strike="noStrike" kern="1200" cap="none" spc="0" normalizeH="0" baseline="0" noProof="0" dirty="0">
                  <a:ln>
                    <a:noFill/>
                  </a:ln>
                  <a:solidFill>
                    <a:prstClr val="black"/>
                  </a:solidFill>
                  <a:effectLst/>
                  <a:uLnTx/>
                  <a:uFillTx/>
                  <a:latin typeface="Arial"/>
                  <a:ea typeface="+mn-ea"/>
                  <a:cs typeface="+mn-cs"/>
                </a:rPr>
                <a:t/>
              </a:r>
              <a:br>
                <a:rPr kumimoji="0" lang="sv-SE" sz="1400" b="1" i="0" u="none" strike="noStrike" kern="1200" cap="none" spc="0" normalizeH="0" baseline="0" noProof="0" dirty="0">
                  <a:ln>
                    <a:noFill/>
                  </a:ln>
                  <a:solidFill>
                    <a:prstClr val="black"/>
                  </a:solidFill>
                  <a:effectLst/>
                  <a:uLnTx/>
                  <a:uFillTx/>
                  <a:latin typeface="Arial"/>
                  <a:ea typeface="+mn-ea"/>
                  <a:cs typeface="+mn-cs"/>
                </a:rPr>
              </a:br>
              <a:r>
                <a:rPr kumimoji="0" lang="sv-SE" sz="1400" b="1" i="0" u="none" strike="noStrike" kern="1200" cap="none" spc="0" normalizeH="0" baseline="0" noProof="0" dirty="0">
                  <a:ln>
                    <a:noFill/>
                  </a:ln>
                  <a:solidFill>
                    <a:prstClr val="black"/>
                  </a:solidFill>
                  <a:effectLst/>
                  <a:uLnTx/>
                  <a:uFillTx/>
                  <a:latin typeface="Arial"/>
                  <a:ea typeface="+mn-ea"/>
                  <a:cs typeface="+mn-cs"/>
                </a:rPr>
                <a:t>aktivitet</a:t>
              </a:r>
            </a:p>
          </p:txBody>
        </p:sp>
      </p:grpSp>
      <p:grpSp>
        <p:nvGrpSpPr>
          <p:cNvPr id="75" name="Grupp 74">
            <a:extLst>
              <a:ext uri="{FF2B5EF4-FFF2-40B4-BE49-F238E27FC236}">
                <a16:creationId xmlns:a16="http://schemas.microsoft.com/office/drawing/2014/main" id="{1006F31C-9088-1FDF-E116-58179FA3D43E}"/>
              </a:ext>
            </a:extLst>
          </p:cNvPr>
          <p:cNvGrpSpPr/>
          <p:nvPr/>
        </p:nvGrpSpPr>
        <p:grpSpPr>
          <a:xfrm rot="21408428">
            <a:off x="8252413" y="3478891"/>
            <a:ext cx="1492822" cy="1468923"/>
            <a:chOff x="1825907" y="3421414"/>
            <a:chExt cx="1368492" cy="1346584"/>
          </a:xfrm>
        </p:grpSpPr>
        <p:sp>
          <p:nvSpPr>
            <p:cNvPr id="76" name="Rektangel 64">
              <a:extLst>
                <a:ext uri="{FF2B5EF4-FFF2-40B4-BE49-F238E27FC236}">
                  <a16:creationId xmlns:a16="http://schemas.microsoft.com/office/drawing/2014/main" id="{37D36878-B325-0C5F-1FF5-6070642687CB}"/>
                </a:ext>
              </a:extLst>
            </p:cNvPr>
            <p:cNvSpPr>
              <a:spLocks noChangeAspect="1"/>
            </p:cNvSpPr>
            <p:nvPr/>
          </p:nvSpPr>
          <p:spPr>
            <a:xfrm rot="175349">
              <a:off x="1924917" y="3498515"/>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latin typeface="Arial"/>
                <a:ea typeface="+mn-ea"/>
                <a:cs typeface="+mn-cs"/>
              </a:endParaRPr>
            </a:p>
          </p:txBody>
        </p:sp>
        <p:sp>
          <p:nvSpPr>
            <p:cNvPr id="77" name="Rektangel 76">
              <a:extLst>
                <a:ext uri="{FF2B5EF4-FFF2-40B4-BE49-F238E27FC236}">
                  <a16:creationId xmlns:a16="http://schemas.microsoft.com/office/drawing/2014/main" id="{B2692B99-4C99-EA12-A165-F4D02C286BAB}"/>
                </a:ext>
              </a:extLst>
            </p:cNvPr>
            <p:cNvSpPr>
              <a:spLocks noChangeAspect="1"/>
            </p:cNvSpPr>
            <p:nvPr/>
          </p:nvSpPr>
          <p:spPr>
            <a:xfrm rot="175349">
              <a:off x="1825907" y="3421414"/>
              <a:ext cx="1269482" cy="1269483"/>
            </a:xfrm>
            <a:prstGeom prst="rect">
              <a:avLst/>
            </a:prstGeom>
            <a:solidFill>
              <a:srgbClr val="92E6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a:ln>
                    <a:noFill/>
                  </a:ln>
                  <a:solidFill>
                    <a:prstClr val="black"/>
                  </a:solidFill>
                  <a:effectLst/>
                  <a:uLnTx/>
                  <a:uFillTx/>
                  <a:latin typeface="Arial"/>
                  <a:ea typeface="+mn-ea"/>
                  <a:cs typeface="+mn-cs"/>
                </a:rPr>
                <a:t>R</a:t>
              </a:r>
              <a:r>
                <a:rPr kumimoji="0" lang="sv-SE" sz="1400" b="1" i="0" u="none" strike="noStrike" kern="1200" cap="none" spc="0" normalizeH="0" baseline="0" noProof="0" dirty="0" err="1">
                  <a:ln>
                    <a:noFill/>
                  </a:ln>
                  <a:solidFill>
                    <a:prstClr val="black"/>
                  </a:solidFill>
                  <a:effectLst/>
                  <a:uLnTx/>
                  <a:uFillTx/>
                  <a:latin typeface="Arial"/>
                  <a:ea typeface="+mn-ea"/>
                  <a:cs typeface="+mn-cs"/>
                </a:rPr>
                <a:t>esurs</a:t>
              </a: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grpSp>
      <p:grpSp>
        <p:nvGrpSpPr>
          <p:cNvPr id="78" name="Grupp 77">
            <a:extLst>
              <a:ext uri="{FF2B5EF4-FFF2-40B4-BE49-F238E27FC236}">
                <a16:creationId xmlns:a16="http://schemas.microsoft.com/office/drawing/2014/main" id="{4680893B-A3D3-D058-FE08-D45FA12E0409}"/>
              </a:ext>
            </a:extLst>
          </p:cNvPr>
          <p:cNvGrpSpPr/>
          <p:nvPr/>
        </p:nvGrpSpPr>
        <p:grpSpPr>
          <a:xfrm>
            <a:off x="8288015" y="5299993"/>
            <a:ext cx="1496969" cy="1463308"/>
            <a:chOff x="1934901" y="5213400"/>
            <a:chExt cx="1372294" cy="1341436"/>
          </a:xfrm>
        </p:grpSpPr>
        <p:sp>
          <p:nvSpPr>
            <p:cNvPr id="79" name="Rektangel 64">
              <a:extLst>
                <a:ext uri="{FF2B5EF4-FFF2-40B4-BE49-F238E27FC236}">
                  <a16:creationId xmlns:a16="http://schemas.microsoft.com/office/drawing/2014/main" id="{1C485E25-A919-9787-CF6B-A7075C09387E}"/>
                </a:ext>
              </a:extLst>
            </p:cNvPr>
            <p:cNvSpPr>
              <a:spLocks noChangeAspect="1"/>
            </p:cNvSpPr>
            <p:nvPr/>
          </p:nvSpPr>
          <p:spPr>
            <a:xfrm>
              <a:off x="2037713" y="5285353"/>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latin typeface="Arial"/>
                <a:ea typeface="+mn-ea"/>
                <a:cs typeface="+mn-cs"/>
              </a:endParaRPr>
            </a:p>
          </p:txBody>
        </p:sp>
        <p:sp>
          <p:nvSpPr>
            <p:cNvPr id="82" name="Rektangel 81">
              <a:extLst>
                <a:ext uri="{FF2B5EF4-FFF2-40B4-BE49-F238E27FC236}">
                  <a16:creationId xmlns:a16="http://schemas.microsoft.com/office/drawing/2014/main" id="{05D65040-782C-1C6A-BC02-B17C94B440DA}"/>
                </a:ext>
              </a:extLst>
            </p:cNvPr>
            <p:cNvSpPr>
              <a:spLocks noChangeAspect="1"/>
            </p:cNvSpPr>
            <p:nvPr/>
          </p:nvSpPr>
          <p:spPr>
            <a:xfrm>
              <a:off x="1934901" y="5213400"/>
              <a:ext cx="1269482" cy="1269483"/>
            </a:xfrm>
            <a:prstGeom prst="rect">
              <a:avLst/>
            </a:prstGeom>
            <a:solidFill>
              <a:srgbClr val="F0AB9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a:ln>
                    <a:noFill/>
                  </a:ln>
                  <a:solidFill>
                    <a:prstClr val="black"/>
                  </a:solidFill>
                  <a:effectLst/>
                  <a:uLnTx/>
                  <a:uFillTx/>
                  <a:latin typeface="Arial"/>
                  <a:ea typeface="+mn-ea"/>
                  <a:cs typeface="+mn-cs"/>
                </a:rPr>
                <a:t>R</a:t>
              </a:r>
              <a:r>
                <a:rPr kumimoji="0" lang="sv-SE" sz="1400" b="1" i="0" u="none" strike="noStrike" kern="1200" cap="none" spc="0" normalizeH="0" baseline="0" noProof="0" dirty="0" err="1">
                  <a:ln>
                    <a:noFill/>
                  </a:ln>
                  <a:solidFill>
                    <a:prstClr val="black"/>
                  </a:solidFill>
                  <a:effectLst/>
                  <a:uLnTx/>
                  <a:uFillTx/>
                  <a:latin typeface="Arial"/>
                  <a:ea typeface="+mn-ea"/>
                  <a:cs typeface="+mn-cs"/>
                </a:rPr>
                <a:t>esurs</a:t>
              </a: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grpSp>
      <p:grpSp>
        <p:nvGrpSpPr>
          <p:cNvPr id="83" name="Grupp 82">
            <a:extLst>
              <a:ext uri="{FF2B5EF4-FFF2-40B4-BE49-F238E27FC236}">
                <a16:creationId xmlns:a16="http://schemas.microsoft.com/office/drawing/2014/main" id="{26C3B5E9-6383-252C-C782-B015B297CFEC}"/>
              </a:ext>
            </a:extLst>
          </p:cNvPr>
          <p:cNvGrpSpPr/>
          <p:nvPr/>
        </p:nvGrpSpPr>
        <p:grpSpPr>
          <a:xfrm rot="170364">
            <a:off x="9841155" y="1562561"/>
            <a:ext cx="1500497" cy="1458009"/>
            <a:chOff x="1899644" y="1748090"/>
            <a:chExt cx="1375528" cy="1336579"/>
          </a:xfrm>
        </p:grpSpPr>
        <p:sp>
          <p:nvSpPr>
            <p:cNvPr id="84" name="Rektangel 64">
              <a:extLst>
                <a:ext uri="{FF2B5EF4-FFF2-40B4-BE49-F238E27FC236}">
                  <a16:creationId xmlns:a16="http://schemas.microsoft.com/office/drawing/2014/main" id="{8DF5C4A9-E1F9-E476-76B9-9C04C57E6037}"/>
                </a:ext>
              </a:extLst>
            </p:cNvPr>
            <p:cNvSpPr>
              <a:spLocks noChangeAspect="1"/>
            </p:cNvSpPr>
            <p:nvPr/>
          </p:nvSpPr>
          <p:spPr>
            <a:xfrm rot="21440132">
              <a:off x="2005690" y="1815186"/>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sp>
          <p:nvSpPr>
            <p:cNvPr id="85" name="Rektangel 84">
              <a:extLst>
                <a:ext uri="{FF2B5EF4-FFF2-40B4-BE49-F238E27FC236}">
                  <a16:creationId xmlns:a16="http://schemas.microsoft.com/office/drawing/2014/main" id="{168191BC-8EDA-805B-F15D-30A4EE14E07D}"/>
                </a:ext>
              </a:extLst>
            </p:cNvPr>
            <p:cNvSpPr>
              <a:spLocks noChangeAspect="1"/>
            </p:cNvSpPr>
            <p:nvPr/>
          </p:nvSpPr>
          <p:spPr>
            <a:xfrm rot="21440132">
              <a:off x="1899644" y="1748090"/>
              <a:ext cx="1269482" cy="1269483"/>
            </a:xfrm>
            <a:prstGeom prst="rect">
              <a:avLst/>
            </a:prstGeom>
            <a:solidFill>
              <a:srgbClr val="E6D4D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smtClean="0">
                  <a:ln>
                    <a:noFill/>
                  </a:ln>
                  <a:solidFill>
                    <a:prstClr val="black"/>
                  </a:solidFill>
                  <a:effectLst/>
                  <a:uLnTx/>
                  <a:uFillTx/>
                  <a:latin typeface="Arial"/>
                  <a:ea typeface="+mn-ea"/>
                  <a:cs typeface="+mn-cs"/>
                </a:rPr>
                <a:t>Prioriterad </a:t>
              </a:r>
              <a:r>
                <a:rPr kumimoji="0" lang="sv-SE" sz="1400" b="1" i="0" u="none" strike="noStrike" kern="1200" cap="none" spc="0" normalizeH="0" baseline="0" noProof="0" dirty="0">
                  <a:ln>
                    <a:noFill/>
                  </a:ln>
                  <a:solidFill>
                    <a:prstClr val="black"/>
                  </a:solidFill>
                  <a:effectLst/>
                  <a:uLnTx/>
                  <a:uFillTx/>
                  <a:latin typeface="Arial"/>
                  <a:ea typeface="+mn-ea"/>
                  <a:cs typeface="+mn-cs"/>
                </a:rPr>
                <a:t/>
              </a:r>
              <a:br>
                <a:rPr kumimoji="0" lang="sv-SE" sz="1400" b="1" i="0" u="none" strike="noStrike" kern="1200" cap="none" spc="0" normalizeH="0" baseline="0" noProof="0" dirty="0">
                  <a:ln>
                    <a:noFill/>
                  </a:ln>
                  <a:solidFill>
                    <a:prstClr val="black"/>
                  </a:solidFill>
                  <a:effectLst/>
                  <a:uLnTx/>
                  <a:uFillTx/>
                  <a:latin typeface="Arial"/>
                  <a:ea typeface="+mn-ea"/>
                  <a:cs typeface="+mn-cs"/>
                </a:rPr>
              </a:br>
              <a:r>
                <a:rPr kumimoji="0" lang="sv-SE" sz="1400" b="1" i="0" u="none" strike="noStrike" kern="1200" cap="none" spc="0" normalizeH="0" baseline="0" noProof="0" dirty="0">
                  <a:ln>
                    <a:noFill/>
                  </a:ln>
                  <a:solidFill>
                    <a:prstClr val="black"/>
                  </a:solidFill>
                  <a:effectLst/>
                  <a:uLnTx/>
                  <a:uFillTx/>
                  <a:latin typeface="Arial"/>
                  <a:ea typeface="+mn-ea"/>
                  <a:cs typeface="+mn-cs"/>
                </a:rPr>
                <a:t>aktivitet</a:t>
              </a:r>
            </a:p>
          </p:txBody>
        </p:sp>
      </p:grpSp>
      <p:grpSp>
        <p:nvGrpSpPr>
          <p:cNvPr id="86" name="Grupp 85">
            <a:extLst>
              <a:ext uri="{FF2B5EF4-FFF2-40B4-BE49-F238E27FC236}">
                <a16:creationId xmlns:a16="http://schemas.microsoft.com/office/drawing/2014/main" id="{7065F006-23D9-2429-7946-2F8100134F66}"/>
              </a:ext>
            </a:extLst>
          </p:cNvPr>
          <p:cNvGrpSpPr/>
          <p:nvPr/>
        </p:nvGrpSpPr>
        <p:grpSpPr>
          <a:xfrm rot="21408428">
            <a:off x="9844992" y="3478891"/>
            <a:ext cx="1492822" cy="1468923"/>
            <a:chOff x="1825907" y="3421414"/>
            <a:chExt cx="1368492" cy="1346584"/>
          </a:xfrm>
        </p:grpSpPr>
        <p:sp>
          <p:nvSpPr>
            <p:cNvPr id="89" name="Rektangel 64">
              <a:extLst>
                <a:ext uri="{FF2B5EF4-FFF2-40B4-BE49-F238E27FC236}">
                  <a16:creationId xmlns:a16="http://schemas.microsoft.com/office/drawing/2014/main" id="{2B5EFC25-A1F8-66B7-E7F1-DB3635CD5FA8}"/>
                </a:ext>
              </a:extLst>
            </p:cNvPr>
            <p:cNvSpPr>
              <a:spLocks noChangeAspect="1"/>
            </p:cNvSpPr>
            <p:nvPr/>
          </p:nvSpPr>
          <p:spPr>
            <a:xfrm rot="175349">
              <a:off x="1924917" y="3498515"/>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latin typeface="Arial"/>
                <a:ea typeface="+mn-ea"/>
                <a:cs typeface="+mn-cs"/>
              </a:endParaRPr>
            </a:p>
          </p:txBody>
        </p:sp>
        <p:sp>
          <p:nvSpPr>
            <p:cNvPr id="90" name="Rektangel 89">
              <a:extLst>
                <a:ext uri="{FF2B5EF4-FFF2-40B4-BE49-F238E27FC236}">
                  <a16:creationId xmlns:a16="http://schemas.microsoft.com/office/drawing/2014/main" id="{0CA9A34A-15F4-BC3C-E176-7E14CEF1241A}"/>
                </a:ext>
              </a:extLst>
            </p:cNvPr>
            <p:cNvSpPr>
              <a:spLocks noChangeAspect="1"/>
            </p:cNvSpPr>
            <p:nvPr/>
          </p:nvSpPr>
          <p:spPr>
            <a:xfrm rot="175349">
              <a:off x="1825907" y="3421414"/>
              <a:ext cx="1269482" cy="1269483"/>
            </a:xfrm>
            <a:prstGeom prst="rect">
              <a:avLst/>
            </a:prstGeom>
            <a:solidFill>
              <a:srgbClr val="92E6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a:ln>
                    <a:noFill/>
                  </a:ln>
                  <a:solidFill>
                    <a:prstClr val="black"/>
                  </a:solidFill>
                  <a:effectLst/>
                  <a:uLnTx/>
                  <a:uFillTx/>
                  <a:latin typeface="Arial"/>
                  <a:ea typeface="+mn-ea"/>
                  <a:cs typeface="+mn-cs"/>
                </a:rPr>
                <a:t>R</a:t>
              </a:r>
              <a:r>
                <a:rPr kumimoji="0" lang="sv-SE" sz="1400" b="1" i="0" u="none" strike="noStrike" kern="1200" cap="none" spc="0" normalizeH="0" baseline="0" noProof="0" dirty="0" err="1">
                  <a:ln>
                    <a:noFill/>
                  </a:ln>
                  <a:solidFill>
                    <a:prstClr val="black"/>
                  </a:solidFill>
                  <a:effectLst/>
                  <a:uLnTx/>
                  <a:uFillTx/>
                  <a:latin typeface="Arial"/>
                  <a:ea typeface="+mn-ea"/>
                  <a:cs typeface="+mn-cs"/>
                </a:rPr>
                <a:t>esurs</a:t>
              </a: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grpSp>
      <p:sp>
        <p:nvSpPr>
          <p:cNvPr id="6" name="Ellips 5">
            <a:extLst>
              <a:ext uri="{FF2B5EF4-FFF2-40B4-BE49-F238E27FC236}">
                <a16:creationId xmlns:a16="http://schemas.microsoft.com/office/drawing/2014/main" id="{C4DB2F8C-2BB9-96E6-5043-32B03D99749D}"/>
              </a:ext>
            </a:extLst>
          </p:cNvPr>
          <p:cNvSpPr>
            <a:spLocks noChangeAspect="1"/>
          </p:cNvSpPr>
          <p:nvPr/>
        </p:nvSpPr>
        <p:spPr>
          <a:xfrm>
            <a:off x="9839474" y="5299993"/>
            <a:ext cx="579436" cy="579434"/>
          </a:xfrm>
          <a:prstGeom prst="ellipse">
            <a:avLst/>
          </a:prstGeom>
          <a:solidFill>
            <a:schemeClr val="bg1"/>
          </a:solidFill>
          <a:ln w="57150">
            <a:noFill/>
          </a:ln>
          <a:effectLst>
            <a:outerShdw dist="76200" dir="42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100" b="1" i="0" u="none" strike="noStrike" kern="1200" cap="none" spc="0" normalizeH="0" baseline="0" noProof="0" dirty="0">
                <a:ln>
                  <a:noFill/>
                </a:ln>
                <a:solidFill>
                  <a:prstClr val="black"/>
                </a:solidFill>
                <a:effectLst/>
                <a:uLnTx/>
                <a:uFillTx/>
                <a:latin typeface="Century Gothic"/>
                <a:ea typeface="+mn-ea"/>
                <a:cs typeface="+mn-cs"/>
              </a:rPr>
              <a:t>Tid</a:t>
            </a:r>
          </a:p>
        </p:txBody>
      </p:sp>
    </p:spTree>
    <p:extLst>
      <p:ext uri="{BB962C8B-B14F-4D97-AF65-F5344CB8AC3E}">
        <p14:creationId xmlns:p14="http://schemas.microsoft.com/office/powerpoint/2010/main" val="2577012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latshållare för bild 5" descr="En bild som visar person, inomhus&#10;&#10;Automatiskt genererad beskrivning">
            <a:extLst>
              <a:ext uri="{FF2B5EF4-FFF2-40B4-BE49-F238E27FC236}">
                <a16:creationId xmlns:a16="http://schemas.microsoft.com/office/drawing/2014/main" id="{ABA86429-6678-C34D-4B2A-324DF186964D}"/>
              </a:ext>
            </a:extLst>
          </p:cNvPr>
          <p:cNvPicPr>
            <a:picLocks noGrp="1" noChangeAspect="1"/>
          </p:cNvPicPr>
          <p:nvPr>
            <p:ph type="pic" sz="quarter" idx="10"/>
          </p:nvPr>
        </p:nvPicPr>
        <p:blipFill>
          <a:blip r:embed="rId3" cstate="screen">
            <a:alphaModFix amt="68000"/>
            <a:extLst>
              <a:ext uri="{BEBA8EAE-BF5A-486C-A8C5-ECC9F3942E4B}">
                <a14:imgProps xmlns:a14="http://schemas.microsoft.com/office/drawing/2010/main">
                  <a14:imgLayer r:embed="rId4">
                    <a14:imgEffect>
                      <a14:saturation sat="0"/>
                    </a14:imgEffect>
                    <a14:imgEffect>
                      <a14:brightnessContrast bright="-51000" contrast="60000"/>
                    </a14:imgEffect>
                  </a14:imgLayer>
                </a14:imgProps>
              </a:ext>
              <a:ext uri="{28A0092B-C50C-407E-A947-70E740481C1C}">
                <a14:useLocalDpi xmlns:a14="http://schemas.microsoft.com/office/drawing/2010/main"/>
              </a:ext>
            </a:extLst>
          </a:blip>
          <a:srcRect t="44" b="44"/>
          <a:stretch>
            <a:fillRect/>
          </a:stretch>
        </p:blipFill>
        <p:spPr>
          <a:xfrm>
            <a:off x="0" y="0"/>
            <a:ext cx="12192000" cy="6858000"/>
          </a:xfrm>
          <a:noFill/>
        </p:spPr>
      </p:pic>
      <p:sp>
        <p:nvSpPr>
          <p:cNvPr id="14" name="Rubrik 13">
            <a:extLst>
              <a:ext uri="{FF2B5EF4-FFF2-40B4-BE49-F238E27FC236}">
                <a16:creationId xmlns:a16="http://schemas.microsoft.com/office/drawing/2014/main" id="{9C6BB6E8-393B-4772-8E20-4688634E9D2B}"/>
              </a:ext>
            </a:extLst>
          </p:cNvPr>
          <p:cNvSpPr>
            <a:spLocks noGrp="1"/>
          </p:cNvSpPr>
          <p:nvPr>
            <p:ph type="title"/>
          </p:nvPr>
        </p:nvSpPr>
        <p:spPr>
          <a:xfrm>
            <a:off x="368300" y="2802304"/>
            <a:ext cx="11455400" cy="1166813"/>
          </a:xfrm>
        </p:spPr>
        <p:txBody>
          <a:bodyPr anchor="b"/>
          <a:lstStyle/>
          <a:p>
            <a:pPr algn="ctr">
              <a:lnSpc>
                <a:spcPts val="6000"/>
              </a:lnSpc>
            </a:pPr>
            <a:r>
              <a:rPr lang="sv-SE" sz="6000" dirty="0" smtClean="0">
                <a:solidFill>
                  <a:schemeClr val="bg1"/>
                </a:solidFill>
              </a:rPr>
              <a:t>Modul 3: Konsekvensanalys</a:t>
            </a:r>
            <a:endParaRPr lang="sv-SE" sz="6000" dirty="0">
              <a:solidFill>
                <a:schemeClr val="bg1"/>
              </a:solidFill>
            </a:endParaRPr>
          </a:p>
        </p:txBody>
      </p:sp>
      <p:cxnSp>
        <p:nvCxnSpPr>
          <p:cNvPr id="17" name="Rak koppling 16">
            <a:extLst>
              <a:ext uri="{FF2B5EF4-FFF2-40B4-BE49-F238E27FC236}">
                <a16:creationId xmlns:a16="http://schemas.microsoft.com/office/drawing/2014/main" id="{54322EA3-DF05-42BB-A7AC-4A84E39BEE72}"/>
              </a:ext>
            </a:extLst>
          </p:cNvPr>
          <p:cNvCxnSpPr>
            <a:cxnSpLocks/>
          </p:cNvCxnSpPr>
          <p:nvPr/>
        </p:nvCxnSpPr>
        <p:spPr>
          <a:xfrm>
            <a:off x="968220" y="4083417"/>
            <a:ext cx="10260000" cy="0"/>
          </a:xfrm>
          <a:prstGeom prst="line">
            <a:avLst/>
          </a:prstGeom>
          <a:ln w="1143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 name="Bildobjekt 1" descr="MSB Logotyp vit">
            <a:extLst>
              <a:ext uri="{FF2B5EF4-FFF2-40B4-BE49-F238E27FC236}">
                <a16:creationId xmlns:a16="http://schemas.microsoft.com/office/drawing/2014/main" id="{DFC321C9-E526-0A11-828A-169432C18957}"/>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
        <p:nvSpPr>
          <p:cNvPr id="4" name="textruta 3">
            <a:extLst>
              <a:ext uri="{FF2B5EF4-FFF2-40B4-BE49-F238E27FC236}">
                <a16:creationId xmlns:a16="http://schemas.microsoft.com/office/drawing/2014/main" id="{DA2CD6AB-5B0F-C2C6-ED86-BB865F058004}"/>
              </a:ext>
            </a:extLst>
          </p:cNvPr>
          <p:cNvSpPr txBox="1"/>
          <p:nvPr/>
        </p:nvSpPr>
        <p:spPr>
          <a:xfrm>
            <a:off x="2652215" y="2226339"/>
            <a:ext cx="6887570" cy="461665"/>
          </a:xfrm>
          <a:prstGeom prst="rect">
            <a:avLst/>
          </a:prstGeom>
          <a:noFill/>
        </p:spPr>
        <p:txBody>
          <a:bodyPr wrap="square">
            <a:spAutoFit/>
          </a:bodyPr>
          <a:lstStyle/>
          <a:p>
            <a:pPr lvl="0" algn="ctr">
              <a:defRPr/>
            </a:pPr>
            <a:r>
              <a:rPr lang="sv-SE" sz="2400" b="1" i="1" dirty="0">
                <a:solidFill>
                  <a:srgbClr val="C5C5C2"/>
                </a:solidFill>
              </a:rPr>
              <a:t>ENKELT EXEMPEL MED FÖRSLAG PÅ SVAR </a:t>
            </a:r>
            <a:endParaRPr lang="sv-SE" sz="2400" b="1" i="1" dirty="0">
              <a:solidFill>
                <a:srgbClr val="C5C5C2"/>
              </a:solidFill>
            </a:endParaRPr>
          </a:p>
        </p:txBody>
      </p:sp>
    </p:spTree>
    <p:extLst>
      <p:ext uri="{BB962C8B-B14F-4D97-AF65-F5344CB8AC3E}">
        <p14:creationId xmlns:p14="http://schemas.microsoft.com/office/powerpoint/2010/main" val="3938263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22" presetClass="entr" presetSubtype="8" fill="hold" nodeType="after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wipe(left)">
                                      <p:cBhvr>
                                        <p:cTn id="1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0"/>
          </p:nvPr>
        </p:nvSpPr>
        <p:spPr/>
      </p:sp>
      <p:sp>
        <p:nvSpPr>
          <p:cNvPr id="4" name="Rektangel 3"/>
          <p:cNvSpPr/>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 name="Bildobjekt 4" descr="MSB Logotyp vit">
            <a:extLst>
              <a:ext uri="{FF2B5EF4-FFF2-40B4-BE49-F238E27FC236}">
                <a16:creationId xmlns:a16="http://schemas.microsoft.com/office/drawing/2014/main" id="{DFC321C9-E526-0A11-828A-169432C1895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
        <p:nvSpPr>
          <p:cNvPr id="6" name="Rubrik 3"/>
          <p:cNvSpPr>
            <a:spLocks noGrp="1"/>
          </p:cNvSpPr>
          <p:nvPr>
            <p:ph type="title"/>
          </p:nvPr>
        </p:nvSpPr>
        <p:spPr>
          <a:xfrm>
            <a:off x="1242446" y="390668"/>
            <a:ext cx="9825604" cy="966397"/>
          </a:xfrm>
        </p:spPr>
        <p:txBody>
          <a:bodyPr/>
          <a:lstStyle/>
          <a:p>
            <a:r>
              <a:rPr lang="sv-SE" dirty="0" smtClean="0">
                <a:solidFill>
                  <a:schemeClr val="bg1"/>
                </a:solidFill>
              </a:rPr>
              <a:t>Information </a:t>
            </a:r>
            <a:r>
              <a:rPr lang="sv-SE" dirty="0" smtClean="0">
                <a:solidFill>
                  <a:schemeClr val="bg1"/>
                </a:solidFill>
              </a:rPr>
              <a:t>till </a:t>
            </a:r>
            <a:r>
              <a:rPr lang="sv-SE" dirty="0" smtClean="0">
                <a:solidFill>
                  <a:schemeClr val="bg1"/>
                </a:solidFill>
              </a:rPr>
              <a:t>användaren</a:t>
            </a:r>
            <a:endParaRPr lang="sv-SE" dirty="0">
              <a:solidFill>
                <a:schemeClr val="bg1"/>
              </a:solidFill>
            </a:endParaRPr>
          </a:p>
        </p:txBody>
      </p:sp>
      <p:sp>
        <p:nvSpPr>
          <p:cNvPr id="7" name="Platshållare för innehåll 4"/>
          <p:cNvSpPr txBox="1">
            <a:spLocks/>
          </p:cNvSpPr>
          <p:nvPr/>
        </p:nvSpPr>
        <p:spPr>
          <a:xfrm>
            <a:off x="1242445" y="1547363"/>
            <a:ext cx="10221967" cy="5059913"/>
          </a:xfrm>
          <a:prstGeom prst="rect">
            <a:avLst/>
          </a:prstGeom>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400" kern="1200">
                <a:solidFill>
                  <a:srgbClr val="000000"/>
                </a:solidFill>
                <a:latin typeface="+mn-lt"/>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000" kern="1200">
                <a:solidFill>
                  <a:srgbClr val="000000"/>
                </a:solidFill>
                <a:latin typeface="+mn-lt"/>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1800" kern="1200">
                <a:solidFill>
                  <a:srgbClr val="000000"/>
                </a:solidFill>
                <a:latin typeface="+mn-lt"/>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rgbClr val="000000"/>
                </a:solidFill>
                <a:latin typeface="+mn-lt"/>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400" kern="1200">
                <a:solidFill>
                  <a:srgbClr val="000000"/>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bg1"/>
                </a:solidFill>
              </a:rPr>
              <a:t>Bilderna är exempel på information deltagarna kan fylla i. Informationen är till för er i syfte att stödja deltagarna.</a:t>
            </a:r>
          </a:p>
          <a:p>
            <a:r>
              <a:rPr lang="sv-SE" dirty="0">
                <a:solidFill>
                  <a:schemeClr val="bg1"/>
                </a:solidFill>
              </a:rPr>
              <a:t>Be dom börja med en aktivitet och besvara alla frågor. Finns tiden över så kan de ta ytterligare en.</a:t>
            </a:r>
          </a:p>
          <a:p>
            <a:r>
              <a:rPr lang="sv-SE" dirty="0">
                <a:solidFill>
                  <a:schemeClr val="bg1"/>
                </a:solidFill>
              </a:rPr>
              <a:t>När de ska beskriva konsekvenser så ska de bortse från alternativa lösningar och redundans. Det handlar endast om att beskriva konsekvenser om aktiviteten inte funkar, tänk på kontra av.</a:t>
            </a:r>
          </a:p>
          <a:p>
            <a:r>
              <a:rPr lang="sv-SE" dirty="0">
                <a:solidFill>
                  <a:schemeClr val="bg1"/>
                </a:solidFill>
              </a:rPr>
              <a:t>Aktiviteterna har en avbrottstid som är förifylld. För resurserna ska en återställningstid identifieras. Denna ska vara kortare än avbrottstiden på den/de aktiviteter den kopplar till. </a:t>
            </a:r>
          </a:p>
          <a:p>
            <a:r>
              <a:rPr lang="sv-SE" b="1" dirty="0">
                <a:solidFill>
                  <a:schemeClr val="bg1"/>
                </a:solidFill>
              </a:rPr>
              <a:t>Vid redovisning</a:t>
            </a:r>
            <a:r>
              <a:rPr lang="sv-SE" dirty="0">
                <a:solidFill>
                  <a:schemeClr val="bg1"/>
                </a:solidFill>
              </a:rPr>
              <a:t>: fokus </a:t>
            </a:r>
            <a:r>
              <a:rPr lang="sv-SE" dirty="0" smtClean="0">
                <a:solidFill>
                  <a:schemeClr val="bg1"/>
                </a:solidFill>
              </a:rPr>
              <a:t>kan </a:t>
            </a:r>
            <a:r>
              <a:rPr lang="sv-SE" dirty="0">
                <a:solidFill>
                  <a:schemeClr val="bg1"/>
                </a:solidFill>
              </a:rPr>
              <a:t>ligga på processen snarare än vad de skrivit i respektive ruta</a:t>
            </a:r>
          </a:p>
        </p:txBody>
      </p:sp>
    </p:spTree>
    <p:extLst>
      <p:ext uri="{BB962C8B-B14F-4D97-AF65-F5344CB8AC3E}">
        <p14:creationId xmlns:p14="http://schemas.microsoft.com/office/powerpoint/2010/main" val="32421956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ktangel 6"/>
          <p:cNvSpPr/>
          <p:nvPr/>
        </p:nvSpPr>
        <p:spPr>
          <a:xfrm>
            <a:off x="493307" y="1348573"/>
            <a:ext cx="2696928" cy="757130"/>
          </a:xfrm>
          <a:prstGeom prst="rect">
            <a:avLst/>
          </a:prstGeom>
        </p:spPr>
        <p:txBody>
          <a:bodyPr wrap="square">
            <a:sp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2400" b="0" i="0" u="none" strike="noStrike" kern="1200" cap="none" spc="0" normalizeH="0" baseline="0" noProof="0" dirty="0">
                <a:ln>
                  <a:noFill/>
                </a:ln>
                <a:solidFill>
                  <a:prstClr val="white"/>
                </a:solidFill>
                <a:effectLst/>
                <a:uLnTx/>
                <a:uFillTx/>
                <a:latin typeface="Arial"/>
                <a:ea typeface="+mn-ea"/>
                <a:cs typeface="+mn-cs"/>
              </a:rPr>
              <a:t>Genomföra en konsekvensanalys</a:t>
            </a:r>
          </a:p>
        </p:txBody>
      </p:sp>
      <p:sp>
        <p:nvSpPr>
          <p:cNvPr id="4" name="Rektangel 3">
            <a:extLst>
              <a:ext uri="{FF2B5EF4-FFF2-40B4-BE49-F238E27FC236}">
                <a16:creationId xmlns:a16="http://schemas.microsoft.com/office/drawing/2014/main" id="{42360A22-12F2-4BDE-993E-8B424BB207C7}"/>
              </a:ext>
            </a:extLst>
          </p:cNvPr>
          <p:cNvSpPr/>
          <p:nvPr/>
        </p:nvSpPr>
        <p:spPr>
          <a:xfrm>
            <a:off x="3645031" y="1644031"/>
            <a:ext cx="8546969" cy="5213967"/>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6" name="textruta 5"/>
          <p:cNvSpPr txBox="1"/>
          <p:nvPr/>
        </p:nvSpPr>
        <p:spPr>
          <a:xfrm>
            <a:off x="3990160" y="2315240"/>
            <a:ext cx="7924336" cy="2554545"/>
          </a:xfrm>
          <a:prstGeom prst="rect">
            <a:avLst/>
          </a:prstGeom>
          <a:noFill/>
        </p:spPr>
        <p:txBody>
          <a:bodyPr wrap="square" rtlCol="0">
            <a:spAutoFit/>
          </a:bodyPr>
          <a:lstStyle/>
          <a:p>
            <a:pPr lvl="0">
              <a:defRPr/>
            </a:pPr>
            <a:endParaRPr lang="sv-SE" sz="1600" b="1" dirty="0">
              <a:solidFill>
                <a:prstClr val="black"/>
              </a:solidFill>
            </a:endParaRPr>
          </a:p>
          <a:p>
            <a:pPr lvl="0">
              <a:defRPr/>
            </a:pPr>
            <a:r>
              <a:rPr lang="sv-SE" sz="2400" b="1" dirty="0">
                <a:solidFill>
                  <a:prstClr val="black"/>
                </a:solidFill>
              </a:rPr>
              <a:t>Aktiviteterna</a:t>
            </a:r>
            <a:r>
              <a:rPr lang="sv-SE" sz="2400" dirty="0">
                <a:solidFill>
                  <a:prstClr val="black"/>
                </a:solidFill>
              </a:rPr>
              <a:t> är: </a:t>
            </a:r>
          </a:p>
          <a:p>
            <a:pPr marL="800100" lvl="1" indent="-342900">
              <a:buFont typeface="Arial" panose="020B0604020202020204" pitchFamily="34" charset="0"/>
              <a:buChar char="•"/>
              <a:defRPr/>
            </a:pPr>
            <a:r>
              <a:rPr lang="sv-SE" sz="2000" dirty="0">
                <a:solidFill>
                  <a:prstClr val="black"/>
                </a:solidFill>
              </a:rPr>
              <a:t>Köpa råvaror,</a:t>
            </a:r>
          </a:p>
          <a:p>
            <a:pPr marL="800100" lvl="1" indent="-342900">
              <a:buFont typeface="Arial" panose="020B0604020202020204" pitchFamily="34" charset="0"/>
              <a:buChar char="•"/>
              <a:defRPr/>
            </a:pPr>
            <a:r>
              <a:rPr lang="sv-SE" sz="2000" dirty="0">
                <a:solidFill>
                  <a:prstClr val="black"/>
                </a:solidFill>
              </a:rPr>
              <a:t>Förvara råvaror (rumstemperatur)</a:t>
            </a:r>
          </a:p>
          <a:p>
            <a:pPr marL="800100" lvl="1" indent="-342900">
              <a:buFont typeface="Arial" panose="020B0604020202020204" pitchFamily="34" charset="0"/>
              <a:buChar char="•"/>
              <a:defRPr/>
            </a:pPr>
            <a:r>
              <a:rPr lang="sv-SE" sz="2000" dirty="0">
                <a:solidFill>
                  <a:prstClr val="black"/>
                </a:solidFill>
              </a:rPr>
              <a:t>Förvara råvaror (Kyl)</a:t>
            </a:r>
          </a:p>
          <a:p>
            <a:pPr marL="800100" lvl="1" indent="-342900">
              <a:buFont typeface="Arial" panose="020B0604020202020204" pitchFamily="34" charset="0"/>
              <a:buChar char="•"/>
              <a:defRPr/>
            </a:pPr>
            <a:r>
              <a:rPr lang="sv-SE" sz="2000" dirty="0">
                <a:solidFill>
                  <a:prstClr val="black"/>
                </a:solidFill>
              </a:rPr>
              <a:t>Förvara råvaror (frys)</a:t>
            </a:r>
          </a:p>
          <a:p>
            <a:pPr marL="800100" lvl="1" indent="-342900">
              <a:buFont typeface="Arial" panose="020B0604020202020204" pitchFamily="34" charset="0"/>
              <a:buChar char="•"/>
              <a:defRPr/>
            </a:pPr>
            <a:r>
              <a:rPr lang="sv-SE" sz="2000" dirty="0">
                <a:solidFill>
                  <a:prstClr val="black"/>
                </a:solidFill>
              </a:rPr>
              <a:t>Tillaga mat</a:t>
            </a:r>
          </a:p>
          <a:p>
            <a:pPr marL="800100" lvl="1" indent="-342900">
              <a:buFont typeface="Arial" panose="020B0604020202020204" pitchFamily="34" charset="0"/>
              <a:buChar char="•"/>
              <a:defRPr/>
            </a:pPr>
            <a:r>
              <a:rPr lang="sv-SE" sz="2000" dirty="0">
                <a:solidFill>
                  <a:prstClr val="black"/>
                </a:solidFill>
              </a:rPr>
              <a:t>Äta maten</a:t>
            </a:r>
            <a:endParaRPr lang="sv-SE" sz="2800" dirty="0">
              <a:solidFill>
                <a:srgbClr val="FF0000"/>
              </a:solidFill>
            </a:endParaRPr>
          </a:p>
        </p:txBody>
      </p:sp>
      <p:sp>
        <p:nvSpPr>
          <p:cNvPr id="18" name="Rubrik 5">
            <a:extLst>
              <a:ext uri="{FF2B5EF4-FFF2-40B4-BE49-F238E27FC236}">
                <a16:creationId xmlns:a16="http://schemas.microsoft.com/office/drawing/2014/main" id="{27A23E89-6F5F-40AF-9BF3-EE536543CA57}"/>
              </a:ext>
            </a:extLst>
          </p:cNvPr>
          <p:cNvSpPr txBox="1">
            <a:spLocks/>
          </p:cNvSpPr>
          <p:nvPr/>
        </p:nvSpPr>
        <p:spPr>
          <a:xfrm>
            <a:off x="3990160" y="1932214"/>
            <a:ext cx="5699750" cy="135097"/>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kern="1200">
                <a:solidFill>
                  <a:srgbClr val="000000"/>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2400" b="1" i="0" u="none" strike="noStrike" kern="1200" cap="none" spc="0" normalizeH="0" baseline="0" noProof="0" dirty="0" smtClean="0">
                <a:ln>
                  <a:noFill/>
                </a:ln>
                <a:solidFill>
                  <a:srgbClr val="822757"/>
                </a:solidFill>
                <a:effectLst/>
                <a:uLnTx/>
                <a:uFillTx/>
                <a:latin typeface="Century Gothic"/>
                <a:ea typeface="+mj-ea"/>
                <a:cs typeface="+mj-cs"/>
              </a:rPr>
              <a:t>Vardagsverksamhet: </a:t>
            </a:r>
            <a:r>
              <a:rPr kumimoji="0" lang="sv-SE" sz="2400" b="1" i="0" u="none" strike="noStrike" kern="1200" cap="none" spc="0" normalizeH="0" baseline="0" noProof="0" dirty="0" smtClean="0">
                <a:ln>
                  <a:noFill/>
                </a:ln>
                <a:solidFill>
                  <a:schemeClr val="tx1"/>
                </a:solidFill>
                <a:effectLst/>
                <a:uLnTx/>
                <a:uFillTx/>
                <a:latin typeface="Century Gothic"/>
                <a:ea typeface="+mj-ea"/>
                <a:cs typeface="+mj-cs"/>
              </a:rPr>
              <a:t>Äta mat </a:t>
            </a:r>
            <a:endParaRPr kumimoji="0" lang="sv-SE" sz="2400" b="1" i="0" u="none" strike="noStrike" kern="1200" cap="none" spc="0" normalizeH="0" baseline="0" noProof="0" dirty="0">
              <a:ln>
                <a:noFill/>
              </a:ln>
              <a:solidFill>
                <a:schemeClr val="tx1"/>
              </a:solidFill>
              <a:effectLst/>
              <a:uLnTx/>
              <a:uFillTx/>
              <a:latin typeface="Century Gothic"/>
              <a:ea typeface="+mj-ea"/>
              <a:cs typeface="+mj-cs"/>
            </a:endParaRPr>
          </a:p>
        </p:txBody>
      </p:sp>
      <p:sp>
        <p:nvSpPr>
          <p:cNvPr id="22" name="Rektangel 21">
            <a:extLst>
              <a:ext uri="{FF2B5EF4-FFF2-40B4-BE49-F238E27FC236}">
                <a16:creationId xmlns:a16="http://schemas.microsoft.com/office/drawing/2014/main" id="{6CE676A0-C57F-479B-8237-7AD914E85E93}"/>
              </a:ext>
            </a:extLst>
          </p:cNvPr>
          <p:cNvSpPr/>
          <p:nvPr/>
        </p:nvSpPr>
        <p:spPr>
          <a:xfrm>
            <a:off x="3645031" y="-1743"/>
            <a:ext cx="8546969" cy="16457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21" name="Rubrik 5">
            <a:extLst>
              <a:ext uri="{FF2B5EF4-FFF2-40B4-BE49-F238E27FC236}">
                <a16:creationId xmlns:a16="http://schemas.microsoft.com/office/drawing/2014/main" id="{FB6FCB4E-1136-4E04-AB6E-BACB3648AC4F}"/>
              </a:ext>
            </a:extLst>
          </p:cNvPr>
          <p:cNvSpPr txBox="1">
            <a:spLocks/>
          </p:cNvSpPr>
          <p:nvPr/>
        </p:nvSpPr>
        <p:spPr>
          <a:xfrm>
            <a:off x="3990160" y="379920"/>
            <a:ext cx="1482591" cy="36985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kern="1200">
                <a:solidFill>
                  <a:srgbClr val="000000"/>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2400" b="1" i="0" u="none" strike="noStrike" kern="1200" cap="none" spc="0" normalizeH="0" baseline="0" noProof="0" dirty="0">
                <a:ln>
                  <a:noFill/>
                </a:ln>
                <a:solidFill>
                  <a:prstClr val="white"/>
                </a:solidFill>
                <a:effectLst/>
                <a:uLnTx/>
                <a:uFillTx/>
                <a:latin typeface="Century Gothic"/>
                <a:ea typeface="+mj-ea"/>
                <a:cs typeface="+mj-cs"/>
              </a:rPr>
              <a:t>Övning</a:t>
            </a:r>
          </a:p>
        </p:txBody>
      </p:sp>
      <p:sp>
        <p:nvSpPr>
          <p:cNvPr id="20" name="textruta 19">
            <a:extLst>
              <a:ext uri="{FF2B5EF4-FFF2-40B4-BE49-F238E27FC236}">
                <a16:creationId xmlns:a16="http://schemas.microsoft.com/office/drawing/2014/main" id="{E4503214-AA32-4106-9453-8B2D93D207BC}"/>
              </a:ext>
            </a:extLst>
          </p:cNvPr>
          <p:cNvSpPr txBox="1"/>
          <p:nvPr/>
        </p:nvSpPr>
        <p:spPr>
          <a:xfrm>
            <a:off x="3990160" y="749771"/>
            <a:ext cx="7718423"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Arial"/>
                <a:ea typeface="+mn-ea"/>
                <a:cs typeface="+mn-cs"/>
              </a:rPr>
              <a:t>Gör en </a:t>
            </a:r>
            <a:r>
              <a:rPr kumimoji="0" lang="sv-SE" sz="1800" b="0" i="0" u="none" strike="noStrike" kern="1200" cap="none" spc="0" normalizeH="0" baseline="0" noProof="0" dirty="0" smtClean="0">
                <a:ln>
                  <a:noFill/>
                </a:ln>
                <a:solidFill>
                  <a:prstClr val="white"/>
                </a:solidFill>
                <a:effectLst/>
                <a:uLnTx/>
                <a:uFillTx/>
                <a:latin typeface="Arial"/>
                <a:ea typeface="+mn-ea"/>
                <a:cs typeface="+mn-cs"/>
              </a:rPr>
              <a:t>konsekvensanalys på lämpligt exempel. Syftet </a:t>
            </a:r>
            <a:r>
              <a:rPr kumimoji="0" lang="sv-SE" sz="1800" b="0" i="0" u="none" strike="noStrike" kern="1200" cap="none" spc="0" normalizeH="0" baseline="0" noProof="0" dirty="0">
                <a:ln>
                  <a:noFill/>
                </a:ln>
                <a:solidFill>
                  <a:prstClr val="white"/>
                </a:solidFill>
                <a:effectLst/>
                <a:uLnTx/>
                <a:uFillTx/>
                <a:latin typeface="Arial"/>
                <a:ea typeface="+mn-ea"/>
                <a:cs typeface="+mn-cs"/>
              </a:rPr>
              <a:t>är att testa metoden!</a:t>
            </a:r>
          </a:p>
        </p:txBody>
      </p:sp>
      <p:sp>
        <p:nvSpPr>
          <p:cNvPr id="2" name="Rubrik 1">
            <a:extLst>
              <a:ext uri="{FF2B5EF4-FFF2-40B4-BE49-F238E27FC236}">
                <a16:creationId xmlns:a16="http://schemas.microsoft.com/office/drawing/2014/main" id="{0CC7F461-5C9F-3781-0BEB-2E6153FB15C1}"/>
              </a:ext>
            </a:extLst>
          </p:cNvPr>
          <p:cNvSpPr>
            <a:spLocks noGrp="1"/>
          </p:cNvSpPr>
          <p:nvPr>
            <p:ph type="title"/>
          </p:nvPr>
        </p:nvSpPr>
        <p:spPr>
          <a:xfrm>
            <a:off x="522390" y="725708"/>
            <a:ext cx="2274041" cy="516224"/>
          </a:xfrm>
        </p:spPr>
        <p:txBody>
          <a:bodyPr/>
          <a:lstStyle/>
          <a:p>
            <a:r>
              <a:rPr lang="sv-SE" dirty="0">
                <a:solidFill>
                  <a:schemeClr val="bg1"/>
                </a:solidFill>
              </a:rPr>
              <a:t>Moment</a:t>
            </a:r>
          </a:p>
        </p:txBody>
      </p:sp>
      <p:grpSp>
        <p:nvGrpSpPr>
          <p:cNvPr id="3" name="Grupp 2">
            <a:extLst>
              <a:ext uri="{FF2B5EF4-FFF2-40B4-BE49-F238E27FC236}">
                <a16:creationId xmlns:a16="http://schemas.microsoft.com/office/drawing/2014/main" id="{6971F478-B577-F669-B80C-C8DEC37603BD}"/>
              </a:ext>
            </a:extLst>
          </p:cNvPr>
          <p:cNvGrpSpPr/>
          <p:nvPr/>
        </p:nvGrpSpPr>
        <p:grpSpPr>
          <a:xfrm>
            <a:off x="560023" y="4330186"/>
            <a:ext cx="2380794" cy="1902551"/>
            <a:chOff x="3895296" y="2655118"/>
            <a:chExt cx="1544859" cy="1234534"/>
          </a:xfrm>
        </p:grpSpPr>
        <p:sp>
          <p:nvSpPr>
            <p:cNvPr id="5" name="Frihandsfigur: Form 4">
              <a:extLst>
                <a:ext uri="{FF2B5EF4-FFF2-40B4-BE49-F238E27FC236}">
                  <a16:creationId xmlns:a16="http://schemas.microsoft.com/office/drawing/2014/main" id="{71B4C787-D75A-90BE-9496-EEBAE50AAB65}"/>
                </a:ext>
              </a:extLst>
            </p:cNvPr>
            <p:cNvSpPr/>
            <p:nvPr/>
          </p:nvSpPr>
          <p:spPr>
            <a:xfrm>
              <a:off x="3895296" y="2655118"/>
              <a:ext cx="1544859" cy="982122"/>
            </a:xfrm>
            <a:custGeom>
              <a:avLst/>
              <a:gdLst>
                <a:gd name="connsiteX0" fmla="*/ 0 w 1544859"/>
                <a:gd name="connsiteY0" fmla="*/ 0 h 982122"/>
                <a:gd name="connsiteX1" fmla="*/ 1544860 w 1544859"/>
                <a:gd name="connsiteY1" fmla="*/ 0 h 982122"/>
                <a:gd name="connsiteX2" fmla="*/ 1544860 w 1544859"/>
                <a:gd name="connsiteY2" fmla="*/ 982123 h 982122"/>
                <a:gd name="connsiteX3" fmla="*/ 0 w 1544859"/>
                <a:gd name="connsiteY3" fmla="*/ 982123 h 982122"/>
              </a:gdLst>
              <a:ahLst/>
              <a:cxnLst>
                <a:cxn ang="0">
                  <a:pos x="connsiteX0" y="connsiteY0"/>
                </a:cxn>
                <a:cxn ang="0">
                  <a:pos x="connsiteX1" y="connsiteY1"/>
                </a:cxn>
                <a:cxn ang="0">
                  <a:pos x="connsiteX2" y="connsiteY2"/>
                </a:cxn>
                <a:cxn ang="0">
                  <a:pos x="connsiteX3" y="connsiteY3"/>
                </a:cxn>
              </a:cxnLst>
              <a:rect l="l" t="t" r="r" b="b"/>
              <a:pathLst>
                <a:path w="1544859" h="982122">
                  <a:moveTo>
                    <a:pt x="0" y="0"/>
                  </a:moveTo>
                  <a:lnTo>
                    <a:pt x="1544860" y="0"/>
                  </a:lnTo>
                  <a:lnTo>
                    <a:pt x="1544860" y="982123"/>
                  </a:lnTo>
                  <a:lnTo>
                    <a:pt x="0" y="982123"/>
                  </a:ln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9" name="Frihandsfigur: Form 8">
              <a:extLst>
                <a:ext uri="{FF2B5EF4-FFF2-40B4-BE49-F238E27FC236}">
                  <a16:creationId xmlns:a16="http://schemas.microsoft.com/office/drawing/2014/main" id="{4300A1C1-D7F9-7940-16EC-C63A2AB90397}"/>
                </a:ext>
              </a:extLst>
            </p:cNvPr>
            <p:cNvSpPr/>
            <p:nvPr/>
          </p:nvSpPr>
          <p:spPr>
            <a:xfrm rot="20820600">
              <a:off x="4778338" y="3455788"/>
              <a:ext cx="73913" cy="73913"/>
            </a:xfrm>
            <a:custGeom>
              <a:avLst/>
              <a:gdLst>
                <a:gd name="connsiteX0" fmla="*/ 0 w 73913"/>
                <a:gd name="connsiteY0" fmla="*/ 0 h 73913"/>
                <a:gd name="connsiteX1" fmla="*/ 73914 w 73913"/>
                <a:gd name="connsiteY1" fmla="*/ 0 h 73913"/>
                <a:gd name="connsiteX2" fmla="*/ 73914 w 73913"/>
                <a:gd name="connsiteY2" fmla="*/ 73914 h 73913"/>
                <a:gd name="connsiteX3" fmla="*/ 0 w 73913"/>
                <a:gd name="connsiteY3" fmla="*/ 73914 h 73913"/>
              </a:gdLst>
              <a:ahLst/>
              <a:cxnLst>
                <a:cxn ang="0">
                  <a:pos x="connsiteX0" y="connsiteY0"/>
                </a:cxn>
                <a:cxn ang="0">
                  <a:pos x="connsiteX1" y="connsiteY1"/>
                </a:cxn>
                <a:cxn ang="0">
                  <a:pos x="connsiteX2" y="connsiteY2"/>
                </a:cxn>
                <a:cxn ang="0">
                  <a:pos x="connsiteX3" y="connsiteY3"/>
                </a:cxn>
              </a:cxnLst>
              <a:rect l="l" t="t" r="r" b="b"/>
              <a:pathLst>
                <a:path w="73913" h="73913">
                  <a:moveTo>
                    <a:pt x="0" y="0"/>
                  </a:moveTo>
                  <a:lnTo>
                    <a:pt x="73914" y="0"/>
                  </a:lnTo>
                  <a:lnTo>
                    <a:pt x="73914" y="73914"/>
                  </a:lnTo>
                  <a:lnTo>
                    <a:pt x="0" y="73914"/>
                  </a:lnTo>
                  <a:close/>
                </a:path>
              </a:pathLst>
            </a:custGeom>
            <a:solidFill>
              <a:srgbClr val="FFFFFF"/>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nvGrpSpPr>
            <p:cNvPr id="13" name="Bild 5">
              <a:extLst>
                <a:ext uri="{FF2B5EF4-FFF2-40B4-BE49-F238E27FC236}">
                  <a16:creationId xmlns:a16="http://schemas.microsoft.com/office/drawing/2014/main" id="{713BB23E-0057-D78B-2044-EA719327E569}"/>
                </a:ext>
              </a:extLst>
            </p:cNvPr>
            <p:cNvGrpSpPr/>
            <p:nvPr/>
          </p:nvGrpSpPr>
          <p:grpSpPr>
            <a:xfrm>
              <a:off x="4828953" y="2993346"/>
              <a:ext cx="517512" cy="896306"/>
              <a:chOff x="4828953" y="2993346"/>
              <a:chExt cx="517512" cy="896306"/>
            </a:xfrm>
            <a:solidFill>
              <a:srgbClr val="822757"/>
            </a:solidFill>
          </p:grpSpPr>
          <p:sp>
            <p:nvSpPr>
              <p:cNvPr id="39" name="Frihandsfigur: Form 38">
                <a:extLst>
                  <a:ext uri="{FF2B5EF4-FFF2-40B4-BE49-F238E27FC236}">
                    <a16:creationId xmlns:a16="http://schemas.microsoft.com/office/drawing/2014/main" id="{513C868F-B7C3-2306-B356-2C979563AE76}"/>
                  </a:ext>
                </a:extLst>
              </p:cNvPr>
              <p:cNvSpPr/>
              <p:nvPr/>
            </p:nvSpPr>
            <p:spPr>
              <a:xfrm>
                <a:off x="5036867" y="2993346"/>
                <a:ext cx="165068" cy="182888"/>
              </a:xfrm>
              <a:custGeom>
                <a:avLst/>
                <a:gdLst>
                  <a:gd name="connsiteX0" fmla="*/ 82487 w 165068"/>
                  <a:gd name="connsiteY0" fmla="*/ 182884 h 182888"/>
                  <a:gd name="connsiteX1" fmla="*/ 165068 w 165068"/>
                  <a:gd name="connsiteY1" fmla="*/ 90587 h 182888"/>
                  <a:gd name="connsiteX2" fmla="*/ 82582 w 165068"/>
                  <a:gd name="connsiteY2" fmla="*/ 4 h 182888"/>
                  <a:gd name="connsiteX3" fmla="*/ 0 w 165068"/>
                  <a:gd name="connsiteY3" fmla="*/ 92301 h 182888"/>
                  <a:gd name="connsiteX4" fmla="*/ 82487 w 165068"/>
                  <a:gd name="connsiteY4" fmla="*/ 182884 h 1828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068" h="182888">
                    <a:moveTo>
                      <a:pt x="82487" y="182884"/>
                    </a:moveTo>
                    <a:cubicBezTo>
                      <a:pt x="128016" y="182408"/>
                      <a:pt x="164973" y="141069"/>
                      <a:pt x="165068" y="90587"/>
                    </a:cubicBezTo>
                    <a:cubicBezTo>
                      <a:pt x="165068" y="40104"/>
                      <a:pt x="128207" y="-472"/>
                      <a:pt x="82582" y="4"/>
                    </a:cubicBezTo>
                    <a:cubicBezTo>
                      <a:pt x="36957" y="480"/>
                      <a:pt x="95" y="41819"/>
                      <a:pt x="0" y="92301"/>
                    </a:cubicBezTo>
                    <a:cubicBezTo>
                      <a:pt x="-95" y="142784"/>
                      <a:pt x="36862" y="183360"/>
                      <a:pt x="82487" y="182884"/>
                    </a:cubicBezTo>
                    <a:close/>
                  </a:path>
                </a:pathLst>
              </a:custGeom>
              <a:solidFill>
                <a:srgbClr val="822757"/>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40" name="Frihandsfigur: Form 39">
                <a:extLst>
                  <a:ext uri="{FF2B5EF4-FFF2-40B4-BE49-F238E27FC236}">
                    <a16:creationId xmlns:a16="http://schemas.microsoft.com/office/drawing/2014/main" id="{ACE864F1-6780-18DF-56A4-E5CF3732CEB7}"/>
                  </a:ext>
                </a:extLst>
              </p:cNvPr>
              <p:cNvSpPr/>
              <p:nvPr/>
            </p:nvSpPr>
            <p:spPr>
              <a:xfrm>
                <a:off x="4828953" y="3204901"/>
                <a:ext cx="517512" cy="684752"/>
              </a:xfrm>
              <a:custGeom>
                <a:avLst/>
                <a:gdLst>
                  <a:gd name="connsiteX0" fmla="*/ 392508 w 517512"/>
                  <a:gd name="connsiteY0" fmla="*/ 17526 h 684752"/>
                  <a:gd name="connsiteX1" fmla="*/ 357266 w 517512"/>
                  <a:gd name="connsiteY1" fmla="*/ 5334 h 684752"/>
                  <a:gd name="connsiteX2" fmla="*/ 297163 w 517512"/>
                  <a:gd name="connsiteY2" fmla="*/ 0 h 684752"/>
                  <a:gd name="connsiteX3" fmla="*/ 211248 w 517512"/>
                  <a:gd name="connsiteY3" fmla="*/ 23050 h 684752"/>
                  <a:gd name="connsiteX4" fmla="*/ 107806 w 517512"/>
                  <a:gd name="connsiteY4" fmla="*/ 163163 h 684752"/>
                  <a:gd name="connsiteX5" fmla="*/ 19129 w 517512"/>
                  <a:gd name="connsiteY5" fmla="*/ 282321 h 684752"/>
                  <a:gd name="connsiteX6" fmla="*/ 5508 w 517512"/>
                  <a:gd name="connsiteY6" fmla="*/ 335852 h 684752"/>
                  <a:gd name="connsiteX7" fmla="*/ 39131 w 517512"/>
                  <a:gd name="connsiteY7" fmla="*/ 354997 h 684752"/>
                  <a:gd name="connsiteX8" fmla="*/ 59134 w 517512"/>
                  <a:gd name="connsiteY8" fmla="*/ 349472 h 684752"/>
                  <a:gd name="connsiteX9" fmla="*/ 177529 w 517512"/>
                  <a:gd name="connsiteY9" fmla="*/ 198501 h 684752"/>
                  <a:gd name="connsiteX10" fmla="*/ 200675 w 517512"/>
                  <a:gd name="connsiteY10" fmla="*/ 154591 h 684752"/>
                  <a:gd name="connsiteX11" fmla="*/ 200675 w 517512"/>
                  <a:gd name="connsiteY11" fmla="*/ 251650 h 684752"/>
                  <a:gd name="connsiteX12" fmla="*/ 200866 w 517512"/>
                  <a:gd name="connsiteY12" fmla="*/ 255556 h 684752"/>
                  <a:gd name="connsiteX13" fmla="*/ 198770 w 517512"/>
                  <a:gd name="connsiteY13" fmla="*/ 262223 h 684752"/>
                  <a:gd name="connsiteX14" fmla="*/ 153431 w 517512"/>
                  <a:gd name="connsiteY14" fmla="*/ 624269 h 684752"/>
                  <a:gd name="connsiteX15" fmla="*/ 197722 w 517512"/>
                  <a:gd name="connsiteY15" fmla="*/ 674560 h 684752"/>
                  <a:gd name="connsiteX16" fmla="*/ 200770 w 517512"/>
                  <a:gd name="connsiteY16" fmla="*/ 674560 h 684752"/>
                  <a:gd name="connsiteX17" fmla="*/ 248014 w 517512"/>
                  <a:gd name="connsiteY17" fmla="*/ 630174 h 684752"/>
                  <a:gd name="connsiteX18" fmla="*/ 284019 w 517512"/>
                  <a:gd name="connsiteY18" fmla="*/ 321373 h 684752"/>
                  <a:gd name="connsiteX19" fmla="*/ 294401 w 517512"/>
                  <a:gd name="connsiteY19" fmla="*/ 321755 h 684752"/>
                  <a:gd name="connsiteX20" fmla="*/ 305736 w 517512"/>
                  <a:gd name="connsiteY20" fmla="*/ 504920 h 684752"/>
                  <a:gd name="connsiteX21" fmla="*/ 314023 w 517512"/>
                  <a:gd name="connsiteY21" fmla="*/ 640747 h 684752"/>
                  <a:gd name="connsiteX22" fmla="*/ 361171 w 517512"/>
                  <a:gd name="connsiteY22" fmla="*/ 684752 h 684752"/>
                  <a:gd name="connsiteX23" fmla="*/ 364600 w 517512"/>
                  <a:gd name="connsiteY23" fmla="*/ 684562 h 684752"/>
                  <a:gd name="connsiteX24" fmla="*/ 408415 w 517512"/>
                  <a:gd name="connsiteY24" fmla="*/ 633984 h 684752"/>
                  <a:gd name="connsiteX25" fmla="*/ 400224 w 517512"/>
                  <a:gd name="connsiteY25" fmla="*/ 499491 h 684752"/>
                  <a:gd name="connsiteX26" fmla="*/ 386317 w 517512"/>
                  <a:gd name="connsiteY26" fmla="*/ 280416 h 684752"/>
                  <a:gd name="connsiteX27" fmla="*/ 388508 w 517512"/>
                  <a:gd name="connsiteY27" fmla="*/ 261747 h 684752"/>
                  <a:gd name="connsiteX28" fmla="*/ 390985 w 517512"/>
                  <a:gd name="connsiteY28" fmla="*/ 112967 h 684752"/>
                  <a:gd name="connsiteX29" fmla="*/ 451563 w 517512"/>
                  <a:gd name="connsiteY29" fmla="*/ 315754 h 684752"/>
                  <a:gd name="connsiteX30" fmla="*/ 477853 w 517512"/>
                  <a:gd name="connsiteY30" fmla="*/ 349377 h 684752"/>
                  <a:gd name="connsiteX31" fmla="*/ 479567 w 517512"/>
                  <a:gd name="connsiteY31" fmla="*/ 349377 h 684752"/>
                  <a:gd name="connsiteX32" fmla="*/ 517096 w 517512"/>
                  <a:gd name="connsiteY32" fmla="*/ 313468 h 684752"/>
                  <a:gd name="connsiteX33" fmla="*/ 392604 w 517512"/>
                  <a:gd name="connsiteY33" fmla="*/ 17335 h 684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17512" h="684752">
                    <a:moveTo>
                      <a:pt x="392508" y="17526"/>
                    </a:moveTo>
                    <a:cubicBezTo>
                      <a:pt x="383746" y="10096"/>
                      <a:pt x="370125" y="5429"/>
                      <a:pt x="357266" y="5334"/>
                    </a:cubicBezTo>
                    <a:cubicBezTo>
                      <a:pt x="340788" y="476"/>
                      <a:pt x="319737" y="0"/>
                      <a:pt x="297163" y="0"/>
                    </a:cubicBezTo>
                    <a:cubicBezTo>
                      <a:pt x="260683" y="0"/>
                      <a:pt x="227536" y="2953"/>
                      <a:pt x="211248" y="23050"/>
                    </a:cubicBezTo>
                    <a:cubicBezTo>
                      <a:pt x="161146" y="58483"/>
                      <a:pt x="133048" y="113729"/>
                      <a:pt x="107806" y="163163"/>
                    </a:cubicBezTo>
                    <a:cubicBezTo>
                      <a:pt x="82946" y="212122"/>
                      <a:pt x="59419" y="258413"/>
                      <a:pt x="19129" y="282321"/>
                    </a:cubicBezTo>
                    <a:cubicBezTo>
                      <a:pt x="555" y="293370"/>
                      <a:pt x="-5541" y="317373"/>
                      <a:pt x="5508" y="335852"/>
                    </a:cubicBezTo>
                    <a:cubicBezTo>
                      <a:pt x="12842" y="348139"/>
                      <a:pt x="25796" y="354997"/>
                      <a:pt x="39131" y="354997"/>
                    </a:cubicBezTo>
                    <a:cubicBezTo>
                      <a:pt x="45989" y="354997"/>
                      <a:pt x="52847" y="353282"/>
                      <a:pt x="59134" y="349472"/>
                    </a:cubicBezTo>
                    <a:cubicBezTo>
                      <a:pt x="118760" y="313944"/>
                      <a:pt x="150002" y="252603"/>
                      <a:pt x="177529" y="198501"/>
                    </a:cubicBezTo>
                    <a:cubicBezTo>
                      <a:pt x="185149" y="183452"/>
                      <a:pt x="192769" y="168592"/>
                      <a:pt x="200675" y="154591"/>
                    </a:cubicBezTo>
                    <a:lnTo>
                      <a:pt x="200675" y="251650"/>
                    </a:lnTo>
                    <a:cubicBezTo>
                      <a:pt x="200675" y="252984"/>
                      <a:pt x="200866" y="254222"/>
                      <a:pt x="200866" y="255556"/>
                    </a:cubicBezTo>
                    <a:cubicBezTo>
                      <a:pt x="200104" y="257746"/>
                      <a:pt x="199246" y="259842"/>
                      <a:pt x="198770" y="262223"/>
                    </a:cubicBezTo>
                    <a:cubicBezTo>
                      <a:pt x="176767" y="364903"/>
                      <a:pt x="156574" y="574643"/>
                      <a:pt x="153431" y="624269"/>
                    </a:cubicBezTo>
                    <a:cubicBezTo>
                      <a:pt x="151812" y="650367"/>
                      <a:pt x="171624" y="672846"/>
                      <a:pt x="197722" y="674560"/>
                    </a:cubicBezTo>
                    <a:cubicBezTo>
                      <a:pt x="198675" y="674560"/>
                      <a:pt x="199818" y="674560"/>
                      <a:pt x="200770" y="674560"/>
                    </a:cubicBezTo>
                    <a:cubicBezTo>
                      <a:pt x="225535" y="674560"/>
                      <a:pt x="246395" y="655225"/>
                      <a:pt x="248014" y="630174"/>
                    </a:cubicBezTo>
                    <a:cubicBezTo>
                      <a:pt x="250872" y="583787"/>
                      <a:pt x="266683" y="423291"/>
                      <a:pt x="284019" y="321373"/>
                    </a:cubicBezTo>
                    <a:cubicBezTo>
                      <a:pt x="287448" y="321564"/>
                      <a:pt x="290877" y="321755"/>
                      <a:pt x="294401" y="321755"/>
                    </a:cubicBezTo>
                    <a:cubicBezTo>
                      <a:pt x="298687" y="381762"/>
                      <a:pt x="302307" y="445865"/>
                      <a:pt x="305736" y="504920"/>
                    </a:cubicBezTo>
                    <a:cubicBezTo>
                      <a:pt x="308593" y="555879"/>
                      <a:pt x="311356" y="603028"/>
                      <a:pt x="314023" y="640747"/>
                    </a:cubicBezTo>
                    <a:cubicBezTo>
                      <a:pt x="315737" y="665607"/>
                      <a:pt x="336597" y="684752"/>
                      <a:pt x="361171" y="684752"/>
                    </a:cubicBezTo>
                    <a:cubicBezTo>
                      <a:pt x="362314" y="684752"/>
                      <a:pt x="363457" y="684752"/>
                      <a:pt x="364600" y="684562"/>
                    </a:cubicBezTo>
                    <a:cubicBezTo>
                      <a:pt x="390604" y="682752"/>
                      <a:pt x="410320" y="660082"/>
                      <a:pt x="408415" y="633984"/>
                    </a:cubicBezTo>
                    <a:cubicBezTo>
                      <a:pt x="405844" y="596646"/>
                      <a:pt x="403177" y="549878"/>
                      <a:pt x="400224" y="499491"/>
                    </a:cubicBezTo>
                    <a:cubicBezTo>
                      <a:pt x="396128" y="428339"/>
                      <a:pt x="391746" y="350139"/>
                      <a:pt x="386317" y="280416"/>
                    </a:cubicBezTo>
                    <a:cubicBezTo>
                      <a:pt x="387746" y="274892"/>
                      <a:pt x="388508" y="268796"/>
                      <a:pt x="388508" y="261747"/>
                    </a:cubicBezTo>
                    <a:lnTo>
                      <a:pt x="390985" y="112967"/>
                    </a:lnTo>
                    <a:cubicBezTo>
                      <a:pt x="432323" y="171069"/>
                      <a:pt x="454707" y="246793"/>
                      <a:pt x="451563" y="315754"/>
                    </a:cubicBezTo>
                    <a:cubicBezTo>
                      <a:pt x="450611" y="336423"/>
                      <a:pt x="457088" y="348425"/>
                      <a:pt x="477853" y="349377"/>
                    </a:cubicBezTo>
                    <a:lnTo>
                      <a:pt x="479567" y="349377"/>
                    </a:lnTo>
                    <a:cubicBezTo>
                      <a:pt x="499570" y="349377"/>
                      <a:pt x="516238" y="333661"/>
                      <a:pt x="517096" y="313468"/>
                    </a:cubicBezTo>
                    <a:cubicBezTo>
                      <a:pt x="522239" y="199739"/>
                      <a:pt x="479758" y="90488"/>
                      <a:pt x="392604" y="17335"/>
                    </a:cubicBezTo>
                    <a:close/>
                  </a:path>
                </a:pathLst>
              </a:custGeom>
              <a:solidFill>
                <a:srgbClr val="822757"/>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9" name="Bild 5">
              <a:extLst>
                <a:ext uri="{FF2B5EF4-FFF2-40B4-BE49-F238E27FC236}">
                  <a16:creationId xmlns:a16="http://schemas.microsoft.com/office/drawing/2014/main" id="{9CE0F04E-7AB7-43E4-B92C-43085268A5F4}"/>
                </a:ext>
              </a:extLst>
            </p:cNvPr>
            <p:cNvGrpSpPr/>
            <p:nvPr/>
          </p:nvGrpSpPr>
          <p:grpSpPr>
            <a:xfrm>
              <a:off x="4048876" y="3013444"/>
              <a:ext cx="418816" cy="872208"/>
              <a:chOff x="4048876" y="3013444"/>
              <a:chExt cx="418816" cy="872208"/>
            </a:xfrm>
            <a:solidFill>
              <a:srgbClr val="D20A11"/>
            </a:solidFill>
          </p:grpSpPr>
          <p:sp>
            <p:nvSpPr>
              <p:cNvPr id="37" name="Frihandsfigur: Form 36">
                <a:extLst>
                  <a:ext uri="{FF2B5EF4-FFF2-40B4-BE49-F238E27FC236}">
                    <a16:creationId xmlns:a16="http://schemas.microsoft.com/office/drawing/2014/main" id="{9ED14B85-5BFE-C59F-06B1-6965D5C62016}"/>
                  </a:ext>
                </a:extLst>
              </p:cNvPr>
              <p:cNvSpPr/>
              <p:nvPr/>
            </p:nvSpPr>
            <p:spPr>
              <a:xfrm>
                <a:off x="4165520" y="3013444"/>
                <a:ext cx="165068" cy="182888"/>
              </a:xfrm>
              <a:custGeom>
                <a:avLst/>
                <a:gdLst>
                  <a:gd name="connsiteX0" fmla="*/ 82486 w 165068"/>
                  <a:gd name="connsiteY0" fmla="*/ 182884 h 182888"/>
                  <a:gd name="connsiteX1" fmla="*/ 165068 w 165068"/>
                  <a:gd name="connsiteY1" fmla="*/ 90587 h 182888"/>
                  <a:gd name="connsiteX2" fmla="*/ 82582 w 165068"/>
                  <a:gd name="connsiteY2" fmla="*/ 4 h 182888"/>
                  <a:gd name="connsiteX3" fmla="*/ 0 w 165068"/>
                  <a:gd name="connsiteY3" fmla="*/ 92301 h 182888"/>
                  <a:gd name="connsiteX4" fmla="*/ 82486 w 165068"/>
                  <a:gd name="connsiteY4" fmla="*/ 182884 h 1828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068" h="182888">
                    <a:moveTo>
                      <a:pt x="82486" y="182884"/>
                    </a:moveTo>
                    <a:cubicBezTo>
                      <a:pt x="128016" y="182408"/>
                      <a:pt x="164973" y="141069"/>
                      <a:pt x="165068" y="90587"/>
                    </a:cubicBezTo>
                    <a:cubicBezTo>
                      <a:pt x="165068" y="40104"/>
                      <a:pt x="128207" y="-472"/>
                      <a:pt x="82582" y="4"/>
                    </a:cubicBezTo>
                    <a:cubicBezTo>
                      <a:pt x="37052" y="480"/>
                      <a:pt x="95" y="41819"/>
                      <a:pt x="0" y="92301"/>
                    </a:cubicBezTo>
                    <a:cubicBezTo>
                      <a:pt x="0" y="142784"/>
                      <a:pt x="36862" y="183360"/>
                      <a:pt x="82486" y="182884"/>
                    </a:cubicBezTo>
                    <a:close/>
                  </a:path>
                </a:pathLst>
              </a:custGeom>
              <a:solidFill>
                <a:srgbClr val="D20A11"/>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38" name="Frihandsfigur: Form 37">
                <a:extLst>
                  <a:ext uri="{FF2B5EF4-FFF2-40B4-BE49-F238E27FC236}">
                    <a16:creationId xmlns:a16="http://schemas.microsoft.com/office/drawing/2014/main" id="{841F9DBB-BB2F-546C-51E4-CB5666F9AFBA}"/>
                  </a:ext>
                </a:extLst>
              </p:cNvPr>
              <p:cNvSpPr/>
              <p:nvPr/>
            </p:nvSpPr>
            <p:spPr>
              <a:xfrm>
                <a:off x="4048876" y="3121666"/>
                <a:ext cx="418816" cy="763986"/>
              </a:xfrm>
              <a:custGeom>
                <a:avLst/>
                <a:gdLst>
                  <a:gd name="connsiteX0" fmla="*/ 385916 w 418816"/>
                  <a:gd name="connsiteY0" fmla="*/ 27323 h 763986"/>
                  <a:gd name="connsiteX1" fmla="*/ 340577 w 418816"/>
                  <a:gd name="connsiteY1" fmla="*/ 81 h 763986"/>
                  <a:gd name="connsiteX2" fmla="*/ 311621 w 418816"/>
                  <a:gd name="connsiteY2" fmla="*/ 36276 h 763986"/>
                  <a:gd name="connsiteX3" fmla="*/ 320193 w 418816"/>
                  <a:gd name="connsiteY3" fmla="*/ 73138 h 763986"/>
                  <a:gd name="connsiteX4" fmla="*/ 338576 w 418816"/>
                  <a:gd name="connsiteY4" fmla="*/ 111905 h 763986"/>
                  <a:gd name="connsiteX5" fmla="*/ 338291 w 418816"/>
                  <a:gd name="connsiteY5" fmla="*/ 111905 h 763986"/>
                  <a:gd name="connsiteX6" fmla="*/ 317621 w 418816"/>
                  <a:gd name="connsiteY6" fmla="*/ 107618 h 763986"/>
                  <a:gd name="connsiteX7" fmla="*/ 275235 w 418816"/>
                  <a:gd name="connsiteY7" fmla="*/ 95522 h 763986"/>
                  <a:gd name="connsiteX8" fmla="*/ 258185 w 418816"/>
                  <a:gd name="connsiteY8" fmla="*/ 91997 h 763986"/>
                  <a:gd name="connsiteX9" fmla="*/ 236087 w 418816"/>
                  <a:gd name="connsiteY9" fmla="*/ 90950 h 763986"/>
                  <a:gd name="connsiteX10" fmla="*/ 199130 w 418816"/>
                  <a:gd name="connsiteY10" fmla="*/ 89711 h 763986"/>
                  <a:gd name="connsiteX11" fmla="*/ 136932 w 418816"/>
                  <a:gd name="connsiteY11" fmla="*/ 96950 h 763986"/>
                  <a:gd name="connsiteX12" fmla="*/ 111596 w 418816"/>
                  <a:gd name="connsiteY12" fmla="*/ 109333 h 763986"/>
                  <a:gd name="connsiteX13" fmla="*/ 153 w 418816"/>
                  <a:gd name="connsiteY13" fmla="*/ 380033 h 763986"/>
                  <a:gd name="connsiteX14" fmla="*/ 36539 w 418816"/>
                  <a:gd name="connsiteY14" fmla="*/ 415371 h 763986"/>
                  <a:gd name="connsiteX15" fmla="*/ 37586 w 418816"/>
                  <a:gd name="connsiteY15" fmla="*/ 415371 h 763986"/>
                  <a:gd name="connsiteX16" fmla="*/ 72924 w 418816"/>
                  <a:gd name="connsiteY16" fmla="*/ 377843 h 763986"/>
                  <a:gd name="connsiteX17" fmla="*/ 102547 w 418816"/>
                  <a:gd name="connsiteY17" fmla="*/ 247731 h 763986"/>
                  <a:gd name="connsiteX18" fmla="*/ 102547 w 418816"/>
                  <a:gd name="connsiteY18" fmla="*/ 341362 h 763986"/>
                  <a:gd name="connsiteX19" fmla="*/ 103785 w 418816"/>
                  <a:gd name="connsiteY19" fmla="*/ 354602 h 763986"/>
                  <a:gd name="connsiteX20" fmla="*/ 94546 w 418816"/>
                  <a:gd name="connsiteY20" fmla="*/ 535958 h 763986"/>
                  <a:gd name="connsiteX21" fmla="*/ 95308 w 418816"/>
                  <a:gd name="connsiteY21" fmla="*/ 549007 h 763986"/>
                  <a:gd name="connsiteX22" fmla="*/ 86735 w 418816"/>
                  <a:gd name="connsiteY22" fmla="*/ 721981 h 763986"/>
                  <a:gd name="connsiteX23" fmla="*/ 124740 w 418816"/>
                  <a:gd name="connsiteY23" fmla="*/ 763986 h 763986"/>
                  <a:gd name="connsiteX24" fmla="*/ 126740 w 418816"/>
                  <a:gd name="connsiteY24" fmla="*/ 763986 h 763986"/>
                  <a:gd name="connsiteX25" fmla="*/ 166745 w 418816"/>
                  <a:gd name="connsiteY25" fmla="*/ 725886 h 763986"/>
                  <a:gd name="connsiteX26" fmla="*/ 178747 w 418816"/>
                  <a:gd name="connsiteY26" fmla="*/ 484808 h 763986"/>
                  <a:gd name="connsiteX27" fmla="*/ 189510 w 418816"/>
                  <a:gd name="connsiteY27" fmla="*/ 411275 h 763986"/>
                  <a:gd name="connsiteX28" fmla="*/ 198940 w 418816"/>
                  <a:gd name="connsiteY28" fmla="*/ 411466 h 763986"/>
                  <a:gd name="connsiteX29" fmla="*/ 207893 w 418816"/>
                  <a:gd name="connsiteY29" fmla="*/ 411371 h 763986"/>
                  <a:gd name="connsiteX30" fmla="*/ 211037 w 418816"/>
                  <a:gd name="connsiteY30" fmla="*/ 565295 h 763986"/>
                  <a:gd name="connsiteX31" fmla="*/ 215037 w 418816"/>
                  <a:gd name="connsiteY31" fmla="*/ 718552 h 763986"/>
                  <a:gd name="connsiteX32" fmla="*/ 254947 w 418816"/>
                  <a:gd name="connsiteY32" fmla="*/ 755795 h 763986"/>
                  <a:gd name="connsiteX33" fmla="*/ 257804 w 418816"/>
                  <a:gd name="connsiteY33" fmla="*/ 755604 h 763986"/>
                  <a:gd name="connsiteX34" fmla="*/ 294952 w 418816"/>
                  <a:gd name="connsiteY34" fmla="*/ 712837 h 763986"/>
                  <a:gd name="connsiteX35" fmla="*/ 291237 w 418816"/>
                  <a:gd name="connsiteY35" fmla="*/ 564437 h 763986"/>
                  <a:gd name="connsiteX36" fmla="*/ 286284 w 418816"/>
                  <a:gd name="connsiteY36" fmla="*/ 376223 h 763986"/>
                  <a:gd name="connsiteX37" fmla="*/ 290380 w 418816"/>
                  <a:gd name="connsiteY37" fmla="*/ 351458 h 763986"/>
                  <a:gd name="connsiteX38" fmla="*/ 293142 w 418816"/>
                  <a:gd name="connsiteY38" fmla="*/ 183914 h 763986"/>
                  <a:gd name="connsiteX39" fmla="*/ 337910 w 418816"/>
                  <a:gd name="connsiteY39" fmla="*/ 191915 h 763986"/>
                  <a:gd name="connsiteX40" fmla="*/ 406680 w 418816"/>
                  <a:gd name="connsiteY40" fmla="*/ 157815 h 763986"/>
                  <a:gd name="connsiteX41" fmla="*/ 385820 w 418816"/>
                  <a:gd name="connsiteY41" fmla="*/ 26942 h 763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418816" h="763986">
                    <a:moveTo>
                      <a:pt x="385916" y="27323"/>
                    </a:moveTo>
                    <a:cubicBezTo>
                      <a:pt x="385916" y="27323"/>
                      <a:pt x="370961" y="-1729"/>
                      <a:pt x="340577" y="81"/>
                    </a:cubicBezTo>
                    <a:cubicBezTo>
                      <a:pt x="310192" y="1891"/>
                      <a:pt x="311621" y="36276"/>
                      <a:pt x="311621" y="36276"/>
                    </a:cubicBezTo>
                    <a:cubicBezTo>
                      <a:pt x="308763" y="47611"/>
                      <a:pt x="313526" y="63613"/>
                      <a:pt x="320193" y="73138"/>
                    </a:cubicBezTo>
                    <a:cubicBezTo>
                      <a:pt x="334766" y="94093"/>
                      <a:pt x="338100" y="105904"/>
                      <a:pt x="338576" y="111905"/>
                    </a:cubicBezTo>
                    <a:lnTo>
                      <a:pt x="338291" y="111905"/>
                    </a:lnTo>
                    <a:cubicBezTo>
                      <a:pt x="331909" y="111905"/>
                      <a:pt x="323051" y="110381"/>
                      <a:pt x="317621" y="107618"/>
                    </a:cubicBezTo>
                    <a:cubicBezTo>
                      <a:pt x="300762" y="99141"/>
                      <a:pt x="286570" y="97141"/>
                      <a:pt x="275235" y="95522"/>
                    </a:cubicBezTo>
                    <a:cubicBezTo>
                      <a:pt x="269996" y="94855"/>
                      <a:pt x="264472" y="94188"/>
                      <a:pt x="258185" y="91997"/>
                    </a:cubicBezTo>
                    <a:cubicBezTo>
                      <a:pt x="250756" y="89426"/>
                      <a:pt x="243231" y="89330"/>
                      <a:pt x="236087" y="90950"/>
                    </a:cubicBezTo>
                    <a:cubicBezTo>
                      <a:pt x="224657" y="89902"/>
                      <a:pt x="212180" y="89711"/>
                      <a:pt x="199130" y="89711"/>
                    </a:cubicBezTo>
                    <a:cubicBezTo>
                      <a:pt x="175889" y="89711"/>
                      <a:pt x="153982" y="90950"/>
                      <a:pt x="136932" y="96950"/>
                    </a:cubicBezTo>
                    <a:cubicBezTo>
                      <a:pt x="127502" y="97522"/>
                      <a:pt x="118263" y="101618"/>
                      <a:pt x="111596" y="109333"/>
                    </a:cubicBezTo>
                    <a:cubicBezTo>
                      <a:pt x="54541" y="175055"/>
                      <a:pt x="-3371" y="258590"/>
                      <a:pt x="153" y="380033"/>
                    </a:cubicBezTo>
                    <a:cubicBezTo>
                      <a:pt x="725" y="399750"/>
                      <a:pt x="16917" y="415371"/>
                      <a:pt x="36539" y="415371"/>
                    </a:cubicBezTo>
                    <a:lnTo>
                      <a:pt x="37586" y="415371"/>
                    </a:lnTo>
                    <a:cubicBezTo>
                      <a:pt x="57684" y="414800"/>
                      <a:pt x="73496" y="397940"/>
                      <a:pt x="72924" y="377843"/>
                    </a:cubicBezTo>
                    <a:cubicBezTo>
                      <a:pt x="71400" y="327360"/>
                      <a:pt x="83497" y="285069"/>
                      <a:pt x="102547" y="247731"/>
                    </a:cubicBezTo>
                    <a:lnTo>
                      <a:pt x="102547" y="341362"/>
                    </a:lnTo>
                    <a:cubicBezTo>
                      <a:pt x="102547" y="346124"/>
                      <a:pt x="103023" y="350411"/>
                      <a:pt x="103785" y="354602"/>
                    </a:cubicBezTo>
                    <a:lnTo>
                      <a:pt x="94546" y="535958"/>
                    </a:lnTo>
                    <a:cubicBezTo>
                      <a:pt x="94070" y="541482"/>
                      <a:pt x="94355" y="545673"/>
                      <a:pt x="95308" y="549007"/>
                    </a:cubicBezTo>
                    <a:lnTo>
                      <a:pt x="86735" y="721981"/>
                    </a:lnTo>
                    <a:cubicBezTo>
                      <a:pt x="85688" y="744079"/>
                      <a:pt x="102737" y="762843"/>
                      <a:pt x="124740" y="763986"/>
                    </a:cubicBezTo>
                    <a:cubicBezTo>
                      <a:pt x="125407" y="763986"/>
                      <a:pt x="126074" y="763986"/>
                      <a:pt x="126740" y="763986"/>
                    </a:cubicBezTo>
                    <a:cubicBezTo>
                      <a:pt x="147981" y="763986"/>
                      <a:pt x="165698" y="747222"/>
                      <a:pt x="166745" y="725886"/>
                    </a:cubicBezTo>
                    <a:lnTo>
                      <a:pt x="178747" y="484808"/>
                    </a:lnTo>
                    <a:lnTo>
                      <a:pt x="189510" y="411275"/>
                    </a:lnTo>
                    <a:cubicBezTo>
                      <a:pt x="192653" y="411466"/>
                      <a:pt x="195797" y="411466"/>
                      <a:pt x="198940" y="411466"/>
                    </a:cubicBezTo>
                    <a:cubicBezTo>
                      <a:pt x="202083" y="411466"/>
                      <a:pt x="204941" y="411466"/>
                      <a:pt x="207893" y="411371"/>
                    </a:cubicBezTo>
                    <a:cubicBezTo>
                      <a:pt x="210084" y="459662"/>
                      <a:pt x="210560" y="514526"/>
                      <a:pt x="211037" y="565295"/>
                    </a:cubicBezTo>
                    <a:cubicBezTo>
                      <a:pt x="211608" y="623969"/>
                      <a:pt x="212180" y="679214"/>
                      <a:pt x="215037" y="718552"/>
                    </a:cubicBezTo>
                    <a:cubicBezTo>
                      <a:pt x="216466" y="739602"/>
                      <a:pt x="234087" y="755795"/>
                      <a:pt x="254947" y="755795"/>
                    </a:cubicBezTo>
                    <a:cubicBezTo>
                      <a:pt x="255899" y="755795"/>
                      <a:pt x="256947" y="755795"/>
                      <a:pt x="257804" y="755604"/>
                    </a:cubicBezTo>
                    <a:cubicBezTo>
                      <a:pt x="279902" y="754080"/>
                      <a:pt x="296571" y="734935"/>
                      <a:pt x="294952" y="712837"/>
                    </a:cubicBezTo>
                    <a:cubicBezTo>
                      <a:pt x="292285" y="674642"/>
                      <a:pt x="291713" y="621206"/>
                      <a:pt x="291237" y="564437"/>
                    </a:cubicBezTo>
                    <a:cubicBezTo>
                      <a:pt x="290570" y="499191"/>
                      <a:pt x="289999" y="432230"/>
                      <a:pt x="286284" y="376223"/>
                    </a:cubicBezTo>
                    <a:cubicBezTo>
                      <a:pt x="288951" y="369365"/>
                      <a:pt x="290380" y="361174"/>
                      <a:pt x="290380" y="351458"/>
                    </a:cubicBezTo>
                    <a:lnTo>
                      <a:pt x="293142" y="183914"/>
                    </a:lnTo>
                    <a:cubicBezTo>
                      <a:pt x="306477" y="188771"/>
                      <a:pt x="322193" y="191915"/>
                      <a:pt x="337910" y="191915"/>
                    </a:cubicBezTo>
                    <a:cubicBezTo>
                      <a:pt x="364865" y="191915"/>
                      <a:pt x="391821" y="182866"/>
                      <a:pt x="406680" y="157815"/>
                    </a:cubicBezTo>
                    <a:cubicBezTo>
                      <a:pt x="428111" y="121620"/>
                      <a:pt x="421158" y="77615"/>
                      <a:pt x="385820" y="26942"/>
                    </a:cubicBezTo>
                    <a:close/>
                  </a:path>
                </a:pathLst>
              </a:custGeom>
              <a:solidFill>
                <a:srgbClr val="D20A11"/>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sp>
          <p:nvSpPr>
            <p:cNvPr id="25" name="Frihandsfigur: Form 24">
              <a:extLst>
                <a:ext uri="{FF2B5EF4-FFF2-40B4-BE49-F238E27FC236}">
                  <a16:creationId xmlns:a16="http://schemas.microsoft.com/office/drawing/2014/main" id="{06A5EDBB-BFC5-8326-D6EF-DE651D41BA62}"/>
                </a:ext>
              </a:extLst>
            </p:cNvPr>
            <p:cNvSpPr/>
            <p:nvPr/>
          </p:nvSpPr>
          <p:spPr>
            <a:xfrm>
              <a:off x="4501467" y="2990207"/>
              <a:ext cx="73914" cy="73913"/>
            </a:xfrm>
            <a:custGeom>
              <a:avLst/>
              <a:gdLst>
                <a:gd name="connsiteX0" fmla="*/ 0 w 73914"/>
                <a:gd name="connsiteY0" fmla="*/ 0 h 73913"/>
                <a:gd name="connsiteX1" fmla="*/ 73914 w 73914"/>
                <a:gd name="connsiteY1" fmla="*/ 0 h 73913"/>
                <a:gd name="connsiteX2" fmla="*/ 73914 w 73914"/>
                <a:gd name="connsiteY2" fmla="*/ 73914 h 73913"/>
                <a:gd name="connsiteX3" fmla="*/ 0 w 73914"/>
                <a:gd name="connsiteY3" fmla="*/ 73914 h 73913"/>
              </a:gdLst>
              <a:ahLst/>
              <a:cxnLst>
                <a:cxn ang="0">
                  <a:pos x="connsiteX0" y="connsiteY0"/>
                </a:cxn>
                <a:cxn ang="0">
                  <a:pos x="connsiteX1" y="connsiteY1"/>
                </a:cxn>
                <a:cxn ang="0">
                  <a:pos x="connsiteX2" y="connsiteY2"/>
                </a:cxn>
                <a:cxn ang="0">
                  <a:pos x="connsiteX3" y="connsiteY3"/>
                </a:cxn>
              </a:cxnLst>
              <a:rect l="l" t="t" r="r" b="b"/>
              <a:pathLst>
                <a:path w="73914" h="73913">
                  <a:moveTo>
                    <a:pt x="0" y="0"/>
                  </a:moveTo>
                  <a:lnTo>
                    <a:pt x="73914" y="0"/>
                  </a:lnTo>
                  <a:lnTo>
                    <a:pt x="73914" y="73914"/>
                  </a:lnTo>
                  <a:lnTo>
                    <a:pt x="0" y="73914"/>
                  </a:lnTo>
                  <a:close/>
                </a:path>
              </a:pathLst>
            </a:custGeom>
            <a:solidFill>
              <a:srgbClr val="FFFFFF"/>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26" name="Frihandsfigur: Form 25">
              <a:extLst>
                <a:ext uri="{FF2B5EF4-FFF2-40B4-BE49-F238E27FC236}">
                  <a16:creationId xmlns:a16="http://schemas.microsoft.com/office/drawing/2014/main" id="{5BD28613-18BB-E1A6-D247-4A5590EAC667}"/>
                </a:ext>
              </a:extLst>
            </p:cNvPr>
            <p:cNvSpPr/>
            <p:nvPr/>
          </p:nvSpPr>
          <p:spPr>
            <a:xfrm>
              <a:off x="4593859" y="2998684"/>
              <a:ext cx="73914" cy="73913"/>
            </a:xfrm>
            <a:custGeom>
              <a:avLst/>
              <a:gdLst>
                <a:gd name="connsiteX0" fmla="*/ 0 w 73914"/>
                <a:gd name="connsiteY0" fmla="*/ 0 h 73913"/>
                <a:gd name="connsiteX1" fmla="*/ 73914 w 73914"/>
                <a:gd name="connsiteY1" fmla="*/ 0 h 73913"/>
                <a:gd name="connsiteX2" fmla="*/ 73914 w 73914"/>
                <a:gd name="connsiteY2" fmla="*/ 73914 h 73913"/>
                <a:gd name="connsiteX3" fmla="*/ 0 w 73914"/>
                <a:gd name="connsiteY3" fmla="*/ 73914 h 73913"/>
              </a:gdLst>
              <a:ahLst/>
              <a:cxnLst>
                <a:cxn ang="0">
                  <a:pos x="connsiteX0" y="connsiteY0"/>
                </a:cxn>
                <a:cxn ang="0">
                  <a:pos x="connsiteX1" y="connsiteY1"/>
                </a:cxn>
                <a:cxn ang="0">
                  <a:pos x="connsiteX2" y="connsiteY2"/>
                </a:cxn>
                <a:cxn ang="0">
                  <a:pos x="connsiteX3" y="connsiteY3"/>
                </a:cxn>
              </a:cxnLst>
              <a:rect l="l" t="t" r="r" b="b"/>
              <a:pathLst>
                <a:path w="73914" h="73913">
                  <a:moveTo>
                    <a:pt x="0" y="0"/>
                  </a:moveTo>
                  <a:lnTo>
                    <a:pt x="73914" y="0"/>
                  </a:lnTo>
                  <a:lnTo>
                    <a:pt x="73914" y="73914"/>
                  </a:lnTo>
                  <a:lnTo>
                    <a:pt x="0" y="73914"/>
                  </a:lnTo>
                  <a:close/>
                </a:path>
              </a:pathLst>
            </a:custGeom>
            <a:solidFill>
              <a:srgbClr val="FFFFFF"/>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27" name="Frihandsfigur: Form 26">
              <a:extLst>
                <a:ext uri="{FF2B5EF4-FFF2-40B4-BE49-F238E27FC236}">
                  <a16:creationId xmlns:a16="http://schemas.microsoft.com/office/drawing/2014/main" id="{7194DDA8-AB48-2342-FF1F-CDDBFB11A39F}"/>
                </a:ext>
              </a:extLst>
            </p:cNvPr>
            <p:cNvSpPr/>
            <p:nvPr/>
          </p:nvSpPr>
          <p:spPr>
            <a:xfrm>
              <a:off x="4701111" y="2990207"/>
              <a:ext cx="73914" cy="73913"/>
            </a:xfrm>
            <a:custGeom>
              <a:avLst/>
              <a:gdLst>
                <a:gd name="connsiteX0" fmla="*/ 0 w 73914"/>
                <a:gd name="connsiteY0" fmla="*/ 0 h 73913"/>
                <a:gd name="connsiteX1" fmla="*/ 73914 w 73914"/>
                <a:gd name="connsiteY1" fmla="*/ 0 h 73913"/>
                <a:gd name="connsiteX2" fmla="*/ 73914 w 73914"/>
                <a:gd name="connsiteY2" fmla="*/ 73914 h 73913"/>
                <a:gd name="connsiteX3" fmla="*/ 0 w 73914"/>
                <a:gd name="connsiteY3" fmla="*/ 73914 h 73913"/>
              </a:gdLst>
              <a:ahLst/>
              <a:cxnLst>
                <a:cxn ang="0">
                  <a:pos x="connsiteX0" y="connsiteY0"/>
                </a:cxn>
                <a:cxn ang="0">
                  <a:pos x="connsiteX1" y="connsiteY1"/>
                </a:cxn>
                <a:cxn ang="0">
                  <a:pos x="connsiteX2" y="connsiteY2"/>
                </a:cxn>
                <a:cxn ang="0">
                  <a:pos x="connsiteX3" y="connsiteY3"/>
                </a:cxn>
              </a:cxnLst>
              <a:rect l="l" t="t" r="r" b="b"/>
              <a:pathLst>
                <a:path w="73914" h="73913">
                  <a:moveTo>
                    <a:pt x="0" y="0"/>
                  </a:moveTo>
                  <a:lnTo>
                    <a:pt x="73914" y="0"/>
                  </a:lnTo>
                  <a:lnTo>
                    <a:pt x="73914" y="73914"/>
                  </a:lnTo>
                  <a:lnTo>
                    <a:pt x="0" y="73914"/>
                  </a:lnTo>
                  <a:close/>
                </a:path>
              </a:pathLst>
            </a:custGeom>
            <a:solidFill>
              <a:srgbClr val="FFFFFF"/>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28" name="Frihandsfigur: Form 27">
              <a:extLst>
                <a:ext uri="{FF2B5EF4-FFF2-40B4-BE49-F238E27FC236}">
                  <a16:creationId xmlns:a16="http://schemas.microsoft.com/office/drawing/2014/main" id="{595D9067-318E-D93D-9DF6-531A96A4B103}"/>
                </a:ext>
              </a:extLst>
            </p:cNvPr>
            <p:cNvSpPr/>
            <p:nvPr/>
          </p:nvSpPr>
          <p:spPr>
            <a:xfrm>
              <a:off x="4802647" y="2998684"/>
              <a:ext cx="73914" cy="73913"/>
            </a:xfrm>
            <a:custGeom>
              <a:avLst/>
              <a:gdLst>
                <a:gd name="connsiteX0" fmla="*/ 0 w 73914"/>
                <a:gd name="connsiteY0" fmla="*/ 0 h 73913"/>
                <a:gd name="connsiteX1" fmla="*/ 73914 w 73914"/>
                <a:gd name="connsiteY1" fmla="*/ 0 h 73913"/>
                <a:gd name="connsiteX2" fmla="*/ 73914 w 73914"/>
                <a:gd name="connsiteY2" fmla="*/ 73914 h 73913"/>
                <a:gd name="connsiteX3" fmla="*/ 0 w 73914"/>
                <a:gd name="connsiteY3" fmla="*/ 73914 h 73913"/>
              </a:gdLst>
              <a:ahLst/>
              <a:cxnLst>
                <a:cxn ang="0">
                  <a:pos x="connsiteX0" y="connsiteY0"/>
                </a:cxn>
                <a:cxn ang="0">
                  <a:pos x="connsiteX1" y="connsiteY1"/>
                </a:cxn>
                <a:cxn ang="0">
                  <a:pos x="connsiteX2" y="connsiteY2"/>
                </a:cxn>
                <a:cxn ang="0">
                  <a:pos x="connsiteX3" y="connsiteY3"/>
                </a:cxn>
              </a:cxnLst>
              <a:rect l="l" t="t" r="r" b="b"/>
              <a:pathLst>
                <a:path w="73914" h="73913">
                  <a:moveTo>
                    <a:pt x="0" y="0"/>
                  </a:moveTo>
                  <a:lnTo>
                    <a:pt x="73914" y="0"/>
                  </a:lnTo>
                  <a:lnTo>
                    <a:pt x="73914" y="73914"/>
                  </a:lnTo>
                  <a:lnTo>
                    <a:pt x="0" y="73914"/>
                  </a:lnTo>
                  <a:close/>
                </a:path>
              </a:pathLst>
            </a:custGeom>
            <a:solidFill>
              <a:srgbClr val="FFFFFF"/>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29" name="Frihandsfigur: Form 28">
              <a:extLst>
                <a:ext uri="{FF2B5EF4-FFF2-40B4-BE49-F238E27FC236}">
                  <a16:creationId xmlns:a16="http://schemas.microsoft.com/office/drawing/2014/main" id="{A8988B73-C04C-EC5A-6812-A6813807B4DB}"/>
                </a:ext>
              </a:extLst>
            </p:cNvPr>
            <p:cNvSpPr/>
            <p:nvPr/>
          </p:nvSpPr>
          <p:spPr>
            <a:xfrm>
              <a:off x="4701111" y="3120985"/>
              <a:ext cx="73914" cy="73913"/>
            </a:xfrm>
            <a:custGeom>
              <a:avLst/>
              <a:gdLst>
                <a:gd name="connsiteX0" fmla="*/ 0 w 73914"/>
                <a:gd name="connsiteY0" fmla="*/ 0 h 73913"/>
                <a:gd name="connsiteX1" fmla="*/ 73914 w 73914"/>
                <a:gd name="connsiteY1" fmla="*/ 0 h 73913"/>
                <a:gd name="connsiteX2" fmla="*/ 73914 w 73914"/>
                <a:gd name="connsiteY2" fmla="*/ 73914 h 73913"/>
                <a:gd name="connsiteX3" fmla="*/ 0 w 73914"/>
                <a:gd name="connsiteY3" fmla="*/ 73914 h 73913"/>
              </a:gdLst>
              <a:ahLst/>
              <a:cxnLst>
                <a:cxn ang="0">
                  <a:pos x="connsiteX0" y="connsiteY0"/>
                </a:cxn>
                <a:cxn ang="0">
                  <a:pos x="connsiteX1" y="connsiteY1"/>
                </a:cxn>
                <a:cxn ang="0">
                  <a:pos x="connsiteX2" y="connsiteY2"/>
                </a:cxn>
                <a:cxn ang="0">
                  <a:pos x="connsiteX3" y="connsiteY3"/>
                </a:cxn>
              </a:cxnLst>
              <a:rect l="l" t="t" r="r" b="b"/>
              <a:pathLst>
                <a:path w="73914" h="73913">
                  <a:moveTo>
                    <a:pt x="0" y="0"/>
                  </a:moveTo>
                  <a:lnTo>
                    <a:pt x="73914" y="0"/>
                  </a:lnTo>
                  <a:lnTo>
                    <a:pt x="73914" y="73914"/>
                  </a:lnTo>
                  <a:lnTo>
                    <a:pt x="0" y="73914"/>
                  </a:lnTo>
                  <a:close/>
                </a:path>
              </a:pathLst>
            </a:custGeom>
            <a:solidFill>
              <a:srgbClr val="FFFFFF"/>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30" name="Frihandsfigur: Form 29">
              <a:extLst>
                <a:ext uri="{FF2B5EF4-FFF2-40B4-BE49-F238E27FC236}">
                  <a16:creationId xmlns:a16="http://schemas.microsoft.com/office/drawing/2014/main" id="{67113238-3191-DB61-902E-A1F30234B87F}"/>
                </a:ext>
              </a:extLst>
            </p:cNvPr>
            <p:cNvSpPr/>
            <p:nvPr/>
          </p:nvSpPr>
          <p:spPr>
            <a:xfrm>
              <a:off x="4611480" y="3109174"/>
              <a:ext cx="73914" cy="73913"/>
            </a:xfrm>
            <a:custGeom>
              <a:avLst/>
              <a:gdLst>
                <a:gd name="connsiteX0" fmla="*/ 0 w 73914"/>
                <a:gd name="connsiteY0" fmla="*/ 0 h 73913"/>
                <a:gd name="connsiteX1" fmla="*/ 73914 w 73914"/>
                <a:gd name="connsiteY1" fmla="*/ 0 h 73913"/>
                <a:gd name="connsiteX2" fmla="*/ 73914 w 73914"/>
                <a:gd name="connsiteY2" fmla="*/ 73914 h 73913"/>
                <a:gd name="connsiteX3" fmla="*/ 0 w 73914"/>
                <a:gd name="connsiteY3" fmla="*/ 73914 h 73913"/>
              </a:gdLst>
              <a:ahLst/>
              <a:cxnLst>
                <a:cxn ang="0">
                  <a:pos x="connsiteX0" y="connsiteY0"/>
                </a:cxn>
                <a:cxn ang="0">
                  <a:pos x="connsiteX1" y="connsiteY1"/>
                </a:cxn>
                <a:cxn ang="0">
                  <a:pos x="connsiteX2" y="connsiteY2"/>
                </a:cxn>
                <a:cxn ang="0">
                  <a:pos x="connsiteX3" y="connsiteY3"/>
                </a:cxn>
              </a:cxnLst>
              <a:rect l="l" t="t" r="r" b="b"/>
              <a:pathLst>
                <a:path w="73914" h="73913">
                  <a:moveTo>
                    <a:pt x="0" y="0"/>
                  </a:moveTo>
                  <a:lnTo>
                    <a:pt x="73914" y="0"/>
                  </a:lnTo>
                  <a:lnTo>
                    <a:pt x="73914" y="73914"/>
                  </a:lnTo>
                  <a:lnTo>
                    <a:pt x="0" y="73914"/>
                  </a:lnTo>
                  <a:close/>
                </a:path>
              </a:pathLst>
            </a:custGeom>
            <a:solidFill>
              <a:srgbClr val="FFFFFF"/>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sp>
        <p:nvSpPr>
          <p:cNvPr id="8" name="Ellips 7">
            <a:extLst>
              <a:ext uri="{FF2B5EF4-FFF2-40B4-BE49-F238E27FC236}">
                <a16:creationId xmlns:a16="http://schemas.microsoft.com/office/drawing/2014/main" id="{065D80F2-24B5-14AB-D51E-DEED1CE900CE}"/>
              </a:ext>
            </a:extLst>
          </p:cNvPr>
          <p:cNvSpPr/>
          <p:nvPr/>
        </p:nvSpPr>
        <p:spPr>
          <a:xfrm>
            <a:off x="910608" y="2987235"/>
            <a:ext cx="1565859" cy="15658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sv-SE" sz="3200" b="1" i="0" u="none" strike="noStrike" kern="1200" cap="none" spc="0" normalizeH="0" baseline="0" noProof="0" dirty="0">
                <a:ln>
                  <a:noFill/>
                </a:ln>
                <a:solidFill>
                  <a:prstClr val="white"/>
                </a:solidFill>
                <a:effectLst/>
                <a:uLnTx/>
                <a:uFillTx/>
                <a:latin typeface="Century Gothic"/>
                <a:ea typeface="+mn-ea"/>
                <a:cs typeface="+mn-cs"/>
              </a:rPr>
              <a:t>30</a:t>
            </a:r>
            <a:r>
              <a:rPr kumimoji="0" lang="sv-SE" sz="2000" b="1" i="0" u="none" strike="noStrike" kern="1200" cap="none" spc="0" normalizeH="0" baseline="0" noProof="0" dirty="0">
                <a:ln>
                  <a:noFill/>
                </a:ln>
                <a:solidFill>
                  <a:prstClr val="white"/>
                </a:solidFill>
                <a:effectLst/>
                <a:uLnTx/>
                <a:uFillTx/>
                <a:latin typeface="Century Gothic"/>
                <a:ea typeface="+mn-ea"/>
                <a:cs typeface="+mn-cs"/>
              </a:rPr>
              <a:t> minuter</a:t>
            </a:r>
          </a:p>
        </p:txBody>
      </p:sp>
      <p:pic>
        <p:nvPicPr>
          <p:cNvPr id="12" name="Bildobjekt 11" descr="MSB Logotyp">
            <a:extLst>
              <a:ext uri="{FF2B5EF4-FFF2-40B4-BE49-F238E27FC236}">
                <a16:creationId xmlns:a16="http://schemas.microsoft.com/office/drawing/2014/main" id="{34F314DF-4F2F-E844-F511-95E67D00AA88}"/>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4254636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22" presetClass="entr" presetSubtype="8" fill="hold" grpId="0" nodeType="withEffect">
                                  <p:stCondLst>
                                    <p:cond delay="250"/>
                                  </p:stCondLst>
                                  <p:childTnLst>
                                    <p:set>
                                      <p:cBhvr>
                                        <p:cTn id="16" dur="1" fill="hold">
                                          <p:stCondLst>
                                            <p:cond delay="0"/>
                                          </p:stCondLst>
                                        </p:cTn>
                                        <p:tgtEl>
                                          <p:spTgt spid="21"/>
                                        </p:tgtEl>
                                        <p:attrNameLst>
                                          <p:attrName>style.visibility</p:attrName>
                                        </p:attrNameLst>
                                      </p:cBhvr>
                                      <p:to>
                                        <p:strVal val="visible"/>
                                      </p:to>
                                    </p:set>
                                    <p:animEffect transition="in" filter="wipe(left)">
                                      <p:cBhvr>
                                        <p:cTn id="17" dur="750"/>
                                        <p:tgtEl>
                                          <p:spTgt spid="21"/>
                                        </p:tgtEl>
                                      </p:cBhvr>
                                    </p:animEffect>
                                  </p:childTnLst>
                                </p:cTn>
                              </p:par>
                              <p:par>
                                <p:cTn id="18" presetID="10" presetClass="entr" presetSubtype="0" fill="hold" grpId="0" nodeType="withEffect">
                                  <p:stCondLst>
                                    <p:cond delay="750"/>
                                  </p:stCondLst>
                                  <p:childTnLst>
                                    <p:set>
                                      <p:cBhvr>
                                        <p:cTn id="19" dur="1" fill="hold">
                                          <p:stCondLst>
                                            <p:cond delay="0"/>
                                          </p:stCondLst>
                                        </p:cTn>
                                        <p:tgtEl>
                                          <p:spTgt spid="20">
                                            <p:txEl>
                                              <p:pRg st="0" end="0"/>
                                            </p:txEl>
                                          </p:spTgt>
                                        </p:tgtEl>
                                        <p:attrNameLst>
                                          <p:attrName>style.visibility</p:attrName>
                                        </p:attrNameLst>
                                      </p:cBhvr>
                                      <p:to>
                                        <p:strVal val="visible"/>
                                      </p:to>
                                    </p:set>
                                    <p:animEffect transition="in" filter="fade">
                                      <p:cBhvr>
                                        <p:cTn id="20" dur="750"/>
                                        <p:tgtEl>
                                          <p:spTgt spid="20">
                                            <p:txEl>
                                              <p:pRg st="0" end="0"/>
                                            </p:txEl>
                                          </p:spTgt>
                                        </p:tgtEl>
                                      </p:cBhvr>
                                    </p:animEffect>
                                  </p:childTnLst>
                                </p:cTn>
                              </p:par>
                            </p:childTnLst>
                          </p:cTn>
                        </p:par>
                        <p:par>
                          <p:cTn id="21" fill="hold">
                            <p:stCondLst>
                              <p:cond delay="1500"/>
                            </p:stCondLst>
                            <p:childTnLst>
                              <p:par>
                                <p:cTn id="22" presetID="10" presetClass="entr" presetSubtype="0" fill="hold"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500"/>
                                        <p:tgtEl>
                                          <p:spTgt spid="3"/>
                                        </p:tgtEl>
                                      </p:cBhvr>
                                    </p:animEffect>
                                  </p:childTnLst>
                                </p:cTn>
                              </p:par>
                            </p:childTnLst>
                          </p:cTn>
                        </p:par>
                        <p:par>
                          <p:cTn id="25" fill="hold">
                            <p:stCondLst>
                              <p:cond delay="2000"/>
                            </p:stCondLst>
                            <p:childTnLst>
                              <p:par>
                                <p:cTn id="26" presetID="53" presetClass="entr" presetSubtype="16" fill="hold" grpId="0" nodeType="after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500" fill="hold"/>
                                        <p:tgtEl>
                                          <p:spTgt spid="8"/>
                                        </p:tgtEl>
                                        <p:attrNameLst>
                                          <p:attrName>ppt_w</p:attrName>
                                        </p:attrNameLst>
                                      </p:cBhvr>
                                      <p:tavLst>
                                        <p:tav tm="0">
                                          <p:val>
                                            <p:fltVal val="0"/>
                                          </p:val>
                                        </p:tav>
                                        <p:tav tm="100000">
                                          <p:val>
                                            <p:strVal val="#ppt_w"/>
                                          </p:val>
                                        </p:tav>
                                      </p:tavLst>
                                    </p:anim>
                                    <p:anim calcmode="lin" valueType="num">
                                      <p:cBhvr>
                                        <p:cTn id="29" dur="500" fill="hold"/>
                                        <p:tgtEl>
                                          <p:spTgt spid="8"/>
                                        </p:tgtEl>
                                        <p:attrNameLst>
                                          <p:attrName>ppt_h</p:attrName>
                                        </p:attrNameLst>
                                      </p:cBhvr>
                                      <p:tavLst>
                                        <p:tav tm="0">
                                          <p:val>
                                            <p:fltVal val="0"/>
                                          </p:val>
                                        </p:tav>
                                        <p:tav tm="100000">
                                          <p:val>
                                            <p:strVal val="#ppt_h"/>
                                          </p:val>
                                        </p:tav>
                                      </p:tavLst>
                                    </p:anim>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fade">
                                      <p:cBhvr>
                                        <p:cTn id="35" dur="500"/>
                                        <p:tgtEl>
                                          <p:spTgt spid="18"/>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6">
                                            <p:txEl>
                                              <p:pRg st="1" end="1"/>
                                            </p:txEl>
                                          </p:spTgt>
                                        </p:tgtEl>
                                        <p:attrNameLst>
                                          <p:attrName>style.visibility</p:attrName>
                                        </p:attrNameLst>
                                      </p:cBhvr>
                                      <p:to>
                                        <p:strVal val="visible"/>
                                      </p:to>
                                    </p:set>
                                    <p:animEffect transition="in" filter="fade">
                                      <p:cBhvr>
                                        <p:cTn id="38" dur="500"/>
                                        <p:tgtEl>
                                          <p:spTgt spid="6">
                                            <p:txEl>
                                              <p:pRg st="1" end="1"/>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6">
                                            <p:txEl>
                                              <p:pRg st="2" end="2"/>
                                            </p:txEl>
                                          </p:spTgt>
                                        </p:tgtEl>
                                        <p:attrNameLst>
                                          <p:attrName>style.visibility</p:attrName>
                                        </p:attrNameLst>
                                      </p:cBhvr>
                                      <p:to>
                                        <p:strVal val="visible"/>
                                      </p:to>
                                    </p:set>
                                    <p:animEffect transition="in" filter="fade">
                                      <p:cBhvr>
                                        <p:cTn id="41" dur="500"/>
                                        <p:tgtEl>
                                          <p:spTgt spid="6">
                                            <p:txEl>
                                              <p:pRg st="2" end="2"/>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6">
                                            <p:txEl>
                                              <p:pRg st="3" end="3"/>
                                            </p:txEl>
                                          </p:spTgt>
                                        </p:tgtEl>
                                        <p:attrNameLst>
                                          <p:attrName>style.visibility</p:attrName>
                                        </p:attrNameLst>
                                      </p:cBhvr>
                                      <p:to>
                                        <p:strVal val="visible"/>
                                      </p:to>
                                    </p:set>
                                    <p:animEffect transition="in" filter="fade">
                                      <p:cBhvr>
                                        <p:cTn id="44" dur="500"/>
                                        <p:tgtEl>
                                          <p:spTgt spid="6">
                                            <p:txEl>
                                              <p:pRg st="3" end="3"/>
                                            </p:tx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6">
                                            <p:txEl>
                                              <p:pRg st="4" end="4"/>
                                            </p:txEl>
                                          </p:spTgt>
                                        </p:tgtEl>
                                        <p:attrNameLst>
                                          <p:attrName>style.visibility</p:attrName>
                                        </p:attrNameLst>
                                      </p:cBhvr>
                                      <p:to>
                                        <p:strVal val="visible"/>
                                      </p:to>
                                    </p:set>
                                    <p:animEffect transition="in" filter="fade">
                                      <p:cBhvr>
                                        <p:cTn id="47" dur="500"/>
                                        <p:tgtEl>
                                          <p:spTgt spid="6">
                                            <p:txEl>
                                              <p:pRg st="4" end="4"/>
                                            </p:txEl>
                                          </p:spTgt>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6">
                                            <p:txEl>
                                              <p:pRg st="5" end="5"/>
                                            </p:txEl>
                                          </p:spTgt>
                                        </p:tgtEl>
                                        <p:attrNameLst>
                                          <p:attrName>style.visibility</p:attrName>
                                        </p:attrNameLst>
                                      </p:cBhvr>
                                      <p:to>
                                        <p:strVal val="visible"/>
                                      </p:to>
                                    </p:set>
                                    <p:animEffect transition="in" filter="fade">
                                      <p:cBhvr>
                                        <p:cTn id="50" dur="500"/>
                                        <p:tgtEl>
                                          <p:spTgt spid="6">
                                            <p:txEl>
                                              <p:pRg st="5" end="5"/>
                                            </p:txEl>
                                          </p:spTgt>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6">
                                            <p:txEl>
                                              <p:pRg st="6" end="6"/>
                                            </p:txEl>
                                          </p:spTgt>
                                        </p:tgtEl>
                                        <p:attrNameLst>
                                          <p:attrName>style.visibility</p:attrName>
                                        </p:attrNameLst>
                                      </p:cBhvr>
                                      <p:to>
                                        <p:strVal val="visible"/>
                                      </p:to>
                                    </p:set>
                                    <p:animEffect transition="in" filter="fade">
                                      <p:cBhvr>
                                        <p:cTn id="53" dur="500"/>
                                        <p:tgtEl>
                                          <p:spTgt spid="6">
                                            <p:txEl>
                                              <p:pRg st="6" end="6"/>
                                            </p:txEl>
                                          </p:spTgt>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6">
                                            <p:txEl>
                                              <p:pRg st="7" end="7"/>
                                            </p:txEl>
                                          </p:spTgt>
                                        </p:tgtEl>
                                        <p:attrNameLst>
                                          <p:attrName>style.visibility</p:attrName>
                                        </p:attrNameLst>
                                      </p:cBhvr>
                                      <p:to>
                                        <p:strVal val="visible"/>
                                      </p:to>
                                    </p:set>
                                    <p:animEffect transition="in" filter="fade">
                                      <p:cBhvr>
                                        <p:cTn id="56"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uiExpand="1" build="allAtOnce"/>
      <p:bldP spid="18" grpId="0"/>
      <p:bldP spid="21" grpId="0"/>
      <p:bldP spid="20" grpId="0" build="p"/>
      <p:bldP spid="2" grpId="0"/>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3808C67A-2F23-28E9-6B4D-C4B765DAD6F2}"/>
              </a:ext>
            </a:extLst>
          </p:cNvPr>
          <p:cNvSpPr>
            <a:spLocks/>
          </p:cNvSpPr>
          <p:nvPr/>
        </p:nvSpPr>
        <p:spPr>
          <a:xfrm>
            <a:off x="0" y="-18287"/>
            <a:ext cx="12192000" cy="13730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grpSp>
        <p:nvGrpSpPr>
          <p:cNvPr id="4" name="Grupp 3">
            <a:extLst>
              <a:ext uri="{FF2B5EF4-FFF2-40B4-BE49-F238E27FC236}">
                <a16:creationId xmlns:a16="http://schemas.microsoft.com/office/drawing/2014/main" id="{6828D520-BB0E-BD2B-9D8D-25D602E1BB3B}"/>
              </a:ext>
            </a:extLst>
          </p:cNvPr>
          <p:cNvGrpSpPr>
            <a:grpSpLocks/>
          </p:cNvGrpSpPr>
          <p:nvPr/>
        </p:nvGrpSpPr>
        <p:grpSpPr>
          <a:xfrm>
            <a:off x="582587" y="388765"/>
            <a:ext cx="698596" cy="698478"/>
            <a:chOff x="1824029" y="3625579"/>
            <a:chExt cx="842652" cy="842510"/>
          </a:xfrm>
        </p:grpSpPr>
        <p:sp>
          <p:nvSpPr>
            <p:cNvPr id="5" name="Frihandsfigur: Form 4">
              <a:extLst>
                <a:ext uri="{FF2B5EF4-FFF2-40B4-BE49-F238E27FC236}">
                  <a16:creationId xmlns:a16="http://schemas.microsoft.com/office/drawing/2014/main" id="{6D08A4A0-A5D1-5AFC-64E7-4E2988D07472}"/>
                </a:ext>
              </a:extLst>
            </p:cNvPr>
            <p:cNvSpPr>
              <a:spLocks/>
            </p:cNvSpPr>
            <p:nvPr/>
          </p:nvSpPr>
          <p:spPr>
            <a:xfrm>
              <a:off x="1824029" y="3625579"/>
              <a:ext cx="842652" cy="842510"/>
            </a:xfrm>
            <a:custGeom>
              <a:avLst/>
              <a:gdLst>
                <a:gd name="connsiteX0" fmla="*/ 302609 w 842652"/>
                <a:gd name="connsiteY0" fmla="*/ 0 h 842510"/>
                <a:gd name="connsiteX1" fmla="*/ 516636 w 842652"/>
                <a:gd name="connsiteY1" fmla="*/ 88583 h 842510"/>
                <a:gd name="connsiteX2" fmla="*/ 605219 w 842652"/>
                <a:gd name="connsiteY2" fmla="*/ 302609 h 842510"/>
                <a:gd name="connsiteX3" fmla="*/ 573786 w 842652"/>
                <a:gd name="connsiteY3" fmla="*/ 437102 h 842510"/>
                <a:gd name="connsiteX4" fmla="*/ 591122 w 842652"/>
                <a:gd name="connsiteY4" fmla="*/ 450914 h 842510"/>
                <a:gd name="connsiteX5" fmla="*/ 813721 w 842652"/>
                <a:gd name="connsiteY5" fmla="*/ 673703 h 842510"/>
                <a:gd name="connsiteX6" fmla="*/ 813721 w 842652"/>
                <a:gd name="connsiteY6" fmla="*/ 813721 h 842510"/>
                <a:gd name="connsiteX7" fmla="*/ 813721 w 842652"/>
                <a:gd name="connsiteY7" fmla="*/ 813721 h 842510"/>
                <a:gd name="connsiteX8" fmla="*/ 673703 w 842652"/>
                <a:gd name="connsiteY8" fmla="*/ 813721 h 842510"/>
                <a:gd name="connsiteX9" fmla="*/ 451104 w 842652"/>
                <a:gd name="connsiteY9" fmla="*/ 590931 h 842510"/>
                <a:gd name="connsiteX10" fmla="*/ 437293 w 842652"/>
                <a:gd name="connsiteY10" fmla="*/ 573691 h 842510"/>
                <a:gd name="connsiteX11" fmla="*/ 302609 w 842652"/>
                <a:gd name="connsiteY11" fmla="*/ 605314 h 842510"/>
                <a:gd name="connsiteX12" fmla="*/ 88678 w 842652"/>
                <a:gd name="connsiteY12" fmla="*/ 516541 h 842510"/>
                <a:gd name="connsiteX13" fmla="*/ 0 w 842652"/>
                <a:gd name="connsiteY13" fmla="*/ 302609 h 842510"/>
                <a:gd name="connsiteX14" fmla="*/ 88678 w 842652"/>
                <a:gd name="connsiteY14" fmla="*/ 88583 h 842510"/>
                <a:gd name="connsiteX15" fmla="*/ 302609 w 842652"/>
                <a:gd name="connsiteY15" fmla="*/ 0 h 842510"/>
                <a:gd name="connsiteX16" fmla="*/ 302609 w 842652"/>
                <a:gd name="connsiteY16" fmla="*/ 0 h 842510"/>
                <a:gd name="connsiteX17" fmla="*/ 450914 w 842652"/>
                <a:gd name="connsiteY17" fmla="*/ 154400 h 842510"/>
                <a:gd name="connsiteX18" fmla="*/ 302609 w 842652"/>
                <a:gd name="connsiteY18" fmla="*/ 93059 h 842510"/>
                <a:gd name="connsiteX19" fmla="*/ 154400 w 842652"/>
                <a:gd name="connsiteY19" fmla="*/ 154400 h 842510"/>
                <a:gd name="connsiteX20" fmla="*/ 92964 w 842652"/>
                <a:gd name="connsiteY20" fmla="*/ 302705 h 842510"/>
                <a:gd name="connsiteX21" fmla="*/ 154400 w 842652"/>
                <a:gd name="connsiteY21" fmla="*/ 451009 h 842510"/>
                <a:gd name="connsiteX22" fmla="*/ 302609 w 842652"/>
                <a:gd name="connsiteY22" fmla="*/ 512350 h 842510"/>
                <a:gd name="connsiteX23" fmla="*/ 450914 w 842652"/>
                <a:gd name="connsiteY23" fmla="*/ 451009 h 842510"/>
                <a:gd name="connsiteX24" fmla="*/ 512255 w 842652"/>
                <a:gd name="connsiteY24" fmla="*/ 302705 h 842510"/>
                <a:gd name="connsiteX25" fmla="*/ 450914 w 842652"/>
                <a:gd name="connsiteY25" fmla="*/ 154400 h 842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42652" h="842510">
                  <a:moveTo>
                    <a:pt x="302609" y="0"/>
                  </a:moveTo>
                  <a:cubicBezTo>
                    <a:pt x="386144" y="0"/>
                    <a:pt x="461867" y="33909"/>
                    <a:pt x="516636" y="88583"/>
                  </a:cubicBezTo>
                  <a:cubicBezTo>
                    <a:pt x="571405" y="143351"/>
                    <a:pt x="605219" y="218980"/>
                    <a:pt x="605219" y="302609"/>
                  </a:cubicBezTo>
                  <a:cubicBezTo>
                    <a:pt x="605219" y="350901"/>
                    <a:pt x="593884" y="396526"/>
                    <a:pt x="573786" y="437102"/>
                  </a:cubicBezTo>
                  <a:cubicBezTo>
                    <a:pt x="579882" y="440912"/>
                    <a:pt x="585788" y="445580"/>
                    <a:pt x="591122" y="450914"/>
                  </a:cubicBezTo>
                  <a:lnTo>
                    <a:pt x="813721" y="673703"/>
                  </a:lnTo>
                  <a:cubicBezTo>
                    <a:pt x="852297" y="712089"/>
                    <a:pt x="852297" y="775240"/>
                    <a:pt x="813721" y="813721"/>
                  </a:cubicBezTo>
                  <a:lnTo>
                    <a:pt x="813721" y="813721"/>
                  </a:lnTo>
                  <a:cubicBezTo>
                    <a:pt x="775240" y="852107"/>
                    <a:pt x="712280" y="852107"/>
                    <a:pt x="673703" y="813721"/>
                  </a:cubicBezTo>
                  <a:lnTo>
                    <a:pt x="451104" y="590931"/>
                  </a:lnTo>
                  <a:cubicBezTo>
                    <a:pt x="445675" y="585692"/>
                    <a:pt x="441198" y="579787"/>
                    <a:pt x="437293" y="573691"/>
                  </a:cubicBezTo>
                  <a:cubicBezTo>
                    <a:pt x="396716" y="593979"/>
                    <a:pt x="350996" y="605314"/>
                    <a:pt x="302609" y="605314"/>
                  </a:cubicBezTo>
                  <a:cubicBezTo>
                    <a:pt x="219075" y="605314"/>
                    <a:pt x="143351" y="571405"/>
                    <a:pt x="88678" y="516541"/>
                  </a:cubicBezTo>
                  <a:cubicBezTo>
                    <a:pt x="33909" y="461772"/>
                    <a:pt x="0" y="386239"/>
                    <a:pt x="0" y="302609"/>
                  </a:cubicBezTo>
                  <a:cubicBezTo>
                    <a:pt x="0" y="218980"/>
                    <a:pt x="33909" y="143351"/>
                    <a:pt x="88678" y="88583"/>
                  </a:cubicBezTo>
                  <a:cubicBezTo>
                    <a:pt x="143447" y="33909"/>
                    <a:pt x="219075" y="0"/>
                    <a:pt x="302609" y="0"/>
                  </a:cubicBezTo>
                  <a:lnTo>
                    <a:pt x="302609" y="0"/>
                  </a:lnTo>
                  <a:close/>
                  <a:moveTo>
                    <a:pt x="450914" y="154400"/>
                  </a:moveTo>
                  <a:cubicBezTo>
                    <a:pt x="413004" y="116586"/>
                    <a:pt x="360521" y="93059"/>
                    <a:pt x="302609" y="93059"/>
                  </a:cubicBezTo>
                  <a:cubicBezTo>
                    <a:pt x="244697" y="93059"/>
                    <a:pt x="192310" y="116491"/>
                    <a:pt x="154400" y="154400"/>
                  </a:cubicBezTo>
                  <a:cubicBezTo>
                    <a:pt x="116491" y="192405"/>
                    <a:pt x="92964" y="244697"/>
                    <a:pt x="92964" y="302705"/>
                  </a:cubicBezTo>
                  <a:cubicBezTo>
                    <a:pt x="92964" y="360712"/>
                    <a:pt x="116491" y="413004"/>
                    <a:pt x="154400" y="451009"/>
                  </a:cubicBezTo>
                  <a:cubicBezTo>
                    <a:pt x="192310" y="488823"/>
                    <a:pt x="244697" y="512350"/>
                    <a:pt x="302609" y="512350"/>
                  </a:cubicBezTo>
                  <a:cubicBezTo>
                    <a:pt x="360521" y="512350"/>
                    <a:pt x="413004" y="488918"/>
                    <a:pt x="450914" y="451009"/>
                  </a:cubicBezTo>
                  <a:cubicBezTo>
                    <a:pt x="488823" y="413004"/>
                    <a:pt x="512255" y="360617"/>
                    <a:pt x="512255" y="302705"/>
                  </a:cubicBezTo>
                  <a:cubicBezTo>
                    <a:pt x="512255" y="244793"/>
                    <a:pt x="488823" y="192405"/>
                    <a:pt x="450914" y="154400"/>
                  </a:cubicBezTo>
                  <a:close/>
                </a:path>
              </a:pathLst>
            </a:custGeom>
            <a:solidFill>
              <a:schemeClr val="accent5"/>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7" name="Frihandsfigur: Form 6">
              <a:extLst>
                <a:ext uri="{FF2B5EF4-FFF2-40B4-BE49-F238E27FC236}">
                  <a16:creationId xmlns:a16="http://schemas.microsoft.com/office/drawing/2014/main" id="{D723A438-DD2C-FA1A-3055-030E558931EC}"/>
                </a:ext>
              </a:extLst>
            </p:cNvPr>
            <p:cNvSpPr>
              <a:spLocks/>
            </p:cNvSpPr>
            <p:nvPr/>
          </p:nvSpPr>
          <p:spPr>
            <a:xfrm>
              <a:off x="1913726" y="3717147"/>
              <a:ext cx="423144" cy="423144"/>
            </a:xfrm>
            <a:custGeom>
              <a:avLst/>
              <a:gdLst>
                <a:gd name="connsiteX0" fmla="*/ 209645 w 419195"/>
                <a:gd name="connsiteY0" fmla="*/ 419195 h 419195"/>
                <a:gd name="connsiteX1" fmla="*/ 419195 w 419195"/>
                <a:gd name="connsiteY1" fmla="*/ 209645 h 419195"/>
                <a:gd name="connsiteX2" fmla="*/ 209645 w 419195"/>
                <a:gd name="connsiteY2" fmla="*/ 0 h 419195"/>
                <a:gd name="connsiteX3" fmla="*/ 0 w 419195"/>
                <a:gd name="connsiteY3" fmla="*/ 209645 h 419195"/>
                <a:gd name="connsiteX4" fmla="*/ 209645 w 419195"/>
                <a:gd name="connsiteY4" fmla="*/ 419195 h 4191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9195" h="419195">
                  <a:moveTo>
                    <a:pt x="209645" y="419195"/>
                  </a:moveTo>
                  <a:cubicBezTo>
                    <a:pt x="325088" y="419195"/>
                    <a:pt x="419195" y="325088"/>
                    <a:pt x="419195" y="209645"/>
                  </a:cubicBezTo>
                  <a:cubicBezTo>
                    <a:pt x="419195" y="94202"/>
                    <a:pt x="325088" y="0"/>
                    <a:pt x="209645" y="0"/>
                  </a:cubicBezTo>
                  <a:cubicBezTo>
                    <a:pt x="94202" y="0"/>
                    <a:pt x="0" y="94202"/>
                    <a:pt x="0" y="209645"/>
                  </a:cubicBezTo>
                  <a:cubicBezTo>
                    <a:pt x="0" y="325088"/>
                    <a:pt x="94202" y="419195"/>
                    <a:pt x="209645" y="419195"/>
                  </a:cubicBezTo>
                  <a:close/>
                </a:path>
              </a:pathLst>
            </a:custGeom>
            <a:solidFill>
              <a:srgbClr val="E6D4DD"/>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8" name="Frihandsfigur: Form 7">
              <a:extLst>
                <a:ext uri="{FF2B5EF4-FFF2-40B4-BE49-F238E27FC236}">
                  <a16:creationId xmlns:a16="http://schemas.microsoft.com/office/drawing/2014/main" id="{6CEEB69F-AC89-6EAA-C24A-DFB7CCD76BDE}"/>
                </a:ext>
              </a:extLst>
            </p:cNvPr>
            <p:cNvSpPr>
              <a:spLocks/>
            </p:cNvSpPr>
            <p:nvPr/>
          </p:nvSpPr>
          <p:spPr>
            <a:xfrm>
              <a:off x="1952307" y="3751594"/>
              <a:ext cx="174426" cy="229933"/>
            </a:xfrm>
            <a:custGeom>
              <a:avLst/>
              <a:gdLst>
                <a:gd name="connsiteX0" fmla="*/ 174331 w 174426"/>
                <a:gd name="connsiteY0" fmla="*/ 133731 h 229933"/>
                <a:gd name="connsiteX1" fmla="*/ 18216 w 174426"/>
                <a:gd name="connsiteY1" fmla="*/ 229934 h 229933"/>
                <a:gd name="connsiteX2" fmla="*/ 4215 w 174426"/>
                <a:gd name="connsiteY2" fmla="*/ 198692 h 229933"/>
                <a:gd name="connsiteX3" fmla="*/ 174426 w 174426"/>
                <a:gd name="connsiteY3" fmla="*/ 0 h 229933"/>
                <a:gd name="connsiteX4" fmla="*/ 174426 w 174426"/>
                <a:gd name="connsiteY4" fmla="*/ 133731 h 229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26" h="229933">
                  <a:moveTo>
                    <a:pt x="174331" y="133731"/>
                  </a:moveTo>
                  <a:cubicBezTo>
                    <a:pt x="102322" y="143351"/>
                    <a:pt x="45648" y="180689"/>
                    <a:pt x="18216" y="229934"/>
                  </a:cubicBezTo>
                  <a:cubicBezTo>
                    <a:pt x="12216" y="220980"/>
                    <a:pt x="7358" y="210884"/>
                    <a:pt x="4215" y="198692"/>
                  </a:cubicBezTo>
                  <a:cubicBezTo>
                    <a:pt x="-19217" y="104584"/>
                    <a:pt x="57459" y="15716"/>
                    <a:pt x="174426" y="0"/>
                  </a:cubicBezTo>
                  <a:lnTo>
                    <a:pt x="174426" y="133731"/>
                  </a:lnTo>
                  <a:close/>
                </a:path>
              </a:pathLst>
            </a:custGeom>
            <a:solidFill>
              <a:schemeClr val="bg1"/>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sp>
        <p:nvSpPr>
          <p:cNvPr id="10" name="Rubrik 5">
            <a:extLst>
              <a:ext uri="{FF2B5EF4-FFF2-40B4-BE49-F238E27FC236}">
                <a16:creationId xmlns:a16="http://schemas.microsoft.com/office/drawing/2014/main" id="{078D1A36-5643-6246-A1AD-5BC41F6DF192}"/>
              </a:ext>
            </a:extLst>
          </p:cNvPr>
          <p:cNvSpPr>
            <a:spLocks noGrp="1"/>
          </p:cNvSpPr>
          <p:nvPr>
            <p:ph type="title"/>
          </p:nvPr>
        </p:nvSpPr>
        <p:spPr>
          <a:xfrm>
            <a:off x="1370083" y="479892"/>
            <a:ext cx="10517206" cy="516224"/>
          </a:xfrm>
        </p:spPr>
        <p:txBody>
          <a:bodyPr/>
          <a:lstStyle/>
          <a:p>
            <a:r>
              <a:rPr lang="sv-SE" sz="2800" dirty="0"/>
              <a:t>Konsekvensanalys </a:t>
            </a:r>
            <a:r>
              <a:rPr lang="sv-SE" sz="1800" dirty="0"/>
              <a:t>– Mall del 1</a:t>
            </a:r>
            <a:endParaRPr lang="sv-SE" sz="2800" dirty="0"/>
          </a:p>
        </p:txBody>
      </p:sp>
      <p:sp>
        <p:nvSpPr>
          <p:cNvPr id="9" name="Platshållare för innehåll 14">
            <a:extLst>
              <a:ext uri="{FF2B5EF4-FFF2-40B4-BE49-F238E27FC236}">
                <a16:creationId xmlns:a16="http://schemas.microsoft.com/office/drawing/2014/main" id="{113C1428-CE39-4134-86C9-2F74C1D187D6}"/>
              </a:ext>
            </a:extLst>
          </p:cNvPr>
          <p:cNvSpPr txBox="1">
            <a:spLocks/>
          </p:cNvSpPr>
          <p:nvPr/>
        </p:nvSpPr>
        <p:spPr>
          <a:xfrm>
            <a:off x="6190492" y="417269"/>
            <a:ext cx="4318284" cy="598589"/>
          </a:xfrm>
          <a:prstGeom prst="rect">
            <a:avLst/>
          </a:prstGeom>
          <a:solidFill>
            <a:schemeClr val="tx1"/>
          </a:solidFill>
        </p:spPr>
        <p:txBody>
          <a:bodyPr vert="horz" wrap="square" lIns="216000" tIns="144000" rIns="216000" bIns="144000" rtlCol="0">
            <a:spAutoFit/>
          </a:bodyPr>
          <a:lstStyle>
            <a:lvl1pPr marL="228600" indent="-228600" algn="l" defTabSz="914400" rtl="0" eaLnBrk="1" latinLnBrk="0" hangingPunct="1">
              <a:lnSpc>
                <a:spcPct val="100000"/>
              </a:lnSpc>
              <a:spcBef>
                <a:spcPts val="1000"/>
              </a:spcBef>
              <a:buFont typeface="Arial" panose="020B0604020202020204" pitchFamily="34" charset="0"/>
              <a:buChar char="•"/>
              <a:defRPr sz="2400" kern="1200">
                <a:solidFill>
                  <a:srgbClr val="000000"/>
                </a:solidFill>
                <a:latin typeface="+mn-lt"/>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000" kern="1200">
                <a:solidFill>
                  <a:srgbClr val="000000"/>
                </a:solidFill>
                <a:latin typeface="+mn-lt"/>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1800" kern="1200">
                <a:solidFill>
                  <a:srgbClr val="000000"/>
                </a:solidFill>
                <a:latin typeface="+mn-lt"/>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rgbClr val="000000"/>
                </a:solidFill>
                <a:latin typeface="+mn-lt"/>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400" kern="1200">
                <a:solidFill>
                  <a:srgbClr val="000000"/>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kumimoji="0" lang="sv-SE" sz="2000" b="1" i="0" u="none" strike="noStrike" kern="1200" cap="none" spc="0" normalizeH="0" baseline="0" noProof="0" dirty="0" smtClean="0">
                <a:ln>
                  <a:noFill/>
                </a:ln>
                <a:solidFill>
                  <a:prstClr val="white"/>
                </a:solidFill>
                <a:effectLst/>
                <a:uLnTx/>
                <a:uFillTx/>
                <a:latin typeface="Century Gothic"/>
                <a:ea typeface="+mn-ea"/>
                <a:cs typeface="Arial" panose="020B0604020202020204" pitchFamily="34" charset="0"/>
              </a:rPr>
              <a:t>Vardagsverksamhet: Äta mat</a:t>
            </a:r>
            <a:endParaRPr kumimoji="0" lang="sv-SE" sz="2000" b="0" i="0" u="none" strike="noStrike" kern="1200" cap="none" spc="0" normalizeH="0" baseline="0" noProof="0" dirty="0">
              <a:ln>
                <a:noFill/>
              </a:ln>
              <a:solidFill>
                <a:prstClr val="white"/>
              </a:solidFill>
              <a:effectLst/>
              <a:highlight>
                <a:srgbClr val="FFFF00"/>
              </a:highlight>
              <a:uLnTx/>
              <a:uFillTx/>
              <a:latin typeface="Century Gothic"/>
              <a:ea typeface="+mn-ea"/>
              <a:cs typeface="Arial" panose="020B0604020202020204" pitchFamily="34" charset="0"/>
            </a:endParaRPr>
          </a:p>
        </p:txBody>
      </p:sp>
      <p:sp>
        <p:nvSpPr>
          <p:cNvPr id="12" name="Rektangel 11">
            <a:extLst>
              <a:ext uri="{FF2B5EF4-FFF2-40B4-BE49-F238E27FC236}">
                <a16:creationId xmlns:a16="http://schemas.microsoft.com/office/drawing/2014/main" id="{233D1809-BBE6-8C7C-F252-03167982FEE4}"/>
              </a:ext>
            </a:extLst>
          </p:cNvPr>
          <p:cNvSpPr/>
          <p:nvPr/>
        </p:nvSpPr>
        <p:spPr>
          <a:xfrm>
            <a:off x="421752" y="1344684"/>
            <a:ext cx="11560029" cy="5033424"/>
          </a:xfrm>
          <a:prstGeom prst="rect">
            <a:avLst/>
          </a:prstGeom>
          <a:solidFill>
            <a:schemeClr val="tx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Arial"/>
              <a:ea typeface="+mn-ea"/>
              <a:cs typeface="+mn-cs"/>
            </a:endParaRPr>
          </a:p>
        </p:txBody>
      </p:sp>
      <p:graphicFrame>
        <p:nvGraphicFramePr>
          <p:cNvPr id="13" name="Tabell 12">
            <a:extLst>
              <a:ext uri="{FF2B5EF4-FFF2-40B4-BE49-F238E27FC236}">
                <a16:creationId xmlns:a16="http://schemas.microsoft.com/office/drawing/2014/main" id="{41B3D3D2-2728-91F0-E9D9-3202B1193F06}"/>
              </a:ext>
            </a:extLst>
          </p:cNvPr>
          <p:cNvGraphicFramePr>
            <a:graphicFrameLocks noGrp="1"/>
          </p:cNvGraphicFramePr>
          <p:nvPr>
            <p:extLst>
              <p:ext uri="{D42A27DB-BD31-4B8C-83A1-F6EECF244321}">
                <p14:modId xmlns:p14="http://schemas.microsoft.com/office/powerpoint/2010/main" val="662713648"/>
              </p:ext>
            </p:extLst>
          </p:nvPr>
        </p:nvGraphicFramePr>
        <p:xfrm>
          <a:off x="327260" y="1227402"/>
          <a:ext cx="11560029" cy="5100720"/>
        </p:xfrm>
        <a:graphic>
          <a:graphicData uri="http://schemas.openxmlformats.org/drawingml/2006/table">
            <a:tbl>
              <a:tblPr firstRow="1" firstCol="1" bandRow="1">
                <a:tableStyleId>{21E4AEA4-8DFA-4A89-87EB-49C32662AFE0}</a:tableStyleId>
              </a:tblPr>
              <a:tblGrid>
                <a:gridCol w="2052107">
                  <a:extLst>
                    <a:ext uri="{9D8B030D-6E8A-4147-A177-3AD203B41FA5}">
                      <a16:colId xmlns:a16="http://schemas.microsoft.com/office/drawing/2014/main" val="750468204"/>
                    </a:ext>
                  </a:extLst>
                </a:gridCol>
                <a:gridCol w="5067300">
                  <a:extLst>
                    <a:ext uri="{9D8B030D-6E8A-4147-A177-3AD203B41FA5}">
                      <a16:colId xmlns:a16="http://schemas.microsoft.com/office/drawing/2014/main" val="2092799925"/>
                    </a:ext>
                  </a:extLst>
                </a:gridCol>
                <a:gridCol w="2220311">
                  <a:extLst>
                    <a:ext uri="{9D8B030D-6E8A-4147-A177-3AD203B41FA5}">
                      <a16:colId xmlns:a16="http://schemas.microsoft.com/office/drawing/2014/main" val="1961950504"/>
                    </a:ext>
                  </a:extLst>
                </a:gridCol>
                <a:gridCol w="2220311">
                  <a:extLst>
                    <a:ext uri="{9D8B030D-6E8A-4147-A177-3AD203B41FA5}">
                      <a16:colId xmlns:a16="http://schemas.microsoft.com/office/drawing/2014/main" val="3917404823"/>
                    </a:ext>
                  </a:extLst>
                </a:gridCol>
              </a:tblGrid>
              <a:tr h="1081685">
                <a:tc>
                  <a:txBody>
                    <a:bodyPr/>
                    <a:lstStyle/>
                    <a:p>
                      <a:pPr algn="l"/>
                      <a:r>
                        <a:rPr lang="sv-SE" sz="1400" dirty="0">
                          <a:latin typeface="+mj-lt"/>
                        </a:rPr>
                        <a:t>Aktiviteter som upprätthåller den samhällsviktiga verksamheten</a:t>
                      </a:r>
                    </a:p>
                  </a:txBody>
                  <a:tcPr marL="137160" marR="137160" marT="137160" marB="137160" anchor="ctr">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B4B32"/>
                    </a:solidFill>
                  </a:tcPr>
                </a:tc>
                <a:tc>
                  <a:txBody>
                    <a:bodyPr/>
                    <a:lstStyle/>
                    <a:p>
                      <a:r>
                        <a:rPr lang="sv-SE" sz="1400" dirty="0">
                          <a:latin typeface="+mj-lt"/>
                        </a:rPr>
                        <a:t>Exempel på konsekvenser </a:t>
                      </a:r>
                      <a:br>
                        <a:rPr lang="sv-SE" sz="1400" dirty="0">
                          <a:latin typeface="+mj-lt"/>
                        </a:rPr>
                      </a:br>
                      <a:r>
                        <a:rPr lang="sv-SE" sz="1400" dirty="0">
                          <a:latin typeface="+mj-lt"/>
                        </a:rPr>
                        <a:t>vid störning</a:t>
                      </a:r>
                    </a:p>
                  </a:txBody>
                  <a:tcPr marL="137160" marR="137160" marT="137160" marB="137160"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B527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1" kern="1200" dirty="0">
                          <a:solidFill>
                            <a:schemeClr val="lt1"/>
                          </a:solidFill>
                          <a:latin typeface="+mj-lt"/>
                          <a:ea typeface="+mn-ea"/>
                          <a:cs typeface="+mn-cs"/>
                        </a:rPr>
                        <a:t>Acceptabel </a:t>
                      </a:r>
                      <a:r>
                        <a:rPr lang="sv-SE" sz="1400" b="1" kern="1200" dirty="0">
                          <a:solidFill>
                            <a:schemeClr val="bg1"/>
                          </a:solidFill>
                          <a:latin typeface="+mj-lt"/>
                          <a:ea typeface="+mn-ea"/>
                          <a:cs typeface="+mn-cs"/>
                        </a:rPr>
                        <a:t>avbrottstider</a:t>
                      </a:r>
                      <a:r>
                        <a:rPr lang="sv-SE" sz="1400" b="1" kern="1200" dirty="0">
                          <a:solidFill>
                            <a:srgbClr val="00B050"/>
                          </a:solidFill>
                          <a:latin typeface="+mj-lt"/>
                          <a:ea typeface="+mn-ea"/>
                          <a:cs typeface="+mn-cs"/>
                        </a:rPr>
                        <a:t> </a:t>
                      </a:r>
                      <a:r>
                        <a:rPr lang="sv-SE" sz="1400" b="1" kern="1200" dirty="0">
                          <a:solidFill>
                            <a:schemeClr val="lt1"/>
                          </a:solidFill>
                          <a:latin typeface="+mj-lt"/>
                          <a:ea typeface="+mn-ea"/>
                          <a:cs typeface="+mn-cs"/>
                        </a:rPr>
                        <a:t>för aktiviteten</a:t>
                      </a:r>
                    </a:p>
                  </a:txBody>
                  <a:tcPr marL="137160" marR="137160" marT="137160" marB="137160"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1" kern="1200" dirty="0">
                          <a:solidFill>
                            <a:schemeClr val="lt1"/>
                          </a:solidFill>
                          <a:latin typeface="+mj-lt"/>
                          <a:ea typeface="+mn-ea"/>
                          <a:cs typeface="+mn-cs"/>
                        </a:rPr>
                        <a:t>Är det här en </a:t>
                      </a:r>
                      <a:r>
                        <a:rPr lang="sv-SE" sz="1400" b="1" kern="1200" dirty="0" smtClean="0">
                          <a:solidFill>
                            <a:schemeClr val="lt1"/>
                          </a:solidFill>
                          <a:latin typeface="+mj-lt"/>
                          <a:ea typeface="+mn-ea"/>
                          <a:cs typeface="+mn-cs"/>
                        </a:rPr>
                        <a:t>prioriterad </a:t>
                      </a:r>
                      <a:r>
                        <a:rPr lang="sv-SE" sz="1400" b="1" kern="1200" dirty="0">
                          <a:solidFill>
                            <a:schemeClr val="lt1"/>
                          </a:solidFill>
                          <a:latin typeface="+mj-lt"/>
                          <a:ea typeface="+mn-ea"/>
                          <a:cs typeface="+mn-cs"/>
                        </a:rPr>
                        <a:t>aktivitet som ska </a:t>
                      </a:r>
                      <a:r>
                        <a:rPr lang="sv-SE" sz="1400" b="1" kern="1200" dirty="0" smtClean="0">
                          <a:solidFill>
                            <a:schemeClr val="lt1"/>
                          </a:solidFill>
                          <a:latin typeface="+mj-lt"/>
                          <a:ea typeface="+mn-ea"/>
                          <a:cs typeface="+mn-cs"/>
                        </a:rPr>
                        <a:t>följa</a:t>
                      </a:r>
                      <a:r>
                        <a:rPr lang="sv-SE" sz="1400" b="1" kern="1200" baseline="0" dirty="0" smtClean="0">
                          <a:solidFill>
                            <a:schemeClr val="lt1"/>
                          </a:solidFill>
                          <a:latin typeface="+mj-lt"/>
                          <a:ea typeface="+mn-ea"/>
                          <a:cs typeface="+mn-cs"/>
                        </a:rPr>
                        <a:t> med</a:t>
                      </a:r>
                      <a:r>
                        <a:rPr lang="sv-SE" sz="1400" b="1" kern="1200" dirty="0" smtClean="0">
                          <a:solidFill>
                            <a:schemeClr val="lt1"/>
                          </a:solidFill>
                          <a:latin typeface="+mj-lt"/>
                          <a:ea typeface="+mn-ea"/>
                          <a:cs typeface="+mn-cs"/>
                        </a:rPr>
                        <a:t> </a:t>
                      </a:r>
                      <a:r>
                        <a:rPr lang="sv-SE" sz="1400" b="1" kern="1200" dirty="0">
                          <a:solidFill>
                            <a:schemeClr val="lt1"/>
                          </a:solidFill>
                          <a:latin typeface="+mj-lt"/>
                          <a:ea typeface="+mn-ea"/>
                          <a:cs typeface="+mn-cs"/>
                        </a:rPr>
                        <a:t>i det fortsatta arbetet? </a:t>
                      </a:r>
                    </a:p>
                  </a:txBody>
                  <a:tcPr marL="137160" marR="137160" marT="137160" marB="137160"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B5279"/>
                    </a:solidFill>
                  </a:tcPr>
                </a:tc>
                <a:extLst>
                  <a:ext uri="{0D108BD9-81ED-4DB2-BD59-A6C34878D82A}">
                    <a16:rowId xmlns:a16="http://schemas.microsoft.com/office/drawing/2014/main" val="3077701559"/>
                  </a:ext>
                </a:extLst>
              </a:tr>
              <a:tr h="488208">
                <a:tc>
                  <a:txBody>
                    <a:bodyPr/>
                    <a:lstStyle/>
                    <a:p>
                      <a:pPr algn="l" fontAlgn="b"/>
                      <a:r>
                        <a:rPr lang="sv-SE" sz="1200" b="1" i="0" u="none" strike="noStrike" dirty="0" smtClean="0">
                          <a:solidFill>
                            <a:schemeClr val="tx1"/>
                          </a:solidFill>
                          <a:effectLst/>
                          <a:latin typeface="+mn-lt"/>
                        </a:rPr>
                        <a:t>Köp råvaror</a:t>
                      </a:r>
                      <a:endParaRPr lang="sv-SE" sz="1200" b="1" i="0" u="none" strike="noStrike" dirty="0">
                        <a:solidFill>
                          <a:schemeClr val="tx1"/>
                        </a:solidFill>
                        <a:effectLst/>
                        <a:latin typeface="+mn-lt"/>
                      </a:endParaRPr>
                    </a:p>
                  </a:txBody>
                  <a:tcPr marL="54000" marR="54000" marT="72000" marB="7200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8D6C7"/>
                    </a:solidFill>
                  </a:tcPr>
                </a:tc>
                <a:tc>
                  <a:txBody>
                    <a:bodyPr/>
                    <a:lstStyle/>
                    <a:p>
                      <a:pPr algn="l" fontAlgn="b"/>
                      <a:r>
                        <a:rPr lang="sv-SE" sz="1200" b="0" i="0" u="none" strike="noStrike" dirty="0" smtClean="0">
                          <a:solidFill>
                            <a:schemeClr val="tx1"/>
                          </a:solidFill>
                          <a:effectLst/>
                          <a:latin typeface="+mn-lt"/>
                        </a:rPr>
                        <a:t>Befintliga</a:t>
                      </a:r>
                      <a:r>
                        <a:rPr lang="sv-SE" sz="1200" b="0" i="0" u="none" strike="noStrike" baseline="0" dirty="0" smtClean="0">
                          <a:solidFill>
                            <a:schemeClr val="tx1"/>
                          </a:solidFill>
                          <a:effectLst/>
                          <a:latin typeface="+mn-lt"/>
                        </a:rPr>
                        <a:t> råvaror tar tillslut slut och om vi inte kan köpa nya har vi inga råvaror att tillaga. I slutändan kommer det att påverka vår hälsa mycket negativt och vi riskerar att bli undernärda, sjuka etc. Utan mat tillräckligt länge finns det fara för liv. </a:t>
                      </a:r>
                      <a:endParaRPr lang="sv-SE" sz="1200" b="0"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tc>
                  <a:txBody>
                    <a:bodyPr/>
                    <a:lstStyle/>
                    <a:p>
                      <a:pPr algn="ctr" fontAlgn="b"/>
                      <a:r>
                        <a:rPr lang="sv-SE" sz="1200" b="1" i="0" u="none" strike="noStrike" dirty="0" smtClean="0">
                          <a:solidFill>
                            <a:schemeClr val="tx1"/>
                          </a:solidFill>
                          <a:effectLst/>
                          <a:latin typeface="+mn-lt"/>
                        </a:rPr>
                        <a:t>2 dagar</a:t>
                      </a:r>
                      <a:endParaRPr lang="sv-SE" sz="1200" b="1"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sv-SE" sz="1200" b="1" i="0" u="none" strike="noStrike" dirty="0" smtClean="0">
                          <a:solidFill>
                            <a:schemeClr val="tx1"/>
                          </a:solidFill>
                          <a:effectLst/>
                          <a:latin typeface="+mn-lt"/>
                        </a:rPr>
                        <a:t>Ja</a:t>
                      </a:r>
                      <a:endParaRPr lang="sv-SE" sz="1200" b="1"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extLst>
                  <a:ext uri="{0D108BD9-81ED-4DB2-BD59-A6C34878D82A}">
                    <a16:rowId xmlns:a16="http://schemas.microsoft.com/office/drawing/2014/main" val="1845725461"/>
                  </a:ext>
                </a:extLst>
              </a:tr>
              <a:tr h="488208">
                <a:tc>
                  <a:txBody>
                    <a:bodyPr/>
                    <a:lstStyle/>
                    <a:p>
                      <a:pPr algn="l" fontAlgn="b"/>
                      <a:r>
                        <a:rPr lang="sv-SE" sz="1200" b="1" i="0" u="none" strike="noStrike" dirty="0" smtClean="0">
                          <a:solidFill>
                            <a:schemeClr val="tx1"/>
                          </a:solidFill>
                          <a:effectLst/>
                          <a:latin typeface="+mn-lt"/>
                        </a:rPr>
                        <a:t>Förvara råvaror (rumstemperatur)</a:t>
                      </a:r>
                      <a:endParaRPr lang="sv-SE" sz="1200" b="1" i="0" u="none" strike="noStrike" dirty="0">
                        <a:solidFill>
                          <a:schemeClr val="tx1"/>
                        </a:solidFill>
                        <a:effectLst/>
                        <a:latin typeface="+mn-lt"/>
                      </a:endParaRPr>
                    </a:p>
                  </a:txBody>
                  <a:tcPr marL="54000" marR="54000" marT="72000" marB="72000" anchor="ctr">
                    <a:lnL w="12700" cmpd="sng">
                      <a:noFill/>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8D6C7"/>
                    </a:solidFill>
                  </a:tcPr>
                </a:tc>
                <a:tc>
                  <a:txBody>
                    <a:bodyPr/>
                    <a:lstStyle/>
                    <a:p>
                      <a:pPr algn="l" fontAlgn="b"/>
                      <a:r>
                        <a:rPr lang="sv-SE" sz="1200" b="0" i="0" u="none" strike="noStrike" dirty="0" smtClean="0">
                          <a:solidFill>
                            <a:schemeClr val="tx1"/>
                          </a:solidFill>
                          <a:effectLst/>
                          <a:latin typeface="+mn-lt"/>
                        </a:rPr>
                        <a:t>Mycket mat försvaras i rumstemperatur och har</a:t>
                      </a:r>
                      <a:r>
                        <a:rPr lang="sv-SE" sz="1200" b="0" i="0" u="none" strike="noStrike" baseline="0" dirty="0" smtClean="0">
                          <a:solidFill>
                            <a:schemeClr val="tx1"/>
                          </a:solidFill>
                          <a:effectLst/>
                          <a:latin typeface="+mn-lt"/>
                        </a:rPr>
                        <a:t> vi inte den möjligheten finns det risk att vi inte har tillräckligt med råvaror hemma vilket påverkar den mat vi kan tillaga. </a:t>
                      </a:r>
                      <a:endParaRPr lang="sv-SE" sz="1200" b="0"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tc>
                  <a:txBody>
                    <a:bodyPr/>
                    <a:lstStyle/>
                    <a:p>
                      <a:pPr algn="ctr" fontAlgn="b"/>
                      <a:r>
                        <a:rPr lang="sv-SE" sz="1200" b="1" i="0" u="none" strike="noStrike" dirty="0" smtClean="0">
                          <a:solidFill>
                            <a:schemeClr val="tx1"/>
                          </a:solidFill>
                          <a:effectLst/>
                          <a:latin typeface="+mn-lt"/>
                        </a:rPr>
                        <a:t>1 vecka</a:t>
                      </a:r>
                      <a:endParaRPr lang="sv-SE" sz="1200" b="1"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sv-SE" sz="1200" b="1" i="0" u="none" strike="noStrike" dirty="0" smtClean="0">
                          <a:solidFill>
                            <a:schemeClr val="tx1"/>
                          </a:solidFill>
                          <a:effectLst/>
                          <a:latin typeface="+mn-lt"/>
                        </a:rPr>
                        <a:t>Nej</a:t>
                      </a:r>
                      <a:endParaRPr lang="sv-SE" sz="1200" b="1"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extLst>
                  <a:ext uri="{0D108BD9-81ED-4DB2-BD59-A6C34878D82A}">
                    <a16:rowId xmlns:a16="http://schemas.microsoft.com/office/drawing/2014/main" val="49828595"/>
                  </a:ext>
                </a:extLst>
              </a:tr>
              <a:tr h="48820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sv-SE" sz="1200" b="1" i="0" u="none" strike="noStrike" kern="1200" dirty="0" smtClean="0">
                          <a:solidFill>
                            <a:schemeClr val="tx1"/>
                          </a:solidFill>
                          <a:effectLst/>
                          <a:latin typeface="+mn-lt"/>
                          <a:ea typeface="+mn-ea"/>
                          <a:cs typeface="+mn-cs"/>
                        </a:rPr>
                        <a:t>Förvara råvaror (kyl)</a:t>
                      </a:r>
                    </a:p>
                  </a:txBody>
                  <a:tcPr marL="54000" marR="54000" marT="72000" marB="72000" anchor="ctr">
                    <a:lnL w="12700" cmpd="sng">
                      <a:noFill/>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8D6C7"/>
                    </a:solidFill>
                  </a:tcPr>
                </a:tc>
                <a:tc>
                  <a:txBody>
                    <a:bodyPr/>
                    <a:lstStyle/>
                    <a:p>
                      <a:pPr algn="l" fontAlgn="b"/>
                      <a:r>
                        <a:rPr lang="sv-SE" sz="1200" b="0" i="0" u="none" strike="noStrike" dirty="0" smtClean="0">
                          <a:solidFill>
                            <a:schemeClr val="tx1"/>
                          </a:solidFill>
                          <a:effectLst/>
                          <a:latin typeface="+mn-lt"/>
                        </a:rPr>
                        <a:t>Kan vi inte förvara kylvaror i kallt</a:t>
                      </a:r>
                      <a:r>
                        <a:rPr lang="sv-SE" sz="1200" b="0" i="0" u="none" strike="noStrike" baseline="0" dirty="0" smtClean="0">
                          <a:solidFill>
                            <a:schemeClr val="tx1"/>
                          </a:solidFill>
                          <a:effectLst/>
                          <a:latin typeface="+mn-lt"/>
                        </a:rPr>
                        <a:t> påverkar det livslängden och riskerar bakterietillväxt på ex. färska köttprodukter. Det kan innebär att vi får slänga stora mängder mat eller att vi blir sjuka om vi äter råvarorna. </a:t>
                      </a:r>
                      <a:endParaRPr lang="sv-SE" sz="1200" b="0"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tc>
                  <a:txBody>
                    <a:bodyPr/>
                    <a:lstStyle/>
                    <a:p>
                      <a:pPr algn="ctr" fontAlgn="b"/>
                      <a:r>
                        <a:rPr lang="sv-SE" sz="1200" b="1" i="0" u="none" strike="noStrike" dirty="0" smtClean="0">
                          <a:solidFill>
                            <a:schemeClr val="tx1"/>
                          </a:solidFill>
                          <a:effectLst/>
                          <a:latin typeface="+mn-lt"/>
                        </a:rPr>
                        <a:t>1h</a:t>
                      </a:r>
                      <a:endParaRPr lang="sv-SE" sz="1200" b="1"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sv-SE" sz="1200" b="1" i="0" u="none" strike="noStrike" dirty="0" smtClean="0">
                          <a:solidFill>
                            <a:schemeClr val="tx1"/>
                          </a:solidFill>
                          <a:effectLst/>
                          <a:latin typeface="+mn-lt"/>
                        </a:rPr>
                        <a:t>Ja</a:t>
                      </a:r>
                      <a:endParaRPr lang="sv-SE" sz="1200" b="1"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extLst>
                  <a:ext uri="{0D108BD9-81ED-4DB2-BD59-A6C34878D82A}">
                    <a16:rowId xmlns:a16="http://schemas.microsoft.com/office/drawing/2014/main" val="3450193627"/>
                  </a:ext>
                </a:extLst>
              </a:tr>
              <a:tr h="48820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sv-SE" sz="1200" b="1" i="0" u="none" strike="noStrike" kern="1200" dirty="0" smtClean="0">
                          <a:solidFill>
                            <a:schemeClr val="tx1"/>
                          </a:solidFill>
                          <a:effectLst/>
                          <a:latin typeface="+mn-lt"/>
                          <a:ea typeface="+mn-ea"/>
                          <a:cs typeface="+mn-cs"/>
                        </a:rPr>
                        <a:t>Förvara råvaror (frys)</a:t>
                      </a:r>
                    </a:p>
                  </a:txBody>
                  <a:tcPr marL="54000" marR="54000" marT="72000" marB="72000" anchor="ctr">
                    <a:lnL w="12700" cmpd="sng">
                      <a:noFill/>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8D6C7"/>
                    </a:solidFill>
                  </a:tcPr>
                </a:tc>
                <a:tc>
                  <a:txBody>
                    <a:bodyPr/>
                    <a:lstStyle/>
                    <a:p>
                      <a:pPr algn="l" fontAlgn="b"/>
                      <a:r>
                        <a:rPr lang="sv-SE" sz="1200" b="0" i="0" u="none" strike="noStrike" dirty="0" smtClean="0">
                          <a:solidFill>
                            <a:schemeClr val="tx1"/>
                          </a:solidFill>
                          <a:effectLst/>
                          <a:latin typeface="+mn-lt"/>
                        </a:rPr>
                        <a:t>Kan vi inte förvara</a:t>
                      </a:r>
                      <a:r>
                        <a:rPr lang="sv-SE" sz="1200" b="0" i="0" u="none" strike="noStrike" baseline="0" dirty="0" smtClean="0">
                          <a:solidFill>
                            <a:schemeClr val="tx1"/>
                          </a:solidFill>
                          <a:effectLst/>
                          <a:latin typeface="+mn-lt"/>
                        </a:rPr>
                        <a:t> frysta råvaror kommer maten att tina vilket förkortar dess livslängd. </a:t>
                      </a:r>
                      <a:endParaRPr lang="sv-SE" sz="1200" b="0"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tc>
                  <a:txBody>
                    <a:bodyPr/>
                    <a:lstStyle/>
                    <a:p>
                      <a:pPr algn="ctr" fontAlgn="b"/>
                      <a:r>
                        <a:rPr lang="sv-SE" sz="1200" b="1" i="0" u="none" strike="noStrike" dirty="0" smtClean="0">
                          <a:solidFill>
                            <a:schemeClr val="tx1"/>
                          </a:solidFill>
                          <a:effectLst/>
                          <a:latin typeface="+mn-lt"/>
                        </a:rPr>
                        <a:t>0,5h</a:t>
                      </a:r>
                      <a:endParaRPr lang="sv-SE" sz="1200" b="1"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sv-SE" sz="1200" b="1" i="0" u="none" strike="noStrike" dirty="0" smtClean="0">
                          <a:solidFill>
                            <a:schemeClr val="tx1"/>
                          </a:solidFill>
                          <a:effectLst/>
                          <a:latin typeface="+mn-lt"/>
                        </a:rPr>
                        <a:t>Nej</a:t>
                      </a:r>
                      <a:endParaRPr lang="sv-SE" sz="1200" b="1"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extLst>
                  <a:ext uri="{0D108BD9-81ED-4DB2-BD59-A6C34878D82A}">
                    <a16:rowId xmlns:a16="http://schemas.microsoft.com/office/drawing/2014/main" val="3152358130"/>
                  </a:ext>
                </a:extLst>
              </a:tr>
              <a:tr h="488208">
                <a:tc>
                  <a:txBody>
                    <a:bodyPr/>
                    <a:lstStyle/>
                    <a:p>
                      <a:pPr algn="l" fontAlgn="b"/>
                      <a:r>
                        <a:rPr lang="sv-SE" sz="1200" b="1" i="0" u="none" strike="noStrike" dirty="0" smtClean="0">
                          <a:solidFill>
                            <a:schemeClr val="tx1"/>
                          </a:solidFill>
                          <a:effectLst/>
                          <a:latin typeface="+mn-lt"/>
                        </a:rPr>
                        <a:t>Tillaga mat</a:t>
                      </a:r>
                      <a:endParaRPr lang="sv-SE" sz="1200" b="1" i="0" u="none" strike="noStrike" dirty="0">
                        <a:solidFill>
                          <a:schemeClr val="tx1"/>
                        </a:solidFill>
                        <a:effectLst/>
                        <a:latin typeface="+mn-lt"/>
                      </a:endParaRPr>
                    </a:p>
                  </a:txBody>
                  <a:tcPr marL="54000" marR="54000" marT="72000" marB="72000" anchor="ctr">
                    <a:lnL w="12700" cmpd="sng">
                      <a:noFill/>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8D6C7"/>
                    </a:solidFill>
                  </a:tcPr>
                </a:tc>
                <a:tc>
                  <a:txBody>
                    <a:bodyPr/>
                    <a:lstStyle/>
                    <a:p>
                      <a:pPr algn="l" fontAlgn="b"/>
                      <a:r>
                        <a:rPr lang="sv-SE" sz="1200" b="0" i="0" u="none" strike="noStrike" dirty="0" smtClean="0">
                          <a:solidFill>
                            <a:schemeClr val="tx1"/>
                          </a:solidFill>
                          <a:effectLst/>
                          <a:latin typeface="+mn-lt"/>
                        </a:rPr>
                        <a:t>Kan vi inte tillaga maten kommer det att påverka våran kost och vad vi får i oss. Det innebär att vi inte</a:t>
                      </a:r>
                      <a:r>
                        <a:rPr lang="sv-SE" sz="1200" b="0" i="0" u="none" strike="noStrike" baseline="0" dirty="0" smtClean="0">
                          <a:solidFill>
                            <a:schemeClr val="tx1"/>
                          </a:solidFill>
                          <a:effectLst/>
                          <a:latin typeface="+mn-lt"/>
                        </a:rPr>
                        <a:t> kan äta vissa livsmedel och skulle kunna påverka hälsan genom näringsbrist. </a:t>
                      </a:r>
                      <a:endParaRPr lang="sv-SE" sz="1200" b="0"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tc>
                  <a:txBody>
                    <a:bodyPr/>
                    <a:lstStyle/>
                    <a:p>
                      <a:pPr algn="ctr" fontAlgn="b"/>
                      <a:r>
                        <a:rPr lang="sv-SE" sz="1200" b="1" i="0" u="none" strike="noStrike" dirty="0" smtClean="0">
                          <a:solidFill>
                            <a:schemeClr val="tx1"/>
                          </a:solidFill>
                          <a:effectLst/>
                          <a:latin typeface="+mn-lt"/>
                        </a:rPr>
                        <a:t>5h</a:t>
                      </a:r>
                      <a:endParaRPr lang="sv-SE" sz="1200" b="1"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sv-SE" sz="1200" b="1" i="0" u="none" strike="noStrike" dirty="0" smtClean="0">
                          <a:solidFill>
                            <a:schemeClr val="tx1"/>
                          </a:solidFill>
                          <a:effectLst/>
                          <a:latin typeface="+mn-lt"/>
                        </a:rPr>
                        <a:t>Ja</a:t>
                      </a:r>
                      <a:endParaRPr lang="sv-SE" sz="1200" b="1"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extLst>
                  <a:ext uri="{0D108BD9-81ED-4DB2-BD59-A6C34878D82A}">
                    <a16:rowId xmlns:a16="http://schemas.microsoft.com/office/drawing/2014/main" val="1519160270"/>
                  </a:ext>
                </a:extLst>
              </a:tr>
              <a:tr h="488208">
                <a:tc>
                  <a:txBody>
                    <a:bodyPr/>
                    <a:lstStyle/>
                    <a:p>
                      <a:pPr algn="l" fontAlgn="b"/>
                      <a:r>
                        <a:rPr lang="sv-SE" sz="1200" b="1" i="0" u="none" strike="noStrike" dirty="0" smtClean="0">
                          <a:solidFill>
                            <a:schemeClr val="tx1"/>
                          </a:solidFill>
                          <a:effectLst/>
                          <a:latin typeface="+mn-lt"/>
                        </a:rPr>
                        <a:t>Äta</a:t>
                      </a:r>
                      <a:r>
                        <a:rPr lang="sv-SE" sz="1200" b="1" i="0" u="none" strike="noStrike" baseline="0" dirty="0" smtClean="0">
                          <a:solidFill>
                            <a:schemeClr val="tx1"/>
                          </a:solidFill>
                          <a:effectLst/>
                          <a:latin typeface="+mn-lt"/>
                        </a:rPr>
                        <a:t> maten</a:t>
                      </a:r>
                      <a:endParaRPr lang="sv-SE" sz="1200" b="1" i="0" u="none" strike="noStrike" dirty="0">
                        <a:solidFill>
                          <a:schemeClr val="tx1"/>
                        </a:solidFill>
                        <a:effectLst/>
                        <a:latin typeface="+mn-lt"/>
                      </a:endParaRPr>
                    </a:p>
                  </a:txBody>
                  <a:tcPr marL="54000" marR="54000" marT="72000" marB="72000" anchor="ctr">
                    <a:lnL w="12700" cmpd="sng">
                      <a:noFill/>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8D6C7"/>
                    </a:solidFill>
                  </a:tcPr>
                </a:tc>
                <a:tc>
                  <a:txBody>
                    <a:bodyPr/>
                    <a:lstStyle/>
                    <a:p>
                      <a:pPr algn="l" fontAlgn="b"/>
                      <a:r>
                        <a:rPr lang="sv-SE" sz="1200" b="0" i="0" u="none" strike="noStrike" dirty="0" smtClean="0">
                          <a:solidFill>
                            <a:schemeClr val="tx1"/>
                          </a:solidFill>
                          <a:effectLst/>
                          <a:latin typeface="+mn-lt"/>
                        </a:rPr>
                        <a:t>Att äta är</a:t>
                      </a:r>
                      <a:r>
                        <a:rPr lang="sv-SE" sz="1200" b="0" i="0" u="none" strike="noStrike" baseline="0" dirty="0" smtClean="0">
                          <a:solidFill>
                            <a:schemeClr val="tx1"/>
                          </a:solidFill>
                          <a:effectLst/>
                          <a:latin typeface="+mn-lt"/>
                        </a:rPr>
                        <a:t> ett basalt behov vi har för att överleva. Kan vi inte äta riskerar vi att bli sjuka och slutligen dö.</a:t>
                      </a:r>
                      <a:endParaRPr lang="sv-SE" sz="1200" b="0"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tc>
                  <a:txBody>
                    <a:bodyPr/>
                    <a:lstStyle/>
                    <a:p>
                      <a:pPr algn="ctr" fontAlgn="b"/>
                      <a:r>
                        <a:rPr lang="sv-SE" sz="1200" b="1" i="0" u="none" strike="noStrike" dirty="0" smtClean="0">
                          <a:solidFill>
                            <a:schemeClr val="tx1"/>
                          </a:solidFill>
                          <a:effectLst/>
                          <a:latin typeface="+mn-lt"/>
                        </a:rPr>
                        <a:t>3h</a:t>
                      </a:r>
                      <a:endParaRPr lang="sv-SE" sz="1200" b="1"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sv-SE" sz="1200" b="1" i="0" u="none" strike="noStrike" dirty="0" smtClean="0">
                          <a:solidFill>
                            <a:schemeClr val="tx1"/>
                          </a:solidFill>
                          <a:effectLst/>
                          <a:latin typeface="+mn-lt"/>
                        </a:rPr>
                        <a:t>Ja</a:t>
                      </a:r>
                      <a:endParaRPr lang="sv-SE" sz="1200" b="1" i="0" u="none" strike="noStrike" dirty="0">
                        <a:solidFill>
                          <a:schemeClr val="tx1"/>
                        </a:solidFill>
                        <a:effectLst/>
                        <a:latin typeface="+mn-lt"/>
                      </a:endParaRPr>
                    </a:p>
                  </a:txBody>
                  <a:tcPr marL="54000" marR="54000" marT="72000" marB="72000" anchor="ctr">
                    <a:lnL w="12700" cap="flat" cmpd="sng" algn="ctr">
                      <a:noFill/>
                      <a:prstDash val="solid"/>
                      <a:round/>
                      <a:headEnd type="none" w="med" len="med"/>
                      <a:tailEnd type="none" w="med" len="med"/>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E6D4DD"/>
                    </a:solidFill>
                  </a:tcPr>
                </a:tc>
                <a:extLst>
                  <a:ext uri="{0D108BD9-81ED-4DB2-BD59-A6C34878D82A}">
                    <a16:rowId xmlns:a16="http://schemas.microsoft.com/office/drawing/2014/main" val="1910293062"/>
                  </a:ext>
                </a:extLst>
              </a:tr>
            </a:tbl>
          </a:graphicData>
        </a:graphic>
      </p:graphicFrame>
    </p:spTree>
    <p:extLst>
      <p:ext uri="{BB962C8B-B14F-4D97-AF65-F5344CB8AC3E}">
        <p14:creationId xmlns:p14="http://schemas.microsoft.com/office/powerpoint/2010/main" val="2774081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ktangel 59">
            <a:extLst>
              <a:ext uri="{FF2B5EF4-FFF2-40B4-BE49-F238E27FC236}">
                <a16:creationId xmlns:a16="http://schemas.microsoft.com/office/drawing/2014/main" id="{D289E491-BE83-9395-30B8-EEAAEE9577EB}"/>
              </a:ext>
            </a:extLst>
          </p:cNvPr>
          <p:cNvSpPr>
            <a:spLocks/>
          </p:cNvSpPr>
          <p:nvPr/>
        </p:nvSpPr>
        <p:spPr>
          <a:xfrm>
            <a:off x="1" y="3300020"/>
            <a:ext cx="12191999" cy="1800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5" name="Rektangel 4">
            <a:extLst>
              <a:ext uri="{FF2B5EF4-FFF2-40B4-BE49-F238E27FC236}">
                <a16:creationId xmlns:a16="http://schemas.microsoft.com/office/drawing/2014/main" id="{6A4A63CA-3C05-7D38-19B6-3BADA3F41FDC}"/>
              </a:ext>
            </a:extLst>
          </p:cNvPr>
          <p:cNvSpPr>
            <a:spLocks/>
          </p:cNvSpPr>
          <p:nvPr/>
        </p:nvSpPr>
        <p:spPr>
          <a:xfrm>
            <a:off x="0" y="0"/>
            <a:ext cx="12192000" cy="13730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3" name="Rubrik 2">
            <a:extLst>
              <a:ext uri="{FF2B5EF4-FFF2-40B4-BE49-F238E27FC236}">
                <a16:creationId xmlns:a16="http://schemas.microsoft.com/office/drawing/2014/main" id="{03EA9B58-62E4-5A20-7DE5-B61187D076CD}"/>
              </a:ext>
            </a:extLst>
          </p:cNvPr>
          <p:cNvSpPr>
            <a:spLocks noGrp="1"/>
          </p:cNvSpPr>
          <p:nvPr>
            <p:ph type="title"/>
          </p:nvPr>
        </p:nvSpPr>
        <p:spPr>
          <a:xfrm>
            <a:off x="1369718" y="479892"/>
            <a:ext cx="5638811" cy="516224"/>
          </a:xfrm>
        </p:spPr>
        <p:txBody>
          <a:bodyPr/>
          <a:lstStyle/>
          <a:p>
            <a:pPr lvl="0"/>
            <a:r>
              <a:rPr lang="sv-SE" sz="2800" dirty="0"/>
              <a:t>Konsekvensanalys </a:t>
            </a:r>
            <a:r>
              <a:rPr lang="sv-SE" sz="1800" dirty="0"/>
              <a:t>– Mall del 2</a:t>
            </a:r>
            <a:endParaRPr lang="sv-SE" sz="2800" noProof="0" dirty="0"/>
          </a:p>
        </p:txBody>
      </p:sp>
      <p:grpSp>
        <p:nvGrpSpPr>
          <p:cNvPr id="11" name="Grupp 10">
            <a:extLst>
              <a:ext uri="{FF2B5EF4-FFF2-40B4-BE49-F238E27FC236}">
                <a16:creationId xmlns:a16="http://schemas.microsoft.com/office/drawing/2014/main" id="{44DB870B-75EA-2C03-29F5-9BDD29C48818}"/>
              </a:ext>
            </a:extLst>
          </p:cNvPr>
          <p:cNvGrpSpPr>
            <a:grpSpLocks/>
          </p:cNvGrpSpPr>
          <p:nvPr/>
        </p:nvGrpSpPr>
        <p:grpSpPr>
          <a:xfrm>
            <a:off x="582587" y="388765"/>
            <a:ext cx="698596" cy="698478"/>
            <a:chOff x="1824029" y="3625579"/>
            <a:chExt cx="842652" cy="842510"/>
          </a:xfrm>
        </p:grpSpPr>
        <p:sp>
          <p:nvSpPr>
            <p:cNvPr id="13" name="Frihandsfigur: Form 12">
              <a:extLst>
                <a:ext uri="{FF2B5EF4-FFF2-40B4-BE49-F238E27FC236}">
                  <a16:creationId xmlns:a16="http://schemas.microsoft.com/office/drawing/2014/main" id="{3637CF21-E6A0-4CCB-F57D-4138B6500B11}"/>
                </a:ext>
              </a:extLst>
            </p:cNvPr>
            <p:cNvSpPr>
              <a:spLocks/>
            </p:cNvSpPr>
            <p:nvPr/>
          </p:nvSpPr>
          <p:spPr>
            <a:xfrm>
              <a:off x="1824029" y="3625579"/>
              <a:ext cx="842652" cy="842510"/>
            </a:xfrm>
            <a:custGeom>
              <a:avLst/>
              <a:gdLst>
                <a:gd name="connsiteX0" fmla="*/ 302609 w 842652"/>
                <a:gd name="connsiteY0" fmla="*/ 0 h 842510"/>
                <a:gd name="connsiteX1" fmla="*/ 516636 w 842652"/>
                <a:gd name="connsiteY1" fmla="*/ 88583 h 842510"/>
                <a:gd name="connsiteX2" fmla="*/ 605219 w 842652"/>
                <a:gd name="connsiteY2" fmla="*/ 302609 h 842510"/>
                <a:gd name="connsiteX3" fmla="*/ 573786 w 842652"/>
                <a:gd name="connsiteY3" fmla="*/ 437102 h 842510"/>
                <a:gd name="connsiteX4" fmla="*/ 591122 w 842652"/>
                <a:gd name="connsiteY4" fmla="*/ 450914 h 842510"/>
                <a:gd name="connsiteX5" fmla="*/ 813721 w 842652"/>
                <a:gd name="connsiteY5" fmla="*/ 673703 h 842510"/>
                <a:gd name="connsiteX6" fmla="*/ 813721 w 842652"/>
                <a:gd name="connsiteY6" fmla="*/ 813721 h 842510"/>
                <a:gd name="connsiteX7" fmla="*/ 813721 w 842652"/>
                <a:gd name="connsiteY7" fmla="*/ 813721 h 842510"/>
                <a:gd name="connsiteX8" fmla="*/ 673703 w 842652"/>
                <a:gd name="connsiteY8" fmla="*/ 813721 h 842510"/>
                <a:gd name="connsiteX9" fmla="*/ 451104 w 842652"/>
                <a:gd name="connsiteY9" fmla="*/ 590931 h 842510"/>
                <a:gd name="connsiteX10" fmla="*/ 437293 w 842652"/>
                <a:gd name="connsiteY10" fmla="*/ 573691 h 842510"/>
                <a:gd name="connsiteX11" fmla="*/ 302609 w 842652"/>
                <a:gd name="connsiteY11" fmla="*/ 605314 h 842510"/>
                <a:gd name="connsiteX12" fmla="*/ 88678 w 842652"/>
                <a:gd name="connsiteY12" fmla="*/ 516541 h 842510"/>
                <a:gd name="connsiteX13" fmla="*/ 0 w 842652"/>
                <a:gd name="connsiteY13" fmla="*/ 302609 h 842510"/>
                <a:gd name="connsiteX14" fmla="*/ 88678 w 842652"/>
                <a:gd name="connsiteY14" fmla="*/ 88583 h 842510"/>
                <a:gd name="connsiteX15" fmla="*/ 302609 w 842652"/>
                <a:gd name="connsiteY15" fmla="*/ 0 h 842510"/>
                <a:gd name="connsiteX16" fmla="*/ 302609 w 842652"/>
                <a:gd name="connsiteY16" fmla="*/ 0 h 842510"/>
                <a:gd name="connsiteX17" fmla="*/ 450914 w 842652"/>
                <a:gd name="connsiteY17" fmla="*/ 154400 h 842510"/>
                <a:gd name="connsiteX18" fmla="*/ 302609 w 842652"/>
                <a:gd name="connsiteY18" fmla="*/ 93059 h 842510"/>
                <a:gd name="connsiteX19" fmla="*/ 154400 w 842652"/>
                <a:gd name="connsiteY19" fmla="*/ 154400 h 842510"/>
                <a:gd name="connsiteX20" fmla="*/ 92964 w 842652"/>
                <a:gd name="connsiteY20" fmla="*/ 302705 h 842510"/>
                <a:gd name="connsiteX21" fmla="*/ 154400 w 842652"/>
                <a:gd name="connsiteY21" fmla="*/ 451009 h 842510"/>
                <a:gd name="connsiteX22" fmla="*/ 302609 w 842652"/>
                <a:gd name="connsiteY22" fmla="*/ 512350 h 842510"/>
                <a:gd name="connsiteX23" fmla="*/ 450914 w 842652"/>
                <a:gd name="connsiteY23" fmla="*/ 451009 h 842510"/>
                <a:gd name="connsiteX24" fmla="*/ 512255 w 842652"/>
                <a:gd name="connsiteY24" fmla="*/ 302705 h 842510"/>
                <a:gd name="connsiteX25" fmla="*/ 450914 w 842652"/>
                <a:gd name="connsiteY25" fmla="*/ 154400 h 842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42652" h="842510">
                  <a:moveTo>
                    <a:pt x="302609" y="0"/>
                  </a:moveTo>
                  <a:cubicBezTo>
                    <a:pt x="386144" y="0"/>
                    <a:pt x="461867" y="33909"/>
                    <a:pt x="516636" y="88583"/>
                  </a:cubicBezTo>
                  <a:cubicBezTo>
                    <a:pt x="571405" y="143351"/>
                    <a:pt x="605219" y="218980"/>
                    <a:pt x="605219" y="302609"/>
                  </a:cubicBezTo>
                  <a:cubicBezTo>
                    <a:pt x="605219" y="350901"/>
                    <a:pt x="593884" y="396526"/>
                    <a:pt x="573786" y="437102"/>
                  </a:cubicBezTo>
                  <a:cubicBezTo>
                    <a:pt x="579882" y="440912"/>
                    <a:pt x="585788" y="445580"/>
                    <a:pt x="591122" y="450914"/>
                  </a:cubicBezTo>
                  <a:lnTo>
                    <a:pt x="813721" y="673703"/>
                  </a:lnTo>
                  <a:cubicBezTo>
                    <a:pt x="852297" y="712089"/>
                    <a:pt x="852297" y="775240"/>
                    <a:pt x="813721" y="813721"/>
                  </a:cubicBezTo>
                  <a:lnTo>
                    <a:pt x="813721" y="813721"/>
                  </a:lnTo>
                  <a:cubicBezTo>
                    <a:pt x="775240" y="852107"/>
                    <a:pt x="712280" y="852107"/>
                    <a:pt x="673703" y="813721"/>
                  </a:cubicBezTo>
                  <a:lnTo>
                    <a:pt x="451104" y="590931"/>
                  </a:lnTo>
                  <a:cubicBezTo>
                    <a:pt x="445675" y="585692"/>
                    <a:pt x="441198" y="579787"/>
                    <a:pt x="437293" y="573691"/>
                  </a:cubicBezTo>
                  <a:cubicBezTo>
                    <a:pt x="396716" y="593979"/>
                    <a:pt x="350996" y="605314"/>
                    <a:pt x="302609" y="605314"/>
                  </a:cubicBezTo>
                  <a:cubicBezTo>
                    <a:pt x="219075" y="605314"/>
                    <a:pt x="143351" y="571405"/>
                    <a:pt x="88678" y="516541"/>
                  </a:cubicBezTo>
                  <a:cubicBezTo>
                    <a:pt x="33909" y="461772"/>
                    <a:pt x="0" y="386239"/>
                    <a:pt x="0" y="302609"/>
                  </a:cubicBezTo>
                  <a:cubicBezTo>
                    <a:pt x="0" y="218980"/>
                    <a:pt x="33909" y="143351"/>
                    <a:pt x="88678" y="88583"/>
                  </a:cubicBezTo>
                  <a:cubicBezTo>
                    <a:pt x="143447" y="33909"/>
                    <a:pt x="219075" y="0"/>
                    <a:pt x="302609" y="0"/>
                  </a:cubicBezTo>
                  <a:lnTo>
                    <a:pt x="302609" y="0"/>
                  </a:lnTo>
                  <a:close/>
                  <a:moveTo>
                    <a:pt x="450914" y="154400"/>
                  </a:moveTo>
                  <a:cubicBezTo>
                    <a:pt x="413004" y="116586"/>
                    <a:pt x="360521" y="93059"/>
                    <a:pt x="302609" y="93059"/>
                  </a:cubicBezTo>
                  <a:cubicBezTo>
                    <a:pt x="244697" y="93059"/>
                    <a:pt x="192310" y="116491"/>
                    <a:pt x="154400" y="154400"/>
                  </a:cubicBezTo>
                  <a:cubicBezTo>
                    <a:pt x="116491" y="192405"/>
                    <a:pt x="92964" y="244697"/>
                    <a:pt x="92964" y="302705"/>
                  </a:cubicBezTo>
                  <a:cubicBezTo>
                    <a:pt x="92964" y="360712"/>
                    <a:pt x="116491" y="413004"/>
                    <a:pt x="154400" y="451009"/>
                  </a:cubicBezTo>
                  <a:cubicBezTo>
                    <a:pt x="192310" y="488823"/>
                    <a:pt x="244697" y="512350"/>
                    <a:pt x="302609" y="512350"/>
                  </a:cubicBezTo>
                  <a:cubicBezTo>
                    <a:pt x="360521" y="512350"/>
                    <a:pt x="413004" y="488918"/>
                    <a:pt x="450914" y="451009"/>
                  </a:cubicBezTo>
                  <a:cubicBezTo>
                    <a:pt x="488823" y="413004"/>
                    <a:pt x="512255" y="360617"/>
                    <a:pt x="512255" y="302705"/>
                  </a:cubicBezTo>
                  <a:cubicBezTo>
                    <a:pt x="512255" y="244793"/>
                    <a:pt x="488823" y="192405"/>
                    <a:pt x="450914" y="154400"/>
                  </a:cubicBezTo>
                  <a:close/>
                </a:path>
              </a:pathLst>
            </a:custGeom>
            <a:solidFill>
              <a:schemeClr val="accent5"/>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4" name="Frihandsfigur: Form 13">
              <a:extLst>
                <a:ext uri="{FF2B5EF4-FFF2-40B4-BE49-F238E27FC236}">
                  <a16:creationId xmlns:a16="http://schemas.microsoft.com/office/drawing/2014/main" id="{C15D0FC5-2D8A-8EE0-35DC-04CE3D822347}"/>
                </a:ext>
              </a:extLst>
            </p:cNvPr>
            <p:cNvSpPr>
              <a:spLocks/>
            </p:cNvSpPr>
            <p:nvPr/>
          </p:nvSpPr>
          <p:spPr>
            <a:xfrm>
              <a:off x="1913726" y="3717147"/>
              <a:ext cx="423144" cy="423144"/>
            </a:xfrm>
            <a:custGeom>
              <a:avLst/>
              <a:gdLst>
                <a:gd name="connsiteX0" fmla="*/ 209645 w 419195"/>
                <a:gd name="connsiteY0" fmla="*/ 419195 h 419195"/>
                <a:gd name="connsiteX1" fmla="*/ 419195 w 419195"/>
                <a:gd name="connsiteY1" fmla="*/ 209645 h 419195"/>
                <a:gd name="connsiteX2" fmla="*/ 209645 w 419195"/>
                <a:gd name="connsiteY2" fmla="*/ 0 h 419195"/>
                <a:gd name="connsiteX3" fmla="*/ 0 w 419195"/>
                <a:gd name="connsiteY3" fmla="*/ 209645 h 419195"/>
                <a:gd name="connsiteX4" fmla="*/ 209645 w 419195"/>
                <a:gd name="connsiteY4" fmla="*/ 419195 h 4191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9195" h="419195">
                  <a:moveTo>
                    <a:pt x="209645" y="419195"/>
                  </a:moveTo>
                  <a:cubicBezTo>
                    <a:pt x="325088" y="419195"/>
                    <a:pt x="419195" y="325088"/>
                    <a:pt x="419195" y="209645"/>
                  </a:cubicBezTo>
                  <a:cubicBezTo>
                    <a:pt x="419195" y="94202"/>
                    <a:pt x="325088" y="0"/>
                    <a:pt x="209645" y="0"/>
                  </a:cubicBezTo>
                  <a:cubicBezTo>
                    <a:pt x="94202" y="0"/>
                    <a:pt x="0" y="94202"/>
                    <a:pt x="0" y="209645"/>
                  </a:cubicBezTo>
                  <a:cubicBezTo>
                    <a:pt x="0" y="325088"/>
                    <a:pt x="94202" y="419195"/>
                    <a:pt x="209645" y="419195"/>
                  </a:cubicBezTo>
                  <a:close/>
                </a:path>
              </a:pathLst>
            </a:custGeom>
            <a:solidFill>
              <a:srgbClr val="E6D4DD"/>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7" name="Frihandsfigur: Form 16">
              <a:extLst>
                <a:ext uri="{FF2B5EF4-FFF2-40B4-BE49-F238E27FC236}">
                  <a16:creationId xmlns:a16="http://schemas.microsoft.com/office/drawing/2014/main" id="{6469AF5F-EED8-F32E-1D63-C004B1B65DFF}"/>
                </a:ext>
              </a:extLst>
            </p:cNvPr>
            <p:cNvSpPr>
              <a:spLocks/>
            </p:cNvSpPr>
            <p:nvPr/>
          </p:nvSpPr>
          <p:spPr>
            <a:xfrm>
              <a:off x="1952307" y="3751594"/>
              <a:ext cx="174426" cy="229933"/>
            </a:xfrm>
            <a:custGeom>
              <a:avLst/>
              <a:gdLst>
                <a:gd name="connsiteX0" fmla="*/ 174331 w 174426"/>
                <a:gd name="connsiteY0" fmla="*/ 133731 h 229933"/>
                <a:gd name="connsiteX1" fmla="*/ 18216 w 174426"/>
                <a:gd name="connsiteY1" fmla="*/ 229934 h 229933"/>
                <a:gd name="connsiteX2" fmla="*/ 4215 w 174426"/>
                <a:gd name="connsiteY2" fmla="*/ 198692 h 229933"/>
                <a:gd name="connsiteX3" fmla="*/ 174426 w 174426"/>
                <a:gd name="connsiteY3" fmla="*/ 0 h 229933"/>
                <a:gd name="connsiteX4" fmla="*/ 174426 w 174426"/>
                <a:gd name="connsiteY4" fmla="*/ 133731 h 229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26" h="229933">
                  <a:moveTo>
                    <a:pt x="174331" y="133731"/>
                  </a:moveTo>
                  <a:cubicBezTo>
                    <a:pt x="102322" y="143351"/>
                    <a:pt x="45648" y="180689"/>
                    <a:pt x="18216" y="229934"/>
                  </a:cubicBezTo>
                  <a:cubicBezTo>
                    <a:pt x="12216" y="220980"/>
                    <a:pt x="7358" y="210884"/>
                    <a:pt x="4215" y="198692"/>
                  </a:cubicBezTo>
                  <a:cubicBezTo>
                    <a:pt x="-19217" y="104584"/>
                    <a:pt x="57459" y="15716"/>
                    <a:pt x="174426" y="0"/>
                  </a:cubicBezTo>
                  <a:lnTo>
                    <a:pt x="174426" y="133731"/>
                  </a:lnTo>
                  <a:close/>
                </a:path>
              </a:pathLst>
            </a:custGeom>
            <a:solidFill>
              <a:schemeClr val="bg1"/>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4" name="Grupp 3">
            <a:extLst>
              <a:ext uri="{FF2B5EF4-FFF2-40B4-BE49-F238E27FC236}">
                <a16:creationId xmlns:a16="http://schemas.microsoft.com/office/drawing/2014/main" id="{F969E2E7-F62C-F564-57E7-DA429A213182}"/>
              </a:ext>
            </a:extLst>
          </p:cNvPr>
          <p:cNvGrpSpPr/>
          <p:nvPr/>
        </p:nvGrpSpPr>
        <p:grpSpPr>
          <a:xfrm rot="170364">
            <a:off x="1523411" y="1562562"/>
            <a:ext cx="1500497" cy="1458009"/>
            <a:chOff x="1899644" y="1748090"/>
            <a:chExt cx="1375528" cy="1336579"/>
          </a:xfrm>
        </p:grpSpPr>
        <p:sp>
          <p:nvSpPr>
            <p:cNvPr id="63" name="Rektangel 64">
              <a:extLst>
                <a:ext uri="{FF2B5EF4-FFF2-40B4-BE49-F238E27FC236}">
                  <a16:creationId xmlns:a16="http://schemas.microsoft.com/office/drawing/2014/main" id="{0CDFC2A4-9B47-6545-8BB4-E4A0285D5E63}"/>
                </a:ext>
              </a:extLst>
            </p:cNvPr>
            <p:cNvSpPr>
              <a:spLocks noChangeAspect="1"/>
            </p:cNvSpPr>
            <p:nvPr/>
          </p:nvSpPr>
          <p:spPr>
            <a:xfrm rot="21440132">
              <a:off x="2005690" y="1815186"/>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sp>
          <p:nvSpPr>
            <p:cNvPr id="64" name="Rektangel 63">
              <a:extLst>
                <a:ext uri="{FF2B5EF4-FFF2-40B4-BE49-F238E27FC236}">
                  <a16:creationId xmlns:a16="http://schemas.microsoft.com/office/drawing/2014/main" id="{8C5B1101-6A22-5442-9B37-BDEB627F1BD1}"/>
                </a:ext>
              </a:extLst>
            </p:cNvPr>
            <p:cNvSpPr>
              <a:spLocks noChangeAspect="1"/>
            </p:cNvSpPr>
            <p:nvPr/>
          </p:nvSpPr>
          <p:spPr>
            <a:xfrm rot="21440132">
              <a:off x="1899644" y="1748090"/>
              <a:ext cx="1269482" cy="1269483"/>
            </a:xfrm>
            <a:prstGeom prst="rect">
              <a:avLst/>
            </a:prstGeom>
            <a:solidFill>
              <a:srgbClr val="E6D4D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defRPr/>
              </a:pPr>
              <a:r>
                <a:rPr lang="sv-SE" sz="1400" b="1" dirty="0">
                  <a:solidFill>
                    <a:prstClr val="black"/>
                  </a:solidFill>
                  <a:latin typeface="Century Gothic"/>
                </a:rPr>
                <a:t>1. Köp </a:t>
              </a:r>
              <a:r>
                <a:rPr lang="sv-SE" sz="1400" b="1" dirty="0" smtClean="0">
                  <a:solidFill>
                    <a:prstClr val="black"/>
                  </a:solidFill>
                  <a:latin typeface="Century Gothic"/>
                </a:rPr>
                <a:t>råvaror</a:t>
              </a:r>
              <a:endParaRPr lang="sv-SE" sz="1400" b="1" dirty="0">
                <a:solidFill>
                  <a:prstClr val="black"/>
                </a:solidFill>
                <a:latin typeface="Century Gothic"/>
              </a:endParaRPr>
            </a:p>
          </p:txBody>
        </p:sp>
      </p:grpSp>
      <p:grpSp>
        <p:nvGrpSpPr>
          <p:cNvPr id="21" name="Grupp 20">
            <a:extLst>
              <a:ext uri="{FF2B5EF4-FFF2-40B4-BE49-F238E27FC236}">
                <a16:creationId xmlns:a16="http://schemas.microsoft.com/office/drawing/2014/main" id="{B034AAA8-5A80-DC46-A7FA-7B63850C6815}"/>
              </a:ext>
            </a:extLst>
          </p:cNvPr>
          <p:cNvGrpSpPr/>
          <p:nvPr/>
        </p:nvGrpSpPr>
        <p:grpSpPr>
          <a:xfrm rot="21408428">
            <a:off x="1527248" y="3478892"/>
            <a:ext cx="1492822" cy="1468923"/>
            <a:chOff x="1825907" y="3421414"/>
            <a:chExt cx="1368492" cy="1346584"/>
          </a:xfrm>
        </p:grpSpPr>
        <p:sp>
          <p:nvSpPr>
            <p:cNvPr id="129" name="Rektangel 64">
              <a:extLst>
                <a:ext uri="{FF2B5EF4-FFF2-40B4-BE49-F238E27FC236}">
                  <a16:creationId xmlns:a16="http://schemas.microsoft.com/office/drawing/2014/main" id="{E775F12F-40D7-404E-9ECE-EEEE36BA5C6D}"/>
                </a:ext>
              </a:extLst>
            </p:cNvPr>
            <p:cNvSpPr>
              <a:spLocks noChangeAspect="1"/>
            </p:cNvSpPr>
            <p:nvPr/>
          </p:nvSpPr>
          <p:spPr>
            <a:xfrm rot="175349">
              <a:off x="1924917" y="3498515"/>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ea typeface="+mn-ea"/>
                <a:cs typeface="+mn-cs"/>
              </a:endParaRPr>
            </a:p>
          </p:txBody>
        </p:sp>
        <p:sp>
          <p:nvSpPr>
            <p:cNvPr id="130" name="Rektangel 129">
              <a:extLst>
                <a:ext uri="{FF2B5EF4-FFF2-40B4-BE49-F238E27FC236}">
                  <a16:creationId xmlns:a16="http://schemas.microsoft.com/office/drawing/2014/main" id="{CDF38AD6-6986-744F-B3C3-5DF799429B8F}"/>
                </a:ext>
              </a:extLst>
            </p:cNvPr>
            <p:cNvSpPr>
              <a:spLocks noChangeAspect="1"/>
            </p:cNvSpPr>
            <p:nvPr/>
          </p:nvSpPr>
          <p:spPr>
            <a:xfrm rot="175349">
              <a:off x="1825907" y="3421414"/>
              <a:ext cx="1269482" cy="1269483"/>
            </a:xfrm>
            <a:prstGeom prst="rect">
              <a:avLst/>
            </a:prstGeom>
            <a:solidFill>
              <a:srgbClr val="92E6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defRPr/>
              </a:pPr>
              <a:r>
                <a:rPr lang="sv-SE" sz="1400" dirty="0">
                  <a:solidFill>
                    <a:prstClr val="black"/>
                  </a:solidFill>
                </a:rPr>
                <a:t>Pengar</a:t>
              </a:r>
            </a:p>
            <a:p>
              <a:pPr lvl="0" algn="ctr">
                <a:defRPr/>
              </a:pPr>
              <a:r>
                <a:rPr lang="sv-SE" sz="1400" dirty="0">
                  <a:solidFill>
                    <a:prstClr val="black"/>
                  </a:solidFill>
                </a:rPr>
                <a:t>(1)</a:t>
              </a:r>
            </a:p>
          </p:txBody>
        </p:sp>
      </p:grpSp>
      <p:grpSp>
        <p:nvGrpSpPr>
          <p:cNvPr id="28" name="Grupp 27">
            <a:extLst>
              <a:ext uri="{FF2B5EF4-FFF2-40B4-BE49-F238E27FC236}">
                <a16:creationId xmlns:a16="http://schemas.microsoft.com/office/drawing/2014/main" id="{9AD24F6E-D34F-02E7-D7ED-F2C5DA98F1DB}"/>
              </a:ext>
            </a:extLst>
          </p:cNvPr>
          <p:cNvGrpSpPr/>
          <p:nvPr/>
        </p:nvGrpSpPr>
        <p:grpSpPr>
          <a:xfrm>
            <a:off x="1525175" y="5299994"/>
            <a:ext cx="1496969" cy="1463308"/>
            <a:chOff x="1934901" y="5213400"/>
            <a:chExt cx="1372294" cy="1341436"/>
          </a:xfrm>
        </p:grpSpPr>
        <p:sp>
          <p:nvSpPr>
            <p:cNvPr id="197" name="Rektangel 64">
              <a:extLst>
                <a:ext uri="{FF2B5EF4-FFF2-40B4-BE49-F238E27FC236}">
                  <a16:creationId xmlns:a16="http://schemas.microsoft.com/office/drawing/2014/main" id="{17FCD169-2B7D-A941-82F4-389A610635B7}"/>
                </a:ext>
              </a:extLst>
            </p:cNvPr>
            <p:cNvSpPr>
              <a:spLocks noChangeAspect="1"/>
            </p:cNvSpPr>
            <p:nvPr/>
          </p:nvSpPr>
          <p:spPr>
            <a:xfrm>
              <a:off x="2037713" y="5285353"/>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ea typeface="+mn-ea"/>
                <a:cs typeface="+mn-cs"/>
              </a:endParaRPr>
            </a:p>
          </p:txBody>
        </p:sp>
        <p:sp>
          <p:nvSpPr>
            <p:cNvPr id="198" name="Rektangel 197">
              <a:extLst>
                <a:ext uri="{FF2B5EF4-FFF2-40B4-BE49-F238E27FC236}">
                  <a16:creationId xmlns:a16="http://schemas.microsoft.com/office/drawing/2014/main" id="{FA6A6702-B57C-D54F-A5D8-D97B97CB650F}"/>
                </a:ext>
              </a:extLst>
            </p:cNvPr>
            <p:cNvSpPr>
              <a:spLocks noChangeAspect="1"/>
            </p:cNvSpPr>
            <p:nvPr/>
          </p:nvSpPr>
          <p:spPr>
            <a:xfrm>
              <a:off x="1934901" y="5213400"/>
              <a:ext cx="1269482" cy="1269483"/>
            </a:xfrm>
            <a:prstGeom prst="rect">
              <a:avLst/>
            </a:prstGeom>
            <a:solidFill>
              <a:srgbClr val="F0AB9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defRPr/>
              </a:pPr>
              <a:r>
                <a:rPr lang="sv-SE" sz="1400" dirty="0">
                  <a:solidFill>
                    <a:prstClr val="black"/>
                  </a:solidFill>
                </a:rPr>
                <a:t>Affär</a:t>
              </a:r>
            </a:p>
            <a:p>
              <a:pPr lvl="0" algn="ctr">
                <a:defRPr/>
              </a:pPr>
              <a:r>
                <a:rPr lang="sv-SE" sz="1400" dirty="0">
                  <a:solidFill>
                    <a:prstClr val="black"/>
                  </a:solidFill>
                </a:rPr>
                <a:t>(1)</a:t>
              </a:r>
            </a:p>
          </p:txBody>
        </p:sp>
      </p:grpSp>
      <p:sp>
        <p:nvSpPr>
          <p:cNvPr id="55" name="textruta 54">
            <a:extLst>
              <a:ext uri="{FF2B5EF4-FFF2-40B4-BE49-F238E27FC236}">
                <a16:creationId xmlns:a16="http://schemas.microsoft.com/office/drawing/2014/main" id="{0E8B9A70-293D-2750-334B-70C2B7FD1BFB}"/>
              </a:ext>
            </a:extLst>
          </p:cNvPr>
          <p:cNvSpPr txBox="1"/>
          <p:nvPr/>
        </p:nvSpPr>
        <p:spPr>
          <a:xfrm>
            <a:off x="-81867" y="2013348"/>
            <a:ext cx="1544597" cy="646331"/>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smtClean="0">
                <a:ln>
                  <a:noFill/>
                </a:ln>
                <a:solidFill>
                  <a:prstClr val="white"/>
                </a:solidFill>
                <a:effectLst/>
                <a:uLnTx/>
                <a:uFillTx/>
                <a:latin typeface="Century Gothic"/>
                <a:ea typeface="+mn-ea"/>
                <a:cs typeface="+mn-cs"/>
              </a:rPr>
              <a:t>Prioriterade</a:t>
            </a:r>
            <a:endParaRPr kumimoji="0" lang="sv-SE" sz="1800" b="1" i="0" u="none" strike="noStrike" kern="1200" cap="none" spc="0" normalizeH="0" baseline="0" noProof="0" dirty="0">
              <a:ln>
                <a:noFill/>
              </a:ln>
              <a:solidFill>
                <a:prstClr val="white"/>
              </a:solidFill>
              <a:effectLst/>
              <a:uLnTx/>
              <a:uFillTx/>
              <a:latin typeface="Century Gothic"/>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Century Gothic"/>
                <a:ea typeface="+mn-ea"/>
                <a:cs typeface="+mn-cs"/>
              </a:rPr>
              <a:t>aktiviteter</a:t>
            </a:r>
          </a:p>
        </p:txBody>
      </p:sp>
      <p:sp>
        <p:nvSpPr>
          <p:cNvPr id="57" name="textruta 56">
            <a:extLst>
              <a:ext uri="{FF2B5EF4-FFF2-40B4-BE49-F238E27FC236}">
                <a16:creationId xmlns:a16="http://schemas.microsoft.com/office/drawing/2014/main" id="{94F951AE-5949-D835-655C-4C90119FCD10}"/>
              </a:ext>
            </a:extLst>
          </p:cNvPr>
          <p:cNvSpPr txBox="1"/>
          <p:nvPr/>
        </p:nvSpPr>
        <p:spPr>
          <a:xfrm>
            <a:off x="302359" y="3823862"/>
            <a:ext cx="1160371" cy="646331"/>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Century Gothic"/>
                <a:ea typeface="+mn-ea"/>
                <a:cs typeface="+mn-cs"/>
              </a:rPr>
              <a:t>Interna</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Century Gothic"/>
                <a:ea typeface="+mn-ea"/>
                <a:cs typeface="+mn-cs"/>
              </a:rPr>
              <a:t>resurser</a:t>
            </a:r>
          </a:p>
        </p:txBody>
      </p:sp>
      <p:sp>
        <p:nvSpPr>
          <p:cNvPr id="59" name="textruta 58">
            <a:extLst>
              <a:ext uri="{FF2B5EF4-FFF2-40B4-BE49-F238E27FC236}">
                <a16:creationId xmlns:a16="http://schemas.microsoft.com/office/drawing/2014/main" id="{03F03230-503C-310D-007A-46F2DEF62328}"/>
              </a:ext>
            </a:extLst>
          </p:cNvPr>
          <p:cNvSpPr txBox="1"/>
          <p:nvPr/>
        </p:nvSpPr>
        <p:spPr>
          <a:xfrm>
            <a:off x="255685" y="5634377"/>
            <a:ext cx="1207045" cy="646331"/>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Century Gothic"/>
                <a:ea typeface="+mn-ea"/>
                <a:cs typeface="+mn-cs"/>
              </a:rPr>
              <a:t>Externa resurser</a:t>
            </a:r>
          </a:p>
        </p:txBody>
      </p:sp>
      <p:sp>
        <p:nvSpPr>
          <p:cNvPr id="7" name="Platshållare för innehåll 14">
            <a:extLst>
              <a:ext uri="{FF2B5EF4-FFF2-40B4-BE49-F238E27FC236}">
                <a16:creationId xmlns:a16="http://schemas.microsoft.com/office/drawing/2014/main" id="{F7148FC1-B9C2-7DBB-97C4-09E4CCBD8682}"/>
              </a:ext>
            </a:extLst>
          </p:cNvPr>
          <p:cNvSpPr txBox="1">
            <a:spLocks/>
          </p:cNvSpPr>
          <p:nvPr/>
        </p:nvSpPr>
        <p:spPr>
          <a:xfrm>
            <a:off x="6190492" y="417269"/>
            <a:ext cx="4400171" cy="598589"/>
          </a:xfrm>
          <a:prstGeom prst="rect">
            <a:avLst/>
          </a:prstGeom>
          <a:solidFill>
            <a:schemeClr val="tx1"/>
          </a:solidFill>
        </p:spPr>
        <p:txBody>
          <a:bodyPr vert="horz" wrap="square" lIns="216000" tIns="144000" rIns="216000" bIns="144000" rtlCol="0">
            <a:spAutoFit/>
          </a:bodyPr>
          <a:lstStyle>
            <a:lvl1pPr marL="228600" indent="-228600" algn="l" defTabSz="914400" rtl="0" eaLnBrk="1" latinLnBrk="0" hangingPunct="1">
              <a:lnSpc>
                <a:spcPct val="100000"/>
              </a:lnSpc>
              <a:spcBef>
                <a:spcPts val="1000"/>
              </a:spcBef>
              <a:buFont typeface="Arial" panose="020B0604020202020204" pitchFamily="34" charset="0"/>
              <a:buChar char="•"/>
              <a:defRPr sz="2400" kern="1200">
                <a:solidFill>
                  <a:srgbClr val="000000"/>
                </a:solidFill>
                <a:latin typeface="+mn-lt"/>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000" kern="1200">
                <a:solidFill>
                  <a:srgbClr val="000000"/>
                </a:solidFill>
                <a:latin typeface="+mn-lt"/>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1800" kern="1200">
                <a:solidFill>
                  <a:srgbClr val="000000"/>
                </a:solidFill>
                <a:latin typeface="+mn-lt"/>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rgbClr val="000000"/>
                </a:solidFill>
                <a:latin typeface="+mn-lt"/>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400" kern="1200">
                <a:solidFill>
                  <a:srgbClr val="000000"/>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kumimoji="0" lang="sv-SE" sz="2000" b="1" i="0" u="none" strike="noStrike" kern="1200" cap="none" spc="0" normalizeH="0" baseline="0" noProof="0" dirty="0" smtClean="0">
                <a:ln>
                  <a:noFill/>
                </a:ln>
                <a:solidFill>
                  <a:prstClr val="white"/>
                </a:solidFill>
                <a:effectLst/>
                <a:uLnTx/>
                <a:uFillTx/>
                <a:latin typeface="Century Gothic"/>
                <a:ea typeface="+mn-ea"/>
                <a:cs typeface="Arial" panose="020B0604020202020204" pitchFamily="34" charset="0"/>
              </a:rPr>
              <a:t>Vardagsverksamhet: Äta mat</a:t>
            </a:r>
            <a:endParaRPr kumimoji="0" lang="sv-SE" sz="2000" b="0" i="0" u="none" strike="noStrike" kern="1200" cap="none" spc="0" normalizeH="0" baseline="0" noProof="0" dirty="0">
              <a:ln>
                <a:noFill/>
              </a:ln>
              <a:solidFill>
                <a:prstClr val="white"/>
              </a:solidFill>
              <a:effectLst/>
              <a:highlight>
                <a:srgbClr val="FFFF00"/>
              </a:highlight>
              <a:uLnTx/>
              <a:uFillTx/>
              <a:latin typeface="Century Gothic"/>
              <a:ea typeface="+mn-ea"/>
              <a:cs typeface="Arial" panose="020B0604020202020204" pitchFamily="34" charset="0"/>
            </a:endParaRPr>
          </a:p>
        </p:txBody>
      </p:sp>
      <p:grpSp>
        <p:nvGrpSpPr>
          <p:cNvPr id="2" name="Grupp 1">
            <a:extLst>
              <a:ext uri="{FF2B5EF4-FFF2-40B4-BE49-F238E27FC236}">
                <a16:creationId xmlns:a16="http://schemas.microsoft.com/office/drawing/2014/main" id="{84BDA26A-846C-26E2-D077-6735623EAF54}"/>
              </a:ext>
            </a:extLst>
          </p:cNvPr>
          <p:cNvGrpSpPr/>
          <p:nvPr/>
        </p:nvGrpSpPr>
        <p:grpSpPr>
          <a:xfrm rot="170364">
            <a:off x="3115991" y="1562562"/>
            <a:ext cx="1500497" cy="1458009"/>
            <a:chOff x="1899644" y="1748090"/>
            <a:chExt cx="1375528" cy="1336579"/>
          </a:xfrm>
        </p:grpSpPr>
        <p:sp>
          <p:nvSpPr>
            <p:cNvPr id="8" name="Rektangel 64">
              <a:extLst>
                <a:ext uri="{FF2B5EF4-FFF2-40B4-BE49-F238E27FC236}">
                  <a16:creationId xmlns:a16="http://schemas.microsoft.com/office/drawing/2014/main" id="{43521356-4135-97F9-50A5-FF4AB18CBD60}"/>
                </a:ext>
              </a:extLst>
            </p:cNvPr>
            <p:cNvSpPr>
              <a:spLocks noChangeAspect="1"/>
            </p:cNvSpPr>
            <p:nvPr/>
          </p:nvSpPr>
          <p:spPr>
            <a:xfrm rot="21440132">
              <a:off x="2005690" y="1815186"/>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sp>
          <p:nvSpPr>
            <p:cNvPr id="9" name="Rektangel 8">
              <a:extLst>
                <a:ext uri="{FF2B5EF4-FFF2-40B4-BE49-F238E27FC236}">
                  <a16:creationId xmlns:a16="http://schemas.microsoft.com/office/drawing/2014/main" id="{50C94C36-ADA7-A55B-A0E1-EBF42C83B709}"/>
                </a:ext>
              </a:extLst>
            </p:cNvPr>
            <p:cNvSpPr>
              <a:spLocks noChangeAspect="1"/>
            </p:cNvSpPr>
            <p:nvPr/>
          </p:nvSpPr>
          <p:spPr>
            <a:xfrm rot="21440132">
              <a:off x="1899644" y="1748090"/>
              <a:ext cx="1269482" cy="1269483"/>
            </a:xfrm>
            <a:prstGeom prst="rect">
              <a:avLst/>
            </a:prstGeom>
            <a:solidFill>
              <a:srgbClr val="E6D4D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fontAlgn="b">
                <a:defRPr/>
              </a:pPr>
              <a:r>
                <a:rPr lang="sv-SE" sz="1400" b="1" dirty="0">
                  <a:solidFill>
                    <a:prstClr val="black"/>
                  </a:solidFill>
                </a:rPr>
                <a:t>2. Förvara råvaror i </a:t>
              </a:r>
              <a:r>
                <a:rPr lang="sv-SE" sz="1400" b="1" dirty="0" smtClean="0">
                  <a:solidFill>
                    <a:prstClr val="black"/>
                  </a:solidFill>
                </a:rPr>
                <a:t>kyl</a:t>
              </a:r>
              <a:endParaRPr lang="sv-SE" sz="1400" b="1" dirty="0">
                <a:solidFill>
                  <a:prstClr val="black"/>
                </a:solidFill>
              </a:endParaRPr>
            </a:p>
          </p:txBody>
        </p:sp>
      </p:grpSp>
      <p:grpSp>
        <p:nvGrpSpPr>
          <p:cNvPr id="15" name="Grupp 14">
            <a:extLst>
              <a:ext uri="{FF2B5EF4-FFF2-40B4-BE49-F238E27FC236}">
                <a16:creationId xmlns:a16="http://schemas.microsoft.com/office/drawing/2014/main" id="{BDBD33D2-3D3E-5E48-3B52-BEC4E13D6CB5}"/>
              </a:ext>
            </a:extLst>
          </p:cNvPr>
          <p:cNvGrpSpPr/>
          <p:nvPr/>
        </p:nvGrpSpPr>
        <p:grpSpPr>
          <a:xfrm rot="21408428">
            <a:off x="3037940" y="3478892"/>
            <a:ext cx="1492822" cy="1468923"/>
            <a:chOff x="1825907" y="3421414"/>
            <a:chExt cx="1368492" cy="1346584"/>
          </a:xfrm>
        </p:grpSpPr>
        <p:sp>
          <p:nvSpPr>
            <p:cNvPr id="16" name="Rektangel 64">
              <a:extLst>
                <a:ext uri="{FF2B5EF4-FFF2-40B4-BE49-F238E27FC236}">
                  <a16:creationId xmlns:a16="http://schemas.microsoft.com/office/drawing/2014/main" id="{2FE4F1EE-FB93-6F66-CB1A-8003AA907430}"/>
                </a:ext>
              </a:extLst>
            </p:cNvPr>
            <p:cNvSpPr>
              <a:spLocks noChangeAspect="1"/>
            </p:cNvSpPr>
            <p:nvPr/>
          </p:nvSpPr>
          <p:spPr>
            <a:xfrm rot="175349">
              <a:off x="1924917" y="3498515"/>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ea typeface="+mn-ea"/>
                <a:cs typeface="+mn-cs"/>
              </a:endParaRPr>
            </a:p>
          </p:txBody>
        </p:sp>
        <p:sp>
          <p:nvSpPr>
            <p:cNvPr id="18" name="Rektangel 17">
              <a:extLst>
                <a:ext uri="{FF2B5EF4-FFF2-40B4-BE49-F238E27FC236}">
                  <a16:creationId xmlns:a16="http://schemas.microsoft.com/office/drawing/2014/main" id="{0BD974A0-4740-FC02-10EC-3A5FA9A87D77}"/>
                </a:ext>
              </a:extLst>
            </p:cNvPr>
            <p:cNvSpPr>
              <a:spLocks noChangeAspect="1"/>
            </p:cNvSpPr>
            <p:nvPr/>
          </p:nvSpPr>
          <p:spPr>
            <a:xfrm rot="175349">
              <a:off x="1825907" y="3421414"/>
              <a:ext cx="1269482" cy="1269483"/>
            </a:xfrm>
            <a:prstGeom prst="rect">
              <a:avLst/>
            </a:prstGeom>
            <a:solidFill>
              <a:srgbClr val="92E6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defRPr/>
              </a:pPr>
              <a:r>
                <a:rPr lang="sv-SE" sz="1400" dirty="0">
                  <a:solidFill>
                    <a:prstClr val="black"/>
                  </a:solidFill>
                </a:rPr>
                <a:t>Bil</a:t>
              </a:r>
            </a:p>
            <a:p>
              <a:pPr lvl="0" algn="ctr">
                <a:defRPr/>
              </a:pPr>
              <a:r>
                <a:rPr lang="sv-SE" sz="1400" dirty="0">
                  <a:solidFill>
                    <a:prstClr val="black"/>
                  </a:solidFill>
                </a:rPr>
                <a:t>(1)</a:t>
              </a:r>
            </a:p>
          </p:txBody>
        </p:sp>
      </p:grpSp>
      <p:grpSp>
        <p:nvGrpSpPr>
          <p:cNvPr id="27" name="Grupp 26">
            <a:extLst>
              <a:ext uri="{FF2B5EF4-FFF2-40B4-BE49-F238E27FC236}">
                <a16:creationId xmlns:a16="http://schemas.microsoft.com/office/drawing/2014/main" id="{1707E6DD-B608-ADB1-334C-83E1FDC6FB97}"/>
              </a:ext>
            </a:extLst>
          </p:cNvPr>
          <p:cNvGrpSpPr/>
          <p:nvPr/>
        </p:nvGrpSpPr>
        <p:grpSpPr>
          <a:xfrm>
            <a:off x="3127174" y="5299994"/>
            <a:ext cx="1496969" cy="1463308"/>
            <a:chOff x="1934901" y="5213400"/>
            <a:chExt cx="1372294" cy="1341436"/>
          </a:xfrm>
        </p:grpSpPr>
        <p:sp>
          <p:nvSpPr>
            <p:cNvPr id="31" name="Rektangel 64">
              <a:extLst>
                <a:ext uri="{FF2B5EF4-FFF2-40B4-BE49-F238E27FC236}">
                  <a16:creationId xmlns:a16="http://schemas.microsoft.com/office/drawing/2014/main" id="{346EA017-4E9C-CB56-D2A0-1B01E57F9BC2}"/>
                </a:ext>
              </a:extLst>
            </p:cNvPr>
            <p:cNvSpPr>
              <a:spLocks noChangeAspect="1"/>
            </p:cNvSpPr>
            <p:nvPr/>
          </p:nvSpPr>
          <p:spPr>
            <a:xfrm>
              <a:off x="2037713" y="5285353"/>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ea typeface="+mn-ea"/>
                <a:cs typeface="+mn-cs"/>
              </a:endParaRPr>
            </a:p>
          </p:txBody>
        </p:sp>
        <p:sp>
          <p:nvSpPr>
            <p:cNvPr id="32" name="Rektangel 31">
              <a:extLst>
                <a:ext uri="{FF2B5EF4-FFF2-40B4-BE49-F238E27FC236}">
                  <a16:creationId xmlns:a16="http://schemas.microsoft.com/office/drawing/2014/main" id="{3DC280B8-03DA-E44F-34D6-63E3360AF484}"/>
                </a:ext>
              </a:extLst>
            </p:cNvPr>
            <p:cNvSpPr>
              <a:spLocks noChangeAspect="1"/>
            </p:cNvSpPr>
            <p:nvPr/>
          </p:nvSpPr>
          <p:spPr>
            <a:xfrm>
              <a:off x="1934901" y="5213400"/>
              <a:ext cx="1269482" cy="1269483"/>
            </a:xfrm>
            <a:prstGeom prst="rect">
              <a:avLst/>
            </a:prstGeom>
            <a:solidFill>
              <a:srgbClr val="F0AB9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defRPr/>
              </a:pPr>
              <a:r>
                <a:rPr lang="sv-SE" sz="1400" dirty="0">
                  <a:solidFill>
                    <a:prstClr val="black"/>
                  </a:solidFill>
                </a:rPr>
                <a:t>El</a:t>
              </a:r>
            </a:p>
            <a:p>
              <a:pPr lvl="0" algn="ctr">
                <a:defRPr/>
              </a:pPr>
              <a:r>
                <a:rPr lang="sv-SE" sz="1400" dirty="0">
                  <a:solidFill>
                    <a:prstClr val="black"/>
                  </a:solidFill>
                </a:rPr>
                <a:t>(2 och 3)</a:t>
              </a:r>
            </a:p>
          </p:txBody>
        </p:sp>
      </p:grpSp>
      <p:grpSp>
        <p:nvGrpSpPr>
          <p:cNvPr id="33" name="Grupp 32">
            <a:extLst>
              <a:ext uri="{FF2B5EF4-FFF2-40B4-BE49-F238E27FC236}">
                <a16:creationId xmlns:a16="http://schemas.microsoft.com/office/drawing/2014/main" id="{A1C0F9CB-4058-C062-7AF6-3B84A61FD7A4}"/>
              </a:ext>
            </a:extLst>
          </p:cNvPr>
          <p:cNvGrpSpPr/>
          <p:nvPr/>
        </p:nvGrpSpPr>
        <p:grpSpPr>
          <a:xfrm rot="170364">
            <a:off x="4708571" y="1562562"/>
            <a:ext cx="1500497" cy="1458009"/>
            <a:chOff x="1899644" y="1748090"/>
            <a:chExt cx="1375528" cy="1336579"/>
          </a:xfrm>
        </p:grpSpPr>
        <p:sp>
          <p:nvSpPr>
            <p:cNvPr id="34" name="Rektangel 64">
              <a:extLst>
                <a:ext uri="{FF2B5EF4-FFF2-40B4-BE49-F238E27FC236}">
                  <a16:creationId xmlns:a16="http://schemas.microsoft.com/office/drawing/2014/main" id="{F30FB454-0523-8B7F-973D-F7BCE1472CFE}"/>
                </a:ext>
              </a:extLst>
            </p:cNvPr>
            <p:cNvSpPr>
              <a:spLocks noChangeAspect="1"/>
            </p:cNvSpPr>
            <p:nvPr/>
          </p:nvSpPr>
          <p:spPr>
            <a:xfrm rot="21440132">
              <a:off x="2005690" y="1815186"/>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sp>
          <p:nvSpPr>
            <p:cNvPr id="48" name="Rektangel 47">
              <a:extLst>
                <a:ext uri="{FF2B5EF4-FFF2-40B4-BE49-F238E27FC236}">
                  <a16:creationId xmlns:a16="http://schemas.microsoft.com/office/drawing/2014/main" id="{89300395-55B0-9FB1-116D-A48040A49C50}"/>
                </a:ext>
              </a:extLst>
            </p:cNvPr>
            <p:cNvSpPr>
              <a:spLocks noChangeAspect="1"/>
            </p:cNvSpPr>
            <p:nvPr/>
          </p:nvSpPr>
          <p:spPr>
            <a:xfrm rot="21440132">
              <a:off x="1899644" y="1748090"/>
              <a:ext cx="1269482" cy="1269483"/>
            </a:xfrm>
            <a:prstGeom prst="rect">
              <a:avLst/>
            </a:prstGeom>
            <a:solidFill>
              <a:srgbClr val="E6D4D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defRPr/>
              </a:pPr>
              <a:r>
                <a:rPr lang="sv-SE" sz="1400" b="1" dirty="0">
                  <a:solidFill>
                    <a:prstClr val="black"/>
                  </a:solidFill>
                </a:rPr>
                <a:t>3. </a:t>
              </a:r>
              <a:r>
                <a:rPr lang="sv-SE" sz="1400" b="1" dirty="0" smtClean="0">
                  <a:solidFill>
                    <a:prstClr val="black"/>
                  </a:solidFill>
                </a:rPr>
                <a:t>Tillaga</a:t>
              </a:r>
              <a:endParaRPr lang="sv-SE" sz="1400" b="1" dirty="0">
                <a:solidFill>
                  <a:prstClr val="black"/>
                </a:solidFill>
              </a:endParaRPr>
            </a:p>
          </p:txBody>
        </p:sp>
      </p:grpSp>
      <p:grpSp>
        <p:nvGrpSpPr>
          <p:cNvPr id="49" name="Grupp 48">
            <a:extLst>
              <a:ext uri="{FF2B5EF4-FFF2-40B4-BE49-F238E27FC236}">
                <a16:creationId xmlns:a16="http://schemas.microsoft.com/office/drawing/2014/main" id="{6ADF7DC4-D602-5A3C-263D-26B3994D217F}"/>
              </a:ext>
            </a:extLst>
          </p:cNvPr>
          <p:cNvGrpSpPr/>
          <p:nvPr/>
        </p:nvGrpSpPr>
        <p:grpSpPr>
          <a:xfrm rot="21408428">
            <a:off x="4548632" y="3478892"/>
            <a:ext cx="1492822" cy="1468923"/>
            <a:chOff x="1825907" y="3421414"/>
            <a:chExt cx="1368492" cy="1346584"/>
          </a:xfrm>
        </p:grpSpPr>
        <p:sp>
          <p:nvSpPr>
            <p:cNvPr id="50" name="Rektangel 64">
              <a:extLst>
                <a:ext uri="{FF2B5EF4-FFF2-40B4-BE49-F238E27FC236}">
                  <a16:creationId xmlns:a16="http://schemas.microsoft.com/office/drawing/2014/main" id="{E3A7E744-2F68-A097-B04C-3051D650933C}"/>
                </a:ext>
              </a:extLst>
            </p:cNvPr>
            <p:cNvSpPr>
              <a:spLocks noChangeAspect="1"/>
            </p:cNvSpPr>
            <p:nvPr/>
          </p:nvSpPr>
          <p:spPr>
            <a:xfrm rot="175349">
              <a:off x="1924917" y="3498515"/>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ea typeface="+mn-ea"/>
                <a:cs typeface="+mn-cs"/>
              </a:endParaRPr>
            </a:p>
          </p:txBody>
        </p:sp>
        <p:sp>
          <p:nvSpPr>
            <p:cNvPr id="51" name="Rektangel 50">
              <a:extLst>
                <a:ext uri="{FF2B5EF4-FFF2-40B4-BE49-F238E27FC236}">
                  <a16:creationId xmlns:a16="http://schemas.microsoft.com/office/drawing/2014/main" id="{0573AF25-9B8B-0479-1DB4-94CA4F500B72}"/>
                </a:ext>
              </a:extLst>
            </p:cNvPr>
            <p:cNvSpPr>
              <a:spLocks noChangeAspect="1"/>
            </p:cNvSpPr>
            <p:nvPr/>
          </p:nvSpPr>
          <p:spPr>
            <a:xfrm rot="175349">
              <a:off x="1825907" y="3421414"/>
              <a:ext cx="1269482" cy="1269483"/>
            </a:xfrm>
            <a:prstGeom prst="rect">
              <a:avLst/>
            </a:prstGeom>
            <a:solidFill>
              <a:srgbClr val="92E6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defRPr/>
              </a:pPr>
              <a:r>
                <a:rPr lang="sv-SE" sz="1400" dirty="0">
                  <a:solidFill>
                    <a:prstClr val="black"/>
                  </a:solidFill>
                </a:rPr>
                <a:t>Kylskåp</a:t>
              </a:r>
            </a:p>
            <a:p>
              <a:pPr lvl="0" algn="ctr">
                <a:defRPr/>
              </a:pPr>
              <a:r>
                <a:rPr lang="sv-SE" sz="1400" dirty="0">
                  <a:solidFill>
                    <a:prstClr val="black"/>
                  </a:solidFill>
                </a:rPr>
                <a:t>(2)</a:t>
              </a:r>
            </a:p>
          </p:txBody>
        </p:sp>
      </p:grpSp>
      <p:grpSp>
        <p:nvGrpSpPr>
          <p:cNvPr id="52" name="Grupp 51">
            <a:extLst>
              <a:ext uri="{FF2B5EF4-FFF2-40B4-BE49-F238E27FC236}">
                <a16:creationId xmlns:a16="http://schemas.microsoft.com/office/drawing/2014/main" id="{648A94F9-79BA-DEFA-F480-0A840A1572D7}"/>
              </a:ext>
            </a:extLst>
          </p:cNvPr>
          <p:cNvGrpSpPr/>
          <p:nvPr/>
        </p:nvGrpSpPr>
        <p:grpSpPr>
          <a:xfrm>
            <a:off x="4729173" y="5299994"/>
            <a:ext cx="1496969" cy="1463308"/>
            <a:chOff x="1934901" y="5213400"/>
            <a:chExt cx="1372294" cy="1341436"/>
          </a:xfrm>
        </p:grpSpPr>
        <p:sp>
          <p:nvSpPr>
            <p:cNvPr id="53" name="Rektangel 64">
              <a:extLst>
                <a:ext uri="{FF2B5EF4-FFF2-40B4-BE49-F238E27FC236}">
                  <a16:creationId xmlns:a16="http://schemas.microsoft.com/office/drawing/2014/main" id="{32E96B51-8D56-1470-C185-CB80DA9F889C}"/>
                </a:ext>
              </a:extLst>
            </p:cNvPr>
            <p:cNvSpPr>
              <a:spLocks noChangeAspect="1"/>
            </p:cNvSpPr>
            <p:nvPr/>
          </p:nvSpPr>
          <p:spPr>
            <a:xfrm>
              <a:off x="2037713" y="5285353"/>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ea typeface="+mn-ea"/>
                <a:cs typeface="+mn-cs"/>
              </a:endParaRPr>
            </a:p>
          </p:txBody>
        </p:sp>
        <p:sp>
          <p:nvSpPr>
            <p:cNvPr id="54" name="Rektangel 53">
              <a:extLst>
                <a:ext uri="{FF2B5EF4-FFF2-40B4-BE49-F238E27FC236}">
                  <a16:creationId xmlns:a16="http://schemas.microsoft.com/office/drawing/2014/main" id="{48033859-EAD2-41A5-182D-AE1B502BA4BF}"/>
                </a:ext>
              </a:extLst>
            </p:cNvPr>
            <p:cNvSpPr>
              <a:spLocks noChangeAspect="1"/>
            </p:cNvSpPr>
            <p:nvPr/>
          </p:nvSpPr>
          <p:spPr>
            <a:xfrm>
              <a:off x="1934901" y="5213400"/>
              <a:ext cx="1269482" cy="1269483"/>
            </a:xfrm>
            <a:prstGeom prst="rect">
              <a:avLst/>
            </a:prstGeom>
            <a:solidFill>
              <a:srgbClr val="F0AB9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defRPr/>
              </a:pPr>
              <a:r>
                <a:rPr lang="sv-SE" sz="1400" dirty="0">
                  <a:solidFill>
                    <a:prstClr val="black"/>
                  </a:solidFill>
                </a:rPr>
                <a:t>Vatten</a:t>
              </a:r>
            </a:p>
            <a:p>
              <a:pPr lvl="0" algn="ctr">
                <a:defRPr/>
              </a:pPr>
              <a:r>
                <a:rPr lang="sv-SE" sz="1400" dirty="0">
                  <a:solidFill>
                    <a:prstClr val="black"/>
                  </a:solidFill>
                </a:rPr>
                <a:t>(2)</a:t>
              </a:r>
            </a:p>
          </p:txBody>
        </p:sp>
      </p:grpSp>
      <p:grpSp>
        <p:nvGrpSpPr>
          <p:cNvPr id="56" name="Grupp 55">
            <a:extLst>
              <a:ext uri="{FF2B5EF4-FFF2-40B4-BE49-F238E27FC236}">
                <a16:creationId xmlns:a16="http://schemas.microsoft.com/office/drawing/2014/main" id="{9C43DD24-0101-37D1-98CA-5D4B84DF71E3}"/>
              </a:ext>
            </a:extLst>
          </p:cNvPr>
          <p:cNvGrpSpPr/>
          <p:nvPr/>
        </p:nvGrpSpPr>
        <p:grpSpPr>
          <a:xfrm rot="170364">
            <a:off x="6301151" y="1562562"/>
            <a:ext cx="1500497" cy="1458009"/>
            <a:chOff x="1899644" y="1748090"/>
            <a:chExt cx="1375528" cy="1336579"/>
          </a:xfrm>
        </p:grpSpPr>
        <p:sp>
          <p:nvSpPr>
            <p:cNvPr id="58" name="Rektangel 64">
              <a:extLst>
                <a:ext uri="{FF2B5EF4-FFF2-40B4-BE49-F238E27FC236}">
                  <a16:creationId xmlns:a16="http://schemas.microsoft.com/office/drawing/2014/main" id="{2A74F1C4-40FC-E711-2938-67564721E98E}"/>
                </a:ext>
              </a:extLst>
            </p:cNvPr>
            <p:cNvSpPr>
              <a:spLocks noChangeAspect="1"/>
            </p:cNvSpPr>
            <p:nvPr/>
          </p:nvSpPr>
          <p:spPr>
            <a:xfrm rot="21440132">
              <a:off x="2005690" y="1815186"/>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prstClr val="black"/>
                </a:solidFill>
                <a:effectLst/>
                <a:uLnTx/>
                <a:uFillTx/>
                <a:latin typeface="Arial"/>
                <a:ea typeface="+mn-ea"/>
                <a:cs typeface="+mn-cs"/>
              </a:endParaRPr>
            </a:p>
          </p:txBody>
        </p:sp>
        <p:sp>
          <p:nvSpPr>
            <p:cNvPr id="61" name="Rektangel 60">
              <a:extLst>
                <a:ext uri="{FF2B5EF4-FFF2-40B4-BE49-F238E27FC236}">
                  <a16:creationId xmlns:a16="http://schemas.microsoft.com/office/drawing/2014/main" id="{6EBA5DE1-CC12-5AB8-FBE9-8A9E60229E5C}"/>
                </a:ext>
              </a:extLst>
            </p:cNvPr>
            <p:cNvSpPr>
              <a:spLocks noChangeAspect="1"/>
            </p:cNvSpPr>
            <p:nvPr/>
          </p:nvSpPr>
          <p:spPr>
            <a:xfrm rot="21440132">
              <a:off x="1899644" y="1748090"/>
              <a:ext cx="1269482" cy="1269483"/>
            </a:xfrm>
            <a:prstGeom prst="rect">
              <a:avLst/>
            </a:prstGeom>
            <a:solidFill>
              <a:srgbClr val="E6D4D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defRPr/>
              </a:pPr>
              <a:r>
                <a:rPr lang="sv-SE" sz="1400" b="1" dirty="0">
                  <a:solidFill>
                    <a:prstClr val="black"/>
                  </a:solidFill>
                </a:rPr>
                <a:t>4. Äta </a:t>
              </a:r>
              <a:r>
                <a:rPr lang="sv-SE" sz="1400" b="1" dirty="0" smtClean="0">
                  <a:solidFill>
                    <a:prstClr val="black"/>
                  </a:solidFill>
                </a:rPr>
                <a:t>mat</a:t>
              </a:r>
              <a:endParaRPr lang="sv-SE" sz="1400" b="1" dirty="0">
                <a:solidFill>
                  <a:prstClr val="black"/>
                </a:solidFill>
              </a:endParaRPr>
            </a:p>
          </p:txBody>
        </p:sp>
      </p:grpSp>
      <p:grpSp>
        <p:nvGrpSpPr>
          <p:cNvPr id="62" name="Grupp 61">
            <a:extLst>
              <a:ext uri="{FF2B5EF4-FFF2-40B4-BE49-F238E27FC236}">
                <a16:creationId xmlns:a16="http://schemas.microsoft.com/office/drawing/2014/main" id="{DD0AFC8B-FD35-4766-3866-335B406AEBD6}"/>
              </a:ext>
            </a:extLst>
          </p:cNvPr>
          <p:cNvGrpSpPr/>
          <p:nvPr/>
        </p:nvGrpSpPr>
        <p:grpSpPr>
          <a:xfrm rot="21408428">
            <a:off x="6059325" y="3478892"/>
            <a:ext cx="1492822" cy="1468923"/>
            <a:chOff x="1825907" y="3421414"/>
            <a:chExt cx="1368492" cy="1346584"/>
          </a:xfrm>
        </p:grpSpPr>
        <p:sp>
          <p:nvSpPr>
            <p:cNvPr id="65" name="Rektangel 64">
              <a:extLst>
                <a:ext uri="{FF2B5EF4-FFF2-40B4-BE49-F238E27FC236}">
                  <a16:creationId xmlns:a16="http://schemas.microsoft.com/office/drawing/2014/main" id="{FAC947FC-631B-3855-B776-EDAF84C592F9}"/>
                </a:ext>
              </a:extLst>
            </p:cNvPr>
            <p:cNvSpPr>
              <a:spLocks noChangeAspect="1"/>
            </p:cNvSpPr>
            <p:nvPr/>
          </p:nvSpPr>
          <p:spPr>
            <a:xfrm rot="175349">
              <a:off x="1924917" y="3498515"/>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ea typeface="+mn-ea"/>
                <a:cs typeface="+mn-cs"/>
              </a:endParaRPr>
            </a:p>
          </p:txBody>
        </p:sp>
        <p:sp>
          <p:nvSpPr>
            <p:cNvPr id="66" name="Rektangel 65">
              <a:extLst>
                <a:ext uri="{FF2B5EF4-FFF2-40B4-BE49-F238E27FC236}">
                  <a16:creationId xmlns:a16="http://schemas.microsoft.com/office/drawing/2014/main" id="{F01EDDD3-814B-A41B-516A-8BD1BCD7EB20}"/>
                </a:ext>
              </a:extLst>
            </p:cNvPr>
            <p:cNvSpPr>
              <a:spLocks noChangeAspect="1"/>
            </p:cNvSpPr>
            <p:nvPr/>
          </p:nvSpPr>
          <p:spPr>
            <a:xfrm rot="175349">
              <a:off x="1825907" y="3421414"/>
              <a:ext cx="1269482" cy="1269483"/>
            </a:xfrm>
            <a:prstGeom prst="rect">
              <a:avLst/>
            </a:prstGeom>
            <a:solidFill>
              <a:srgbClr val="92E6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defRPr/>
              </a:pPr>
              <a:r>
                <a:rPr lang="sv-SE" sz="1400" dirty="0">
                  <a:solidFill>
                    <a:prstClr val="black"/>
                  </a:solidFill>
                </a:rPr>
                <a:t>Spis</a:t>
              </a:r>
            </a:p>
            <a:p>
              <a:pPr lvl="0" algn="ctr">
                <a:defRPr/>
              </a:pPr>
              <a:r>
                <a:rPr lang="sv-SE" sz="1400" dirty="0">
                  <a:solidFill>
                    <a:prstClr val="black"/>
                  </a:solidFill>
                </a:rPr>
                <a:t>(3)</a:t>
              </a:r>
            </a:p>
          </p:txBody>
        </p:sp>
      </p:grpSp>
      <p:grpSp>
        <p:nvGrpSpPr>
          <p:cNvPr id="67" name="Grupp 66">
            <a:extLst>
              <a:ext uri="{FF2B5EF4-FFF2-40B4-BE49-F238E27FC236}">
                <a16:creationId xmlns:a16="http://schemas.microsoft.com/office/drawing/2014/main" id="{2524E089-31F8-9ADA-9F1A-E7F4806D472C}"/>
              </a:ext>
            </a:extLst>
          </p:cNvPr>
          <p:cNvGrpSpPr/>
          <p:nvPr/>
        </p:nvGrpSpPr>
        <p:grpSpPr>
          <a:xfrm>
            <a:off x="6331172" y="5299994"/>
            <a:ext cx="1496969" cy="1463308"/>
            <a:chOff x="1934901" y="5213400"/>
            <a:chExt cx="1372294" cy="1341436"/>
          </a:xfrm>
        </p:grpSpPr>
        <p:sp>
          <p:nvSpPr>
            <p:cNvPr id="68" name="Rektangel 64">
              <a:extLst>
                <a:ext uri="{FF2B5EF4-FFF2-40B4-BE49-F238E27FC236}">
                  <a16:creationId xmlns:a16="http://schemas.microsoft.com/office/drawing/2014/main" id="{F6218397-2621-B660-5BD4-FD9666679F5F}"/>
                </a:ext>
              </a:extLst>
            </p:cNvPr>
            <p:cNvSpPr>
              <a:spLocks noChangeAspect="1"/>
            </p:cNvSpPr>
            <p:nvPr/>
          </p:nvSpPr>
          <p:spPr>
            <a:xfrm>
              <a:off x="2037713" y="5285353"/>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ea typeface="+mn-ea"/>
                <a:cs typeface="+mn-cs"/>
              </a:endParaRPr>
            </a:p>
          </p:txBody>
        </p:sp>
        <p:sp>
          <p:nvSpPr>
            <p:cNvPr id="69" name="Rektangel 68">
              <a:extLst>
                <a:ext uri="{FF2B5EF4-FFF2-40B4-BE49-F238E27FC236}">
                  <a16:creationId xmlns:a16="http://schemas.microsoft.com/office/drawing/2014/main" id="{28FB306A-9B30-19FA-7539-04C57EA8FBA2}"/>
                </a:ext>
              </a:extLst>
            </p:cNvPr>
            <p:cNvSpPr>
              <a:spLocks noChangeAspect="1"/>
            </p:cNvSpPr>
            <p:nvPr/>
          </p:nvSpPr>
          <p:spPr>
            <a:xfrm>
              <a:off x="1934901" y="5213400"/>
              <a:ext cx="1269482" cy="1269483"/>
            </a:xfrm>
            <a:prstGeom prst="rect">
              <a:avLst/>
            </a:prstGeom>
            <a:solidFill>
              <a:srgbClr val="F0AB9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defRPr/>
              </a:pPr>
              <a:r>
                <a:rPr lang="sv-SE" sz="1400" dirty="0">
                  <a:solidFill>
                    <a:prstClr val="black"/>
                  </a:solidFill>
                </a:rPr>
                <a:t>Drivmedel</a:t>
              </a:r>
            </a:p>
            <a:p>
              <a:pPr lvl="0" algn="ctr">
                <a:defRPr/>
              </a:pPr>
              <a:r>
                <a:rPr lang="sv-SE" sz="1400" dirty="0">
                  <a:solidFill>
                    <a:prstClr val="black"/>
                  </a:solidFill>
                </a:rPr>
                <a:t>(1)</a:t>
              </a:r>
            </a:p>
          </p:txBody>
        </p:sp>
      </p:grpSp>
      <p:grpSp>
        <p:nvGrpSpPr>
          <p:cNvPr id="75" name="Grupp 74">
            <a:extLst>
              <a:ext uri="{FF2B5EF4-FFF2-40B4-BE49-F238E27FC236}">
                <a16:creationId xmlns:a16="http://schemas.microsoft.com/office/drawing/2014/main" id="{1006F31C-9088-1FDF-E116-58179FA3D43E}"/>
              </a:ext>
            </a:extLst>
          </p:cNvPr>
          <p:cNvGrpSpPr/>
          <p:nvPr/>
        </p:nvGrpSpPr>
        <p:grpSpPr>
          <a:xfrm rot="21408428">
            <a:off x="7570016" y="3478891"/>
            <a:ext cx="1492822" cy="1468923"/>
            <a:chOff x="1825907" y="3421414"/>
            <a:chExt cx="1368492" cy="1346584"/>
          </a:xfrm>
        </p:grpSpPr>
        <p:sp>
          <p:nvSpPr>
            <p:cNvPr id="76" name="Rektangel 64">
              <a:extLst>
                <a:ext uri="{FF2B5EF4-FFF2-40B4-BE49-F238E27FC236}">
                  <a16:creationId xmlns:a16="http://schemas.microsoft.com/office/drawing/2014/main" id="{37D36878-B325-0C5F-1FF5-6070642687CB}"/>
                </a:ext>
              </a:extLst>
            </p:cNvPr>
            <p:cNvSpPr>
              <a:spLocks noChangeAspect="1"/>
            </p:cNvSpPr>
            <p:nvPr/>
          </p:nvSpPr>
          <p:spPr>
            <a:xfrm rot="175349">
              <a:off x="1924917" y="3498515"/>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ea typeface="+mn-ea"/>
                <a:cs typeface="+mn-cs"/>
              </a:endParaRPr>
            </a:p>
          </p:txBody>
        </p:sp>
        <p:sp>
          <p:nvSpPr>
            <p:cNvPr id="77" name="Rektangel 76">
              <a:extLst>
                <a:ext uri="{FF2B5EF4-FFF2-40B4-BE49-F238E27FC236}">
                  <a16:creationId xmlns:a16="http://schemas.microsoft.com/office/drawing/2014/main" id="{B2692B99-4C99-EA12-A165-F4D02C286BAB}"/>
                </a:ext>
              </a:extLst>
            </p:cNvPr>
            <p:cNvSpPr>
              <a:spLocks noChangeAspect="1"/>
            </p:cNvSpPr>
            <p:nvPr/>
          </p:nvSpPr>
          <p:spPr>
            <a:xfrm rot="175349">
              <a:off x="1825907" y="3421414"/>
              <a:ext cx="1269482" cy="1269483"/>
            </a:xfrm>
            <a:prstGeom prst="rect">
              <a:avLst/>
            </a:prstGeom>
            <a:solidFill>
              <a:srgbClr val="92E6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defRPr/>
              </a:pPr>
              <a:r>
                <a:rPr lang="sv-SE" sz="1400" dirty="0">
                  <a:solidFill>
                    <a:prstClr val="black"/>
                  </a:solidFill>
                </a:rPr>
                <a:t>Råvaror</a:t>
              </a:r>
            </a:p>
            <a:p>
              <a:pPr lvl="0" algn="ctr">
                <a:defRPr/>
              </a:pPr>
              <a:r>
                <a:rPr lang="sv-SE" sz="1400" dirty="0">
                  <a:solidFill>
                    <a:prstClr val="black"/>
                  </a:solidFill>
                </a:rPr>
                <a:t>(3)</a:t>
              </a:r>
            </a:p>
          </p:txBody>
        </p:sp>
      </p:grpSp>
      <p:grpSp>
        <p:nvGrpSpPr>
          <p:cNvPr id="86" name="Grupp 85">
            <a:extLst>
              <a:ext uri="{FF2B5EF4-FFF2-40B4-BE49-F238E27FC236}">
                <a16:creationId xmlns:a16="http://schemas.microsoft.com/office/drawing/2014/main" id="{7065F006-23D9-2429-7946-2F8100134F66}"/>
              </a:ext>
            </a:extLst>
          </p:cNvPr>
          <p:cNvGrpSpPr/>
          <p:nvPr/>
        </p:nvGrpSpPr>
        <p:grpSpPr>
          <a:xfrm rot="21408428">
            <a:off x="9080713" y="3478891"/>
            <a:ext cx="1492822" cy="1468923"/>
            <a:chOff x="1825907" y="3421414"/>
            <a:chExt cx="1368492" cy="1346584"/>
          </a:xfrm>
        </p:grpSpPr>
        <p:sp>
          <p:nvSpPr>
            <p:cNvPr id="89" name="Rektangel 64">
              <a:extLst>
                <a:ext uri="{FF2B5EF4-FFF2-40B4-BE49-F238E27FC236}">
                  <a16:creationId xmlns:a16="http://schemas.microsoft.com/office/drawing/2014/main" id="{2B5EFC25-A1F8-66B7-E7F1-DB3635CD5FA8}"/>
                </a:ext>
              </a:extLst>
            </p:cNvPr>
            <p:cNvSpPr>
              <a:spLocks noChangeAspect="1"/>
            </p:cNvSpPr>
            <p:nvPr/>
          </p:nvSpPr>
          <p:spPr>
            <a:xfrm rot="175349">
              <a:off x="1924917" y="3498515"/>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ea typeface="+mn-ea"/>
                <a:cs typeface="+mn-cs"/>
              </a:endParaRPr>
            </a:p>
          </p:txBody>
        </p:sp>
        <p:sp>
          <p:nvSpPr>
            <p:cNvPr id="90" name="Rektangel 89">
              <a:extLst>
                <a:ext uri="{FF2B5EF4-FFF2-40B4-BE49-F238E27FC236}">
                  <a16:creationId xmlns:a16="http://schemas.microsoft.com/office/drawing/2014/main" id="{0CA9A34A-15F4-BC3C-E176-7E14CEF1241A}"/>
                </a:ext>
              </a:extLst>
            </p:cNvPr>
            <p:cNvSpPr>
              <a:spLocks noChangeAspect="1"/>
            </p:cNvSpPr>
            <p:nvPr/>
          </p:nvSpPr>
          <p:spPr>
            <a:xfrm rot="175349">
              <a:off x="1825907" y="3421414"/>
              <a:ext cx="1269482" cy="1269483"/>
            </a:xfrm>
            <a:prstGeom prst="rect">
              <a:avLst/>
            </a:prstGeom>
            <a:solidFill>
              <a:srgbClr val="92E6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defRPr/>
              </a:pPr>
              <a:r>
                <a:rPr lang="sv-SE" sz="1200" dirty="0">
                  <a:solidFill>
                    <a:prstClr val="black"/>
                  </a:solidFill>
                </a:rPr>
                <a:t>Redskap (knivar, stekpannor, kastruller, skärbrädor etc. Kan delas upp på olika lappar)</a:t>
              </a:r>
            </a:p>
            <a:p>
              <a:pPr lvl="0" algn="ctr">
                <a:defRPr/>
              </a:pPr>
              <a:r>
                <a:rPr lang="sv-SE" sz="1200" dirty="0">
                  <a:solidFill>
                    <a:prstClr val="black"/>
                  </a:solidFill>
                </a:rPr>
                <a:t>(3)</a:t>
              </a:r>
            </a:p>
          </p:txBody>
        </p:sp>
      </p:grpSp>
      <p:sp>
        <p:nvSpPr>
          <p:cNvPr id="73" name="Ellips 72">
            <a:extLst>
              <a:ext uri="{FF2B5EF4-FFF2-40B4-BE49-F238E27FC236}">
                <a16:creationId xmlns:a16="http://schemas.microsoft.com/office/drawing/2014/main" id="{C4DB2F8C-2BB9-96E6-5043-32B03D99749D}"/>
              </a:ext>
            </a:extLst>
          </p:cNvPr>
          <p:cNvSpPr>
            <a:spLocks noChangeAspect="1"/>
          </p:cNvSpPr>
          <p:nvPr/>
        </p:nvSpPr>
        <p:spPr>
          <a:xfrm>
            <a:off x="7248705" y="2520211"/>
            <a:ext cx="579436" cy="579434"/>
          </a:xfrm>
          <a:prstGeom prst="ellipse">
            <a:avLst/>
          </a:prstGeom>
          <a:solidFill>
            <a:schemeClr val="bg1"/>
          </a:solidFill>
          <a:ln w="57150">
            <a:noFill/>
          </a:ln>
          <a:effectLst>
            <a:outerShdw dist="76200" dir="42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100" b="1" i="0" u="none" strike="noStrike" kern="1200" cap="none" spc="0" normalizeH="0" baseline="0" noProof="0" dirty="0" smtClean="0">
                <a:ln>
                  <a:noFill/>
                </a:ln>
                <a:solidFill>
                  <a:prstClr val="black"/>
                </a:solidFill>
                <a:effectLst/>
                <a:uLnTx/>
                <a:uFillTx/>
                <a:latin typeface="Century Gothic"/>
                <a:ea typeface="+mn-ea"/>
                <a:cs typeface="+mn-cs"/>
              </a:rPr>
              <a:t>3h</a:t>
            </a:r>
            <a:endParaRPr kumimoji="0" lang="sv-SE" sz="1100" b="1" i="0" u="none" strike="noStrike" kern="1200" cap="none" spc="0" normalizeH="0" baseline="0" noProof="0" dirty="0">
              <a:ln>
                <a:noFill/>
              </a:ln>
              <a:solidFill>
                <a:prstClr val="black"/>
              </a:solidFill>
              <a:effectLst/>
              <a:uLnTx/>
              <a:uFillTx/>
              <a:latin typeface="Century Gothic"/>
              <a:ea typeface="+mn-ea"/>
              <a:cs typeface="+mn-cs"/>
            </a:endParaRPr>
          </a:p>
        </p:txBody>
      </p:sp>
      <p:sp>
        <p:nvSpPr>
          <p:cNvPr id="74" name="Ellips 73">
            <a:extLst>
              <a:ext uri="{FF2B5EF4-FFF2-40B4-BE49-F238E27FC236}">
                <a16:creationId xmlns:a16="http://schemas.microsoft.com/office/drawing/2014/main" id="{C4DB2F8C-2BB9-96E6-5043-32B03D99749D}"/>
              </a:ext>
            </a:extLst>
          </p:cNvPr>
          <p:cNvSpPr>
            <a:spLocks noChangeAspect="1"/>
          </p:cNvSpPr>
          <p:nvPr/>
        </p:nvSpPr>
        <p:spPr>
          <a:xfrm>
            <a:off x="5665532" y="2567210"/>
            <a:ext cx="579436" cy="579434"/>
          </a:xfrm>
          <a:prstGeom prst="ellipse">
            <a:avLst/>
          </a:prstGeom>
          <a:solidFill>
            <a:schemeClr val="bg1"/>
          </a:solidFill>
          <a:ln w="57150">
            <a:noFill/>
          </a:ln>
          <a:effectLst>
            <a:outerShdw dist="76200" dir="42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100" b="1" i="0" u="none" strike="noStrike" kern="1200" cap="none" spc="0" normalizeH="0" baseline="0" noProof="0" dirty="0" smtClean="0">
                <a:ln>
                  <a:noFill/>
                </a:ln>
                <a:solidFill>
                  <a:prstClr val="black"/>
                </a:solidFill>
                <a:effectLst/>
                <a:uLnTx/>
                <a:uFillTx/>
                <a:latin typeface="Century Gothic"/>
                <a:ea typeface="+mn-ea"/>
                <a:cs typeface="+mn-cs"/>
              </a:rPr>
              <a:t>5h</a:t>
            </a:r>
            <a:endParaRPr kumimoji="0" lang="sv-SE" sz="1100" b="1" i="0" u="none" strike="noStrike" kern="1200" cap="none" spc="0" normalizeH="0" baseline="0" noProof="0" dirty="0">
              <a:ln>
                <a:noFill/>
              </a:ln>
              <a:solidFill>
                <a:prstClr val="black"/>
              </a:solidFill>
              <a:effectLst/>
              <a:uLnTx/>
              <a:uFillTx/>
              <a:latin typeface="Century Gothic"/>
              <a:ea typeface="+mn-ea"/>
              <a:cs typeface="+mn-cs"/>
            </a:endParaRPr>
          </a:p>
        </p:txBody>
      </p:sp>
      <p:sp>
        <p:nvSpPr>
          <p:cNvPr id="80" name="Ellips 79">
            <a:extLst>
              <a:ext uri="{FF2B5EF4-FFF2-40B4-BE49-F238E27FC236}">
                <a16:creationId xmlns:a16="http://schemas.microsoft.com/office/drawing/2014/main" id="{C4DB2F8C-2BB9-96E6-5043-32B03D99749D}"/>
              </a:ext>
            </a:extLst>
          </p:cNvPr>
          <p:cNvSpPr>
            <a:spLocks noChangeAspect="1"/>
          </p:cNvSpPr>
          <p:nvPr/>
        </p:nvSpPr>
        <p:spPr>
          <a:xfrm>
            <a:off x="4137517" y="2527987"/>
            <a:ext cx="579436" cy="579434"/>
          </a:xfrm>
          <a:prstGeom prst="ellipse">
            <a:avLst/>
          </a:prstGeom>
          <a:solidFill>
            <a:schemeClr val="bg1"/>
          </a:solidFill>
          <a:ln w="57150">
            <a:noFill/>
          </a:ln>
          <a:effectLst>
            <a:outerShdw dist="76200" dir="42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100" b="1" i="0" u="none" strike="noStrike" kern="1200" cap="none" spc="0" normalizeH="0" baseline="0" noProof="0" dirty="0" smtClean="0">
                <a:ln>
                  <a:noFill/>
                </a:ln>
                <a:solidFill>
                  <a:prstClr val="black"/>
                </a:solidFill>
                <a:effectLst/>
                <a:uLnTx/>
                <a:uFillTx/>
                <a:latin typeface="Century Gothic"/>
                <a:ea typeface="+mn-ea"/>
                <a:cs typeface="+mn-cs"/>
              </a:rPr>
              <a:t>2h</a:t>
            </a:r>
            <a:endParaRPr kumimoji="0" lang="sv-SE" sz="1100" b="1" i="0" u="none" strike="noStrike" kern="1200" cap="none" spc="0" normalizeH="0" baseline="0" noProof="0" dirty="0">
              <a:ln>
                <a:noFill/>
              </a:ln>
              <a:solidFill>
                <a:prstClr val="black"/>
              </a:solidFill>
              <a:effectLst/>
              <a:uLnTx/>
              <a:uFillTx/>
              <a:latin typeface="Century Gothic"/>
              <a:ea typeface="+mn-ea"/>
              <a:cs typeface="+mn-cs"/>
            </a:endParaRPr>
          </a:p>
        </p:txBody>
      </p:sp>
      <p:sp>
        <p:nvSpPr>
          <p:cNvPr id="81" name="Ellips 80">
            <a:extLst>
              <a:ext uri="{FF2B5EF4-FFF2-40B4-BE49-F238E27FC236}">
                <a16:creationId xmlns:a16="http://schemas.microsoft.com/office/drawing/2014/main" id="{C4DB2F8C-2BB9-96E6-5043-32B03D99749D}"/>
              </a:ext>
            </a:extLst>
          </p:cNvPr>
          <p:cNvSpPr>
            <a:spLocks noChangeAspect="1"/>
          </p:cNvSpPr>
          <p:nvPr/>
        </p:nvSpPr>
        <p:spPr>
          <a:xfrm>
            <a:off x="2512888" y="2559192"/>
            <a:ext cx="579436" cy="579434"/>
          </a:xfrm>
          <a:prstGeom prst="ellipse">
            <a:avLst/>
          </a:prstGeom>
          <a:solidFill>
            <a:schemeClr val="bg1"/>
          </a:solidFill>
          <a:ln w="57150">
            <a:noFill/>
          </a:ln>
          <a:effectLst>
            <a:outerShdw dist="76200" dir="42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100" b="1" i="0" u="none" strike="noStrike" kern="1200" cap="none" spc="0" normalizeH="0" baseline="0" noProof="0" dirty="0" smtClean="0">
                <a:ln>
                  <a:noFill/>
                </a:ln>
                <a:solidFill>
                  <a:prstClr val="black"/>
                </a:solidFill>
                <a:effectLst/>
                <a:uLnTx/>
                <a:uFillTx/>
                <a:latin typeface="Century Gothic"/>
                <a:ea typeface="+mn-ea"/>
                <a:cs typeface="+mn-cs"/>
              </a:rPr>
              <a:t>2 dagar</a:t>
            </a:r>
            <a:endParaRPr kumimoji="0" lang="sv-SE" sz="1100" b="1" i="0" u="none" strike="noStrike" kern="1200" cap="none" spc="0" normalizeH="0" baseline="0" noProof="0" dirty="0">
              <a:ln>
                <a:noFill/>
              </a:ln>
              <a:solidFill>
                <a:prstClr val="black"/>
              </a:solidFill>
              <a:effectLst/>
              <a:uLnTx/>
              <a:uFillTx/>
              <a:latin typeface="Century Gothic"/>
              <a:ea typeface="+mn-ea"/>
              <a:cs typeface="+mn-cs"/>
            </a:endParaRPr>
          </a:p>
        </p:txBody>
      </p:sp>
      <p:grpSp>
        <p:nvGrpSpPr>
          <p:cNvPr id="87" name="Grupp 86">
            <a:extLst>
              <a:ext uri="{FF2B5EF4-FFF2-40B4-BE49-F238E27FC236}">
                <a16:creationId xmlns:a16="http://schemas.microsoft.com/office/drawing/2014/main" id="{DD0AFC8B-FD35-4766-3866-335B406AEBD6}"/>
              </a:ext>
            </a:extLst>
          </p:cNvPr>
          <p:cNvGrpSpPr/>
          <p:nvPr/>
        </p:nvGrpSpPr>
        <p:grpSpPr>
          <a:xfrm rot="21408428">
            <a:off x="10591601" y="3490574"/>
            <a:ext cx="1492822" cy="1468923"/>
            <a:chOff x="1825907" y="3421414"/>
            <a:chExt cx="1368492" cy="1346584"/>
          </a:xfrm>
        </p:grpSpPr>
        <p:sp>
          <p:nvSpPr>
            <p:cNvPr id="88" name="Rektangel 64">
              <a:extLst>
                <a:ext uri="{FF2B5EF4-FFF2-40B4-BE49-F238E27FC236}">
                  <a16:creationId xmlns:a16="http://schemas.microsoft.com/office/drawing/2014/main" id="{FAC947FC-631B-3855-B776-EDAF84C592F9}"/>
                </a:ext>
              </a:extLst>
            </p:cNvPr>
            <p:cNvSpPr>
              <a:spLocks noChangeAspect="1"/>
            </p:cNvSpPr>
            <p:nvPr/>
          </p:nvSpPr>
          <p:spPr>
            <a:xfrm rot="175349">
              <a:off x="1924917" y="3498515"/>
              <a:ext cx="1269482" cy="1269483"/>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1" i="0" u="none" strike="noStrike" kern="1200" cap="none" spc="0" normalizeH="0" baseline="0" noProof="0" dirty="0">
                <a:ln>
                  <a:noFill/>
                </a:ln>
                <a:solidFill>
                  <a:srgbClr val="FF0000"/>
                </a:solidFill>
                <a:effectLst/>
                <a:uLnTx/>
                <a:uFillTx/>
                <a:ea typeface="+mn-ea"/>
                <a:cs typeface="+mn-cs"/>
              </a:endParaRPr>
            </a:p>
          </p:txBody>
        </p:sp>
        <p:sp>
          <p:nvSpPr>
            <p:cNvPr id="91" name="Rektangel 90">
              <a:extLst>
                <a:ext uri="{FF2B5EF4-FFF2-40B4-BE49-F238E27FC236}">
                  <a16:creationId xmlns:a16="http://schemas.microsoft.com/office/drawing/2014/main" id="{F01EDDD3-814B-A41B-516A-8BD1BCD7EB20}"/>
                </a:ext>
              </a:extLst>
            </p:cNvPr>
            <p:cNvSpPr>
              <a:spLocks noChangeAspect="1"/>
            </p:cNvSpPr>
            <p:nvPr/>
          </p:nvSpPr>
          <p:spPr>
            <a:xfrm rot="175349">
              <a:off x="1825907" y="3421414"/>
              <a:ext cx="1269482" cy="1269483"/>
            </a:xfrm>
            <a:prstGeom prst="rect">
              <a:avLst/>
            </a:prstGeom>
            <a:solidFill>
              <a:srgbClr val="92E6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defRPr/>
              </a:pPr>
              <a:r>
                <a:rPr lang="sv-SE" sz="1400" dirty="0" smtClean="0">
                  <a:solidFill>
                    <a:prstClr val="black"/>
                  </a:solidFill>
                </a:rPr>
                <a:t>Tallrik och bestick </a:t>
              </a:r>
            </a:p>
            <a:p>
              <a:pPr lvl="0" algn="ctr">
                <a:defRPr/>
              </a:pPr>
              <a:r>
                <a:rPr lang="sv-SE" sz="1400" dirty="0" smtClean="0">
                  <a:solidFill>
                    <a:prstClr val="black"/>
                  </a:solidFill>
                </a:rPr>
                <a:t>(4)</a:t>
              </a:r>
              <a:endParaRPr lang="sv-SE" sz="1400" dirty="0">
                <a:solidFill>
                  <a:prstClr val="black"/>
                </a:solidFill>
              </a:endParaRPr>
            </a:p>
          </p:txBody>
        </p:sp>
      </p:grpSp>
    </p:spTree>
    <p:extLst>
      <p:ext uri="{BB962C8B-B14F-4D97-AF65-F5344CB8AC3E}">
        <p14:creationId xmlns:p14="http://schemas.microsoft.com/office/powerpoint/2010/main" val="1635742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EXTCOLOR" val="0"/>
</p:tagLst>
</file>

<file path=ppt/tags/tag10.xml><?xml version="1.0" encoding="utf-8"?>
<p:tagLst xmlns:a="http://schemas.openxmlformats.org/drawingml/2006/main" xmlns:r="http://schemas.openxmlformats.org/officeDocument/2006/relationships" xmlns:p="http://schemas.openxmlformats.org/presentationml/2006/main">
  <p:tag name="TEXTCOLOR" val="0"/>
</p:tagLst>
</file>

<file path=ppt/tags/tag100.xml><?xml version="1.0" encoding="utf-8"?>
<p:tagLst xmlns:a="http://schemas.openxmlformats.org/drawingml/2006/main" xmlns:r="http://schemas.openxmlformats.org/officeDocument/2006/relationships" xmlns:p="http://schemas.openxmlformats.org/presentationml/2006/main">
  <p:tag name="TEXTCOLOR" val="0"/>
</p:tagLst>
</file>

<file path=ppt/tags/tag101.xml><?xml version="1.0" encoding="utf-8"?>
<p:tagLst xmlns:a="http://schemas.openxmlformats.org/drawingml/2006/main" xmlns:r="http://schemas.openxmlformats.org/officeDocument/2006/relationships" xmlns:p="http://schemas.openxmlformats.org/presentationml/2006/main">
  <p:tag name="TEXTCOLOR" val="0"/>
</p:tagLst>
</file>

<file path=ppt/tags/tag102.xml><?xml version="1.0" encoding="utf-8"?>
<p:tagLst xmlns:a="http://schemas.openxmlformats.org/drawingml/2006/main" xmlns:r="http://schemas.openxmlformats.org/officeDocument/2006/relationships" xmlns:p="http://schemas.openxmlformats.org/presentationml/2006/main">
  <p:tag name="TEXTCOLOR" val="0"/>
</p:tagLst>
</file>

<file path=ppt/tags/tag103.xml><?xml version="1.0" encoding="utf-8"?>
<p:tagLst xmlns:a="http://schemas.openxmlformats.org/drawingml/2006/main" xmlns:r="http://schemas.openxmlformats.org/officeDocument/2006/relationships" xmlns:p="http://schemas.openxmlformats.org/presentationml/2006/main">
  <p:tag name="TEXTCOLOR" val="16777215"/>
</p:tagLst>
</file>

<file path=ppt/tags/tag104.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105.xml><?xml version="1.0" encoding="utf-8"?>
<p:tagLst xmlns:a="http://schemas.openxmlformats.org/drawingml/2006/main" xmlns:r="http://schemas.openxmlformats.org/officeDocument/2006/relationships" xmlns:p="http://schemas.openxmlformats.org/presentationml/2006/main">
  <p:tag name="TEXTCOLOR" val="16777215"/>
</p:tagLst>
</file>

<file path=ppt/tags/tag106.xml><?xml version="1.0" encoding="utf-8"?>
<p:tagLst xmlns:a="http://schemas.openxmlformats.org/drawingml/2006/main" xmlns:r="http://schemas.openxmlformats.org/officeDocument/2006/relationships" xmlns:p="http://schemas.openxmlformats.org/presentationml/2006/main">
  <p:tag name="TEXTCOLOR" val="16777215"/>
</p:tagLst>
</file>

<file path=ppt/tags/tag107.xml><?xml version="1.0" encoding="utf-8"?>
<p:tagLst xmlns:a="http://schemas.openxmlformats.org/drawingml/2006/main" xmlns:r="http://schemas.openxmlformats.org/officeDocument/2006/relationships" xmlns:p="http://schemas.openxmlformats.org/presentationml/2006/main">
  <p:tag name="TEXTCOLOR" val="16777215"/>
</p:tagLst>
</file>

<file path=ppt/tags/tag108.xml><?xml version="1.0" encoding="utf-8"?>
<p:tagLst xmlns:a="http://schemas.openxmlformats.org/drawingml/2006/main" xmlns:r="http://schemas.openxmlformats.org/officeDocument/2006/relationships" xmlns:p="http://schemas.openxmlformats.org/presentationml/2006/main">
  <p:tag name="BACKGROUNDCOLOR" val="4475210"/>
  <p:tag name="TEXTCOLOR" val="16777215"/>
</p:tagLst>
</file>

<file path=ppt/tags/tag109.xml><?xml version="1.0" encoding="utf-8"?>
<p:tagLst xmlns:a="http://schemas.openxmlformats.org/drawingml/2006/main" xmlns:r="http://schemas.openxmlformats.org/officeDocument/2006/relationships" xmlns:p="http://schemas.openxmlformats.org/presentationml/2006/main">
  <p:tag name="TEXTCOLOR" val="16777215"/>
</p:tagLst>
</file>

<file path=ppt/tags/tag11.xml><?xml version="1.0" encoding="utf-8"?>
<p:tagLst xmlns:a="http://schemas.openxmlformats.org/drawingml/2006/main" xmlns:r="http://schemas.openxmlformats.org/officeDocument/2006/relationships" xmlns:p="http://schemas.openxmlformats.org/presentationml/2006/main">
  <p:tag name="TEXTCOLOR" val="0"/>
</p:tagLst>
</file>

<file path=ppt/tags/tag110.xml><?xml version="1.0" encoding="utf-8"?>
<p:tagLst xmlns:a="http://schemas.openxmlformats.org/drawingml/2006/main" xmlns:r="http://schemas.openxmlformats.org/officeDocument/2006/relationships" xmlns:p="http://schemas.openxmlformats.org/presentationml/2006/main">
  <p:tag name="TEXTCOLOR" val="16777215"/>
</p:tagLst>
</file>

<file path=ppt/tags/tag111.xml><?xml version="1.0" encoding="utf-8"?>
<p:tagLst xmlns:a="http://schemas.openxmlformats.org/drawingml/2006/main" xmlns:r="http://schemas.openxmlformats.org/officeDocument/2006/relationships" xmlns:p="http://schemas.openxmlformats.org/presentationml/2006/main">
  <p:tag name="BACKGROUNDCOLOR" val="4475210"/>
  <p:tag name="TEXTCOLOR" val="16777215"/>
</p:tagLst>
</file>

<file path=ppt/tags/tag112.xml><?xml version="1.0" encoding="utf-8"?>
<p:tagLst xmlns:a="http://schemas.openxmlformats.org/drawingml/2006/main" xmlns:r="http://schemas.openxmlformats.org/officeDocument/2006/relationships" xmlns:p="http://schemas.openxmlformats.org/presentationml/2006/main">
  <p:tag name="TEXTCOLOR" val="16777215"/>
</p:tagLst>
</file>

<file path=ppt/tags/tag113.xml><?xml version="1.0" encoding="utf-8"?>
<p:tagLst xmlns:a="http://schemas.openxmlformats.org/drawingml/2006/main" xmlns:r="http://schemas.openxmlformats.org/officeDocument/2006/relationships" xmlns:p="http://schemas.openxmlformats.org/presentationml/2006/main">
  <p:tag name="TEXTCOLOR" val="0"/>
</p:tagLst>
</file>

<file path=ppt/tags/tag114.xml><?xml version="1.0" encoding="utf-8"?>
<p:tagLst xmlns:a="http://schemas.openxmlformats.org/drawingml/2006/main" xmlns:r="http://schemas.openxmlformats.org/officeDocument/2006/relationships" xmlns:p="http://schemas.openxmlformats.org/presentationml/2006/main">
  <p:tag name="TEXTCOLOR" val="16777215"/>
</p:tagLst>
</file>

<file path=ppt/tags/tag115.xml><?xml version="1.0" encoding="utf-8"?>
<p:tagLst xmlns:a="http://schemas.openxmlformats.org/drawingml/2006/main" xmlns:r="http://schemas.openxmlformats.org/officeDocument/2006/relationships" xmlns:p="http://schemas.openxmlformats.org/presentationml/2006/main">
  <p:tag name="TEXTCOLOR" val="16777215"/>
</p:tagLst>
</file>

<file path=ppt/tags/tag116.xml><?xml version="1.0" encoding="utf-8"?>
<p:tagLst xmlns:a="http://schemas.openxmlformats.org/drawingml/2006/main" xmlns:r="http://schemas.openxmlformats.org/officeDocument/2006/relationships" xmlns:p="http://schemas.openxmlformats.org/presentationml/2006/main">
  <p:tag name="BACKGROUNDCOLOR" val="4475210"/>
  <p:tag name="TEXTCOLOR" val="16777215"/>
</p:tagLst>
</file>

<file path=ppt/tags/tag117.xml><?xml version="1.0" encoding="utf-8"?>
<p:tagLst xmlns:a="http://schemas.openxmlformats.org/drawingml/2006/main" xmlns:r="http://schemas.openxmlformats.org/officeDocument/2006/relationships" xmlns:p="http://schemas.openxmlformats.org/presentationml/2006/main">
  <p:tag name="TEXTCOLOR" val="0"/>
</p:tagLst>
</file>

<file path=ppt/tags/tag118.xml><?xml version="1.0" encoding="utf-8"?>
<p:tagLst xmlns:a="http://schemas.openxmlformats.org/drawingml/2006/main" xmlns:r="http://schemas.openxmlformats.org/officeDocument/2006/relationships" xmlns:p="http://schemas.openxmlformats.org/presentationml/2006/main">
  <p:tag name="TEXTCOLOR" val="0"/>
</p:tagLst>
</file>

<file path=ppt/tags/tag119.xml><?xml version="1.0" encoding="utf-8"?>
<p:tagLst xmlns:a="http://schemas.openxmlformats.org/drawingml/2006/main" xmlns:r="http://schemas.openxmlformats.org/officeDocument/2006/relationships" xmlns:p="http://schemas.openxmlformats.org/presentationml/2006/main">
  <p:tag name="TEXTCOLOR" val="16777215"/>
</p:tagLst>
</file>

<file path=ppt/tags/tag12.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120.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121.xml><?xml version="1.0" encoding="utf-8"?>
<p:tagLst xmlns:a="http://schemas.openxmlformats.org/drawingml/2006/main" xmlns:r="http://schemas.openxmlformats.org/officeDocument/2006/relationships" xmlns:p="http://schemas.openxmlformats.org/presentationml/2006/main">
  <p:tag name="TEXTCOLOR" val="0"/>
</p:tagLst>
</file>

<file path=ppt/tags/tag122.xml><?xml version="1.0" encoding="utf-8"?>
<p:tagLst xmlns:a="http://schemas.openxmlformats.org/drawingml/2006/main" xmlns:r="http://schemas.openxmlformats.org/officeDocument/2006/relationships" xmlns:p="http://schemas.openxmlformats.org/presentationml/2006/main">
  <p:tag name="TEXTCOLOR" val="16777215"/>
</p:tagLst>
</file>

<file path=ppt/tags/tag123.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124.xml><?xml version="1.0" encoding="utf-8"?>
<p:tagLst xmlns:a="http://schemas.openxmlformats.org/drawingml/2006/main" xmlns:r="http://schemas.openxmlformats.org/officeDocument/2006/relationships" xmlns:p="http://schemas.openxmlformats.org/presentationml/2006/main">
  <p:tag name="TEXTCOLOR" val="0"/>
</p:tagLst>
</file>

<file path=ppt/tags/tag125.xml><?xml version="1.0" encoding="utf-8"?>
<p:tagLst xmlns:a="http://schemas.openxmlformats.org/drawingml/2006/main" xmlns:r="http://schemas.openxmlformats.org/officeDocument/2006/relationships" xmlns:p="http://schemas.openxmlformats.org/presentationml/2006/main">
  <p:tag name="TEXTCOLOR" val="0"/>
</p:tagLst>
</file>

<file path=ppt/tags/tag126.xml><?xml version="1.0" encoding="utf-8"?>
<p:tagLst xmlns:a="http://schemas.openxmlformats.org/drawingml/2006/main" xmlns:r="http://schemas.openxmlformats.org/officeDocument/2006/relationships" xmlns:p="http://schemas.openxmlformats.org/presentationml/2006/main">
  <p:tag name="TEXTCOLOR" val="0"/>
</p:tagLst>
</file>

<file path=ppt/tags/tag127.xml><?xml version="1.0" encoding="utf-8"?>
<p:tagLst xmlns:a="http://schemas.openxmlformats.org/drawingml/2006/main" xmlns:r="http://schemas.openxmlformats.org/officeDocument/2006/relationships" xmlns:p="http://schemas.openxmlformats.org/presentationml/2006/main">
  <p:tag name="TEXTCOLOR" val="16777215"/>
</p:tagLst>
</file>

<file path=ppt/tags/tag128.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129.xml><?xml version="1.0" encoding="utf-8"?>
<p:tagLst xmlns:a="http://schemas.openxmlformats.org/drawingml/2006/main" xmlns:r="http://schemas.openxmlformats.org/officeDocument/2006/relationships" xmlns:p="http://schemas.openxmlformats.org/presentationml/2006/main">
  <p:tag name="TEXTCOLOR" val="0"/>
</p:tagLst>
</file>

<file path=ppt/tags/tag13.xml><?xml version="1.0" encoding="utf-8"?>
<p:tagLst xmlns:a="http://schemas.openxmlformats.org/drawingml/2006/main" xmlns:r="http://schemas.openxmlformats.org/officeDocument/2006/relationships" xmlns:p="http://schemas.openxmlformats.org/presentationml/2006/main">
  <p:tag name="TEXTCOLOR" val="0"/>
</p:tagLst>
</file>

<file path=ppt/tags/tag130.xml><?xml version="1.0" encoding="utf-8"?>
<p:tagLst xmlns:a="http://schemas.openxmlformats.org/drawingml/2006/main" xmlns:r="http://schemas.openxmlformats.org/officeDocument/2006/relationships" xmlns:p="http://schemas.openxmlformats.org/presentationml/2006/main">
  <p:tag name="TEXTCOLOR" val="0"/>
</p:tagLst>
</file>

<file path=ppt/tags/tag131.xml><?xml version="1.0" encoding="utf-8"?>
<p:tagLst xmlns:a="http://schemas.openxmlformats.org/drawingml/2006/main" xmlns:r="http://schemas.openxmlformats.org/officeDocument/2006/relationships" xmlns:p="http://schemas.openxmlformats.org/presentationml/2006/main">
  <p:tag name="TEXTCOLOR" val="16777215"/>
</p:tagLst>
</file>

<file path=ppt/tags/tag132.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133.xml><?xml version="1.0" encoding="utf-8"?>
<p:tagLst xmlns:a="http://schemas.openxmlformats.org/drawingml/2006/main" xmlns:r="http://schemas.openxmlformats.org/officeDocument/2006/relationships" xmlns:p="http://schemas.openxmlformats.org/presentationml/2006/main">
  <p:tag name="TEXTCOLOR" val="0"/>
</p:tagLst>
</file>

<file path=ppt/tags/tag134.xml><?xml version="1.0" encoding="utf-8"?>
<p:tagLst xmlns:a="http://schemas.openxmlformats.org/drawingml/2006/main" xmlns:r="http://schemas.openxmlformats.org/officeDocument/2006/relationships" xmlns:p="http://schemas.openxmlformats.org/presentationml/2006/main">
  <p:tag name="TEXTCOLOR" val="16777215"/>
</p:tagLst>
</file>

<file path=ppt/tags/tag135.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136.xml><?xml version="1.0" encoding="utf-8"?>
<p:tagLst xmlns:a="http://schemas.openxmlformats.org/drawingml/2006/main" xmlns:r="http://schemas.openxmlformats.org/officeDocument/2006/relationships" xmlns:p="http://schemas.openxmlformats.org/presentationml/2006/main">
  <p:tag name="TEXTCOLOR" val="0"/>
</p:tagLst>
</file>

<file path=ppt/tags/tag137.xml><?xml version="1.0" encoding="utf-8"?>
<p:tagLst xmlns:a="http://schemas.openxmlformats.org/drawingml/2006/main" xmlns:r="http://schemas.openxmlformats.org/officeDocument/2006/relationships" xmlns:p="http://schemas.openxmlformats.org/presentationml/2006/main">
  <p:tag name="TEXTCOLOR" val="0"/>
</p:tagLst>
</file>

<file path=ppt/tags/tag138.xml><?xml version="1.0" encoding="utf-8"?>
<p:tagLst xmlns:a="http://schemas.openxmlformats.org/drawingml/2006/main" xmlns:r="http://schemas.openxmlformats.org/officeDocument/2006/relationships" xmlns:p="http://schemas.openxmlformats.org/presentationml/2006/main">
  <p:tag name="TEXTCOLOR" val="0"/>
</p:tagLst>
</file>

<file path=ppt/tags/tag139.xml><?xml version="1.0" encoding="utf-8"?>
<p:tagLst xmlns:a="http://schemas.openxmlformats.org/drawingml/2006/main" xmlns:r="http://schemas.openxmlformats.org/officeDocument/2006/relationships" xmlns:p="http://schemas.openxmlformats.org/presentationml/2006/main">
  <p:tag name="TEXTCOLOR" val="16777215"/>
</p:tagLst>
</file>

<file path=ppt/tags/tag14.xml><?xml version="1.0" encoding="utf-8"?>
<p:tagLst xmlns:a="http://schemas.openxmlformats.org/drawingml/2006/main" xmlns:r="http://schemas.openxmlformats.org/officeDocument/2006/relationships" xmlns:p="http://schemas.openxmlformats.org/presentationml/2006/main">
  <p:tag name="TEXTCOLOR" val="0"/>
</p:tagLst>
</file>

<file path=ppt/tags/tag140.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141.xml><?xml version="1.0" encoding="utf-8"?>
<p:tagLst xmlns:a="http://schemas.openxmlformats.org/drawingml/2006/main" xmlns:r="http://schemas.openxmlformats.org/officeDocument/2006/relationships" xmlns:p="http://schemas.openxmlformats.org/presentationml/2006/main">
  <p:tag name="TEXTCOLOR" val="16777215"/>
</p:tagLst>
</file>

<file path=ppt/tags/tag142.xml><?xml version="1.0" encoding="utf-8"?>
<p:tagLst xmlns:a="http://schemas.openxmlformats.org/drawingml/2006/main" xmlns:r="http://schemas.openxmlformats.org/officeDocument/2006/relationships" xmlns:p="http://schemas.openxmlformats.org/presentationml/2006/main">
  <p:tag name="TEXTCOLOR" val="0"/>
</p:tagLst>
</file>

<file path=ppt/tags/tag143.xml><?xml version="1.0" encoding="utf-8"?>
<p:tagLst xmlns:a="http://schemas.openxmlformats.org/drawingml/2006/main" xmlns:r="http://schemas.openxmlformats.org/officeDocument/2006/relationships" xmlns:p="http://schemas.openxmlformats.org/presentationml/2006/main">
  <p:tag name="TEXTCOLOR" val="16777215"/>
</p:tagLst>
</file>

<file path=ppt/tags/tag144.xml><?xml version="1.0" encoding="utf-8"?>
<p:tagLst xmlns:a="http://schemas.openxmlformats.org/drawingml/2006/main" xmlns:r="http://schemas.openxmlformats.org/officeDocument/2006/relationships" xmlns:p="http://schemas.openxmlformats.org/presentationml/2006/main">
  <p:tag name="TEXTCOLOR" val="16777215"/>
</p:tagLst>
</file>

<file path=ppt/tags/tag145.xml><?xml version="1.0" encoding="utf-8"?>
<p:tagLst xmlns:a="http://schemas.openxmlformats.org/drawingml/2006/main" xmlns:r="http://schemas.openxmlformats.org/officeDocument/2006/relationships" xmlns:p="http://schemas.openxmlformats.org/presentationml/2006/main">
  <p:tag name="BACKGROUNDCOLOR" val="4475210"/>
  <p:tag name="TEXTCOLOR" val="16777215"/>
</p:tagLst>
</file>

<file path=ppt/tags/tag15.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16.xml><?xml version="1.0" encoding="utf-8"?>
<p:tagLst xmlns:a="http://schemas.openxmlformats.org/drawingml/2006/main" xmlns:r="http://schemas.openxmlformats.org/officeDocument/2006/relationships" xmlns:p="http://schemas.openxmlformats.org/presentationml/2006/main">
  <p:tag name="TEXTCOLOR" val="0"/>
</p:tagLst>
</file>

<file path=ppt/tags/tag17.xml><?xml version="1.0" encoding="utf-8"?>
<p:tagLst xmlns:a="http://schemas.openxmlformats.org/drawingml/2006/main" xmlns:r="http://schemas.openxmlformats.org/officeDocument/2006/relationships" xmlns:p="http://schemas.openxmlformats.org/presentationml/2006/main">
  <p:tag name="TEXTCOLOR" val="0"/>
</p:tagLst>
</file>

<file path=ppt/tags/tag18.xml><?xml version="1.0" encoding="utf-8"?>
<p:tagLst xmlns:a="http://schemas.openxmlformats.org/drawingml/2006/main" xmlns:r="http://schemas.openxmlformats.org/officeDocument/2006/relationships" xmlns:p="http://schemas.openxmlformats.org/presentationml/2006/main">
  <p:tag name="TEXTCOLOR" val="0"/>
</p:tagLst>
</file>

<file path=ppt/tags/tag19.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2.xml><?xml version="1.0" encoding="utf-8"?>
<p:tagLst xmlns:a="http://schemas.openxmlformats.org/drawingml/2006/main" xmlns:r="http://schemas.openxmlformats.org/officeDocument/2006/relationships" xmlns:p="http://schemas.openxmlformats.org/presentationml/2006/main">
  <p:tag name="TEXTCOLOR" val="0"/>
</p:tagLst>
</file>

<file path=ppt/tags/tag20.xml><?xml version="1.0" encoding="utf-8"?>
<p:tagLst xmlns:a="http://schemas.openxmlformats.org/drawingml/2006/main" xmlns:r="http://schemas.openxmlformats.org/officeDocument/2006/relationships" xmlns:p="http://schemas.openxmlformats.org/presentationml/2006/main">
  <p:tag name="TEXTCOLOR" val="0"/>
</p:tagLst>
</file>

<file path=ppt/tags/tag21.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22.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23.xml><?xml version="1.0" encoding="utf-8"?>
<p:tagLst xmlns:a="http://schemas.openxmlformats.org/drawingml/2006/main" xmlns:r="http://schemas.openxmlformats.org/officeDocument/2006/relationships" xmlns:p="http://schemas.openxmlformats.org/presentationml/2006/main">
  <p:tag name="TEXTCOLOR" val="0"/>
</p:tagLst>
</file>

<file path=ppt/tags/tag24.xml><?xml version="1.0" encoding="utf-8"?>
<p:tagLst xmlns:a="http://schemas.openxmlformats.org/drawingml/2006/main" xmlns:r="http://schemas.openxmlformats.org/officeDocument/2006/relationships" xmlns:p="http://schemas.openxmlformats.org/presentationml/2006/main">
  <p:tag name="TEXTCOLOR" val="0"/>
</p:tagLst>
</file>

<file path=ppt/tags/tag25.xml><?xml version="1.0" encoding="utf-8"?>
<p:tagLst xmlns:a="http://schemas.openxmlformats.org/drawingml/2006/main" xmlns:r="http://schemas.openxmlformats.org/officeDocument/2006/relationships" xmlns:p="http://schemas.openxmlformats.org/presentationml/2006/main">
  <p:tag name="TEXTCOLOR" val="0"/>
</p:tagLst>
</file>

<file path=ppt/tags/tag26.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27.xml><?xml version="1.0" encoding="utf-8"?>
<p:tagLst xmlns:a="http://schemas.openxmlformats.org/drawingml/2006/main" xmlns:r="http://schemas.openxmlformats.org/officeDocument/2006/relationships" xmlns:p="http://schemas.openxmlformats.org/presentationml/2006/main">
  <p:tag name="TEXTCOLOR" val="0"/>
</p:tagLst>
</file>

<file path=ppt/tags/tag28.xml><?xml version="1.0" encoding="utf-8"?>
<p:tagLst xmlns:a="http://schemas.openxmlformats.org/drawingml/2006/main" xmlns:r="http://schemas.openxmlformats.org/officeDocument/2006/relationships" xmlns:p="http://schemas.openxmlformats.org/presentationml/2006/main">
  <p:tag name="TEXTCOLOR" val="0"/>
</p:tagLst>
</file>

<file path=ppt/tags/tag29.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3.xml><?xml version="1.0" encoding="utf-8"?>
<p:tagLst xmlns:a="http://schemas.openxmlformats.org/drawingml/2006/main" xmlns:r="http://schemas.openxmlformats.org/officeDocument/2006/relationships" xmlns:p="http://schemas.openxmlformats.org/presentationml/2006/main">
  <p:tag name="TEXTCOLOR" val="9013641"/>
</p:tagLst>
</file>

<file path=ppt/tags/tag30.xml><?xml version="1.0" encoding="utf-8"?>
<p:tagLst xmlns:a="http://schemas.openxmlformats.org/drawingml/2006/main" xmlns:r="http://schemas.openxmlformats.org/officeDocument/2006/relationships" xmlns:p="http://schemas.openxmlformats.org/presentationml/2006/main">
  <p:tag name="TEXTCOLOR" val="0"/>
</p:tagLst>
</file>

<file path=ppt/tags/tag31.xml><?xml version="1.0" encoding="utf-8"?>
<p:tagLst xmlns:a="http://schemas.openxmlformats.org/drawingml/2006/main" xmlns:r="http://schemas.openxmlformats.org/officeDocument/2006/relationships" xmlns:p="http://schemas.openxmlformats.org/presentationml/2006/main">
  <p:tag name="TEXTCOLOR" val="0"/>
</p:tagLst>
</file>

<file path=ppt/tags/tag32.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33.xml><?xml version="1.0" encoding="utf-8"?>
<p:tagLst xmlns:a="http://schemas.openxmlformats.org/drawingml/2006/main" xmlns:r="http://schemas.openxmlformats.org/officeDocument/2006/relationships" xmlns:p="http://schemas.openxmlformats.org/presentationml/2006/main">
  <p:tag name="TEXTCOLOR" val="0"/>
</p:tagLst>
</file>

<file path=ppt/tags/tag34.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35.xml><?xml version="1.0" encoding="utf-8"?>
<p:tagLst xmlns:a="http://schemas.openxmlformats.org/drawingml/2006/main" xmlns:r="http://schemas.openxmlformats.org/officeDocument/2006/relationships" xmlns:p="http://schemas.openxmlformats.org/presentationml/2006/main">
  <p:tag name="TEXTCOLOR" val="0"/>
</p:tagLst>
</file>

<file path=ppt/tags/tag36.xml><?xml version="1.0" encoding="utf-8"?>
<p:tagLst xmlns:a="http://schemas.openxmlformats.org/drawingml/2006/main" xmlns:r="http://schemas.openxmlformats.org/officeDocument/2006/relationships" xmlns:p="http://schemas.openxmlformats.org/presentationml/2006/main">
  <p:tag name="TEXTCOLOR" val="0"/>
</p:tagLst>
</file>

<file path=ppt/tags/tag37.xml><?xml version="1.0" encoding="utf-8"?>
<p:tagLst xmlns:a="http://schemas.openxmlformats.org/drawingml/2006/main" xmlns:r="http://schemas.openxmlformats.org/officeDocument/2006/relationships" xmlns:p="http://schemas.openxmlformats.org/presentationml/2006/main">
  <p:tag name="TEXTCOLOR" val="0"/>
</p:tagLst>
</file>

<file path=ppt/tags/tag38.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39.xml><?xml version="1.0" encoding="utf-8"?>
<p:tagLst xmlns:a="http://schemas.openxmlformats.org/drawingml/2006/main" xmlns:r="http://schemas.openxmlformats.org/officeDocument/2006/relationships" xmlns:p="http://schemas.openxmlformats.org/presentationml/2006/main">
  <p:tag name="TEXTCOLOR" val="16777215"/>
</p:tagLst>
</file>

<file path=ppt/tags/tag4.xml><?xml version="1.0" encoding="utf-8"?>
<p:tagLst xmlns:a="http://schemas.openxmlformats.org/drawingml/2006/main" xmlns:r="http://schemas.openxmlformats.org/officeDocument/2006/relationships" xmlns:p="http://schemas.openxmlformats.org/presentationml/2006/main">
  <p:tag name="TEXTCOLOR" val="9013641"/>
</p:tagLst>
</file>

<file path=ppt/tags/tag40.xml><?xml version="1.0" encoding="utf-8"?>
<p:tagLst xmlns:a="http://schemas.openxmlformats.org/drawingml/2006/main" xmlns:r="http://schemas.openxmlformats.org/officeDocument/2006/relationships" xmlns:p="http://schemas.openxmlformats.org/presentationml/2006/main">
  <p:tag name="TEXTCOLOR" val="16777215"/>
</p:tagLst>
</file>

<file path=ppt/tags/tag41.xml><?xml version="1.0" encoding="utf-8"?>
<p:tagLst xmlns:a="http://schemas.openxmlformats.org/drawingml/2006/main" xmlns:r="http://schemas.openxmlformats.org/officeDocument/2006/relationships" xmlns:p="http://schemas.openxmlformats.org/presentationml/2006/main">
  <p:tag name="BACKGROUNDCOLOR" val="4475210"/>
  <p:tag name="TEXTCOLOR" val="16777215"/>
</p:tagLst>
</file>

<file path=ppt/tags/tag42.xml><?xml version="1.0" encoding="utf-8"?>
<p:tagLst xmlns:a="http://schemas.openxmlformats.org/drawingml/2006/main" xmlns:r="http://schemas.openxmlformats.org/officeDocument/2006/relationships" xmlns:p="http://schemas.openxmlformats.org/presentationml/2006/main">
  <p:tag name="TEXTCOLOR" val="16777215"/>
</p:tagLst>
</file>

<file path=ppt/tags/tag43.xml><?xml version="1.0" encoding="utf-8"?>
<p:tagLst xmlns:a="http://schemas.openxmlformats.org/drawingml/2006/main" xmlns:r="http://schemas.openxmlformats.org/officeDocument/2006/relationships" xmlns:p="http://schemas.openxmlformats.org/presentationml/2006/main">
  <p:tag name="TEXTCOLOR" val="16777215"/>
</p:tagLst>
</file>

<file path=ppt/tags/tag44.xml><?xml version="1.0" encoding="utf-8"?>
<p:tagLst xmlns:a="http://schemas.openxmlformats.org/drawingml/2006/main" xmlns:r="http://schemas.openxmlformats.org/officeDocument/2006/relationships" xmlns:p="http://schemas.openxmlformats.org/presentationml/2006/main">
  <p:tag name="BACKGROUNDCOLOR" val="4475210"/>
  <p:tag name="TEXTCOLOR" val="16777215"/>
</p:tagLst>
</file>

<file path=ppt/tags/tag45.xml><?xml version="1.0" encoding="utf-8"?>
<p:tagLst xmlns:a="http://schemas.openxmlformats.org/drawingml/2006/main" xmlns:r="http://schemas.openxmlformats.org/officeDocument/2006/relationships" xmlns:p="http://schemas.openxmlformats.org/presentationml/2006/main">
  <p:tag name="TEXTCOLOR" val="16777215"/>
</p:tagLst>
</file>

<file path=ppt/tags/tag46.xml><?xml version="1.0" encoding="utf-8"?>
<p:tagLst xmlns:a="http://schemas.openxmlformats.org/drawingml/2006/main" xmlns:r="http://schemas.openxmlformats.org/officeDocument/2006/relationships" xmlns:p="http://schemas.openxmlformats.org/presentationml/2006/main">
  <p:tag name="BACKGROUNDCOLOR" val="4475210"/>
  <p:tag name="TEXTCOLOR" val="16777215"/>
</p:tagLst>
</file>

<file path=ppt/tags/tag47.xml><?xml version="1.0" encoding="utf-8"?>
<p:tagLst xmlns:a="http://schemas.openxmlformats.org/drawingml/2006/main" xmlns:r="http://schemas.openxmlformats.org/officeDocument/2006/relationships" xmlns:p="http://schemas.openxmlformats.org/presentationml/2006/main">
  <p:tag name="TEXTCOLOR" val="16777215"/>
</p:tagLst>
</file>

<file path=ppt/tags/tag48.xml><?xml version="1.0" encoding="utf-8"?>
<p:tagLst xmlns:a="http://schemas.openxmlformats.org/drawingml/2006/main" xmlns:r="http://schemas.openxmlformats.org/officeDocument/2006/relationships" xmlns:p="http://schemas.openxmlformats.org/presentationml/2006/main">
  <p:tag name="TEXTCOLOR" val="0"/>
</p:tagLst>
</file>

<file path=ppt/tags/tag49.xml><?xml version="1.0" encoding="utf-8"?>
<p:tagLst xmlns:a="http://schemas.openxmlformats.org/drawingml/2006/main" xmlns:r="http://schemas.openxmlformats.org/officeDocument/2006/relationships" xmlns:p="http://schemas.openxmlformats.org/presentationml/2006/main">
  <p:tag name="TEXTCOLOR" val="16777215"/>
</p:tagLst>
</file>

<file path=ppt/tags/tag5.xml><?xml version="1.0" encoding="utf-8"?>
<p:tagLst xmlns:a="http://schemas.openxmlformats.org/drawingml/2006/main" xmlns:r="http://schemas.openxmlformats.org/officeDocument/2006/relationships" xmlns:p="http://schemas.openxmlformats.org/presentationml/2006/main">
  <p:tag name="TEXTCOLOR" val="9013641"/>
</p:tagLst>
</file>

<file path=ppt/tags/tag50.xml><?xml version="1.0" encoding="utf-8"?>
<p:tagLst xmlns:a="http://schemas.openxmlformats.org/drawingml/2006/main" xmlns:r="http://schemas.openxmlformats.org/officeDocument/2006/relationships" xmlns:p="http://schemas.openxmlformats.org/presentationml/2006/main">
  <p:tag name="BACKGROUNDCOLOR" val="4475210"/>
  <p:tag name="TEXTCOLOR" val="16777215"/>
</p:tagLst>
</file>

<file path=ppt/tags/tag51.xml><?xml version="1.0" encoding="utf-8"?>
<p:tagLst xmlns:a="http://schemas.openxmlformats.org/drawingml/2006/main" xmlns:r="http://schemas.openxmlformats.org/officeDocument/2006/relationships" xmlns:p="http://schemas.openxmlformats.org/presentationml/2006/main">
  <p:tag name="TEXTCOLOR" val="0"/>
</p:tagLst>
</file>

<file path=ppt/tags/tag52.xml><?xml version="1.0" encoding="utf-8"?>
<p:tagLst xmlns:a="http://schemas.openxmlformats.org/drawingml/2006/main" xmlns:r="http://schemas.openxmlformats.org/officeDocument/2006/relationships" xmlns:p="http://schemas.openxmlformats.org/presentationml/2006/main">
  <p:tag name="TEXTCOLOR" val="0"/>
</p:tagLst>
</file>

<file path=ppt/tags/tag53.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54.xml><?xml version="1.0" encoding="utf-8"?>
<p:tagLst xmlns:a="http://schemas.openxmlformats.org/drawingml/2006/main" xmlns:r="http://schemas.openxmlformats.org/officeDocument/2006/relationships" xmlns:p="http://schemas.openxmlformats.org/presentationml/2006/main">
  <p:tag name="TEXTCOLOR" val="0"/>
</p:tagLst>
</file>

<file path=ppt/tags/tag55.xml><?xml version="1.0" encoding="utf-8"?>
<p:tagLst xmlns:a="http://schemas.openxmlformats.org/drawingml/2006/main" xmlns:r="http://schemas.openxmlformats.org/officeDocument/2006/relationships" xmlns:p="http://schemas.openxmlformats.org/presentationml/2006/main">
  <p:tag name="TEXTCOLOR" val="0"/>
</p:tagLst>
</file>

<file path=ppt/tags/tag56.xml><?xml version="1.0" encoding="utf-8"?>
<p:tagLst xmlns:a="http://schemas.openxmlformats.org/drawingml/2006/main" xmlns:r="http://schemas.openxmlformats.org/officeDocument/2006/relationships" xmlns:p="http://schemas.openxmlformats.org/presentationml/2006/main">
  <p:tag name="TEXTCOLOR" val="0"/>
</p:tagLst>
</file>

<file path=ppt/tags/tag57.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58.xml><?xml version="1.0" encoding="utf-8"?>
<p:tagLst xmlns:a="http://schemas.openxmlformats.org/drawingml/2006/main" xmlns:r="http://schemas.openxmlformats.org/officeDocument/2006/relationships" xmlns:p="http://schemas.openxmlformats.org/presentationml/2006/main">
  <p:tag name="TEXTCOLOR" val="0"/>
</p:tagLst>
</file>

<file path=ppt/tags/tag59.xml><?xml version="1.0" encoding="utf-8"?>
<p:tagLst xmlns:a="http://schemas.openxmlformats.org/drawingml/2006/main" xmlns:r="http://schemas.openxmlformats.org/officeDocument/2006/relationships" xmlns:p="http://schemas.openxmlformats.org/presentationml/2006/main">
  <p:tag name="TEXTCOLOR" val="0"/>
</p:tagLst>
</file>

<file path=ppt/tags/tag6.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 name="LAYOUT" val="Screen"/>
</p:tagLst>
</file>

<file path=ppt/tags/tag60.xml><?xml version="1.0" encoding="utf-8"?>
<p:tagLst xmlns:a="http://schemas.openxmlformats.org/drawingml/2006/main" xmlns:r="http://schemas.openxmlformats.org/officeDocument/2006/relationships" xmlns:p="http://schemas.openxmlformats.org/presentationml/2006/main">
  <p:tag name="TEXTCOLOR" val="0"/>
</p:tagLst>
</file>

<file path=ppt/tags/tag61.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62.xml><?xml version="1.0" encoding="utf-8"?>
<p:tagLst xmlns:a="http://schemas.openxmlformats.org/drawingml/2006/main" xmlns:r="http://schemas.openxmlformats.org/officeDocument/2006/relationships" xmlns:p="http://schemas.openxmlformats.org/presentationml/2006/main">
  <p:tag name="TEXTCOLOR" val="0"/>
</p:tagLst>
</file>

<file path=ppt/tags/tag63.xml><?xml version="1.0" encoding="utf-8"?>
<p:tagLst xmlns:a="http://schemas.openxmlformats.org/drawingml/2006/main" xmlns:r="http://schemas.openxmlformats.org/officeDocument/2006/relationships" xmlns:p="http://schemas.openxmlformats.org/presentationml/2006/main">
  <p:tag name="TEXTCOLOR" val="0"/>
</p:tagLst>
</file>

<file path=ppt/tags/tag64.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65.xml><?xml version="1.0" encoding="utf-8"?>
<p:tagLst xmlns:a="http://schemas.openxmlformats.org/drawingml/2006/main" xmlns:r="http://schemas.openxmlformats.org/officeDocument/2006/relationships" xmlns:p="http://schemas.openxmlformats.org/presentationml/2006/main">
  <p:tag name="TEXTCOLOR" val="0"/>
</p:tagLst>
</file>

<file path=ppt/tags/tag66.xml><?xml version="1.0" encoding="utf-8"?>
<p:tagLst xmlns:a="http://schemas.openxmlformats.org/drawingml/2006/main" xmlns:r="http://schemas.openxmlformats.org/officeDocument/2006/relationships" xmlns:p="http://schemas.openxmlformats.org/presentationml/2006/main">
  <p:tag name="TEXTCOLOR" val="0"/>
</p:tagLst>
</file>

<file path=ppt/tags/tag67.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68.xml><?xml version="1.0" encoding="utf-8"?>
<p:tagLst xmlns:a="http://schemas.openxmlformats.org/drawingml/2006/main" xmlns:r="http://schemas.openxmlformats.org/officeDocument/2006/relationships" xmlns:p="http://schemas.openxmlformats.org/presentationml/2006/main">
  <p:tag name="TEXTCOLOR" val="0"/>
</p:tagLst>
</file>

<file path=ppt/tags/tag69.xml><?xml version="1.0" encoding="utf-8"?>
<p:tagLst xmlns:a="http://schemas.openxmlformats.org/drawingml/2006/main" xmlns:r="http://schemas.openxmlformats.org/officeDocument/2006/relationships" xmlns:p="http://schemas.openxmlformats.org/presentationml/2006/main">
  <p:tag name="TEXTCOLOR" val="0"/>
</p:tagLst>
</file>

<file path=ppt/tags/tag7.xml><?xml version="1.0" encoding="utf-8"?>
<p:tagLst xmlns:a="http://schemas.openxmlformats.org/drawingml/2006/main" xmlns:r="http://schemas.openxmlformats.org/officeDocument/2006/relationships" xmlns:p="http://schemas.openxmlformats.org/presentationml/2006/main">
  <p:tag name="TEXTCOLOR" val="0"/>
</p:tagLst>
</file>

<file path=ppt/tags/tag70.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71.xml><?xml version="1.0" encoding="utf-8"?>
<p:tagLst xmlns:a="http://schemas.openxmlformats.org/drawingml/2006/main" xmlns:r="http://schemas.openxmlformats.org/officeDocument/2006/relationships" xmlns:p="http://schemas.openxmlformats.org/presentationml/2006/main">
  <p:tag name="TEXTCOLOR" val="0"/>
</p:tagLst>
</file>

<file path=ppt/tags/tag72.xml><?xml version="1.0" encoding="utf-8"?>
<p:tagLst xmlns:a="http://schemas.openxmlformats.org/drawingml/2006/main" xmlns:r="http://schemas.openxmlformats.org/officeDocument/2006/relationships" xmlns:p="http://schemas.openxmlformats.org/presentationml/2006/main">
  <p:tag name="TEXTCOLOR" val="0"/>
</p:tagLst>
</file>

<file path=ppt/tags/tag73.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74.xml><?xml version="1.0" encoding="utf-8"?>
<p:tagLst xmlns:a="http://schemas.openxmlformats.org/drawingml/2006/main" xmlns:r="http://schemas.openxmlformats.org/officeDocument/2006/relationships" xmlns:p="http://schemas.openxmlformats.org/presentationml/2006/main">
  <p:tag name="TEXTCOLOR" val="0"/>
</p:tagLst>
</file>

<file path=ppt/tags/tag75.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76.xml><?xml version="1.0" encoding="utf-8"?>
<p:tagLst xmlns:a="http://schemas.openxmlformats.org/drawingml/2006/main" xmlns:r="http://schemas.openxmlformats.org/officeDocument/2006/relationships" xmlns:p="http://schemas.openxmlformats.org/presentationml/2006/main">
  <p:tag name="TEXTCOLOR" val="0"/>
</p:tagLst>
</file>

<file path=ppt/tags/tag77.xml><?xml version="1.0" encoding="utf-8"?>
<p:tagLst xmlns:a="http://schemas.openxmlformats.org/drawingml/2006/main" xmlns:r="http://schemas.openxmlformats.org/officeDocument/2006/relationships" xmlns:p="http://schemas.openxmlformats.org/presentationml/2006/main">
  <p:tag name="TEXTCOLOR" val="0"/>
</p:tagLst>
</file>

<file path=ppt/tags/tag78.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79.xml><?xml version="1.0" encoding="utf-8"?>
<p:tagLst xmlns:a="http://schemas.openxmlformats.org/drawingml/2006/main" xmlns:r="http://schemas.openxmlformats.org/officeDocument/2006/relationships" xmlns:p="http://schemas.openxmlformats.org/presentationml/2006/main">
  <p:tag name="TEXTCOLOR" val="0"/>
</p:tagLst>
</file>

<file path=ppt/tags/tag8.xml><?xml version="1.0" encoding="utf-8"?>
<p:tagLst xmlns:a="http://schemas.openxmlformats.org/drawingml/2006/main" xmlns:r="http://schemas.openxmlformats.org/officeDocument/2006/relationships" xmlns:p="http://schemas.openxmlformats.org/presentationml/2006/main">
  <p:tag name="TEXTCOLOR" val="0"/>
</p:tagLst>
</file>

<file path=ppt/tags/tag80.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81.xml><?xml version="1.0" encoding="utf-8"?>
<p:tagLst xmlns:a="http://schemas.openxmlformats.org/drawingml/2006/main" xmlns:r="http://schemas.openxmlformats.org/officeDocument/2006/relationships" xmlns:p="http://schemas.openxmlformats.org/presentationml/2006/main">
  <p:tag name="TEXTCOLOR" val="0"/>
</p:tagLst>
</file>

<file path=ppt/tags/tag82.xml><?xml version="1.0" encoding="utf-8"?>
<p:tagLst xmlns:a="http://schemas.openxmlformats.org/drawingml/2006/main" xmlns:r="http://schemas.openxmlformats.org/officeDocument/2006/relationships" xmlns:p="http://schemas.openxmlformats.org/presentationml/2006/main">
  <p:tag name="TEXTCOLOR" val="0"/>
</p:tagLst>
</file>

<file path=ppt/tags/tag83.xml><?xml version="1.0" encoding="utf-8"?>
<p:tagLst xmlns:a="http://schemas.openxmlformats.org/drawingml/2006/main" xmlns:r="http://schemas.openxmlformats.org/officeDocument/2006/relationships" xmlns:p="http://schemas.openxmlformats.org/presentationml/2006/main">
  <p:tag name="TEXTCOLOR" val="16777215"/>
</p:tagLst>
</file>

<file path=ppt/tags/tag84.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85.xml><?xml version="1.0" encoding="utf-8"?>
<p:tagLst xmlns:a="http://schemas.openxmlformats.org/drawingml/2006/main" xmlns:r="http://schemas.openxmlformats.org/officeDocument/2006/relationships" xmlns:p="http://schemas.openxmlformats.org/presentationml/2006/main">
  <p:tag name="TEXTCOLOR" val="0"/>
</p:tagLst>
</file>

<file path=ppt/tags/tag86.xml><?xml version="1.0" encoding="utf-8"?>
<p:tagLst xmlns:a="http://schemas.openxmlformats.org/drawingml/2006/main" xmlns:r="http://schemas.openxmlformats.org/officeDocument/2006/relationships" xmlns:p="http://schemas.openxmlformats.org/presentationml/2006/main">
  <p:tag name="TEXTCOLOR" val="16777215"/>
</p:tagLst>
</file>

<file path=ppt/tags/tag87.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88.xml><?xml version="1.0" encoding="utf-8"?>
<p:tagLst xmlns:a="http://schemas.openxmlformats.org/drawingml/2006/main" xmlns:r="http://schemas.openxmlformats.org/officeDocument/2006/relationships" xmlns:p="http://schemas.openxmlformats.org/presentationml/2006/main">
  <p:tag name="TEXTCOLOR" val="0"/>
</p:tagLst>
</file>

<file path=ppt/tags/tag89.xml><?xml version="1.0" encoding="utf-8"?>
<p:tagLst xmlns:a="http://schemas.openxmlformats.org/drawingml/2006/main" xmlns:r="http://schemas.openxmlformats.org/officeDocument/2006/relationships" xmlns:p="http://schemas.openxmlformats.org/presentationml/2006/main">
  <p:tag name="TEXTCOLOR" val="0"/>
</p:tagLst>
</file>

<file path=ppt/tags/tag9.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90.xml><?xml version="1.0" encoding="utf-8"?>
<p:tagLst xmlns:a="http://schemas.openxmlformats.org/drawingml/2006/main" xmlns:r="http://schemas.openxmlformats.org/officeDocument/2006/relationships" xmlns:p="http://schemas.openxmlformats.org/presentationml/2006/main">
  <p:tag name="TEXTCOLOR" val="0"/>
</p:tagLst>
</file>

<file path=ppt/tags/tag91.xml><?xml version="1.0" encoding="utf-8"?>
<p:tagLst xmlns:a="http://schemas.openxmlformats.org/drawingml/2006/main" xmlns:r="http://schemas.openxmlformats.org/officeDocument/2006/relationships" xmlns:p="http://schemas.openxmlformats.org/presentationml/2006/main">
  <p:tag name="TEXTCOLOR" val="16777215"/>
</p:tagLst>
</file>

<file path=ppt/tags/tag92.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93.xml><?xml version="1.0" encoding="utf-8"?>
<p:tagLst xmlns:a="http://schemas.openxmlformats.org/drawingml/2006/main" xmlns:r="http://schemas.openxmlformats.org/officeDocument/2006/relationships" xmlns:p="http://schemas.openxmlformats.org/presentationml/2006/main">
  <p:tag name="TEXTCOLOR" val="0"/>
</p:tagLst>
</file>

<file path=ppt/tags/tag94.xml><?xml version="1.0" encoding="utf-8"?>
<p:tagLst xmlns:a="http://schemas.openxmlformats.org/drawingml/2006/main" xmlns:r="http://schemas.openxmlformats.org/officeDocument/2006/relationships" xmlns:p="http://schemas.openxmlformats.org/presentationml/2006/main">
  <p:tag name="TEXTCOLOR" val="0"/>
</p:tagLst>
</file>

<file path=ppt/tags/tag95.xml><?xml version="1.0" encoding="utf-8"?>
<p:tagLst xmlns:a="http://schemas.openxmlformats.org/drawingml/2006/main" xmlns:r="http://schemas.openxmlformats.org/officeDocument/2006/relationships" xmlns:p="http://schemas.openxmlformats.org/presentationml/2006/main">
  <p:tag name="TEXTCOLOR" val="16777215"/>
</p:tagLst>
</file>

<file path=ppt/tags/tag96.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97.xml><?xml version="1.0" encoding="utf-8"?>
<p:tagLst xmlns:a="http://schemas.openxmlformats.org/drawingml/2006/main" xmlns:r="http://schemas.openxmlformats.org/officeDocument/2006/relationships" xmlns:p="http://schemas.openxmlformats.org/presentationml/2006/main">
  <p:tag name="TEXTCOLOR" val="0"/>
</p:tagLst>
</file>

<file path=ppt/tags/tag98.xml><?xml version="1.0" encoding="utf-8"?>
<p:tagLst xmlns:a="http://schemas.openxmlformats.org/drawingml/2006/main" xmlns:r="http://schemas.openxmlformats.org/officeDocument/2006/relationships" xmlns:p="http://schemas.openxmlformats.org/presentationml/2006/main">
  <p:tag name="TEXTCOLOR" val="16777215"/>
</p:tagLst>
</file>

<file path=ppt/tags/tag99.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heme/theme1.xml><?xml version="1.0" encoding="utf-8"?>
<a:theme xmlns:a="http://schemas.openxmlformats.org/drawingml/2006/main" name="MSB PPT Egna">
  <a:themeElements>
    <a:clrScheme name="MSB">
      <a:dk1>
        <a:sysClr val="windowText" lastClr="000000"/>
      </a:dk1>
      <a:lt1>
        <a:sysClr val="window" lastClr="FFFFFF"/>
      </a:lt1>
      <a:dk2>
        <a:srgbClr val="44546A"/>
      </a:dk2>
      <a:lt2>
        <a:srgbClr val="E7E6E6"/>
      </a:lt2>
      <a:accent1>
        <a:srgbClr val="CC0000"/>
      </a:accent1>
      <a:accent2>
        <a:srgbClr val="822757"/>
      </a:accent2>
      <a:accent3>
        <a:srgbClr val="6F6E67"/>
      </a:accent3>
      <a:accent4>
        <a:srgbClr val="E67C5E"/>
      </a:accent4>
      <a:accent5>
        <a:srgbClr val="B47D9A"/>
      </a:accent5>
      <a:accent6>
        <a:srgbClr val="A9A8A4"/>
      </a:accent6>
      <a:hlink>
        <a:srgbClr val="0563C1"/>
      </a:hlink>
      <a:folHlink>
        <a:srgbClr val="954F72"/>
      </a:folHlink>
    </a:clrScheme>
    <a:fontScheme name="MSB">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B4B32"/>
    </a:custClr>
    <a:custClr name="MSB Röd 60%">
      <a:srgbClr val="E67C5E"/>
    </a:custClr>
    <a:custClr name="MSB Röd 40%">
      <a:srgbClr val="F0AB92"/>
    </a:custClr>
    <a:custClr name="MSB Röd 20%">
      <a:srgbClr val="F8D6C7"/>
    </a:custClr>
    <a:custClr name=" ">
      <a:srgbClr val="FFFFFF"/>
    </a:custClr>
    <a:custClr name=" ">
      <a:srgbClr val="FFFFFF"/>
    </a:custClr>
    <a:custClr name=" ">
      <a:srgbClr val="FFFFFF"/>
    </a:custClr>
    <a:custClr name=" ">
      <a:srgbClr val="FFFFFF"/>
    </a:custClr>
    <a:custClr name=" ">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name=" ">
      <a:srgbClr val="FFFFFF"/>
    </a:custClr>
    <a:custClr name=" ">
      <a:srgbClr val="FFFFFF"/>
    </a:custClr>
    <a:custClr name=" ">
      <a:srgbClr val="FFFFFF"/>
    </a:custClr>
    <a:custClr name=" ">
      <a:srgbClr val="FFFFFF"/>
    </a:custClr>
    <a:custClr name=" ">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name=" ">
      <a:srgbClr val="FFFFFF"/>
    </a:custClr>
    <a:custClr name=" ">
      <a:srgbClr val="FFFFFF"/>
    </a:custClr>
    <a:custClr name=" ">
      <a:srgbClr val="FFFFFF"/>
    </a:custClr>
    <a:custClr name=" ">
      <a:srgbClr val="FFFFFF"/>
    </a:custClr>
    <a:custClr name=" ">
      <a:srgbClr val="FFFFFF"/>
    </a:custClr>
  </a:custClrLst>
  <a:extLst>
    <a:ext uri="{05A4C25C-085E-4340-85A3-A5531E510DB2}">
      <thm15:themeFamily xmlns:thm15="http://schemas.microsoft.com/office/thememl/2012/main" name="MSB sv.potx" id="{AEA58E0F-F7B8-476F-898C-C869FAD00B00}" vid="{F5E8F45D-1BAD-4605-B7EE-D434F65F8316}"/>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MSB Dokument" ma:contentTypeID="0x0101008239AB5D3D2647B580F011DA2F35611101008745433C723F9542A25124A3AFA08238" ma:contentTypeVersion="6" ma:contentTypeDescription="Skapa ett nytt dokument." ma:contentTypeScope="" ma:versionID="6dcf0f094cd6e38afc4d158d8a4ac088">
  <xsd:schema xmlns:xsd="http://www.w3.org/2001/XMLSchema" xmlns:xs="http://www.w3.org/2001/XMLSchema" xmlns:p="http://schemas.microsoft.com/office/2006/metadata/properties" xmlns:ns2="09080109-f6cd-4eba-a2ee-73217fe696ed" xmlns:ns3="85a2f669-7f53-4487-9af8-f1caacb967e5" targetNamespace="http://schemas.microsoft.com/office/2006/metadata/properties" ma:root="true" ma:fieldsID="d438525c3d74a72f048a5cd4953d7042" ns2:_="" ns3:_="">
    <xsd:import namespace="09080109-f6cd-4eba-a2ee-73217fe696ed"/>
    <xsd:import namespace="85a2f669-7f53-4487-9af8-f1caacb967e5"/>
    <xsd:element name="properties">
      <xsd:complexType>
        <xsd:sequence>
          <xsd:element name="documentManagement">
            <xsd:complexType>
              <xsd:all>
                <xsd:element ref="ns2:msbLabel" minOccurs="0"/>
                <xsd:element ref="ns3:j52542d3452e435b8b3611680f6ba36e" minOccurs="0"/>
                <xsd:element ref="ns3:TaxCatchAll" minOccurs="0"/>
                <xsd:element ref="ns3:TaxCatchAllLabel" minOccurs="0"/>
                <xsd:element ref="ns3:a0c80981a17d4f37a4464f2d9af76224" minOccurs="0"/>
                <xsd:element ref="ns3:MSB_RecordId"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080109-f6cd-4eba-a2ee-73217fe696ed" elementFormDefault="qualified">
    <xsd:import namespace="http://schemas.microsoft.com/office/2006/documentManagement/types"/>
    <xsd:import namespace="http://schemas.microsoft.com/office/infopath/2007/PartnerControls"/>
    <xsd:element name="msbLabel" ma:index="8" nillable="true" ma:displayName="Märkning" ma:list="{478b246b-b14c-4ec6-b5a2-2536f2d59627}" ma:internalName="msbLabel" ma:showField="Titl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5a2f669-7f53-4487-9af8-f1caacb967e5" elementFormDefault="qualified">
    <xsd:import namespace="http://schemas.microsoft.com/office/2006/documentManagement/types"/>
    <xsd:import namespace="http://schemas.microsoft.com/office/infopath/2007/PartnerControls"/>
    <xsd:element name="j52542d3452e435b8b3611680f6ba36e" ma:index="9" nillable="true" ma:taxonomy="true" ma:internalName="j52542d3452e435b8b3611680f6ba36e" ma:taxonomyFieldName="MSB_SiteBusinessProcess" ma:displayName="Handlingsslag" ma:default="1;#Standard|42db7290-f92b-446b-999c-1bee6d848af0" ma:fieldId="{352542d3-452e-435b-8b36-11680f6ba36e}" ma:sspId="1d297c32-e349-4b6d-b895-deec35520f0b" ma:termSetId="84c5b001-a021-41b2-9608-e8b90a27b6c1" ma:anchorId="00000000-0000-0000-0000-000000000000" ma:open="false" ma:isKeyword="false">
      <xsd:complexType>
        <xsd:sequence>
          <xsd:element ref="pc:Terms" minOccurs="0" maxOccurs="1"/>
        </xsd:sequence>
      </xsd:complexType>
    </xsd:element>
    <xsd:element name="TaxCatchAll" ma:index="10" nillable="true" ma:displayName="Global taxonomikolumn" ma:hidden="true" ma:list="{64d80e2f-3089-4068-a9d1-45cd2091b0ab}" ma:internalName="TaxCatchAll" ma:showField="CatchAllData" ma:web="85a2f669-7f53-4487-9af8-f1caacb967e5">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Global taxonomikolumn1" ma:hidden="true" ma:list="{64d80e2f-3089-4068-a9d1-45cd2091b0ab}" ma:internalName="TaxCatchAllLabel" ma:readOnly="true" ma:showField="CatchAllDataLabel" ma:web="85a2f669-7f53-4487-9af8-f1caacb967e5">
      <xsd:complexType>
        <xsd:complexContent>
          <xsd:extension base="dms:MultiChoiceLookup">
            <xsd:sequence>
              <xsd:element name="Value" type="dms:Lookup" maxOccurs="unbounded" minOccurs="0" nillable="true"/>
            </xsd:sequence>
          </xsd:extension>
        </xsd:complexContent>
      </xsd:complexType>
    </xsd:element>
    <xsd:element name="a0c80981a17d4f37a4464f2d9af76224" ma:index="13" nillable="true" ma:taxonomy="true" ma:internalName="a0c80981a17d4f37a4464f2d9af76224" ma:taxonomyFieldName="MSB_DocumentType" ma:displayName="Handlingstyp" ma:fieldId="{a0c80981-a17d-4f37-a446-4f2d9af76224}" ma:sspId="1d297c32-e349-4b6d-b895-deec35520f0b" ma:termSetId="e3c19ec3-4bda-47fb-b9f4-9ecf798a87b8" ma:anchorId="00000000-0000-0000-0000-000000000000" ma:open="false" ma:isKeyword="false">
      <xsd:complexType>
        <xsd:sequence>
          <xsd:element ref="pc:Terms" minOccurs="0" maxOccurs="1"/>
        </xsd:sequence>
      </xsd:complexType>
    </xsd:element>
    <xsd:element name="MSB_RecordId" ma:index="15" nillable="true" ma:displayName="Diarienummer" ma:internalName="MSB_RecordId">
      <xsd:simpleType>
        <xsd:restriction base="dms:Text"/>
      </xsd:simpleType>
    </xsd:element>
    <xsd:element name="SharedWithUsers" ma:index="16"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5a2f669-7f53-4487-9af8-f1caacb967e5">
      <Value>1</Value>
    </TaxCatchAll>
    <MSB_RecordId xmlns="85a2f669-7f53-4487-9af8-f1caacb967e5" xsi:nil="true"/>
    <j52542d3452e435b8b3611680f6ba36e xmlns="85a2f669-7f53-4487-9af8-f1caacb967e5">
      <Terms xmlns="http://schemas.microsoft.com/office/infopath/2007/PartnerControls">
        <TermInfo xmlns="http://schemas.microsoft.com/office/infopath/2007/PartnerControls">
          <TermName xmlns="http://schemas.microsoft.com/office/infopath/2007/PartnerControls">Standard</TermName>
          <TermId xmlns="http://schemas.microsoft.com/office/infopath/2007/PartnerControls">42db7290-f92b-446b-999c-1bee6d848af0</TermId>
        </TermInfo>
      </Terms>
    </j52542d3452e435b8b3611680f6ba36e>
    <a0c80981a17d4f37a4464f2d9af76224 xmlns="85a2f669-7f53-4487-9af8-f1caacb967e5">
      <Terms xmlns="http://schemas.microsoft.com/office/infopath/2007/PartnerControls"/>
    </a0c80981a17d4f37a4464f2d9af76224>
    <msbLabel xmlns="09080109-f6cd-4eba-a2ee-73217fe696ed"/>
  </documentManagement>
</p:properties>
</file>

<file path=customXml/itemProps1.xml><?xml version="1.0" encoding="utf-8"?>
<ds:datastoreItem xmlns:ds="http://schemas.openxmlformats.org/officeDocument/2006/customXml" ds:itemID="{271184B3-A823-4F92-B7E1-C9BE502022BA}"/>
</file>

<file path=customXml/itemProps2.xml><?xml version="1.0" encoding="utf-8"?>
<ds:datastoreItem xmlns:ds="http://schemas.openxmlformats.org/officeDocument/2006/customXml" ds:itemID="{3CDD8AE5-A073-4404-A089-13A8DEC69109}"/>
</file>

<file path=customXml/itemProps3.xml><?xml version="1.0" encoding="utf-8"?>
<ds:datastoreItem xmlns:ds="http://schemas.openxmlformats.org/officeDocument/2006/customXml" ds:itemID="{27829D4E-7669-4A17-AE76-BC1CE1B4D47B}"/>
</file>

<file path=docProps/app.xml><?xml version="1.0" encoding="utf-8"?>
<Properties xmlns="http://schemas.openxmlformats.org/officeDocument/2006/extended-properties" xmlns:vt="http://schemas.openxmlformats.org/officeDocument/2006/docPropsVTypes">
  <Template>blank</Template>
  <TotalTime>0</TotalTime>
  <Words>1089</Words>
  <Application>Microsoft Office PowerPoint</Application>
  <PresentationFormat>Bredbild</PresentationFormat>
  <Paragraphs>169</Paragraphs>
  <Slides>9</Slides>
  <Notes>8</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9</vt:i4>
      </vt:variant>
    </vt:vector>
  </HeadingPairs>
  <TitlesOfParts>
    <vt:vector size="14" baseType="lpstr">
      <vt:lpstr>Arial</vt:lpstr>
      <vt:lpstr>Calibri</vt:lpstr>
      <vt:lpstr>Century Gothic</vt:lpstr>
      <vt:lpstr>Times New Roman</vt:lpstr>
      <vt:lpstr>MSB PPT Egna</vt:lpstr>
      <vt:lpstr>Modul 3: Konsekvensanalys</vt:lpstr>
      <vt:lpstr>Moment</vt:lpstr>
      <vt:lpstr>Konsekvensanalys – Mall del 1</vt:lpstr>
      <vt:lpstr>Konsekvensanalys – Mall del 2</vt:lpstr>
      <vt:lpstr>Modul 3: Konsekvensanalys</vt:lpstr>
      <vt:lpstr>Information till användaren</vt:lpstr>
      <vt:lpstr>Moment</vt:lpstr>
      <vt:lpstr>Konsekvensanalys – Mall del 1</vt:lpstr>
      <vt:lpstr>Konsekvensanalys – Mall del 2</vt:lpstr>
    </vt:vector>
  </TitlesOfParts>
  <Company>MSB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 3: Konsekvensanalys</dc:title>
  <dc:creator>Grundel Alexandra</dc:creator>
  <cp:lastModifiedBy>Grundel Alexandra</cp:lastModifiedBy>
  <cp:revision>6</cp:revision>
  <dcterms:created xsi:type="dcterms:W3CDTF">2023-04-04T11:40:00Z</dcterms:created>
  <dcterms:modified xsi:type="dcterms:W3CDTF">2023-04-04T14:11:53Z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howLogomenu">
    <vt:bool>true</vt:bool>
  </property>
  <property fmtid="{D5CDD505-2E9C-101B-9397-08002B2CF9AE}" pid="3" name="ContentTypeId">
    <vt:lpwstr>0x0101008239AB5D3D2647B580F011DA2F35611101008745433C723F9542A25124A3AFA08238</vt:lpwstr>
  </property>
  <property fmtid="{D5CDD505-2E9C-101B-9397-08002B2CF9AE}" pid="4" name="MSB_DocumentType">
    <vt:lpwstr/>
  </property>
  <property fmtid="{D5CDD505-2E9C-101B-9397-08002B2CF9AE}" pid="5" name="MSB_SiteBusinessProcess">
    <vt:lpwstr>1;#Standard|42db7290-f92b-446b-999c-1bee6d848af0</vt:lpwstr>
  </property>
</Properties>
</file>