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B4F2A-63B0-4414-885B-BE2F46564C93}" type="datetimeFigureOut">
              <a:rPr lang="sv-SE" smtClean="0"/>
              <a:t>2023-04-04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D6807-2024-4B23-9232-7DA441B7D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9515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168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För </a:t>
            </a:r>
            <a:r>
              <a:rPr lang="sv-SE" dirty="0" smtClean="0"/>
              <a:t>momentet:</a:t>
            </a:r>
            <a:r>
              <a:rPr lang="sv-SE" baseline="0" dirty="0" smtClean="0"/>
              <a:t> förbered arbetet har vi den här uppgiften som går ut på att diskutera kring förberedelser som kan göras inom er organisation. </a:t>
            </a:r>
          </a:p>
          <a:p>
            <a:endParaRPr lang="sv-SE" baseline="0" dirty="0" smtClean="0"/>
          </a:p>
          <a:p>
            <a:r>
              <a:rPr lang="sv-SE" baseline="0" dirty="0" smtClean="0"/>
              <a:t>Stödfrågor som ni kan diskutera är: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får vi mandat? </a:t>
            </a:r>
            <a:endParaRPr lang="sv-SE" dirty="0" smtClean="0">
              <a:solidFill>
                <a:prstClr val="black"/>
              </a:solidFill>
              <a:latin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</a:t>
            </a:r>
            <a:r>
              <a:rPr kumimoji="0" lang="sv-SE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kan vi få organisationen </a:t>
            </a:r>
            <a:r>
              <a:rPr kumimoji="0" lang="sv-SE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att förstå nyttan med arbetet?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sv-SE" dirty="0" smtClean="0">
                <a:solidFill>
                  <a:prstClr val="black"/>
                </a:solidFill>
                <a:latin typeface="Arial"/>
              </a:rPr>
              <a:t>Finns det </a:t>
            </a:r>
            <a:r>
              <a:rPr kumimoji="0" lang="sv-SE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personer eller roller som är viktiga att involvera?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sv-SE" dirty="0" smtClean="0">
                <a:solidFill>
                  <a:prstClr val="black"/>
                </a:solidFill>
                <a:latin typeface="Arial"/>
              </a:rPr>
              <a:t>Finns det befintliga processer vi kan knyta an till?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dirty="0" smtClean="0">
                <a:solidFill>
                  <a:prstClr val="black"/>
                </a:solidFill>
              </a:rPr>
              <a:t>Hur kan vi skapa mervärde för organisationen och våra verksamheter?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dirty="0" smtClean="0">
                <a:solidFill>
                  <a:prstClr val="black"/>
                </a:solidFill>
              </a:rPr>
              <a:t>Vilken befintlig information kan ni använda i arbetet?</a:t>
            </a:r>
          </a:p>
          <a:p>
            <a:endParaRPr lang="sv-SE" dirty="0" smtClean="0"/>
          </a:p>
          <a:p>
            <a:r>
              <a:rPr lang="sv-SE" dirty="0" smtClean="0"/>
              <a:t>Vi</a:t>
            </a:r>
            <a:r>
              <a:rPr lang="sv-SE" baseline="0" dirty="0" smtClean="0"/>
              <a:t> föreslår att ni d</a:t>
            </a:r>
            <a:r>
              <a:rPr lang="sv-SE" dirty="0" smtClean="0"/>
              <a:t>iskuterar uppgiften</a:t>
            </a:r>
            <a:r>
              <a:rPr lang="sv-SE" baseline="0" dirty="0" smtClean="0"/>
              <a:t> i ca 15 minuter.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5514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2.xml"/><Relationship Id="rId4" Type="http://schemas.openxmlformats.org/officeDocument/2006/relationships/tags" Target="../tags/tag9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9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8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image" Target="../media/image3.pn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0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7" Type="http://schemas.openxmlformats.org/officeDocument/2006/relationships/image" Target="../media/image3.png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C31ADF9-861B-45D2-8503-265750D849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3799155"/>
            <a:ext cx="7802235" cy="306804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185077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774800" y="2627491"/>
            <a:ext cx="8582400" cy="760640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4" name="Bildobjekt 3" descr="MSB Logotyp">
            <a:extLst>
              <a:ext uri="{FF2B5EF4-FFF2-40B4-BE49-F238E27FC236}">
                <a16:creationId xmlns:a16="http://schemas.microsoft.com/office/drawing/2014/main" id="{C994DFFA-DF5D-4F3A-BF33-218A48784C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652D206-1067-47B6-8FFE-1C2342F8F17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E8CE1D95-F632-4AF3-8B7F-A875F814B83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6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7E4A293-52A1-4578-AC06-C2932B1885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1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D6F2A64-194C-49DE-98E8-41A62AD1FAC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EF1AA8D3-BD3E-4A66-8C0B-3325F522D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42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Mörkgrå, avsnitts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D7D29E5B-685D-482F-8494-A354F6A1AF6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8" name="Bildobjekt 7" descr="MSB Logotyp vit">
            <a:extLst>
              <a:ext uri="{FF2B5EF4-FFF2-40B4-BE49-F238E27FC236}">
                <a16:creationId xmlns:a16="http://schemas.microsoft.com/office/drawing/2014/main" id="{16E107E1-7AC3-43CF-A6CA-177B1B812FE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35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5" descr="TagShapePrint">
            <a:extLst>
              <a:ext uri="{FF2B5EF4-FFF2-40B4-BE49-F238E27FC236}">
                <a16:creationId xmlns:a16="http://schemas.microsoft.com/office/drawing/2014/main" id="{0D4D6CCC-51E3-41D8-8653-0477B694ECC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 descr="MSB Logotyp vit">
            <a:extLst>
              <a:ext uri="{FF2B5EF4-FFF2-40B4-BE49-F238E27FC236}">
                <a16:creationId xmlns:a16="http://schemas.microsoft.com/office/drawing/2014/main" id="{12C87B01-826C-48CD-AAC7-25A0765D79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83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Rektangel 7" descr="TagShapePrint">
            <a:extLst>
              <a:ext uri="{FF2B5EF4-FFF2-40B4-BE49-F238E27FC236}">
                <a16:creationId xmlns:a16="http://schemas.microsoft.com/office/drawing/2014/main" id="{E3053303-1555-4614-897F-4B3D25DF4C9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FEB3FE70-94B2-46E9-B618-19EE7B8667E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32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lu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FDEBDE7-F704-4303-803A-AFE52A2CA7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98344"/>
            <a:ext cx="12192000" cy="635786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019298" y="1362077"/>
            <a:ext cx="8582400" cy="633743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019299" y="2046494"/>
            <a:ext cx="6608653" cy="138250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8" name="Bildobjekt 7" descr="MSB Logotyp">
            <a:extLst>
              <a:ext uri="{FF2B5EF4-FFF2-40B4-BE49-F238E27FC236}">
                <a16:creationId xmlns:a16="http://schemas.microsoft.com/office/drawing/2014/main" id="{95DD5985-A25E-4117-9500-0C11FF49A1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BDDE36C-32A0-4EC1-BAB2-21D6BA9EC60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528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vä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flipH="1">
            <a:off x="-1524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D6D0EBF-3891-481A-A740-9B73D4E39495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502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hö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>
            <a:off x="750451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1CD9792-B3DA-483F-864B-624F57AED9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48372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C4CC64D-0556-4EE6-8C65-19C67B09D47C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700652" y="1368000"/>
            <a:ext cx="6552000" cy="1273968"/>
          </a:xfrm>
        </p:spPr>
        <p:txBody>
          <a:bodyPr anchor="t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A15B28B4-2D13-4E26-ADD9-0E1AA3CC18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356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32D0FF3B-541A-4046-ADC9-AA4ECAEB50A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2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rö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1" y="1252147"/>
            <a:ext cx="4557978" cy="2652665"/>
          </a:xfrm>
          <a:gradFill>
            <a:gsLst>
              <a:gs pos="100000">
                <a:schemeClr val="bg1"/>
              </a:gs>
              <a:gs pos="3000">
                <a:schemeClr val="accent1"/>
              </a:gs>
              <a:gs pos="0">
                <a:schemeClr val="bg1"/>
              </a:gs>
              <a:gs pos="0">
                <a:schemeClr val="accent1"/>
              </a:gs>
              <a:gs pos="3000">
                <a:schemeClr val="accent1"/>
              </a:gs>
              <a:gs pos="4000">
                <a:schemeClr val="accent1"/>
              </a:gs>
              <a:gs pos="0">
                <a:schemeClr val="accent1"/>
              </a:gs>
              <a:gs pos="4000">
                <a:schemeClr val="bg1"/>
              </a:gs>
            </a:gsLst>
            <a:lin ang="0" scaled="1"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lnSpc>
                <a:spcPct val="170000"/>
              </a:lnSpc>
              <a:spcBef>
                <a:spcPts val="0"/>
              </a:spcBef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C73F3707-EE23-4555-81ED-EFCFC740D44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63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li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7633831" y="1287034"/>
            <a:ext cx="4558169" cy="2652665"/>
          </a:xfrm>
          <a:gradFill flip="none" rotWithShape="1">
            <a:gsLst>
              <a:gs pos="100000">
                <a:schemeClr val="accent2"/>
              </a:gs>
              <a:gs pos="99000">
                <a:schemeClr val="accent2"/>
              </a:gs>
              <a:gs pos="0">
                <a:schemeClr val="bg1"/>
              </a:gs>
              <a:gs pos="100000">
                <a:schemeClr val="accent2"/>
              </a:gs>
              <a:gs pos="96000">
                <a:schemeClr val="bg1"/>
              </a:gs>
              <a:gs pos="100000">
                <a:schemeClr val="accent2"/>
              </a:gs>
              <a:gs pos="100000">
                <a:schemeClr val="accent2"/>
              </a:gs>
              <a:gs pos="96000">
                <a:schemeClr val="accent2"/>
              </a:gs>
            </a:gsLst>
            <a:lin ang="0" scaled="1"/>
            <a:tileRect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B148343D-9557-4981-AFCA-B7C27BDB8EC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8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1474FF95-72CE-4F15-A907-790A9405D51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51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6DFBAEC-38E5-4D97-A612-5262025ED7F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29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4308DC1-56E8-4359-819D-8BB65DF4D55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87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2965331-77AE-4EFA-821D-2E502D8BBE2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91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CDF3D6E-D108-415E-8D5A-BD46F9E0757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740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F5304C78-2B55-4DEC-9EA7-F3D8D674318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28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3AA8698-4192-4498-8F9A-9812855A80CA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868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B2533FB9-D3CB-4513-AF01-6865DE32409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1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A1CEAEA-19DE-4D04-BA56-BDA29032A8C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189061F8-55E7-49B6-9AEF-E1D14A4DD19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06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2E03C5E-1186-4165-9246-C2BDBD80276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662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F7952798-40F2-43AF-ADCB-0F92798101F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1" name="Bildobjekt 10" descr="MSB Logotyp vit">
            <a:extLst>
              <a:ext uri="{FF2B5EF4-FFF2-40B4-BE49-F238E27FC236}">
                <a16:creationId xmlns:a16="http://schemas.microsoft.com/office/drawing/2014/main" id="{F1B410AC-55C0-4955-B070-81E9EC8004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07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EB786C1-5062-47EE-A182-4CBD58D4B38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0" name="Bildobjekt 9" descr="MSB Logotyp vit">
            <a:extLst>
              <a:ext uri="{FF2B5EF4-FFF2-40B4-BE49-F238E27FC236}">
                <a16:creationId xmlns:a16="http://schemas.microsoft.com/office/drawing/2014/main" id="{F530D0E8-4E0D-4D85-AB67-CEE8E5C02C8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963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59DDE75-2A1E-40D1-85C6-BD52C5491099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262E663B-7D0C-449C-81ED-E14E74EED1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E357044C-DA38-49F5-A8E4-753F9E350B4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5065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C1671A04-B694-4E06-9704-066D21C9B34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851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51D0A648-C3B8-4A8C-9681-92309A44D8A6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38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07C7AC3-BC49-4601-A7B2-0EF800DF7D49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4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BD33255-FFA5-49B8-A9EF-FB42094D81C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5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0D984-7330-426D-813B-46AAE15059F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5FEE3-4F44-4EF8-BB58-7C6B9EE46DC0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773387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E75873-11EA-475C-9688-F58B035842BF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22316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C44C2790-902A-4C19-85E0-C370F3EBD17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082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84FB7889-B26A-4350-BD52-B5ADE9D4AF11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7558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lila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73E7AADB-07B4-4113-8BA0-A7187E6E1E12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994A03BA-DF65-448A-A694-8A0AE9D8BE1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61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4D234E2D-D23F-4A27-A025-571352EBCD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6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8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563D0BB-A7F6-4376-899B-98FBF764D89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rå, avsnitts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696F1378-E97B-4E02-B8F4-8472610D4EC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6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47" Type="http://schemas.openxmlformats.org/officeDocument/2006/relationships/tags" Target="../tags/tag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1.xml"/><Relationship Id="rId48" Type="http://schemas.openxmlformats.org/officeDocument/2006/relationships/tags" Target="../tags/tag6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F1D9020-1940-49A2-BFA3-95584FEA93EC}"/>
              </a:ext>
            </a:extLst>
          </p:cNvPr>
          <p:cNvSpPr>
            <a:spLocks noGrp="1"/>
          </p:cNvSpPr>
          <p:nvPr>
            <p:ph type="title"/>
            <p:custDataLst>
              <p:tags r:id="rId43"/>
            </p:custDataLst>
          </p:nvPr>
        </p:nvSpPr>
        <p:spPr>
          <a:xfrm>
            <a:off x="1773388" y="1108423"/>
            <a:ext cx="8580582" cy="9663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0A15B8-FBB7-4178-991C-E12627728F18}"/>
              </a:ext>
            </a:extLst>
          </p:cNvPr>
          <p:cNvSpPr>
            <a:spLocks noGrp="1"/>
          </p:cNvSpPr>
          <p:nvPr>
            <p:ph type="body" idx="1"/>
            <p:custDataLst>
              <p:tags r:id="rId44"/>
            </p:custDataLst>
          </p:nvPr>
        </p:nvSpPr>
        <p:spPr>
          <a:xfrm>
            <a:off x="1773388" y="2265119"/>
            <a:ext cx="8580582" cy="36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95B3C8-56E1-4799-9EF1-0E2899D19799}"/>
              </a:ext>
            </a:extLst>
          </p:cNvPr>
          <p:cNvSpPr>
            <a:spLocks noGrp="1"/>
          </p:cNvSpPr>
          <p:nvPr>
            <p:ph type="dt" sz="half" idx="2"/>
            <p:custDataLst>
              <p:tags r:id="rId45"/>
            </p:custDataLst>
          </p:nvPr>
        </p:nvSpPr>
        <p:spPr>
          <a:xfrm>
            <a:off x="838200" y="6356350"/>
            <a:ext cx="1418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EBE9B6F4-6F0E-449D-99C3-FA3961AAF713}" type="datetimeFigureOut">
              <a:rPr lang="sv-SE" smtClean="0"/>
              <a:pPr/>
              <a:t>2023-04-04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C6C383-6118-42A0-9B5E-5FFE17808E4C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46"/>
            </p:custDataLst>
          </p:nvPr>
        </p:nvSpPr>
        <p:spPr>
          <a:xfrm>
            <a:off x="4038600" y="6356350"/>
            <a:ext cx="1700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B2F42B-D68C-4430-95CE-B474C2F44049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47"/>
            </p:custDataLst>
          </p:nvPr>
        </p:nvSpPr>
        <p:spPr>
          <a:xfrm>
            <a:off x="8182706" y="6356350"/>
            <a:ext cx="387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6B4F8C-CEC5-4B2C-9C29-5300068510B6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MSB Logotyp">
            <a:extLst>
              <a:ext uri="{FF2B5EF4-FFF2-40B4-BE49-F238E27FC236}">
                <a16:creationId xmlns:a16="http://schemas.microsoft.com/office/drawing/2014/main" id="{C61C71E5-2BEA-4EE5-8908-79C24C365760}"/>
              </a:ext>
            </a:extLst>
          </p:cNvPr>
          <p:cNvPicPr>
            <a:picLocks noChangeAspect="1"/>
          </p:cNvPicPr>
          <p:nvPr/>
        </p:nvPicPr>
        <p:blipFill>
          <a:blip r:embed="rId4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ACF45BF-8B57-4982-89CE-41EEE824F538}"/>
              </a:ext>
            </a:extLst>
          </p:cNvPr>
          <p:cNvSpPr/>
          <p:nvPr userDrawn="1">
            <p:custDataLst>
              <p:tags r:id="rId4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9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5" descr="En bild som visar person, inomhus&#10;&#10;Automatiskt genererad beskrivning">
            <a:extLst>
              <a:ext uri="{FF2B5EF4-FFF2-40B4-BE49-F238E27FC236}">
                <a16:creationId xmlns:a16="http://schemas.microsoft.com/office/drawing/2014/main" id="{A927BCF7-AF1A-1E37-4752-64AD43F56A3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alphaModFix amt="6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51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44" b="44"/>
          <a:stretch>
            <a:fillRect/>
          </a:stretch>
        </p:blipFill>
        <p:spPr>
          <a:xfrm>
            <a:off x="0" y="0"/>
            <a:ext cx="12192000" cy="6858000"/>
          </a:xfrm>
          <a:noFill/>
        </p:spPr>
      </p:pic>
      <p:sp>
        <p:nvSpPr>
          <p:cNvPr id="14" name="Rubrik 13">
            <a:extLst>
              <a:ext uri="{FF2B5EF4-FFF2-40B4-BE49-F238E27FC236}">
                <a16:creationId xmlns:a16="http://schemas.microsoft.com/office/drawing/2014/main" id="{9C6BB6E8-393B-4772-8E20-4688634E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2802304"/>
            <a:ext cx="11455400" cy="1166813"/>
          </a:xfrm>
        </p:spPr>
        <p:txBody>
          <a:bodyPr anchor="b"/>
          <a:lstStyle/>
          <a:p>
            <a:pPr algn="ctr">
              <a:lnSpc>
                <a:spcPts val="6000"/>
              </a:lnSpc>
            </a:pPr>
            <a:r>
              <a:rPr lang="sv-SE" sz="6000" dirty="0" smtClean="0">
                <a:solidFill>
                  <a:schemeClr val="bg1"/>
                </a:solidFill>
              </a:rPr>
              <a:t>Modul 2: Förbered </a:t>
            </a:r>
            <a:r>
              <a:rPr lang="sv-SE" sz="6000" dirty="0">
                <a:solidFill>
                  <a:schemeClr val="bg1"/>
                </a:solidFill>
              </a:rPr>
              <a:t>arbetet </a:t>
            </a:r>
          </a:p>
        </p:txBody>
      </p: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4322EA3-DF05-42BB-A7AC-4A84E39BEE72}"/>
              </a:ext>
            </a:extLst>
          </p:cNvPr>
          <p:cNvCxnSpPr>
            <a:cxnSpLocks/>
          </p:cNvCxnSpPr>
          <p:nvPr/>
        </p:nvCxnSpPr>
        <p:spPr>
          <a:xfrm>
            <a:off x="1102030" y="4083417"/>
            <a:ext cx="9936000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Bildobjekt 1" descr="MSB Logotyp vit">
            <a:extLst>
              <a:ext uri="{FF2B5EF4-FFF2-40B4-BE49-F238E27FC236}">
                <a16:creationId xmlns:a16="http://schemas.microsoft.com/office/drawing/2014/main" id="{DFC321C9-E526-0A11-828A-169432C1895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A2CD6AB-5B0F-C2C6-ED86-BB865F058004}"/>
              </a:ext>
            </a:extLst>
          </p:cNvPr>
          <p:cNvSpPr txBox="1"/>
          <p:nvPr/>
        </p:nvSpPr>
        <p:spPr>
          <a:xfrm>
            <a:off x="3048000" y="213482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1" u="none" strike="noStrike" kern="1200" cap="none" spc="0" normalizeH="0" baseline="0" noProof="0" dirty="0">
                <a:ln>
                  <a:noFill/>
                </a:ln>
                <a:solidFill>
                  <a:srgbClr val="C5C5C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Gruppövning 1 </a:t>
            </a:r>
          </a:p>
        </p:txBody>
      </p:sp>
    </p:spTree>
    <p:extLst>
      <p:ext uri="{BB962C8B-B14F-4D97-AF65-F5344CB8AC3E}">
        <p14:creationId xmlns:p14="http://schemas.microsoft.com/office/powerpoint/2010/main" val="424660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493307" y="1348573"/>
            <a:ext cx="2696928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Förbered arbetet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360A22-12F2-4BDE-993E-8B424BB207C7}"/>
              </a:ext>
            </a:extLst>
          </p:cNvPr>
          <p:cNvSpPr/>
          <p:nvPr/>
        </p:nvSpPr>
        <p:spPr>
          <a:xfrm>
            <a:off x="3645031" y="1644031"/>
            <a:ext cx="8546969" cy="52139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3990160" y="2342538"/>
            <a:ext cx="7718423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får vi mandat? 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kan vi få organisationen att förstå nyttan med arbetet?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Finns det personer eller roller som är viktiga att involvera?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Finns det befintliga processer vi kan knyta an till?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kan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 skapa mervärde för </a:t>
            </a: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organisationen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och </a:t>
            </a: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våra verksamheter?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Vilken befintlig information kan ni använda i arbetet?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Rubrik 5">
            <a:extLst>
              <a:ext uri="{FF2B5EF4-FFF2-40B4-BE49-F238E27FC236}">
                <a16:creationId xmlns:a16="http://schemas.microsoft.com/office/drawing/2014/main" id="{27A23E89-6F5F-40AF-9BF3-EE536543CA57}"/>
              </a:ext>
            </a:extLst>
          </p:cNvPr>
          <p:cNvSpPr txBox="1">
            <a:spLocks/>
          </p:cNvSpPr>
          <p:nvPr/>
        </p:nvSpPr>
        <p:spPr>
          <a:xfrm>
            <a:off x="3990160" y="1959512"/>
            <a:ext cx="5361779" cy="3045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Stödfrågor </a:t>
            </a: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för uppgiften: </a:t>
            </a:r>
            <a:endParaRPr kumimoji="0" lang="sv-SE" sz="2000" b="1" i="0" u="none" strike="noStrike" kern="1200" cap="none" spc="0" normalizeH="0" baseline="0" noProof="0" dirty="0">
              <a:ln>
                <a:noFill/>
              </a:ln>
              <a:solidFill>
                <a:srgbClr val="822757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CE676A0-C57F-479B-8237-7AD914E85E93}"/>
              </a:ext>
            </a:extLst>
          </p:cNvPr>
          <p:cNvSpPr/>
          <p:nvPr/>
        </p:nvSpPr>
        <p:spPr>
          <a:xfrm>
            <a:off x="3645031" y="-1743"/>
            <a:ext cx="8546969" cy="16457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ubrik 5">
            <a:extLst>
              <a:ext uri="{FF2B5EF4-FFF2-40B4-BE49-F238E27FC236}">
                <a16:creationId xmlns:a16="http://schemas.microsoft.com/office/drawing/2014/main" id="{FB6FCB4E-1136-4E04-AB6E-BACB3648AC4F}"/>
              </a:ext>
            </a:extLst>
          </p:cNvPr>
          <p:cNvSpPr txBox="1">
            <a:spLocks/>
          </p:cNvSpPr>
          <p:nvPr/>
        </p:nvSpPr>
        <p:spPr>
          <a:xfrm>
            <a:off x="3990160" y="379920"/>
            <a:ext cx="4456243" cy="3332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Övning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E4503214-AA32-4106-9453-8B2D93D207BC}"/>
              </a:ext>
            </a:extLst>
          </p:cNvPr>
          <p:cNvSpPr txBox="1"/>
          <p:nvPr/>
        </p:nvSpPr>
        <p:spPr>
          <a:xfrm>
            <a:off x="3990160" y="749771"/>
            <a:ext cx="77184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Diskutera kring förberedelser som kan göras inom er organisation 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C7F461-5C9F-3781-0BEB-2E6153FB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390" y="725708"/>
            <a:ext cx="2274041" cy="516224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Moment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6971F478-B577-F669-B80C-C8DEC37603BD}"/>
              </a:ext>
            </a:extLst>
          </p:cNvPr>
          <p:cNvGrpSpPr/>
          <p:nvPr/>
        </p:nvGrpSpPr>
        <p:grpSpPr>
          <a:xfrm>
            <a:off x="560023" y="4330186"/>
            <a:ext cx="2380794" cy="1902551"/>
            <a:chOff x="3895296" y="2655118"/>
            <a:chExt cx="1544859" cy="1234534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71B4C787-D75A-90BE-9496-EEBAE50AAB65}"/>
                </a:ext>
              </a:extLst>
            </p:cNvPr>
            <p:cNvSpPr/>
            <p:nvPr/>
          </p:nvSpPr>
          <p:spPr>
            <a:xfrm>
              <a:off x="3895296" y="2655118"/>
              <a:ext cx="1544859" cy="982122"/>
            </a:xfrm>
            <a:custGeom>
              <a:avLst/>
              <a:gdLst>
                <a:gd name="connsiteX0" fmla="*/ 0 w 1544859"/>
                <a:gd name="connsiteY0" fmla="*/ 0 h 982122"/>
                <a:gd name="connsiteX1" fmla="*/ 1544860 w 1544859"/>
                <a:gd name="connsiteY1" fmla="*/ 0 h 982122"/>
                <a:gd name="connsiteX2" fmla="*/ 1544860 w 1544859"/>
                <a:gd name="connsiteY2" fmla="*/ 982123 h 982122"/>
                <a:gd name="connsiteX3" fmla="*/ 0 w 1544859"/>
                <a:gd name="connsiteY3" fmla="*/ 982123 h 982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4859" h="982122">
                  <a:moveTo>
                    <a:pt x="0" y="0"/>
                  </a:moveTo>
                  <a:lnTo>
                    <a:pt x="1544860" y="0"/>
                  </a:lnTo>
                  <a:lnTo>
                    <a:pt x="1544860" y="982123"/>
                  </a:lnTo>
                  <a:lnTo>
                    <a:pt x="0" y="982123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4300A1C1-D7F9-7940-16EC-C63A2AB90397}"/>
                </a:ext>
              </a:extLst>
            </p:cNvPr>
            <p:cNvSpPr/>
            <p:nvPr/>
          </p:nvSpPr>
          <p:spPr>
            <a:xfrm rot="20820600">
              <a:off x="4778338" y="3455788"/>
              <a:ext cx="73913" cy="73913"/>
            </a:xfrm>
            <a:custGeom>
              <a:avLst/>
              <a:gdLst>
                <a:gd name="connsiteX0" fmla="*/ 0 w 73913"/>
                <a:gd name="connsiteY0" fmla="*/ 0 h 73913"/>
                <a:gd name="connsiteX1" fmla="*/ 73914 w 73913"/>
                <a:gd name="connsiteY1" fmla="*/ 0 h 73913"/>
                <a:gd name="connsiteX2" fmla="*/ 73914 w 73913"/>
                <a:gd name="connsiteY2" fmla="*/ 73914 h 73913"/>
                <a:gd name="connsiteX3" fmla="*/ 0 w 73913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3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3" name="Bild 5">
              <a:extLst>
                <a:ext uri="{FF2B5EF4-FFF2-40B4-BE49-F238E27FC236}">
                  <a16:creationId xmlns:a16="http://schemas.microsoft.com/office/drawing/2014/main" id="{713BB23E-0057-D78B-2044-EA719327E569}"/>
                </a:ext>
              </a:extLst>
            </p:cNvPr>
            <p:cNvGrpSpPr/>
            <p:nvPr/>
          </p:nvGrpSpPr>
          <p:grpSpPr>
            <a:xfrm>
              <a:off x="4828953" y="2993346"/>
              <a:ext cx="517512" cy="896306"/>
              <a:chOff x="4828953" y="2993346"/>
              <a:chExt cx="517512" cy="896306"/>
            </a:xfrm>
            <a:solidFill>
              <a:srgbClr val="822757"/>
            </a:solidFill>
          </p:grpSpPr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513C868F-B7C3-2306-B356-2C979563AE76}"/>
                  </a:ext>
                </a:extLst>
              </p:cNvPr>
              <p:cNvSpPr/>
              <p:nvPr/>
            </p:nvSpPr>
            <p:spPr>
              <a:xfrm>
                <a:off x="5036867" y="2993346"/>
                <a:ext cx="165068" cy="182888"/>
              </a:xfrm>
              <a:custGeom>
                <a:avLst/>
                <a:gdLst>
                  <a:gd name="connsiteX0" fmla="*/ 82487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7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7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6957" y="480"/>
                      <a:pt x="95" y="41819"/>
                      <a:pt x="0" y="92301"/>
                    </a:cubicBezTo>
                    <a:cubicBezTo>
                      <a:pt x="-95" y="142784"/>
                      <a:pt x="36862" y="183360"/>
                      <a:pt x="82487" y="182884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ACE864F1-6780-18DF-56A4-E5CF3732CEB7}"/>
                  </a:ext>
                </a:extLst>
              </p:cNvPr>
              <p:cNvSpPr/>
              <p:nvPr/>
            </p:nvSpPr>
            <p:spPr>
              <a:xfrm>
                <a:off x="4828953" y="3204901"/>
                <a:ext cx="517512" cy="684752"/>
              </a:xfrm>
              <a:custGeom>
                <a:avLst/>
                <a:gdLst>
                  <a:gd name="connsiteX0" fmla="*/ 392508 w 517512"/>
                  <a:gd name="connsiteY0" fmla="*/ 17526 h 684752"/>
                  <a:gd name="connsiteX1" fmla="*/ 357266 w 517512"/>
                  <a:gd name="connsiteY1" fmla="*/ 5334 h 684752"/>
                  <a:gd name="connsiteX2" fmla="*/ 297163 w 517512"/>
                  <a:gd name="connsiteY2" fmla="*/ 0 h 684752"/>
                  <a:gd name="connsiteX3" fmla="*/ 211248 w 517512"/>
                  <a:gd name="connsiteY3" fmla="*/ 23050 h 684752"/>
                  <a:gd name="connsiteX4" fmla="*/ 107806 w 517512"/>
                  <a:gd name="connsiteY4" fmla="*/ 163163 h 684752"/>
                  <a:gd name="connsiteX5" fmla="*/ 19129 w 517512"/>
                  <a:gd name="connsiteY5" fmla="*/ 282321 h 684752"/>
                  <a:gd name="connsiteX6" fmla="*/ 5508 w 517512"/>
                  <a:gd name="connsiteY6" fmla="*/ 335852 h 684752"/>
                  <a:gd name="connsiteX7" fmla="*/ 39131 w 517512"/>
                  <a:gd name="connsiteY7" fmla="*/ 354997 h 684752"/>
                  <a:gd name="connsiteX8" fmla="*/ 59134 w 517512"/>
                  <a:gd name="connsiteY8" fmla="*/ 349472 h 684752"/>
                  <a:gd name="connsiteX9" fmla="*/ 177529 w 517512"/>
                  <a:gd name="connsiteY9" fmla="*/ 198501 h 684752"/>
                  <a:gd name="connsiteX10" fmla="*/ 200675 w 517512"/>
                  <a:gd name="connsiteY10" fmla="*/ 154591 h 684752"/>
                  <a:gd name="connsiteX11" fmla="*/ 200675 w 517512"/>
                  <a:gd name="connsiteY11" fmla="*/ 251650 h 684752"/>
                  <a:gd name="connsiteX12" fmla="*/ 200866 w 517512"/>
                  <a:gd name="connsiteY12" fmla="*/ 255556 h 684752"/>
                  <a:gd name="connsiteX13" fmla="*/ 198770 w 517512"/>
                  <a:gd name="connsiteY13" fmla="*/ 262223 h 684752"/>
                  <a:gd name="connsiteX14" fmla="*/ 153431 w 517512"/>
                  <a:gd name="connsiteY14" fmla="*/ 624269 h 684752"/>
                  <a:gd name="connsiteX15" fmla="*/ 197722 w 517512"/>
                  <a:gd name="connsiteY15" fmla="*/ 674560 h 684752"/>
                  <a:gd name="connsiteX16" fmla="*/ 200770 w 517512"/>
                  <a:gd name="connsiteY16" fmla="*/ 674560 h 684752"/>
                  <a:gd name="connsiteX17" fmla="*/ 248014 w 517512"/>
                  <a:gd name="connsiteY17" fmla="*/ 630174 h 684752"/>
                  <a:gd name="connsiteX18" fmla="*/ 284019 w 517512"/>
                  <a:gd name="connsiteY18" fmla="*/ 321373 h 684752"/>
                  <a:gd name="connsiteX19" fmla="*/ 294401 w 517512"/>
                  <a:gd name="connsiteY19" fmla="*/ 321755 h 684752"/>
                  <a:gd name="connsiteX20" fmla="*/ 305736 w 517512"/>
                  <a:gd name="connsiteY20" fmla="*/ 504920 h 684752"/>
                  <a:gd name="connsiteX21" fmla="*/ 314023 w 517512"/>
                  <a:gd name="connsiteY21" fmla="*/ 640747 h 684752"/>
                  <a:gd name="connsiteX22" fmla="*/ 361171 w 517512"/>
                  <a:gd name="connsiteY22" fmla="*/ 684752 h 684752"/>
                  <a:gd name="connsiteX23" fmla="*/ 364600 w 517512"/>
                  <a:gd name="connsiteY23" fmla="*/ 684562 h 684752"/>
                  <a:gd name="connsiteX24" fmla="*/ 408415 w 517512"/>
                  <a:gd name="connsiteY24" fmla="*/ 633984 h 684752"/>
                  <a:gd name="connsiteX25" fmla="*/ 400224 w 517512"/>
                  <a:gd name="connsiteY25" fmla="*/ 499491 h 684752"/>
                  <a:gd name="connsiteX26" fmla="*/ 386317 w 517512"/>
                  <a:gd name="connsiteY26" fmla="*/ 280416 h 684752"/>
                  <a:gd name="connsiteX27" fmla="*/ 388508 w 517512"/>
                  <a:gd name="connsiteY27" fmla="*/ 261747 h 684752"/>
                  <a:gd name="connsiteX28" fmla="*/ 390985 w 517512"/>
                  <a:gd name="connsiteY28" fmla="*/ 112967 h 684752"/>
                  <a:gd name="connsiteX29" fmla="*/ 451563 w 517512"/>
                  <a:gd name="connsiteY29" fmla="*/ 315754 h 684752"/>
                  <a:gd name="connsiteX30" fmla="*/ 477853 w 517512"/>
                  <a:gd name="connsiteY30" fmla="*/ 349377 h 684752"/>
                  <a:gd name="connsiteX31" fmla="*/ 479567 w 517512"/>
                  <a:gd name="connsiteY31" fmla="*/ 349377 h 684752"/>
                  <a:gd name="connsiteX32" fmla="*/ 517096 w 517512"/>
                  <a:gd name="connsiteY32" fmla="*/ 313468 h 684752"/>
                  <a:gd name="connsiteX33" fmla="*/ 392604 w 517512"/>
                  <a:gd name="connsiteY33" fmla="*/ 17335 h 684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17512" h="684752">
                    <a:moveTo>
                      <a:pt x="392508" y="17526"/>
                    </a:moveTo>
                    <a:cubicBezTo>
                      <a:pt x="383746" y="10096"/>
                      <a:pt x="370125" y="5429"/>
                      <a:pt x="357266" y="5334"/>
                    </a:cubicBezTo>
                    <a:cubicBezTo>
                      <a:pt x="340788" y="476"/>
                      <a:pt x="319737" y="0"/>
                      <a:pt x="297163" y="0"/>
                    </a:cubicBezTo>
                    <a:cubicBezTo>
                      <a:pt x="260683" y="0"/>
                      <a:pt x="227536" y="2953"/>
                      <a:pt x="211248" y="23050"/>
                    </a:cubicBezTo>
                    <a:cubicBezTo>
                      <a:pt x="161146" y="58483"/>
                      <a:pt x="133048" y="113729"/>
                      <a:pt x="107806" y="163163"/>
                    </a:cubicBezTo>
                    <a:cubicBezTo>
                      <a:pt x="82946" y="212122"/>
                      <a:pt x="59419" y="258413"/>
                      <a:pt x="19129" y="282321"/>
                    </a:cubicBezTo>
                    <a:cubicBezTo>
                      <a:pt x="555" y="293370"/>
                      <a:pt x="-5541" y="317373"/>
                      <a:pt x="5508" y="335852"/>
                    </a:cubicBezTo>
                    <a:cubicBezTo>
                      <a:pt x="12842" y="348139"/>
                      <a:pt x="25796" y="354997"/>
                      <a:pt x="39131" y="354997"/>
                    </a:cubicBezTo>
                    <a:cubicBezTo>
                      <a:pt x="45989" y="354997"/>
                      <a:pt x="52847" y="353282"/>
                      <a:pt x="59134" y="349472"/>
                    </a:cubicBezTo>
                    <a:cubicBezTo>
                      <a:pt x="118760" y="313944"/>
                      <a:pt x="150002" y="252603"/>
                      <a:pt x="177529" y="198501"/>
                    </a:cubicBezTo>
                    <a:cubicBezTo>
                      <a:pt x="185149" y="183452"/>
                      <a:pt x="192769" y="168592"/>
                      <a:pt x="200675" y="154591"/>
                    </a:cubicBezTo>
                    <a:lnTo>
                      <a:pt x="200675" y="251650"/>
                    </a:lnTo>
                    <a:cubicBezTo>
                      <a:pt x="200675" y="252984"/>
                      <a:pt x="200866" y="254222"/>
                      <a:pt x="200866" y="255556"/>
                    </a:cubicBezTo>
                    <a:cubicBezTo>
                      <a:pt x="200104" y="257746"/>
                      <a:pt x="199246" y="259842"/>
                      <a:pt x="198770" y="262223"/>
                    </a:cubicBezTo>
                    <a:cubicBezTo>
                      <a:pt x="176767" y="364903"/>
                      <a:pt x="156574" y="574643"/>
                      <a:pt x="153431" y="624269"/>
                    </a:cubicBezTo>
                    <a:cubicBezTo>
                      <a:pt x="151812" y="650367"/>
                      <a:pt x="171624" y="672846"/>
                      <a:pt x="197722" y="674560"/>
                    </a:cubicBezTo>
                    <a:cubicBezTo>
                      <a:pt x="198675" y="674560"/>
                      <a:pt x="199818" y="674560"/>
                      <a:pt x="200770" y="674560"/>
                    </a:cubicBezTo>
                    <a:cubicBezTo>
                      <a:pt x="225535" y="674560"/>
                      <a:pt x="246395" y="655225"/>
                      <a:pt x="248014" y="630174"/>
                    </a:cubicBezTo>
                    <a:cubicBezTo>
                      <a:pt x="250872" y="583787"/>
                      <a:pt x="266683" y="423291"/>
                      <a:pt x="284019" y="321373"/>
                    </a:cubicBezTo>
                    <a:cubicBezTo>
                      <a:pt x="287448" y="321564"/>
                      <a:pt x="290877" y="321755"/>
                      <a:pt x="294401" y="321755"/>
                    </a:cubicBezTo>
                    <a:cubicBezTo>
                      <a:pt x="298687" y="381762"/>
                      <a:pt x="302307" y="445865"/>
                      <a:pt x="305736" y="504920"/>
                    </a:cubicBezTo>
                    <a:cubicBezTo>
                      <a:pt x="308593" y="555879"/>
                      <a:pt x="311356" y="603028"/>
                      <a:pt x="314023" y="640747"/>
                    </a:cubicBezTo>
                    <a:cubicBezTo>
                      <a:pt x="315737" y="665607"/>
                      <a:pt x="336597" y="684752"/>
                      <a:pt x="361171" y="684752"/>
                    </a:cubicBezTo>
                    <a:cubicBezTo>
                      <a:pt x="362314" y="684752"/>
                      <a:pt x="363457" y="684752"/>
                      <a:pt x="364600" y="684562"/>
                    </a:cubicBezTo>
                    <a:cubicBezTo>
                      <a:pt x="390604" y="682752"/>
                      <a:pt x="410320" y="660082"/>
                      <a:pt x="408415" y="633984"/>
                    </a:cubicBezTo>
                    <a:cubicBezTo>
                      <a:pt x="405844" y="596646"/>
                      <a:pt x="403177" y="549878"/>
                      <a:pt x="400224" y="499491"/>
                    </a:cubicBezTo>
                    <a:cubicBezTo>
                      <a:pt x="396128" y="428339"/>
                      <a:pt x="391746" y="350139"/>
                      <a:pt x="386317" y="280416"/>
                    </a:cubicBezTo>
                    <a:cubicBezTo>
                      <a:pt x="387746" y="274892"/>
                      <a:pt x="388508" y="268796"/>
                      <a:pt x="388508" y="261747"/>
                    </a:cubicBezTo>
                    <a:lnTo>
                      <a:pt x="390985" y="112967"/>
                    </a:lnTo>
                    <a:cubicBezTo>
                      <a:pt x="432323" y="171069"/>
                      <a:pt x="454707" y="246793"/>
                      <a:pt x="451563" y="315754"/>
                    </a:cubicBezTo>
                    <a:cubicBezTo>
                      <a:pt x="450611" y="336423"/>
                      <a:pt x="457088" y="348425"/>
                      <a:pt x="477853" y="349377"/>
                    </a:cubicBezTo>
                    <a:lnTo>
                      <a:pt x="479567" y="349377"/>
                    </a:lnTo>
                    <a:cubicBezTo>
                      <a:pt x="499570" y="349377"/>
                      <a:pt x="516238" y="333661"/>
                      <a:pt x="517096" y="313468"/>
                    </a:cubicBezTo>
                    <a:cubicBezTo>
                      <a:pt x="522239" y="199739"/>
                      <a:pt x="479758" y="90488"/>
                      <a:pt x="392604" y="17335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Bild 5">
              <a:extLst>
                <a:ext uri="{FF2B5EF4-FFF2-40B4-BE49-F238E27FC236}">
                  <a16:creationId xmlns:a16="http://schemas.microsoft.com/office/drawing/2014/main" id="{9CE0F04E-7AB7-43E4-B92C-43085268A5F4}"/>
                </a:ext>
              </a:extLst>
            </p:cNvPr>
            <p:cNvGrpSpPr/>
            <p:nvPr/>
          </p:nvGrpSpPr>
          <p:grpSpPr>
            <a:xfrm>
              <a:off x="4048876" y="3013444"/>
              <a:ext cx="418816" cy="872208"/>
              <a:chOff x="4048876" y="3013444"/>
              <a:chExt cx="418816" cy="872208"/>
            </a:xfrm>
            <a:solidFill>
              <a:srgbClr val="D20A11"/>
            </a:solidFill>
          </p:grpSpPr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9ED14B85-5BFE-C59F-06B1-6965D5C62016}"/>
                  </a:ext>
                </a:extLst>
              </p:cNvPr>
              <p:cNvSpPr/>
              <p:nvPr/>
            </p:nvSpPr>
            <p:spPr>
              <a:xfrm>
                <a:off x="4165520" y="3013444"/>
                <a:ext cx="165068" cy="182888"/>
              </a:xfrm>
              <a:custGeom>
                <a:avLst/>
                <a:gdLst>
                  <a:gd name="connsiteX0" fmla="*/ 82486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6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6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7052" y="480"/>
                      <a:pt x="95" y="41819"/>
                      <a:pt x="0" y="92301"/>
                    </a:cubicBezTo>
                    <a:cubicBezTo>
                      <a:pt x="0" y="142784"/>
                      <a:pt x="36862" y="183360"/>
                      <a:pt x="82486" y="182884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841F9DBB-BB2F-546C-51E4-CB5666F9AFBA}"/>
                  </a:ext>
                </a:extLst>
              </p:cNvPr>
              <p:cNvSpPr/>
              <p:nvPr/>
            </p:nvSpPr>
            <p:spPr>
              <a:xfrm>
                <a:off x="4048876" y="3121666"/>
                <a:ext cx="418816" cy="763986"/>
              </a:xfrm>
              <a:custGeom>
                <a:avLst/>
                <a:gdLst>
                  <a:gd name="connsiteX0" fmla="*/ 385916 w 418816"/>
                  <a:gd name="connsiteY0" fmla="*/ 27323 h 763986"/>
                  <a:gd name="connsiteX1" fmla="*/ 340577 w 418816"/>
                  <a:gd name="connsiteY1" fmla="*/ 81 h 763986"/>
                  <a:gd name="connsiteX2" fmla="*/ 311621 w 418816"/>
                  <a:gd name="connsiteY2" fmla="*/ 36276 h 763986"/>
                  <a:gd name="connsiteX3" fmla="*/ 320193 w 418816"/>
                  <a:gd name="connsiteY3" fmla="*/ 73138 h 763986"/>
                  <a:gd name="connsiteX4" fmla="*/ 338576 w 418816"/>
                  <a:gd name="connsiteY4" fmla="*/ 111905 h 763986"/>
                  <a:gd name="connsiteX5" fmla="*/ 338291 w 418816"/>
                  <a:gd name="connsiteY5" fmla="*/ 111905 h 763986"/>
                  <a:gd name="connsiteX6" fmla="*/ 317621 w 418816"/>
                  <a:gd name="connsiteY6" fmla="*/ 107618 h 763986"/>
                  <a:gd name="connsiteX7" fmla="*/ 275235 w 418816"/>
                  <a:gd name="connsiteY7" fmla="*/ 95522 h 763986"/>
                  <a:gd name="connsiteX8" fmla="*/ 258185 w 418816"/>
                  <a:gd name="connsiteY8" fmla="*/ 91997 h 763986"/>
                  <a:gd name="connsiteX9" fmla="*/ 236087 w 418816"/>
                  <a:gd name="connsiteY9" fmla="*/ 90950 h 763986"/>
                  <a:gd name="connsiteX10" fmla="*/ 199130 w 418816"/>
                  <a:gd name="connsiteY10" fmla="*/ 89711 h 763986"/>
                  <a:gd name="connsiteX11" fmla="*/ 136932 w 418816"/>
                  <a:gd name="connsiteY11" fmla="*/ 96950 h 763986"/>
                  <a:gd name="connsiteX12" fmla="*/ 111596 w 418816"/>
                  <a:gd name="connsiteY12" fmla="*/ 109333 h 763986"/>
                  <a:gd name="connsiteX13" fmla="*/ 153 w 418816"/>
                  <a:gd name="connsiteY13" fmla="*/ 380033 h 763986"/>
                  <a:gd name="connsiteX14" fmla="*/ 36539 w 418816"/>
                  <a:gd name="connsiteY14" fmla="*/ 415371 h 763986"/>
                  <a:gd name="connsiteX15" fmla="*/ 37586 w 418816"/>
                  <a:gd name="connsiteY15" fmla="*/ 415371 h 763986"/>
                  <a:gd name="connsiteX16" fmla="*/ 72924 w 418816"/>
                  <a:gd name="connsiteY16" fmla="*/ 377843 h 763986"/>
                  <a:gd name="connsiteX17" fmla="*/ 102547 w 418816"/>
                  <a:gd name="connsiteY17" fmla="*/ 247731 h 763986"/>
                  <a:gd name="connsiteX18" fmla="*/ 102547 w 418816"/>
                  <a:gd name="connsiteY18" fmla="*/ 341362 h 763986"/>
                  <a:gd name="connsiteX19" fmla="*/ 103785 w 418816"/>
                  <a:gd name="connsiteY19" fmla="*/ 354602 h 763986"/>
                  <a:gd name="connsiteX20" fmla="*/ 94546 w 418816"/>
                  <a:gd name="connsiteY20" fmla="*/ 535958 h 763986"/>
                  <a:gd name="connsiteX21" fmla="*/ 95308 w 418816"/>
                  <a:gd name="connsiteY21" fmla="*/ 549007 h 763986"/>
                  <a:gd name="connsiteX22" fmla="*/ 86735 w 418816"/>
                  <a:gd name="connsiteY22" fmla="*/ 721981 h 763986"/>
                  <a:gd name="connsiteX23" fmla="*/ 124740 w 418816"/>
                  <a:gd name="connsiteY23" fmla="*/ 763986 h 763986"/>
                  <a:gd name="connsiteX24" fmla="*/ 126740 w 418816"/>
                  <a:gd name="connsiteY24" fmla="*/ 763986 h 763986"/>
                  <a:gd name="connsiteX25" fmla="*/ 166745 w 418816"/>
                  <a:gd name="connsiteY25" fmla="*/ 725886 h 763986"/>
                  <a:gd name="connsiteX26" fmla="*/ 178747 w 418816"/>
                  <a:gd name="connsiteY26" fmla="*/ 484808 h 763986"/>
                  <a:gd name="connsiteX27" fmla="*/ 189510 w 418816"/>
                  <a:gd name="connsiteY27" fmla="*/ 411275 h 763986"/>
                  <a:gd name="connsiteX28" fmla="*/ 198940 w 418816"/>
                  <a:gd name="connsiteY28" fmla="*/ 411466 h 763986"/>
                  <a:gd name="connsiteX29" fmla="*/ 207893 w 418816"/>
                  <a:gd name="connsiteY29" fmla="*/ 411371 h 763986"/>
                  <a:gd name="connsiteX30" fmla="*/ 211037 w 418816"/>
                  <a:gd name="connsiteY30" fmla="*/ 565295 h 763986"/>
                  <a:gd name="connsiteX31" fmla="*/ 215037 w 418816"/>
                  <a:gd name="connsiteY31" fmla="*/ 718552 h 763986"/>
                  <a:gd name="connsiteX32" fmla="*/ 254947 w 418816"/>
                  <a:gd name="connsiteY32" fmla="*/ 755795 h 763986"/>
                  <a:gd name="connsiteX33" fmla="*/ 257804 w 418816"/>
                  <a:gd name="connsiteY33" fmla="*/ 755604 h 763986"/>
                  <a:gd name="connsiteX34" fmla="*/ 294952 w 418816"/>
                  <a:gd name="connsiteY34" fmla="*/ 712837 h 763986"/>
                  <a:gd name="connsiteX35" fmla="*/ 291237 w 418816"/>
                  <a:gd name="connsiteY35" fmla="*/ 564437 h 763986"/>
                  <a:gd name="connsiteX36" fmla="*/ 286284 w 418816"/>
                  <a:gd name="connsiteY36" fmla="*/ 376223 h 763986"/>
                  <a:gd name="connsiteX37" fmla="*/ 290380 w 418816"/>
                  <a:gd name="connsiteY37" fmla="*/ 351458 h 763986"/>
                  <a:gd name="connsiteX38" fmla="*/ 293142 w 418816"/>
                  <a:gd name="connsiteY38" fmla="*/ 183914 h 763986"/>
                  <a:gd name="connsiteX39" fmla="*/ 337910 w 418816"/>
                  <a:gd name="connsiteY39" fmla="*/ 191915 h 763986"/>
                  <a:gd name="connsiteX40" fmla="*/ 406680 w 418816"/>
                  <a:gd name="connsiteY40" fmla="*/ 157815 h 763986"/>
                  <a:gd name="connsiteX41" fmla="*/ 385820 w 418816"/>
                  <a:gd name="connsiteY41" fmla="*/ 26942 h 763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18816" h="763986">
                    <a:moveTo>
                      <a:pt x="385916" y="27323"/>
                    </a:moveTo>
                    <a:cubicBezTo>
                      <a:pt x="385916" y="27323"/>
                      <a:pt x="370961" y="-1729"/>
                      <a:pt x="340577" y="81"/>
                    </a:cubicBezTo>
                    <a:cubicBezTo>
                      <a:pt x="310192" y="1891"/>
                      <a:pt x="311621" y="36276"/>
                      <a:pt x="311621" y="36276"/>
                    </a:cubicBezTo>
                    <a:cubicBezTo>
                      <a:pt x="308763" y="47611"/>
                      <a:pt x="313526" y="63613"/>
                      <a:pt x="320193" y="73138"/>
                    </a:cubicBezTo>
                    <a:cubicBezTo>
                      <a:pt x="334766" y="94093"/>
                      <a:pt x="338100" y="105904"/>
                      <a:pt x="338576" y="111905"/>
                    </a:cubicBezTo>
                    <a:lnTo>
                      <a:pt x="338291" y="111905"/>
                    </a:lnTo>
                    <a:cubicBezTo>
                      <a:pt x="331909" y="111905"/>
                      <a:pt x="323051" y="110381"/>
                      <a:pt x="317621" y="107618"/>
                    </a:cubicBezTo>
                    <a:cubicBezTo>
                      <a:pt x="300762" y="99141"/>
                      <a:pt x="286570" y="97141"/>
                      <a:pt x="275235" y="95522"/>
                    </a:cubicBezTo>
                    <a:cubicBezTo>
                      <a:pt x="269996" y="94855"/>
                      <a:pt x="264472" y="94188"/>
                      <a:pt x="258185" y="91997"/>
                    </a:cubicBezTo>
                    <a:cubicBezTo>
                      <a:pt x="250756" y="89426"/>
                      <a:pt x="243231" y="89330"/>
                      <a:pt x="236087" y="90950"/>
                    </a:cubicBezTo>
                    <a:cubicBezTo>
                      <a:pt x="224657" y="89902"/>
                      <a:pt x="212180" y="89711"/>
                      <a:pt x="199130" y="89711"/>
                    </a:cubicBezTo>
                    <a:cubicBezTo>
                      <a:pt x="175889" y="89711"/>
                      <a:pt x="153982" y="90950"/>
                      <a:pt x="136932" y="96950"/>
                    </a:cubicBezTo>
                    <a:cubicBezTo>
                      <a:pt x="127502" y="97522"/>
                      <a:pt x="118263" y="101618"/>
                      <a:pt x="111596" y="109333"/>
                    </a:cubicBezTo>
                    <a:cubicBezTo>
                      <a:pt x="54541" y="175055"/>
                      <a:pt x="-3371" y="258590"/>
                      <a:pt x="153" y="380033"/>
                    </a:cubicBezTo>
                    <a:cubicBezTo>
                      <a:pt x="725" y="399750"/>
                      <a:pt x="16917" y="415371"/>
                      <a:pt x="36539" y="415371"/>
                    </a:cubicBezTo>
                    <a:lnTo>
                      <a:pt x="37586" y="415371"/>
                    </a:lnTo>
                    <a:cubicBezTo>
                      <a:pt x="57684" y="414800"/>
                      <a:pt x="73496" y="397940"/>
                      <a:pt x="72924" y="377843"/>
                    </a:cubicBezTo>
                    <a:cubicBezTo>
                      <a:pt x="71400" y="327360"/>
                      <a:pt x="83497" y="285069"/>
                      <a:pt x="102547" y="247731"/>
                    </a:cubicBezTo>
                    <a:lnTo>
                      <a:pt x="102547" y="341362"/>
                    </a:lnTo>
                    <a:cubicBezTo>
                      <a:pt x="102547" y="346124"/>
                      <a:pt x="103023" y="350411"/>
                      <a:pt x="103785" y="354602"/>
                    </a:cubicBezTo>
                    <a:lnTo>
                      <a:pt x="94546" y="535958"/>
                    </a:lnTo>
                    <a:cubicBezTo>
                      <a:pt x="94070" y="541482"/>
                      <a:pt x="94355" y="545673"/>
                      <a:pt x="95308" y="549007"/>
                    </a:cubicBezTo>
                    <a:lnTo>
                      <a:pt x="86735" y="721981"/>
                    </a:lnTo>
                    <a:cubicBezTo>
                      <a:pt x="85688" y="744079"/>
                      <a:pt x="102737" y="762843"/>
                      <a:pt x="124740" y="763986"/>
                    </a:cubicBezTo>
                    <a:cubicBezTo>
                      <a:pt x="125407" y="763986"/>
                      <a:pt x="126074" y="763986"/>
                      <a:pt x="126740" y="763986"/>
                    </a:cubicBezTo>
                    <a:cubicBezTo>
                      <a:pt x="147981" y="763986"/>
                      <a:pt x="165698" y="747222"/>
                      <a:pt x="166745" y="725886"/>
                    </a:cubicBezTo>
                    <a:lnTo>
                      <a:pt x="178747" y="484808"/>
                    </a:lnTo>
                    <a:lnTo>
                      <a:pt x="189510" y="411275"/>
                    </a:lnTo>
                    <a:cubicBezTo>
                      <a:pt x="192653" y="411466"/>
                      <a:pt x="195797" y="411466"/>
                      <a:pt x="198940" y="411466"/>
                    </a:cubicBezTo>
                    <a:cubicBezTo>
                      <a:pt x="202083" y="411466"/>
                      <a:pt x="204941" y="411466"/>
                      <a:pt x="207893" y="411371"/>
                    </a:cubicBezTo>
                    <a:cubicBezTo>
                      <a:pt x="210084" y="459662"/>
                      <a:pt x="210560" y="514526"/>
                      <a:pt x="211037" y="565295"/>
                    </a:cubicBezTo>
                    <a:cubicBezTo>
                      <a:pt x="211608" y="623969"/>
                      <a:pt x="212180" y="679214"/>
                      <a:pt x="215037" y="718552"/>
                    </a:cubicBezTo>
                    <a:cubicBezTo>
                      <a:pt x="216466" y="739602"/>
                      <a:pt x="234087" y="755795"/>
                      <a:pt x="254947" y="755795"/>
                    </a:cubicBezTo>
                    <a:cubicBezTo>
                      <a:pt x="255899" y="755795"/>
                      <a:pt x="256947" y="755795"/>
                      <a:pt x="257804" y="755604"/>
                    </a:cubicBezTo>
                    <a:cubicBezTo>
                      <a:pt x="279902" y="754080"/>
                      <a:pt x="296571" y="734935"/>
                      <a:pt x="294952" y="712837"/>
                    </a:cubicBezTo>
                    <a:cubicBezTo>
                      <a:pt x="292285" y="674642"/>
                      <a:pt x="291713" y="621206"/>
                      <a:pt x="291237" y="564437"/>
                    </a:cubicBezTo>
                    <a:cubicBezTo>
                      <a:pt x="290570" y="499191"/>
                      <a:pt x="289999" y="432230"/>
                      <a:pt x="286284" y="376223"/>
                    </a:cubicBezTo>
                    <a:cubicBezTo>
                      <a:pt x="288951" y="369365"/>
                      <a:pt x="290380" y="361174"/>
                      <a:pt x="290380" y="351458"/>
                    </a:cubicBezTo>
                    <a:lnTo>
                      <a:pt x="293142" y="183914"/>
                    </a:lnTo>
                    <a:cubicBezTo>
                      <a:pt x="306477" y="188771"/>
                      <a:pt x="322193" y="191915"/>
                      <a:pt x="337910" y="191915"/>
                    </a:cubicBezTo>
                    <a:cubicBezTo>
                      <a:pt x="364865" y="191915"/>
                      <a:pt x="391821" y="182866"/>
                      <a:pt x="406680" y="157815"/>
                    </a:cubicBezTo>
                    <a:cubicBezTo>
                      <a:pt x="428111" y="121620"/>
                      <a:pt x="421158" y="77615"/>
                      <a:pt x="385820" y="26942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06A5EDBB-BFC5-8326-D6EF-DE651D41BA62}"/>
                </a:ext>
              </a:extLst>
            </p:cNvPr>
            <p:cNvSpPr/>
            <p:nvPr/>
          </p:nvSpPr>
          <p:spPr>
            <a:xfrm>
              <a:off x="4501467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BD28613-18BB-E1A6-D247-4A5590EAC667}"/>
                </a:ext>
              </a:extLst>
            </p:cNvPr>
            <p:cNvSpPr/>
            <p:nvPr/>
          </p:nvSpPr>
          <p:spPr>
            <a:xfrm>
              <a:off x="4593859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7194DDA8-AB48-2342-FF1F-CDDBFB11A39F}"/>
                </a:ext>
              </a:extLst>
            </p:cNvPr>
            <p:cNvSpPr/>
            <p:nvPr/>
          </p:nvSpPr>
          <p:spPr>
            <a:xfrm>
              <a:off x="4701111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595D9067-318E-D93D-9DF6-531A96A4B103}"/>
                </a:ext>
              </a:extLst>
            </p:cNvPr>
            <p:cNvSpPr/>
            <p:nvPr/>
          </p:nvSpPr>
          <p:spPr>
            <a:xfrm>
              <a:off x="4802647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A8988B73-C04C-EC5A-6812-A6813807B4DB}"/>
                </a:ext>
              </a:extLst>
            </p:cNvPr>
            <p:cNvSpPr/>
            <p:nvPr/>
          </p:nvSpPr>
          <p:spPr>
            <a:xfrm>
              <a:off x="4701111" y="3120985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67113238-3191-DB61-902E-A1F30234B87F}"/>
                </a:ext>
              </a:extLst>
            </p:cNvPr>
            <p:cNvSpPr/>
            <p:nvPr/>
          </p:nvSpPr>
          <p:spPr>
            <a:xfrm>
              <a:off x="4611480" y="310917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Ellips 7">
            <a:extLst>
              <a:ext uri="{FF2B5EF4-FFF2-40B4-BE49-F238E27FC236}">
                <a16:creationId xmlns:a16="http://schemas.microsoft.com/office/drawing/2014/main" id="{065D80F2-24B5-14AB-D51E-DEED1CE900CE}"/>
              </a:ext>
            </a:extLst>
          </p:cNvPr>
          <p:cNvSpPr/>
          <p:nvPr/>
        </p:nvSpPr>
        <p:spPr>
          <a:xfrm>
            <a:off x="910608" y="2987235"/>
            <a:ext cx="1565859" cy="156585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15</a:t>
            </a: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minuter</a:t>
            </a:r>
          </a:p>
        </p:txBody>
      </p:sp>
      <p:pic>
        <p:nvPicPr>
          <p:cNvPr id="12" name="Bildobjekt 11" descr="MSB Logotyp">
            <a:extLst>
              <a:ext uri="{FF2B5EF4-FFF2-40B4-BE49-F238E27FC236}">
                <a16:creationId xmlns:a16="http://schemas.microsoft.com/office/drawing/2014/main" id="{34F314DF-4F2F-E844-F511-95E67D00AA8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4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uiExpand="1" build="p"/>
      <p:bldP spid="18" grpId="0"/>
      <p:bldP spid="21" grpId="0"/>
      <p:bldP spid="20" grpId="0" build="p"/>
      <p:bldP spid="2" grpId="0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  <p:tag name="LAYOUT" val="Scre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heme/theme1.xml><?xml version="1.0" encoding="utf-8"?>
<a:theme xmlns:a="http://schemas.openxmlformats.org/drawingml/2006/main" name="MSB PPT Egna">
  <a:themeElements>
    <a:clrScheme name="MS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C0000"/>
      </a:accent1>
      <a:accent2>
        <a:srgbClr val="822757"/>
      </a:accent2>
      <a:accent3>
        <a:srgbClr val="6F6E67"/>
      </a:accent3>
      <a:accent4>
        <a:srgbClr val="E67C5E"/>
      </a:accent4>
      <a:accent5>
        <a:srgbClr val="B47D9A"/>
      </a:accent5>
      <a:accent6>
        <a:srgbClr val="A9A8A4"/>
      </a:accent6>
      <a:hlink>
        <a:srgbClr val="0563C1"/>
      </a:hlink>
      <a:folHlink>
        <a:srgbClr val="954F72"/>
      </a:folHlink>
    </a:clrScheme>
    <a:fontScheme name="MSB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MSB Röd 100%">
      <a:srgbClr val="CC0000"/>
    </a:custClr>
    <a:custClr name="MSB Röd 80%">
      <a:srgbClr val="DB4B32"/>
    </a:custClr>
    <a:custClr name="MSB Röd 60%">
      <a:srgbClr val="E67C5E"/>
    </a:custClr>
    <a:custClr name="MSB Röd 40%">
      <a:srgbClr val="F0AB92"/>
    </a:custClr>
    <a:custClr name="MSB Röd 20%">
      <a:srgbClr val="F8D6C7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Lila 100%">
      <a:srgbClr val="822757"/>
    </a:custClr>
    <a:custClr name="MSB Lila 80%">
      <a:srgbClr val="9B5279"/>
    </a:custClr>
    <a:custClr name="MSB Lila 60%">
      <a:srgbClr val="B47D9A"/>
    </a:custClr>
    <a:custClr name="MSB Lila 40%">
      <a:srgbClr val="CDA9BC"/>
    </a:custClr>
    <a:custClr name="MSB Lila 20%">
      <a:srgbClr val="E6D4DD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Grå 100%">
      <a:srgbClr val="6F6E67"/>
    </a:custClr>
    <a:custClr name="MSB Grå 80%">
      <a:srgbClr val="8C8B85"/>
    </a:custClr>
    <a:custClr name="MSB Grå 60%">
      <a:srgbClr val="A9A8A4"/>
    </a:custClr>
    <a:custClr name="MSB Grå 40%">
      <a:srgbClr val="C5C5C2"/>
    </a:custClr>
    <a:custClr name="MSB Grå 20%">
      <a:srgbClr val="E2E2E1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</a:custClrLst>
  <a:extLst>
    <a:ext uri="{05A4C25C-085E-4340-85A3-A5531E510DB2}">
      <thm15:themeFamily xmlns:thm15="http://schemas.microsoft.com/office/thememl/2012/main" name="MSB sv.potx" id="{AEA58E0F-F7B8-476F-898C-C869FAD00B00}" vid="{F5E8F45D-1BAD-4605-B7EE-D434F65F83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SB Dokument" ma:contentTypeID="0x0101008239AB5D3D2647B580F011DA2F35611101008745433C723F9542A25124A3AFA08238" ma:contentTypeVersion="6" ma:contentTypeDescription="Skapa ett nytt dokument." ma:contentTypeScope="" ma:versionID="6dcf0f094cd6e38afc4d158d8a4ac088">
  <xsd:schema xmlns:xsd="http://www.w3.org/2001/XMLSchema" xmlns:xs="http://www.w3.org/2001/XMLSchema" xmlns:p="http://schemas.microsoft.com/office/2006/metadata/properties" xmlns:ns2="09080109-f6cd-4eba-a2ee-73217fe696ed" xmlns:ns3="85a2f669-7f53-4487-9af8-f1caacb967e5" targetNamespace="http://schemas.microsoft.com/office/2006/metadata/properties" ma:root="true" ma:fieldsID="d438525c3d74a72f048a5cd4953d7042" ns2:_="" ns3:_="">
    <xsd:import namespace="09080109-f6cd-4eba-a2ee-73217fe696ed"/>
    <xsd:import namespace="85a2f669-7f53-4487-9af8-f1caacb967e5"/>
    <xsd:element name="properties">
      <xsd:complexType>
        <xsd:sequence>
          <xsd:element name="documentManagement">
            <xsd:complexType>
              <xsd:all>
                <xsd:element ref="ns2:msbLabel" minOccurs="0"/>
                <xsd:element ref="ns3:j52542d3452e435b8b3611680f6ba36e" minOccurs="0"/>
                <xsd:element ref="ns3:TaxCatchAll" minOccurs="0"/>
                <xsd:element ref="ns3:TaxCatchAllLabel" minOccurs="0"/>
                <xsd:element ref="ns3:a0c80981a17d4f37a4464f2d9af76224" minOccurs="0"/>
                <xsd:element ref="ns3:MSB_RecordId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80109-f6cd-4eba-a2ee-73217fe696ed" elementFormDefault="qualified">
    <xsd:import namespace="http://schemas.microsoft.com/office/2006/documentManagement/types"/>
    <xsd:import namespace="http://schemas.microsoft.com/office/infopath/2007/PartnerControls"/>
    <xsd:element name="msbLabel" ma:index="8" nillable="true" ma:displayName="Märkning" ma:list="{478b246b-b14c-4ec6-b5a2-2536f2d59627}" ma:internalName="msbLabel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2f669-7f53-4487-9af8-f1caacb967e5" elementFormDefault="qualified">
    <xsd:import namespace="http://schemas.microsoft.com/office/2006/documentManagement/types"/>
    <xsd:import namespace="http://schemas.microsoft.com/office/infopath/2007/PartnerControls"/>
    <xsd:element name="j52542d3452e435b8b3611680f6ba36e" ma:index="9" nillable="true" ma:taxonomy="true" ma:internalName="j52542d3452e435b8b3611680f6ba36e" ma:taxonomyFieldName="MSB_SiteBusinessProcess" ma:displayName="Handlingsslag" ma:default="1;#Standard|42db7290-f92b-446b-999c-1bee6d848af0" ma:fieldId="{352542d3-452e-435b-8b36-11680f6ba36e}" ma:sspId="1d297c32-e349-4b6d-b895-deec35520f0b" ma:termSetId="84c5b001-a021-41b2-9608-e8b90a27b6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Global taxonomikolumn" ma:hidden="true" ma:list="{64d80e2f-3089-4068-a9d1-45cd2091b0ab}" ma:internalName="TaxCatchAll" ma:showField="CatchAllData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Global taxonomikolumn1" ma:hidden="true" ma:list="{64d80e2f-3089-4068-a9d1-45cd2091b0ab}" ma:internalName="TaxCatchAllLabel" ma:readOnly="true" ma:showField="CatchAllDataLabel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0c80981a17d4f37a4464f2d9af76224" ma:index="13" nillable="true" ma:taxonomy="true" ma:internalName="a0c80981a17d4f37a4464f2d9af76224" ma:taxonomyFieldName="MSB_DocumentType" ma:displayName="Handlingstyp" ma:fieldId="{a0c80981-a17d-4f37-a446-4f2d9af76224}" ma:sspId="1d297c32-e349-4b6d-b895-deec35520f0b" ma:termSetId="e3c19ec3-4bda-47fb-b9f4-9ecf798a87b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SB_RecordId" ma:index="15" nillable="true" ma:displayName="Diarienummer" ma:internalName="MSB_RecordId">
      <xsd:simpleType>
        <xsd:restriction base="dms:Text"/>
      </xsd:simple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a2f669-7f53-4487-9af8-f1caacb967e5">
      <Value>1</Value>
    </TaxCatchAll>
    <MSB_RecordId xmlns="85a2f669-7f53-4487-9af8-f1caacb967e5" xsi:nil="true"/>
    <j52542d3452e435b8b3611680f6ba36e xmlns="85a2f669-7f53-4487-9af8-f1caacb967e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</TermName>
          <TermId xmlns="http://schemas.microsoft.com/office/infopath/2007/PartnerControls">42db7290-f92b-446b-999c-1bee6d848af0</TermId>
        </TermInfo>
      </Terms>
    </j52542d3452e435b8b3611680f6ba36e>
    <a0c80981a17d4f37a4464f2d9af76224 xmlns="85a2f669-7f53-4487-9af8-f1caacb967e5">
      <Terms xmlns="http://schemas.microsoft.com/office/infopath/2007/PartnerControls"/>
    </a0c80981a17d4f37a4464f2d9af76224>
    <msbLabel xmlns="09080109-f6cd-4eba-a2ee-73217fe696ed"/>
  </documentManagement>
</p:properties>
</file>

<file path=customXml/itemProps1.xml><?xml version="1.0" encoding="utf-8"?>
<ds:datastoreItem xmlns:ds="http://schemas.openxmlformats.org/officeDocument/2006/customXml" ds:itemID="{00E8F5A2-9403-40F6-920F-0B3C95141FA5}"/>
</file>

<file path=customXml/itemProps2.xml><?xml version="1.0" encoding="utf-8"?>
<ds:datastoreItem xmlns:ds="http://schemas.openxmlformats.org/officeDocument/2006/customXml" ds:itemID="{48B770D9-08B8-4C0B-B338-3D0BECB6247B}"/>
</file>

<file path=customXml/itemProps3.xml><?xml version="1.0" encoding="utf-8"?>
<ds:datastoreItem xmlns:ds="http://schemas.openxmlformats.org/officeDocument/2006/customXml" ds:itemID="{EFACB7CC-0DD3-471C-8022-757AA640C473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185</Words>
  <Application>Microsoft Office PowerPoint</Application>
  <PresentationFormat>Bredbild</PresentationFormat>
  <Paragraphs>28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MSB PPT Egna</vt:lpstr>
      <vt:lpstr>Modul 2: Förbered arbetet </vt:lpstr>
      <vt:lpstr>Moment</vt:lpstr>
    </vt:vector>
  </TitlesOfParts>
  <Company>MSB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2: Förbered arbetet </dc:title>
  <dc:creator>Grundel Alexandra</dc:creator>
  <cp:lastModifiedBy>Grundel Alexandra</cp:lastModifiedBy>
  <cp:revision>1</cp:revision>
  <dcterms:created xsi:type="dcterms:W3CDTF">2023-04-04T11:37:31Z</dcterms:created>
  <dcterms:modified xsi:type="dcterms:W3CDTF">2023-04-04T11:38:21Z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Logomenu">
    <vt:bool>true</vt:bool>
  </property>
  <property fmtid="{D5CDD505-2E9C-101B-9397-08002B2CF9AE}" pid="3" name="ContentTypeId">
    <vt:lpwstr>0x0101008239AB5D3D2647B580F011DA2F35611101008745433C723F9542A25124A3AFA08238</vt:lpwstr>
  </property>
  <property fmtid="{D5CDD505-2E9C-101B-9397-08002B2CF9AE}" pid="4" name="MSB_DocumentType">
    <vt:lpwstr/>
  </property>
  <property fmtid="{D5CDD505-2E9C-101B-9397-08002B2CF9AE}" pid="5" name="MSB_SiteBusinessProcess">
    <vt:lpwstr>1;#Standard|42db7290-f92b-446b-999c-1bee6d848af0</vt:lpwstr>
  </property>
</Properties>
</file>