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291" r:id="rId6"/>
    <p:sldId id="279" r:id="rId7"/>
    <p:sldId id="287" r:id="rId8"/>
    <p:sldId id="290" r:id="rId9"/>
    <p:sldId id="296" r:id="rId10"/>
    <p:sldId id="297" r:id="rId11"/>
    <p:sldId id="298" r:id="rId12"/>
    <p:sldId id="299" r:id="rId13"/>
    <p:sldId id="300" r:id="rId14"/>
    <p:sldId id="289" r:id="rId15"/>
    <p:sldId id="301"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3E2D6-DB82-2948-9892-99705CB03BC4}" v="9" dt="2020-05-05T06:50:23.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33" autoAdjust="0"/>
    <p:restoredTop sz="94660"/>
  </p:normalViewPr>
  <p:slideViewPr>
    <p:cSldViewPr snapToGrid="0" showGuides="1">
      <p:cViewPr varScale="1">
        <p:scale>
          <a:sx n="130" d="100"/>
          <a:sy n="130" d="100"/>
        </p:scale>
        <p:origin x="64"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nea Åkerberg" userId="bacf3152-3bd3-4df1-b0f1-24347c818fdc" providerId="ADAL" clId="{2E23E2D6-DB82-2948-9892-99705CB03BC4}"/>
    <pc:docChg chg="modSld">
      <pc:chgData name="Linnea Åkerberg" userId="bacf3152-3bd3-4df1-b0f1-24347c818fdc" providerId="ADAL" clId="{2E23E2D6-DB82-2948-9892-99705CB03BC4}" dt="2020-05-05T06:50:23.870" v="18" actId="14826"/>
      <pc:docMkLst>
        <pc:docMk/>
      </pc:docMkLst>
      <pc:sldChg chg="modSp">
        <pc:chgData name="Linnea Åkerberg" userId="bacf3152-3bd3-4df1-b0f1-24347c818fdc" providerId="ADAL" clId="{2E23E2D6-DB82-2948-9892-99705CB03BC4}" dt="2020-05-05T06:49:12.437" v="15" actId="20577"/>
        <pc:sldMkLst>
          <pc:docMk/>
          <pc:sldMk cId="2960987478" sldId="257"/>
        </pc:sldMkLst>
        <pc:spChg chg="mod">
          <ac:chgData name="Linnea Åkerberg" userId="bacf3152-3bd3-4df1-b0f1-24347c818fdc" providerId="ADAL" clId="{2E23E2D6-DB82-2948-9892-99705CB03BC4}" dt="2020-05-05T06:49:12.437" v="15" actId="20577"/>
          <ac:spMkLst>
            <pc:docMk/>
            <pc:sldMk cId="2960987478" sldId="257"/>
            <ac:spMk id="7" creationId="{00000000-0000-0000-0000-000000000000}"/>
          </ac:spMkLst>
        </pc:spChg>
      </pc:sldChg>
      <pc:sldChg chg="modSp">
        <pc:chgData name="Linnea Åkerberg" userId="bacf3152-3bd3-4df1-b0f1-24347c818fdc" providerId="ADAL" clId="{2E23E2D6-DB82-2948-9892-99705CB03BC4}" dt="2020-05-05T06:50:04.702" v="16" actId="14826"/>
        <pc:sldMkLst>
          <pc:docMk/>
          <pc:sldMk cId="986695881" sldId="297"/>
        </pc:sldMkLst>
        <pc:picChg chg="mod">
          <ac:chgData name="Linnea Åkerberg" userId="bacf3152-3bd3-4df1-b0f1-24347c818fdc" providerId="ADAL" clId="{2E23E2D6-DB82-2948-9892-99705CB03BC4}" dt="2020-05-05T06:50:04.702" v="16" actId="14826"/>
          <ac:picMkLst>
            <pc:docMk/>
            <pc:sldMk cId="986695881" sldId="297"/>
            <ac:picMk id="4" creationId="{F9DB2D5C-95DF-E34F-8A47-87B6BD5A4AED}"/>
          </ac:picMkLst>
        </pc:picChg>
      </pc:sldChg>
      <pc:sldChg chg="modSp">
        <pc:chgData name="Linnea Åkerberg" userId="bacf3152-3bd3-4df1-b0f1-24347c818fdc" providerId="ADAL" clId="{2E23E2D6-DB82-2948-9892-99705CB03BC4}" dt="2020-05-05T06:50:11.247" v="17" actId="14826"/>
        <pc:sldMkLst>
          <pc:docMk/>
          <pc:sldMk cId="1346734280" sldId="298"/>
        </pc:sldMkLst>
        <pc:picChg chg="mod">
          <ac:chgData name="Linnea Åkerberg" userId="bacf3152-3bd3-4df1-b0f1-24347c818fdc" providerId="ADAL" clId="{2E23E2D6-DB82-2948-9892-99705CB03BC4}" dt="2020-05-05T06:50:11.247" v="17" actId="14826"/>
          <ac:picMkLst>
            <pc:docMk/>
            <pc:sldMk cId="1346734280" sldId="298"/>
            <ac:picMk id="4" creationId="{F9DB2D5C-95DF-E34F-8A47-87B6BD5A4AED}"/>
          </ac:picMkLst>
        </pc:picChg>
      </pc:sldChg>
      <pc:sldChg chg="modSp">
        <pc:chgData name="Linnea Åkerberg" userId="bacf3152-3bd3-4df1-b0f1-24347c818fdc" providerId="ADAL" clId="{2E23E2D6-DB82-2948-9892-99705CB03BC4}" dt="2020-05-05T06:50:23.870" v="18" actId="14826"/>
        <pc:sldMkLst>
          <pc:docMk/>
          <pc:sldMk cId="4001569433" sldId="300"/>
        </pc:sldMkLst>
        <pc:picChg chg="mod">
          <ac:chgData name="Linnea Åkerberg" userId="bacf3152-3bd3-4df1-b0f1-24347c818fdc" providerId="ADAL" clId="{2E23E2D6-DB82-2948-9892-99705CB03BC4}" dt="2020-05-05T06:50:23.870" v="18" actId="14826"/>
          <ac:picMkLst>
            <pc:docMk/>
            <pc:sldMk cId="4001569433" sldId="300"/>
            <ac:picMk id="4" creationId="{F9DB2D5C-95DF-E34F-8A47-87B6BD5A4A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8E645-05EF-9246-AF9A-6F1D2CCB3137}" type="datetimeFigureOut">
              <a:rPr lang="sv-SE" smtClean="0"/>
              <a:t>2023-03-13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D7658-2384-8644-8B03-31C7EA4B4A9E}" type="slidenum">
              <a:rPr lang="sv-SE" smtClean="0"/>
              <a:t>‹#›</a:t>
            </a:fld>
            <a:endParaRPr lang="sv-SE"/>
          </a:p>
        </p:txBody>
      </p:sp>
    </p:spTree>
    <p:extLst>
      <p:ext uri="{BB962C8B-B14F-4D97-AF65-F5344CB8AC3E}">
        <p14:creationId xmlns:p14="http://schemas.microsoft.com/office/powerpoint/2010/main" val="128707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772BF84C-3D3E-44D9-808B-5EF00703D614}" type="slidenum">
              <a:rPr lang="sv-SE" smtClean="0"/>
              <a:pPr/>
              <a:t>1</a:t>
            </a:fld>
            <a:endParaRPr lang="sv-SE"/>
          </a:p>
        </p:txBody>
      </p:sp>
    </p:spTree>
    <p:extLst>
      <p:ext uri="{BB962C8B-B14F-4D97-AF65-F5344CB8AC3E}">
        <p14:creationId xmlns:p14="http://schemas.microsoft.com/office/powerpoint/2010/main" val="296772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1" dirty="0"/>
              <a:t>Grupparbete med diskussionsduken</a:t>
            </a:r>
          </a:p>
          <a:p>
            <a:r>
              <a:rPr lang="sv-SE" dirty="0"/>
              <a:t> </a:t>
            </a:r>
          </a:p>
          <a:p>
            <a:r>
              <a:rPr lang="sv-SE" dirty="0"/>
              <a:t>Gå vidare med grupparbete med diskussionsduken i grupper om 4-6 elever. Du som lärare presenterar frågeställningarna för ett av de fyra delområden i taget utifrån informationen nedan (som också finns i anteckningsläge i presentationen). </a:t>
            </a:r>
          </a:p>
          <a:p>
            <a:endParaRPr lang="sv-SE" dirty="0"/>
          </a:p>
          <a:p>
            <a:r>
              <a:rPr lang="sv-SE" dirty="0"/>
              <a:t>Eleverna arbetar cirka 15 minuter med varje del genom att diskutera och skriva ner sina svar/tankar på duken eller på anteckningspapper (om ni på skolan vill kunna återanvända duken). </a:t>
            </a:r>
          </a:p>
          <a:p>
            <a:endParaRPr lang="sv-SE" dirty="0"/>
          </a:p>
          <a:p>
            <a:r>
              <a:rPr lang="sv-SE" dirty="0"/>
              <a:t>Varje delområde åtföljs av en lärarledd diskussion i storgrupp.</a:t>
            </a:r>
          </a:p>
          <a:p>
            <a:endParaRPr lang="sv-SE" dirty="0"/>
          </a:p>
        </p:txBody>
      </p:sp>
      <p:sp>
        <p:nvSpPr>
          <p:cNvPr id="4" name="Slide Number Placeholder 3"/>
          <p:cNvSpPr>
            <a:spLocks noGrp="1"/>
          </p:cNvSpPr>
          <p:nvPr>
            <p:ph type="sldNum" sz="quarter" idx="10"/>
          </p:nvPr>
        </p:nvSpPr>
        <p:spPr/>
        <p:txBody>
          <a:bodyPr/>
          <a:lstStyle/>
          <a:p>
            <a:fld id="{772BF84C-3D3E-44D9-808B-5EF00703D614}" type="slidenum">
              <a:rPr lang="sv-SE" smtClean="0"/>
              <a:pPr/>
              <a:t>10</a:t>
            </a:fld>
            <a:endParaRPr lang="sv-SE"/>
          </a:p>
        </p:txBody>
      </p:sp>
    </p:spTree>
    <p:extLst>
      <p:ext uri="{BB962C8B-B14F-4D97-AF65-F5344CB8AC3E}">
        <p14:creationId xmlns:p14="http://schemas.microsoft.com/office/powerpoint/2010/main" val="279018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772BF84C-3D3E-44D9-808B-5EF00703D614}" type="slidenum">
              <a:rPr lang="sv-SE" smtClean="0"/>
              <a:pPr/>
              <a:t>11</a:t>
            </a:fld>
            <a:endParaRPr lang="sv-SE"/>
          </a:p>
        </p:txBody>
      </p:sp>
    </p:spTree>
    <p:extLst>
      <p:ext uri="{BB962C8B-B14F-4D97-AF65-F5344CB8AC3E}">
        <p14:creationId xmlns:p14="http://schemas.microsoft.com/office/powerpoint/2010/main" val="383691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772BF84C-3D3E-44D9-808B-5EF00703D614}" type="slidenum">
              <a:rPr lang="sv-SE" smtClean="0"/>
              <a:pPr/>
              <a:t>2</a:t>
            </a:fld>
            <a:endParaRPr lang="sv-SE"/>
          </a:p>
        </p:txBody>
      </p:sp>
    </p:spTree>
    <p:extLst>
      <p:ext uri="{BB962C8B-B14F-4D97-AF65-F5344CB8AC3E}">
        <p14:creationId xmlns:p14="http://schemas.microsoft.com/office/powerpoint/2010/main" val="139640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772BF84C-3D3E-44D9-808B-5EF00703D614}" type="slidenum">
              <a:rPr lang="sv-SE" smtClean="0"/>
              <a:pPr/>
              <a:t>3</a:t>
            </a:fld>
            <a:endParaRPr lang="sv-SE"/>
          </a:p>
        </p:txBody>
      </p:sp>
    </p:spTree>
    <p:extLst>
      <p:ext uri="{BB962C8B-B14F-4D97-AF65-F5344CB8AC3E}">
        <p14:creationId xmlns:p14="http://schemas.microsoft.com/office/powerpoint/2010/main" val="291687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772BF84C-3D3E-44D9-808B-5EF00703D614}" type="slidenum">
              <a:rPr lang="sv-SE" smtClean="0"/>
              <a:pPr/>
              <a:t>4</a:t>
            </a:fld>
            <a:endParaRPr lang="sv-SE"/>
          </a:p>
        </p:txBody>
      </p:sp>
    </p:spTree>
    <p:extLst>
      <p:ext uri="{BB962C8B-B14F-4D97-AF65-F5344CB8AC3E}">
        <p14:creationId xmlns:p14="http://schemas.microsoft.com/office/powerpoint/2010/main" val="413953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772BF84C-3D3E-44D9-808B-5EF00703D614}" type="slidenum">
              <a:rPr lang="sv-SE" smtClean="0"/>
              <a:pPr/>
              <a:t>5</a:t>
            </a:fld>
            <a:endParaRPr lang="sv-SE"/>
          </a:p>
        </p:txBody>
      </p:sp>
    </p:spTree>
    <p:extLst>
      <p:ext uri="{BB962C8B-B14F-4D97-AF65-F5344CB8AC3E}">
        <p14:creationId xmlns:p14="http://schemas.microsoft.com/office/powerpoint/2010/main" val="3359449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1" dirty="0"/>
              <a:t>Grupparbete med diskussionsduken</a:t>
            </a:r>
          </a:p>
          <a:p>
            <a:r>
              <a:rPr lang="sv-SE" dirty="0"/>
              <a:t> </a:t>
            </a:r>
          </a:p>
          <a:p>
            <a:r>
              <a:rPr lang="sv-SE" dirty="0"/>
              <a:t>Gå vidare med grupparbete med diskussionsduken i grupper om 4-6 elever. Du som lärare presenterar frågeställningarna för ett av de fyra delområden i taget utifrån informationen nedan (som också finns i anteckningsläge i presentationen). </a:t>
            </a:r>
          </a:p>
          <a:p>
            <a:endParaRPr lang="sv-SE" dirty="0"/>
          </a:p>
          <a:p>
            <a:r>
              <a:rPr lang="sv-SE" dirty="0"/>
              <a:t>Eleverna arbetar cirka 15 minuter med varje del genom att diskutera och skriva ner sina svar/tankar på duken eller på anteckningspapper (om ni på skolan vill kunna återanvända duken). </a:t>
            </a:r>
          </a:p>
          <a:p>
            <a:endParaRPr lang="sv-SE" dirty="0"/>
          </a:p>
          <a:p>
            <a:r>
              <a:rPr lang="sv-SE" dirty="0"/>
              <a:t>Varje delområde åtföljs av en lärarledd diskussion i storgrupp.</a:t>
            </a:r>
          </a:p>
          <a:p>
            <a:endParaRPr lang="sv-SE" dirty="0"/>
          </a:p>
        </p:txBody>
      </p:sp>
      <p:sp>
        <p:nvSpPr>
          <p:cNvPr id="4" name="Slide Number Placeholder 3"/>
          <p:cNvSpPr>
            <a:spLocks noGrp="1"/>
          </p:cNvSpPr>
          <p:nvPr>
            <p:ph type="sldNum" sz="quarter" idx="10"/>
          </p:nvPr>
        </p:nvSpPr>
        <p:spPr/>
        <p:txBody>
          <a:bodyPr/>
          <a:lstStyle/>
          <a:p>
            <a:fld id="{772BF84C-3D3E-44D9-808B-5EF00703D614}" type="slidenum">
              <a:rPr lang="sv-SE" smtClean="0"/>
              <a:pPr/>
              <a:t>6</a:t>
            </a:fld>
            <a:endParaRPr lang="sv-SE"/>
          </a:p>
        </p:txBody>
      </p:sp>
    </p:spTree>
    <p:extLst>
      <p:ext uri="{BB962C8B-B14F-4D97-AF65-F5344CB8AC3E}">
        <p14:creationId xmlns:p14="http://schemas.microsoft.com/office/powerpoint/2010/main" val="384525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1" dirty="0"/>
              <a:t>Grupparbete med diskussionsduken</a:t>
            </a:r>
          </a:p>
          <a:p>
            <a:r>
              <a:rPr lang="sv-SE" dirty="0"/>
              <a:t> </a:t>
            </a:r>
          </a:p>
          <a:p>
            <a:r>
              <a:rPr lang="sv-SE" dirty="0"/>
              <a:t>Gå vidare med grupparbete med diskussionsduken i grupper om 4-6 elever. Du som lärare presenterar frågeställningarna för ett av de fyra delområden i taget utifrån informationen nedan (som också finns i anteckningsläge i presentationen). </a:t>
            </a:r>
          </a:p>
          <a:p>
            <a:endParaRPr lang="sv-SE" dirty="0"/>
          </a:p>
          <a:p>
            <a:r>
              <a:rPr lang="sv-SE" dirty="0"/>
              <a:t>Eleverna arbetar cirka 15 minuter med varje del genom att diskutera och skriva ner sina svar/tankar på duken eller på anteckningspapper (om ni på skolan vill kunna återanvända duken). </a:t>
            </a:r>
          </a:p>
          <a:p>
            <a:endParaRPr lang="sv-SE" dirty="0"/>
          </a:p>
          <a:p>
            <a:r>
              <a:rPr lang="sv-SE" dirty="0"/>
              <a:t>Varje delområde åtföljs av en lärarledd diskussion i storgrupp.</a:t>
            </a:r>
          </a:p>
          <a:p>
            <a:endParaRPr lang="sv-SE" dirty="0"/>
          </a:p>
        </p:txBody>
      </p:sp>
      <p:sp>
        <p:nvSpPr>
          <p:cNvPr id="4" name="Slide Number Placeholder 3"/>
          <p:cNvSpPr>
            <a:spLocks noGrp="1"/>
          </p:cNvSpPr>
          <p:nvPr>
            <p:ph type="sldNum" sz="quarter" idx="10"/>
          </p:nvPr>
        </p:nvSpPr>
        <p:spPr/>
        <p:txBody>
          <a:bodyPr/>
          <a:lstStyle/>
          <a:p>
            <a:fld id="{772BF84C-3D3E-44D9-808B-5EF00703D614}" type="slidenum">
              <a:rPr lang="sv-SE" smtClean="0"/>
              <a:pPr/>
              <a:t>7</a:t>
            </a:fld>
            <a:endParaRPr lang="sv-SE"/>
          </a:p>
        </p:txBody>
      </p:sp>
    </p:spTree>
    <p:extLst>
      <p:ext uri="{BB962C8B-B14F-4D97-AF65-F5344CB8AC3E}">
        <p14:creationId xmlns:p14="http://schemas.microsoft.com/office/powerpoint/2010/main" val="381008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1" dirty="0"/>
              <a:t>Grupparbete med diskussionsduken</a:t>
            </a:r>
          </a:p>
          <a:p>
            <a:r>
              <a:rPr lang="sv-SE" dirty="0"/>
              <a:t> </a:t>
            </a:r>
          </a:p>
          <a:p>
            <a:r>
              <a:rPr lang="sv-SE" dirty="0"/>
              <a:t>Gå vidare med grupparbete med diskussionsduken i grupper om 4-6 elever. Du som lärare presenterar frågeställningarna för ett av de fyra delområden i taget utifrån informationen nedan (som också finns i anteckningsläge i presentationen). </a:t>
            </a:r>
          </a:p>
          <a:p>
            <a:endParaRPr lang="sv-SE" dirty="0"/>
          </a:p>
          <a:p>
            <a:r>
              <a:rPr lang="sv-SE" dirty="0"/>
              <a:t>Eleverna arbetar cirka 15 minuter med varje del genom att diskutera och skriva ner sina svar/tankar på duken eller på anteckningspapper (om ni på skolan vill kunna återanvända duken). </a:t>
            </a:r>
          </a:p>
          <a:p>
            <a:endParaRPr lang="sv-SE" dirty="0"/>
          </a:p>
          <a:p>
            <a:r>
              <a:rPr lang="sv-SE" dirty="0"/>
              <a:t>Varje delområde åtföljs av en lärarledd diskussion i storgrupp.</a:t>
            </a:r>
          </a:p>
          <a:p>
            <a:endParaRPr lang="sv-SE" dirty="0"/>
          </a:p>
        </p:txBody>
      </p:sp>
      <p:sp>
        <p:nvSpPr>
          <p:cNvPr id="4" name="Slide Number Placeholder 3"/>
          <p:cNvSpPr>
            <a:spLocks noGrp="1"/>
          </p:cNvSpPr>
          <p:nvPr>
            <p:ph type="sldNum" sz="quarter" idx="10"/>
          </p:nvPr>
        </p:nvSpPr>
        <p:spPr/>
        <p:txBody>
          <a:bodyPr/>
          <a:lstStyle/>
          <a:p>
            <a:fld id="{772BF84C-3D3E-44D9-808B-5EF00703D614}" type="slidenum">
              <a:rPr lang="sv-SE" smtClean="0"/>
              <a:pPr/>
              <a:t>8</a:t>
            </a:fld>
            <a:endParaRPr lang="sv-SE"/>
          </a:p>
        </p:txBody>
      </p:sp>
    </p:spTree>
    <p:extLst>
      <p:ext uri="{BB962C8B-B14F-4D97-AF65-F5344CB8AC3E}">
        <p14:creationId xmlns:p14="http://schemas.microsoft.com/office/powerpoint/2010/main" val="220907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1" dirty="0"/>
              <a:t>Grupparbete med diskussionsduken</a:t>
            </a:r>
          </a:p>
          <a:p>
            <a:r>
              <a:rPr lang="sv-SE" dirty="0"/>
              <a:t> </a:t>
            </a:r>
          </a:p>
          <a:p>
            <a:r>
              <a:rPr lang="sv-SE" dirty="0"/>
              <a:t>Gå vidare med grupparbete med diskussionsduken i grupper om 4-6 elever. Du som lärare presenterar frågeställningarna för ett av de fyra delområden i taget utifrån informationen nedan (som också finns i anteckningsläge i presentationen). </a:t>
            </a:r>
          </a:p>
          <a:p>
            <a:endParaRPr lang="sv-SE" dirty="0"/>
          </a:p>
          <a:p>
            <a:r>
              <a:rPr lang="sv-SE" dirty="0"/>
              <a:t>Eleverna arbetar cirka 15 minuter med varje del genom att diskutera och skriva ner sina svar/tankar på duken eller på anteckningspapper (om ni på skolan vill kunna återanvända duken). </a:t>
            </a:r>
          </a:p>
          <a:p>
            <a:endParaRPr lang="sv-SE" dirty="0"/>
          </a:p>
          <a:p>
            <a:r>
              <a:rPr lang="sv-SE" dirty="0"/>
              <a:t>Varje delområde åtföljs av en lärarledd diskussion i storgrupp.</a:t>
            </a:r>
          </a:p>
          <a:p>
            <a:endParaRPr lang="sv-SE" dirty="0"/>
          </a:p>
        </p:txBody>
      </p:sp>
      <p:sp>
        <p:nvSpPr>
          <p:cNvPr id="4" name="Slide Number Placeholder 3"/>
          <p:cNvSpPr>
            <a:spLocks noGrp="1"/>
          </p:cNvSpPr>
          <p:nvPr>
            <p:ph type="sldNum" sz="quarter" idx="10"/>
          </p:nvPr>
        </p:nvSpPr>
        <p:spPr/>
        <p:txBody>
          <a:bodyPr/>
          <a:lstStyle/>
          <a:p>
            <a:fld id="{772BF84C-3D3E-44D9-808B-5EF00703D614}" type="slidenum">
              <a:rPr lang="sv-SE" smtClean="0"/>
              <a:pPr/>
              <a:t>9</a:t>
            </a:fld>
            <a:endParaRPr lang="sv-SE"/>
          </a:p>
        </p:txBody>
      </p:sp>
    </p:spTree>
    <p:extLst>
      <p:ext uri="{BB962C8B-B14F-4D97-AF65-F5344CB8AC3E}">
        <p14:creationId xmlns:p14="http://schemas.microsoft.com/office/powerpoint/2010/main" val="1542095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2023-03-13</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sb.se/privatpersoner" TargetMode="External"/><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7.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6.png"/><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2.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a:t>Krisberedskap för högstadiet</a:t>
            </a:r>
          </a:p>
        </p:txBody>
      </p:sp>
      <p:sp>
        <p:nvSpPr>
          <p:cNvPr id="7" name="TextBox 6"/>
          <p:cNvSpPr txBox="1"/>
          <p:nvPr/>
        </p:nvSpPr>
        <p:spPr>
          <a:xfrm>
            <a:off x="10104841" y="160237"/>
            <a:ext cx="3167149" cy="215444"/>
          </a:xfrm>
          <a:prstGeom prst="rect">
            <a:avLst/>
          </a:prstGeom>
          <a:noFill/>
        </p:spPr>
        <p:txBody>
          <a:bodyPr wrap="square" rtlCol="0">
            <a:spAutoFit/>
          </a:bodyPr>
          <a:lstStyle/>
          <a:p>
            <a:r>
              <a:rPr lang="sv-SE" sz="800" dirty="0" err="1"/>
              <a:t>Publ.nr</a:t>
            </a:r>
            <a:r>
              <a:rPr lang="sv-SE" sz="800" dirty="0"/>
              <a:t>: MSB1175 – reviderad maj 2020</a:t>
            </a:r>
          </a:p>
        </p:txBody>
      </p:sp>
    </p:spTree>
    <p:extLst>
      <p:ext uri="{BB962C8B-B14F-4D97-AF65-F5344CB8AC3E}">
        <p14:creationId xmlns:p14="http://schemas.microsoft.com/office/powerpoint/2010/main" val="296098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0" y="1188000"/>
            <a:ext cx="3503175" cy="943824"/>
          </a:xfrm>
        </p:spPr>
        <p:txBody>
          <a:bodyPr>
            <a:noAutofit/>
          </a:bodyPr>
          <a:lstStyle/>
          <a:p>
            <a:r>
              <a:rPr lang="sv-SE" dirty="0"/>
              <a:t>DEL 4 – Så klarar du en kris</a:t>
            </a:r>
          </a:p>
        </p:txBody>
      </p:sp>
      <p:pic>
        <p:nvPicPr>
          <p:cNvPr id="4" name="Bildobjekt 3">
            <a:extLst>
              <a:ext uri="{FF2B5EF4-FFF2-40B4-BE49-F238E27FC236}">
                <a16:creationId xmlns:a16="http://schemas.microsoft.com/office/drawing/2014/main" id="{F9DB2D5C-95DF-E34F-8A47-87B6BD5A4A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1281219" y="995600"/>
            <a:ext cx="7220653" cy="5096931"/>
          </a:xfrm>
          <a:prstGeom prst="rect">
            <a:avLst/>
          </a:prstGeom>
        </p:spPr>
      </p:pic>
    </p:spTree>
    <p:extLst>
      <p:ext uri="{BB962C8B-B14F-4D97-AF65-F5344CB8AC3E}">
        <p14:creationId xmlns:p14="http://schemas.microsoft.com/office/powerpoint/2010/main" val="400156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1156778"/>
            <a:ext cx="4001936" cy="943824"/>
          </a:xfrm>
        </p:spPr>
        <p:txBody>
          <a:bodyPr>
            <a:noAutofit/>
          </a:bodyPr>
          <a:lstStyle/>
          <a:p>
            <a:r>
              <a:rPr lang="sv-SE" dirty="0"/>
              <a:t>Bra förberedelser ger trygghet!</a:t>
            </a:r>
          </a:p>
        </p:txBody>
      </p:sp>
      <p:sp>
        <p:nvSpPr>
          <p:cNvPr id="3" name="Content Placeholder 2"/>
          <p:cNvSpPr>
            <a:spLocks noGrp="1"/>
          </p:cNvSpPr>
          <p:nvPr>
            <p:ph type="body" sz="quarter" idx="10"/>
          </p:nvPr>
        </p:nvSpPr>
        <p:spPr>
          <a:xfrm>
            <a:off x="6096000" y="2274444"/>
            <a:ext cx="4491789" cy="3833813"/>
          </a:xfrm>
        </p:spPr>
        <p:txBody>
          <a:bodyPr>
            <a:noAutofit/>
          </a:bodyPr>
          <a:lstStyle/>
          <a:p>
            <a:r>
              <a:rPr lang="sv-SE" sz="1800" dirty="0"/>
              <a:t>Att bli orolig om något händer är inget konstigt. Men är man bra förberedd och vet vad man ska göra, så kan man också hjälpa andra. </a:t>
            </a:r>
          </a:p>
          <a:p>
            <a:r>
              <a:rPr lang="sv-SE" sz="1800" dirty="0"/>
              <a:t>Medmänsklighet och samarbete är avgörande under en kris.</a:t>
            </a:r>
          </a:p>
          <a:p>
            <a:r>
              <a:rPr lang="sv-SE" sz="1800" dirty="0"/>
              <a:t>Prata gärna vidare om det här hemma. </a:t>
            </a:r>
          </a:p>
          <a:p>
            <a:r>
              <a:rPr lang="sv-SE" sz="1800" dirty="0"/>
              <a:t>Mer information finns </a:t>
            </a:r>
            <a:r>
              <a:rPr lang="sv-SE" sz="1800" dirty="0" smtClean="0"/>
              <a:t>på </a:t>
            </a:r>
            <a:r>
              <a:rPr lang="sv-SE" sz="1800" dirty="0" smtClean="0">
                <a:hlinkClick r:id="rId3"/>
              </a:rPr>
              <a:t>msb.se/privatpersoner</a:t>
            </a:r>
            <a:endParaRPr lang="sv-SE" sz="1800" dirty="0"/>
          </a:p>
        </p:txBody>
      </p:sp>
      <p:pic>
        <p:nvPicPr>
          <p:cNvPr id="5" name="Picture 4" descr="Screen Shot 2018-01-05 at 00.54.57.png"/>
          <p:cNvPicPr>
            <a:picLocks noChangeAspect="1"/>
          </p:cNvPicPr>
          <p:nvPr/>
        </p:nvPicPr>
        <p:blipFill rotWithShape="1">
          <a:blip r:embed="rId4" cstate="print">
            <a:extLst>
              <a:ext uri="{28A0092B-C50C-407E-A947-70E740481C1C}">
                <a14:useLocalDpi xmlns:a14="http://schemas.microsoft.com/office/drawing/2010/main"/>
              </a:ext>
            </a:extLst>
          </a:blip>
          <a:srcRect t="28002" b="18630"/>
          <a:stretch/>
        </p:blipFill>
        <p:spPr>
          <a:xfrm>
            <a:off x="-1" y="2249397"/>
            <a:ext cx="4317161" cy="1895857"/>
          </a:xfrm>
          <a:prstGeom prst="rect">
            <a:avLst/>
          </a:prstGeom>
        </p:spPr>
      </p:pic>
      <p:pic>
        <p:nvPicPr>
          <p:cNvPr id="6" name="Picture 5" descr="shutterstock_704887660.jpg"/>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626"/>
                    </a14:imgEffect>
                    <a14:imgEffect>
                      <a14:saturation sat="71000"/>
                    </a14:imgEffect>
                  </a14:imgLayer>
                </a14:imgProps>
              </a:ext>
              <a:ext uri="{28A0092B-C50C-407E-A947-70E740481C1C}">
                <a14:useLocalDpi xmlns:a14="http://schemas.microsoft.com/office/drawing/2010/main"/>
              </a:ext>
            </a:extLst>
          </a:blip>
          <a:srcRect l="-1" t="4467" r="183" b="1737"/>
          <a:stretch/>
        </p:blipFill>
        <p:spPr>
          <a:xfrm>
            <a:off x="0" y="4173976"/>
            <a:ext cx="4317160" cy="2684024"/>
          </a:xfrm>
          <a:prstGeom prst="rect">
            <a:avLst/>
          </a:prstGeom>
        </p:spPr>
      </p:pic>
      <p:pic>
        <p:nvPicPr>
          <p:cNvPr id="7" name="Picture 6" descr="Screen Shot 2018-01-05 at 13.09.56.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159026"/>
            <a:ext cx="4317160" cy="2379702"/>
          </a:xfrm>
          <a:prstGeom prst="rect">
            <a:avLst/>
          </a:prstGeom>
        </p:spPr>
      </p:pic>
    </p:spTree>
    <p:extLst>
      <p:ext uri="{BB962C8B-B14F-4D97-AF65-F5344CB8AC3E}">
        <p14:creationId xmlns:p14="http://schemas.microsoft.com/office/powerpoint/2010/main" val="301430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6AF3-305D-4041-A27E-00F8CC8DF347}"/>
              </a:ext>
            </a:extLst>
          </p:cNvPr>
          <p:cNvSpPr>
            <a:spLocks noGrp="1"/>
          </p:cNvSpPr>
          <p:nvPr>
            <p:ph type="ctrTitle"/>
          </p:nvPr>
        </p:nvSpPr>
        <p:spPr/>
        <p:txBody>
          <a:bodyPr/>
          <a:lstStyle/>
          <a:p>
            <a:endParaRPr lang="en-SE"/>
          </a:p>
        </p:txBody>
      </p:sp>
      <p:sp>
        <p:nvSpPr>
          <p:cNvPr id="3" name="Subtitle 2">
            <a:extLst>
              <a:ext uri="{FF2B5EF4-FFF2-40B4-BE49-F238E27FC236}">
                <a16:creationId xmlns:a16="http://schemas.microsoft.com/office/drawing/2014/main" id="{C45D25C1-1F84-7E46-949D-4A0637B40A03}"/>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160470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Vad menar vi med ordet kris?</a:t>
            </a:r>
          </a:p>
        </p:txBody>
      </p:sp>
      <p:sp>
        <p:nvSpPr>
          <p:cNvPr id="3" name="Content Placeholder 2"/>
          <p:cNvSpPr>
            <a:spLocks noGrp="1"/>
          </p:cNvSpPr>
          <p:nvPr>
            <p:ph idx="1"/>
          </p:nvPr>
        </p:nvSpPr>
        <p:spPr>
          <a:xfrm>
            <a:off x="1773388" y="2265119"/>
            <a:ext cx="7988679" cy="3601527"/>
          </a:xfrm>
        </p:spPr>
        <p:txBody>
          <a:bodyPr>
            <a:normAutofit/>
          </a:bodyPr>
          <a:lstStyle/>
          <a:p>
            <a:r>
              <a:rPr lang="sv-SE" sz="2000" dirty="0"/>
              <a:t>Ordet kris betyder olika saker för olika människor. </a:t>
            </a:r>
          </a:p>
          <a:p>
            <a:r>
              <a:rPr lang="sv-SE" sz="2000" dirty="0"/>
              <a:t>Här menar vi händelser som drabbar stora delar av samhället. </a:t>
            </a:r>
          </a:p>
          <a:p>
            <a:r>
              <a:rPr lang="sv-SE" sz="2000" dirty="0"/>
              <a:t>En kris hotar grundläggande saker som exempelvis elförsörjningen, vår hälsa eller vår frihet. Det kan handla om att väldigt många människor drabbas eller att en händelse får så stora konsekvenser att samhället inte fungerar som det ska.</a:t>
            </a:r>
          </a:p>
          <a:p>
            <a:endParaRPr lang="sv-SE" dirty="0"/>
          </a:p>
        </p:txBody>
      </p:sp>
      <p:sp>
        <p:nvSpPr>
          <p:cNvPr id="5" name="TextBox 4"/>
          <p:cNvSpPr txBox="1"/>
          <p:nvPr/>
        </p:nvSpPr>
        <p:spPr>
          <a:xfrm>
            <a:off x="1954504" y="4893757"/>
            <a:ext cx="3019245" cy="246221"/>
          </a:xfrm>
          <a:prstGeom prst="rect">
            <a:avLst/>
          </a:prstGeom>
          <a:noFill/>
        </p:spPr>
        <p:txBody>
          <a:bodyPr wrap="square" rtlCol="0">
            <a:spAutoFit/>
          </a:bodyPr>
          <a:lstStyle/>
          <a:p>
            <a:r>
              <a:rPr lang="sv-SE" sz="1000" dirty="0"/>
              <a:t>Källa: </a:t>
            </a:r>
            <a:r>
              <a:rPr lang="sv-SE" sz="1000" dirty="0" err="1"/>
              <a:t>krisinformation.se</a:t>
            </a:r>
            <a:endParaRPr lang="sv-SE" sz="1000" dirty="0"/>
          </a:p>
        </p:txBody>
      </p:sp>
    </p:spTree>
    <p:extLst>
      <p:ext uri="{BB962C8B-B14F-4D97-AF65-F5344CB8AC3E}">
        <p14:creationId xmlns:p14="http://schemas.microsoft.com/office/powerpoint/2010/main" val="213996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dirty="0"/>
              <a:t>Varför behöver vi prata om det här?</a:t>
            </a:r>
          </a:p>
        </p:txBody>
      </p:sp>
      <p:sp>
        <p:nvSpPr>
          <p:cNvPr id="3" name="Content Placeholder 2"/>
          <p:cNvSpPr>
            <a:spLocks noGrp="1"/>
          </p:cNvSpPr>
          <p:nvPr>
            <p:ph type="body" sz="quarter" idx="10"/>
          </p:nvPr>
        </p:nvSpPr>
        <p:spPr>
          <a:xfrm>
            <a:off x="7293163" y="2258402"/>
            <a:ext cx="3727764" cy="3833813"/>
          </a:xfrm>
        </p:spPr>
        <p:txBody>
          <a:bodyPr>
            <a:normAutofit/>
          </a:bodyPr>
          <a:lstStyle/>
          <a:p>
            <a:pPr>
              <a:spcAft>
                <a:spcPts val="600"/>
              </a:spcAft>
            </a:pPr>
            <a:r>
              <a:rPr lang="sv-SE" sz="1800" dirty="0"/>
              <a:t>Om det blir en störning eller kris i samhället – t ex en storm, översvämning, it-attack eller smittspridning – kan mycket av det som vi tar för givet försvinna.</a:t>
            </a:r>
          </a:p>
          <a:p>
            <a:pPr>
              <a:spcAft>
                <a:spcPts val="600"/>
              </a:spcAft>
            </a:pPr>
            <a:r>
              <a:rPr lang="sv-SE" sz="1800" dirty="0"/>
              <a:t>Då kan det bli svårt att laga mat. Det kanske inte finns vatten i kranen. Elementen kan bli kalla. Det kan bli tomt i butikerna. Mobilnäten och internet kan sluta fungera.</a:t>
            </a:r>
          </a:p>
        </p:txBody>
      </p:sp>
      <p:pic>
        <p:nvPicPr>
          <p:cNvPr id="6" name="Picture 5" descr="sdlsz80d0d7-nh_SMALL.jp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73000"/>
                    </a14:imgEffect>
                  </a14:imgLayer>
                </a14:imgProps>
              </a:ext>
              <a:ext uri="{28A0092B-C50C-407E-A947-70E740481C1C}">
                <a14:useLocalDpi xmlns:a14="http://schemas.microsoft.com/office/drawing/2010/main"/>
              </a:ext>
            </a:extLst>
          </a:blip>
          <a:srcRect l="7841"/>
          <a:stretch/>
        </p:blipFill>
        <p:spPr>
          <a:xfrm>
            <a:off x="2975114" y="-8641"/>
            <a:ext cx="3135282" cy="2268000"/>
          </a:xfrm>
          <a:prstGeom prst="rect">
            <a:avLst/>
          </a:prstGeom>
        </p:spPr>
      </p:pic>
      <p:pic>
        <p:nvPicPr>
          <p:cNvPr id="7" name="Picture 6" descr="sdlta8dea9e-nh_SMALL.jpg"/>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79000"/>
                    </a14:imgEffect>
                    <a14:imgEffect>
                      <a14:brightnessContrast contrast="12000"/>
                    </a14:imgEffect>
                  </a14:imgLayer>
                </a14:imgProps>
              </a:ext>
              <a:ext uri="{28A0092B-C50C-407E-A947-70E740481C1C}">
                <a14:useLocalDpi xmlns:a14="http://schemas.microsoft.com/office/drawing/2010/main"/>
              </a:ext>
            </a:extLst>
          </a:blip>
          <a:srcRect r="14470"/>
          <a:stretch/>
        </p:blipFill>
        <p:spPr>
          <a:xfrm>
            <a:off x="0" y="2289840"/>
            <a:ext cx="2928730" cy="2268000"/>
          </a:xfrm>
          <a:prstGeom prst="rect">
            <a:avLst/>
          </a:prstGeom>
        </p:spPr>
      </p:pic>
      <p:pic>
        <p:nvPicPr>
          <p:cNvPr id="9" name="Picture 8" descr="shutterstock_79989571.jpg"/>
          <p:cNvPicPr>
            <a:picLocks noChangeAspect="1"/>
          </p:cNvPicPr>
          <p:nvPr/>
        </p:nvPicPr>
        <p:blipFill rotWithShape="1">
          <a:blip r:embed="rId7" cstate="print">
            <a:extLst>
              <a:ext uri="{28A0092B-C50C-407E-A947-70E740481C1C}">
                <a14:useLocalDpi xmlns:a14="http://schemas.microsoft.com/office/drawing/2010/main"/>
              </a:ext>
            </a:extLst>
          </a:blip>
          <a:srcRect r="8992"/>
          <a:stretch/>
        </p:blipFill>
        <p:spPr>
          <a:xfrm>
            <a:off x="4646" y="4590000"/>
            <a:ext cx="2924084" cy="2268000"/>
          </a:xfrm>
          <a:prstGeom prst="rect">
            <a:avLst/>
          </a:prstGeom>
        </p:spPr>
      </p:pic>
      <p:pic>
        <p:nvPicPr>
          <p:cNvPr id="10" name="Picture 9" descr="shutterstock_80737147.jpg"/>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11000"/>
                    </a14:imgEffect>
                  </a14:imgLayer>
                </a14:imgProps>
              </a:ext>
              <a:ext uri="{28A0092B-C50C-407E-A947-70E740481C1C}">
                <a14:useLocalDpi xmlns:a14="http://schemas.microsoft.com/office/drawing/2010/main"/>
              </a:ext>
            </a:extLst>
          </a:blip>
          <a:srcRect r="7257"/>
          <a:stretch/>
        </p:blipFill>
        <p:spPr>
          <a:xfrm>
            <a:off x="2975114" y="4588320"/>
            <a:ext cx="3135282" cy="2267999"/>
          </a:xfrm>
          <a:prstGeom prst="rect">
            <a:avLst/>
          </a:prstGeom>
        </p:spPr>
      </p:pic>
      <p:pic>
        <p:nvPicPr>
          <p:cNvPr id="8" name="Picture 7" descr="sdltb818c26-nh_SMALL.jpg"/>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49000"/>
                    </a14:imgEffect>
                    <a14:imgEffect>
                      <a14:brightnessContrast contrast="5000"/>
                    </a14:imgEffect>
                  </a14:imgLayer>
                </a14:imgProps>
              </a:ext>
              <a:ext uri="{28A0092B-C50C-407E-A947-70E740481C1C}">
                <a14:useLocalDpi xmlns:a14="http://schemas.microsoft.com/office/drawing/2010/main"/>
              </a:ext>
            </a:extLst>
          </a:blip>
          <a:srcRect r="13912"/>
          <a:stretch/>
        </p:blipFill>
        <p:spPr>
          <a:xfrm>
            <a:off x="0" y="-10293"/>
            <a:ext cx="2928730" cy="2268000"/>
          </a:xfrm>
          <a:prstGeom prst="rect">
            <a:avLst/>
          </a:prstGeom>
        </p:spPr>
      </p:pic>
      <p:pic>
        <p:nvPicPr>
          <p:cNvPr id="5" name="Picture 4" descr="sdlspe11e66-nh_SMALL.jpg"/>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69000"/>
                    </a14:imgEffect>
                    <a14:imgEffect>
                      <a14:brightnessContrast contrast="15000"/>
                    </a14:imgEffect>
                  </a14:imgLayer>
                </a14:imgProps>
              </a:ext>
              <a:ext uri="{28A0092B-C50C-407E-A947-70E740481C1C}">
                <a14:useLocalDpi xmlns:a14="http://schemas.microsoft.com/office/drawing/2010/main"/>
              </a:ext>
            </a:extLst>
          </a:blip>
          <a:srcRect l="7840"/>
          <a:stretch/>
        </p:blipFill>
        <p:spPr>
          <a:xfrm>
            <a:off x="2975114" y="2289840"/>
            <a:ext cx="3135282" cy="2268000"/>
          </a:xfrm>
          <a:prstGeom prst="rect">
            <a:avLst/>
          </a:prstGeom>
        </p:spPr>
      </p:pic>
    </p:spTree>
    <p:extLst>
      <p:ext uri="{BB962C8B-B14F-4D97-AF65-F5344CB8AC3E}">
        <p14:creationId xmlns:p14="http://schemas.microsoft.com/office/powerpoint/2010/main" val="119390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dirty="0"/>
              <a:t>Men då får man väl hjälp från samhället?</a:t>
            </a:r>
          </a:p>
        </p:txBody>
      </p:sp>
      <p:sp>
        <p:nvSpPr>
          <p:cNvPr id="3" name="Content Placeholder 2"/>
          <p:cNvSpPr>
            <a:spLocks noGrp="1"/>
          </p:cNvSpPr>
          <p:nvPr>
            <p:ph type="body" sz="quarter" idx="10"/>
          </p:nvPr>
        </p:nvSpPr>
        <p:spPr>
          <a:xfrm>
            <a:off x="7293162" y="2258402"/>
            <a:ext cx="3791933" cy="3833813"/>
          </a:xfrm>
        </p:spPr>
        <p:txBody>
          <a:bodyPr>
            <a:normAutofit lnSpcReduction="10000"/>
          </a:bodyPr>
          <a:lstStyle/>
          <a:p>
            <a:pPr>
              <a:spcAft>
                <a:spcPts val="600"/>
              </a:spcAft>
            </a:pPr>
            <a:r>
              <a:rPr lang="sv-SE" sz="1800" dirty="0"/>
              <a:t>Vid en större krissituation måste myndigheterna först hjälpa de som inte klarar sig själva.</a:t>
            </a:r>
          </a:p>
          <a:p>
            <a:pPr>
              <a:spcAft>
                <a:spcPts val="600"/>
              </a:spcAft>
            </a:pPr>
            <a:r>
              <a:rPr lang="sv-SE" sz="1800" dirty="0"/>
              <a:t>Din familj kan under en tid själva behöva klara att ordna vatten, värme och mat. Ni behöver också kunna hålla kontakt med andra och få information från media och myndigheter. </a:t>
            </a:r>
          </a:p>
          <a:p>
            <a:pPr>
              <a:spcAft>
                <a:spcPts val="600"/>
              </a:spcAft>
            </a:pPr>
            <a:r>
              <a:rPr lang="sv-SE" sz="1800" dirty="0"/>
              <a:t>Idag ska vi diskutera hur man kan förbereda sig för en sådan situation. </a:t>
            </a:r>
          </a:p>
          <a:p>
            <a:endParaRPr lang="sv-SE" sz="2000" dirty="0"/>
          </a:p>
        </p:txBody>
      </p:sp>
      <p:pic>
        <p:nvPicPr>
          <p:cNvPr id="6" name="Picture 5" descr="shutterstock_109236224.jpg"/>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435"/>
                    </a14:imgEffect>
                    <a14:imgEffect>
                      <a14:saturation sat="53000"/>
                    </a14:imgEffect>
                  </a14:imgLayer>
                </a14:imgProps>
              </a:ext>
              <a:ext uri="{28A0092B-C50C-407E-A947-70E740481C1C}">
                <a14:useLocalDpi xmlns:a14="http://schemas.microsoft.com/office/drawing/2010/main"/>
              </a:ext>
            </a:extLst>
          </a:blip>
          <a:srcRect l="1786" t="650" b="1135"/>
          <a:stretch/>
        </p:blipFill>
        <p:spPr>
          <a:xfrm>
            <a:off x="-1" y="0"/>
            <a:ext cx="2914317" cy="4015409"/>
          </a:xfrm>
          <a:prstGeom prst="rect">
            <a:avLst/>
          </a:prstGeom>
        </p:spPr>
      </p:pic>
      <p:pic>
        <p:nvPicPr>
          <p:cNvPr id="8" name="Picture 7" descr="shutterstock_701915191.jpg"/>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13000"/>
                    </a14:imgEffect>
                  </a14:imgLayer>
                </a14:imgProps>
              </a:ext>
              <a:ext uri="{28A0092B-C50C-407E-A947-70E740481C1C}">
                <a14:useLocalDpi xmlns:a14="http://schemas.microsoft.com/office/drawing/2010/main"/>
              </a:ext>
            </a:extLst>
          </a:blip>
          <a:srcRect r="5664"/>
          <a:stretch/>
        </p:blipFill>
        <p:spPr>
          <a:xfrm>
            <a:off x="2976890" y="4080647"/>
            <a:ext cx="3119110" cy="2777353"/>
          </a:xfrm>
          <a:prstGeom prst="rect">
            <a:avLst/>
          </a:prstGeom>
        </p:spPr>
      </p:pic>
      <p:pic>
        <p:nvPicPr>
          <p:cNvPr id="9" name="Picture 8" descr="shutterstock_699442432.jpg"/>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5253"/>
                    </a14:imgEffect>
                    <a14:imgEffect>
                      <a14:saturation sat="59000"/>
                    </a14:imgEffect>
                  </a14:imgLayer>
                </a14:imgProps>
              </a:ext>
              <a:ext uri="{28A0092B-C50C-407E-A947-70E740481C1C}">
                <a14:useLocalDpi xmlns:a14="http://schemas.microsoft.com/office/drawing/2010/main"/>
              </a:ext>
            </a:extLst>
          </a:blip>
          <a:srcRect l="1967" t="820" b="1"/>
          <a:stretch/>
        </p:blipFill>
        <p:spPr>
          <a:xfrm>
            <a:off x="2976890" y="0"/>
            <a:ext cx="3119110" cy="4015409"/>
          </a:xfrm>
          <a:prstGeom prst="rect">
            <a:avLst/>
          </a:prstGeom>
        </p:spPr>
      </p:pic>
      <p:pic>
        <p:nvPicPr>
          <p:cNvPr id="11" name="Picture 10" descr="Screen Shot 2018-01-04 at 23.17.13.png"/>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50000"/>
                    </a14:imgEffect>
                    <a14:imgEffect>
                      <a14:colorTemperature colorTemp="5412"/>
                    </a14:imgEffect>
                    <a14:imgEffect>
                      <a14:brightnessContrast contrast="30000"/>
                    </a14:imgEffect>
                  </a14:imgLayer>
                </a14:imgProps>
              </a:ext>
              <a:ext uri="{28A0092B-C50C-407E-A947-70E740481C1C}">
                <a14:useLocalDpi xmlns:a14="http://schemas.microsoft.com/office/drawing/2010/main"/>
              </a:ext>
            </a:extLst>
          </a:blip>
          <a:srcRect l="-1" r="2102"/>
          <a:stretch/>
        </p:blipFill>
        <p:spPr>
          <a:xfrm>
            <a:off x="0" y="4067538"/>
            <a:ext cx="2914316" cy="2790461"/>
          </a:xfrm>
          <a:prstGeom prst="rect">
            <a:avLst/>
          </a:prstGeom>
        </p:spPr>
      </p:pic>
    </p:spTree>
    <p:extLst>
      <p:ext uri="{BB962C8B-B14F-4D97-AF65-F5344CB8AC3E}">
        <p14:creationId xmlns:p14="http://schemas.microsoft.com/office/powerpoint/2010/main" val="188873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373" y="604180"/>
            <a:ext cx="5011133" cy="943824"/>
          </a:xfrm>
        </p:spPr>
        <p:txBody>
          <a:bodyPr/>
          <a:lstStyle/>
          <a:p>
            <a:r>
              <a:rPr lang="sv-SE" dirty="0"/>
              <a:t>#Krisberedskapsveckan</a:t>
            </a:r>
          </a:p>
        </p:txBody>
      </p:sp>
      <p:sp>
        <p:nvSpPr>
          <p:cNvPr id="3" name="Content Placeholder 2"/>
          <p:cNvSpPr>
            <a:spLocks noGrp="1"/>
          </p:cNvSpPr>
          <p:nvPr>
            <p:ph type="body" sz="quarter" idx="10"/>
          </p:nvPr>
        </p:nvSpPr>
        <p:spPr>
          <a:xfrm>
            <a:off x="6729375" y="1721846"/>
            <a:ext cx="4500100" cy="3833813"/>
          </a:xfrm>
        </p:spPr>
        <p:txBody>
          <a:bodyPr>
            <a:noAutofit/>
          </a:bodyPr>
          <a:lstStyle/>
          <a:p>
            <a:r>
              <a:rPr lang="sv-SE" sz="1800" dirty="0"/>
              <a:t>Krisberedskapsveckan har genomförts årligen sedan 2017 i Sverige. </a:t>
            </a:r>
          </a:p>
          <a:p>
            <a:r>
              <a:rPr lang="sv-SE" sz="1800" dirty="0"/>
              <a:t>Syftet är att vi alla ska bli bättre förberedda för olika typer av krissituationer.</a:t>
            </a:r>
          </a:p>
          <a:p>
            <a:pPr lvl="0"/>
            <a:r>
              <a:rPr lang="sv-SE" sz="1800" dirty="0"/>
              <a:t>Det är Myndigheten för samhällsskydd och beredskap (MSB) som tillsammans med bland andra kommuner, frivilligorganisationer och länsstyrelser genomför veckan. </a:t>
            </a:r>
          </a:p>
          <a:p>
            <a:pPr lvl="0">
              <a:defRPr/>
            </a:pPr>
            <a:r>
              <a:rPr lang="sv-SE" sz="1800" dirty="0"/>
              <a:t>MSB har också tagit fram materialet som vi ska jobba med idag.</a:t>
            </a:r>
          </a:p>
          <a:p>
            <a:endParaRPr lang="sv-SE" sz="2000" dirty="0"/>
          </a:p>
        </p:txBody>
      </p:sp>
      <p:sp>
        <p:nvSpPr>
          <p:cNvPr id="7" name="Content Placeholder 2"/>
          <p:cNvSpPr txBox="1">
            <a:spLocks/>
          </p:cNvSpPr>
          <p:nvPr/>
        </p:nvSpPr>
        <p:spPr>
          <a:xfrm>
            <a:off x="2393523" y="4350615"/>
            <a:ext cx="7735465" cy="2228841"/>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endParaRPr lang="sv-SE" sz="2000" dirty="0"/>
          </a:p>
        </p:txBody>
      </p:sp>
      <p:pic>
        <p:nvPicPr>
          <p:cNvPr id="6" name="Picture 5" descr="Screen Shot 2018-01-05 at 00.34.56.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96357" y="1300681"/>
            <a:ext cx="2699643" cy="3833813"/>
          </a:xfrm>
          <a:prstGeom prst="rect">
            <a:avLst/>
          </a:prstGeom>
        </p:spPr>
      </p:pic>
      <p:pic>
        <p:nvPicPr>
          <p:cNvPr id="5" name="Picture 4" descr="Screen Shot 2018-01-05 at 00.34.28.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7626" y="1339393"/>
            <a:ext cx="2683565" cy="3795101"/>
          </a:xfrm>
          <a:prstGeom prst="rect">
            <a:avLst/>
          </a:prstGeom>
        </p:spPr>
      </p:pic>
    </p:spTree>
    <p:extLst>
      <p:ext uri="{BB962C8B-B14F-4D97-AF65-F5344CB8AC3E}">
        <p14:creationId xmlns:p14="http://schemas.microsoft.com/office/powerpoint/2010/main" val="327877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dirty="0"/>
              <a:t>Är man rätt förberedd kan man även hjälpa andra!</a:t>
            </a:r>
          </a:p>
        </p:txBody>
      </p:sp>
      <p:pic>
        <p:nvPicPr>
          <p:cNvPr id="4" name="Bildobjekt 3">
            <a:extLst>
              <a:ext uri="{FF2B5EF4-FFF2-40B4-BE49-F238E27FC236}">
                <a16:creationId xmlns:a16="http://schemas.microsoft.com/office/drawing/2014/main" id="{F9DB2D5C-95DF-E34F-8A47-87B6BD5A4A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5723" y="1049125"/>
            <a:ext cx="7720554" cy="5458191"/>
          </a:xfrm>
          <a:prstGeom prst="rect">
            <a:avLst/>
          </a:prstGeom>
        </p:spPr>
      </p:pic>
    </p:spTree>
    <p:extLst>
      <p:ext uri="{BB962C8B-B14F-4D97-AF65-F5344CB8AC3E}">
        <p14:creationId xmlns:p14="http://schemas.microsoft.com/office/powerpoint/2010/main" val="336399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0" y="1188000"/>
            <a:ext cx="3960000" cy="943824"/>
          </a:xfrm>
        </p:spPr>
        <p:txBody>
          <a:bodyPr>
            <a:noAutofit/>
          </a:bodyPr>
          <a:lstStyle/>
          <a:p>
            <a:r>
              <a:rPr lang="sv-SE" dirty="0"/>
              <a:t>DEL 1 – Någon gång händer det</a:t>
            </a:r>
          </a:p>
        </p:txBody>
      </p:sp>
      <p:pic>
        <p:nvPicPr>
          <p:cNvPr id="4" name="Bildobjekt 3">
            <a:extLst>
              <a:ext uri="{FF2B5EF4-FFF2-40B4-BE49-F238E27FC236}">
                <a16:creationId xmlns:a16="http://schemas.microsoft.com/office/drawing/2014/main" id="{F9DB2D5C-95DF-E34F-8A47-87B6BD5A4A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6200000">
            <a:off x="-1069473" y="1069474"/>
            <a:ext cx="7272422" cy="5133474"/>
          </a:xfrm>
          <a:prstGeom prst="rect">
            <a:avLst/>
          </a:prstGeom>
        </p:spPr>
      </p:pic>
    </p:spTree>
    <p:extLst>
      <p:ext uri="{BB962C8B-B14F-4D97-AF65-F5344CB8AC3E}">
        <p14:creationId xmlns:p14="http://schemas.microsoft.com/office/powerpoint/2010/main" val="98669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0" y="1188000"/>
            <a:ext cx="4493190" cy="943824"/>
          </a:xfrm>
        </p:spPr>
        <p:txBody>
          <a:bodyPr>
            <a:noAutofit/>
          </a:bodyPr>
          <a:lstStyle/>
          <a:p>
            <a:r>
              <a:rPr lang="sv-SE" dirty="0"/>
              <a:t>DEL 2 – Så påverkas du av en samhällskris</a:t>
            </a:r>
          </a:p>
        </p:txBody>
      </p:sp>
      <p:pic>
        <p:nvPicPr>
          <p:cNvPr id="4" name="Bildobjekt 3">
            <a:extLst>
              <a:ext uri="{FF2B5EF4-FFF2-40B4-BE49-F238E27FC236}">
                <a16:creationId xmlns:a16="http://schemas.microsoft.com/office/drawing/2014/main" id="{F9DB2D5C-95DF-E34F-8A47-87B6BD5A4A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6200000">
            <a:off x="-1248057" y="1033286"/>
            <a:ext cx="7177762" cy="5066655"/>
          </a:xfrm>
          <a:prstGeom prst="rect">
            <a:avLst/>
          </a:prstGeom>
        </p:spPr>
      </p:pic>
    </p:spTree>
    <p:extLst>
      <p:ext uri="{BB962C8B-B14F-4D97-AF65-F5344CB8AC3E}">
        <p14:creationId xmlns:p14="http://schemas.microsoft.com/office/powerpoint/2010/main" val="134673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0" y="1188000"/>
            <a:ext cx="4461161" cy="943824"/>
          </a:xfrm>
        </p:spPr>
        <p:txBody>
          <a:bodyPr>
            <a:noAutofit/>
          </a:bodyPr>
          <a:lstStyle/>
          <a:p>
            <a:r>
              <a:rPr lang="sv-SE" dirty="0"/>
              <a:t>DEL 3 – Så förbereder du dig</a:t>
            </a:r>
          </a:p>
        </p:txBody>
      </p:sp>
      <p:pic>
        <p:nvPicPr>
          <p:cNvPr id="4" name="Bildobjekt 3">
            <a:extLst>
              <a:ext uri="{FF2B5EF4-FFF2-40B4-BE49-F238E27FC236}">
                <a16:creationId xmlns:a16="http://schemas.microsoft.com/office/drawing/2014/main" id="{F9DB2D5C-95DF-E34F-8A47-87B6BD5A4A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1060303" y="1036878"/>
            <a:ext cx="7210055" cy="5089451"/>
          </a:xfrm>
          <a:prstGeom prst="rect">
            <a:avLst/>
          </a:prstGeom>
        </p:spPr>
      </p:pic>
    </p:spTree>
    <p:extLst>
      <p:ext uri="{BB962C8B-B14F-4D97-AF65-F5344CB8AC3E}">
        <p14:creationId xmlns:p14="http://schemas.microsoft.com/office/powerpoint/2010/main" val="14295012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Presentation1" id="{B8DEA23C-6C4A-49CA-B50C-63134226F8E1}" vid="{519816BD-9FB1-40DB-83E6-A21CDC92F1C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0631653F924324698BE7D90F97B627A" ma:contentTypeVersion="12" ma:contentTypeDescription="Skapa ett nytt dokument." ma:contentTypeScope="" ma:versionID="3b55d2c7477ee4e1e1f8df252c8940eb">
  <xsd:schema xmlns:xsd="http://www.w3.org/2001/XMLSchema" xmlns:xs="http://www.w3.org/2001/XMLSchema" xmlns:p="http://schemas.microsoft.com/office/2006/metadata/properties" xmlns:ns2="1d358615-c749-462e-b141-ebbf7cdbce9a" xmlns:ns3="9c950a28-eb4a-4f43-b9f9-45c02166cf8c" targetNamespace="http://schemas.microsoft.com/office/2006/metadata/properties" ma:root="true" ma:fieldsID="4ed9410bf474ecce7e25fe6f76eca640" ns2:_="" ns3:_="">
    <xsd:import namespace="1d358615-c749-462e-b141-ebbf7cdbce9a"/>
    <xsd:import namespace="9c950a28-eb4a-4f43-b9f9-45c02166cf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58615-c749-462e-b141-ebbf7cdbce9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950a28-eb4a-4f43-b9f9-45c02166cf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35AB29-2421-419F-B8C6-A3CB07D78107}">
  <ds:schemaRefs>
    <ds:schemaRef ds:uri="9c950a28-eb4a-4f43-b9f9-45c02166cf8c"/>
    <ds:schemaRef ds:uri="http://schemas.microsoft.com/office/2006/metadata/properties"/>
    <ds:schemaRef ds:uri="http://purl.org/dc/elements/1.1/"/>
    <ds:schemaRef ds:uri="http://purl.org/dc/dcmitype/"/>
    <ds:schemaRef ds:uri="http://purl.org/dc/terms/"/>
    <ds:schemaRef ds:uri="1d358615-c749-462e-b141-ebbf7cdbce9a"/>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2603052-E0A3-4626-9EB0-675019E3F873}">
  <ds:schemaRefs>
    <ds:schemaRef ds:uri="http://schemas.microsoft.com/sharepoint/v3/contenttype/forms"/>
  </ds:schemaRefs>
</ds:datastoreItem>
</file>

<file path=customXml/itemProps3.xml><?xml version="1.0" encoding="utf-8"?>
<ds:datastoreItem xmlns:ds="http://schemas.openxmlformats.org/officeDocument/2006/customXml" ds:itemID="{1704EF10-3821-4002-BAB0-67B83D279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58615-c749-462e-b141-ebbf7cdbce9a"/>
    <ds:schemaRef ds:uri="9c950a28-eb4a-4f43-b9f9-45c02166cf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MSB PPT Egna</Template>
  <TotalTime>272</TotalTime>
  <Words>807</Words>
  <Application>Microsoft Office PowerPoint</Application>
  <PresentationFormat>Bredbild</PresentationFormat>
  <Paragraphs>75</Paragraphs>
  <Slides>12</Slides>
  <Notes>11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Century Gothic</vt:lpstr>
      <vt:lpstr>MSB PPT Egna</vt:lpstr>
      <vt:lpstr>Krisberedskap för högstadiet</vt:lpstr>
      <vt:lpstr>Vad menar vi med ordet kris?</vt:lpstr>
      <vt:lpstr>Varför behöver vi prata om det här?</vt:lpstr>
      <vt:lpstr>Men då får man väl hjälp från samhället?</vt:lpstr>
      <vt:lpstr>#Krisberedskapsveckan</vt:lpstr>
      <vt:lpstr>Är man rätt förberedd kan man även hjälpa andra!</vt:lpstr>
      <vt:lpstr>DEL 1 – Någon gång händer det</vt:lpstr>
      <vt:lpstr>DEL 2 – Så påverkas du av en samhällskris</vt:lpstr>
      <vt:lpstr>DEL 3 – Så förbereder du dig</vt:lpstr>
      <vt:lpstr>DEL 4 – Så klarar du en kris</vt:lpstr>
      <vt:lpstr>Bra förberedelser ger trygghet!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Linnea Åkerberg</dc:creator>
  <cp:lastModifiedBy>Rosenblad Therese</cp:lastModifiedBy>
  <cp:revision>7</cp:revision>
  <dcterms:created xsi:type="dcterms:W3CDTF">2020-03-13T09:55:23Z</dcterms:created>
  <dcterms:modified xsi:type="dcterms:W3CDTF">2023-03-13T11:57:18Z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0x01010050631653F924324698BE7D90F97B627A</vt:lpwstr>
  </property>
  <property fmtid="{D5CDD505-2E9C-101B-9397-08002B2CF9AE}" pid="4" name="Order">
    <vt:r8>1843400</vt:r8>
  </property>
</Properties>
</file>