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7" r:id="rId4"/>
    <p:sldMasterId id="2147483737" r:id="rId5"/>
  </p:sldMasterIdLst>
  <p:notesMasterIdLst>
    <p:notesMasterId r:id="rId8"/>
  </p:notesMasterIdLst>
  <p:sldIdLst>
    <p:sldId id="504" r:id="rId6"/>
    <p:sldId id="505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dahl Anna" initials="NA" lastIdx="2" clrIdx="0">
    <p:extLst>
      <p:ext uri="{19B8F6BF-5375-455C-9EA6-DF929625EA0E}">
        <p15:presenceInfo xmlns:p15="http://schemas.microsoft.com/office/powerpoint/2012/main" userId="S-1-5-21-466509168-1772936955-2901788264-48551" providerId="AD"/>
      </p:ext>
    </p:extLst>
  </p:cmAuthor>
  <p:cmAuthor id="2" name="Grundel Lauritzen Alexandra" initials="GLA" lastIdx="3" clrIdx="1">
    <p:extLst>
      <p:ext uri="{19B8F6BF-5375-455C-9EA6-DF929625EA0E}">
        <p15:presenceInfo xmlns:p15="http://schemas.microsoft.com/office/powerpoint/2012/main" userId="S-1-5-21-466509168-1772936955-2901788264-153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CEF"/>
    <a:srgbClr val="071A2E"/>
    <a:srgbClr val="081C31"/>
    <a:srgbClr val="061829"/>
    <a:srgbClr val="061727"/>
    <a:srgbClr val="FF832C"/>
    <a:srgbClr val="F8EFE9"/>
    <a:srgbClr val="FAF5F3"/>
    <a:srgbClr val="F0F0F0"/>
    <a:srgbClr val="CC4E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1882" autoAdjust="0"/>
  </p:normalViewPr>
  <p:slideViewPr>
    <p:cSldViewPr snapToGrid="0">
      <p:cViewPr varScale="1">
        <p:scale>
          <a:sx n="34" d="100"/>
          <a:sy n="34" d="100"/>
        </p:scale>
        <p:origin x="192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C63B9-86EF-4209-AC49-3E4A014F543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3E5DC-3020-47B7-8ED6-DB931FEB44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3531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Diskussionsuppgift - Planera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Syfte: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reflektera och </a:t>
            </a:r>
            <a:r>
              <a:rPr lang="sv-SE" sz="1200" baseline="0" dirty="0"/>
              <a:t>diskutera kring hur goda förutsättningar skapas inom organisationen</a:t>
            </a:r>
            <a:endParaRPr lang="sv-SE" sz="12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Format: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i par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Tidsåtgång: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10 minuter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Reflektion: </a:t>
            </a:r>
            <a:r>
              <a:rPr lang="sv-SE" sz="1200" b="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nej</a:t>
            </a:r>
            <a:endParaRPr lang="sv-SE" sz="1200" b="1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0BCA38-E219-45C2-8992-9152482A77E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09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86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DC330430-14A9-D95C-22B6-5A1DD21C88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2B28026E-2D38-459F-A34B-DFB4707BCD68}" type="datetime1">
              <a:rPr lang="sv-SE" smtClean="0"/>
              <a:t>2026-05-20</a:t>
            </a:fld>
            <a:endParaRPr lang="sv-SE" sz="1050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105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Sidfot</a:t>
            </a:r>
            <a:endParaRPr lang="sv-SE" sz="105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2112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083EB5FD-A456-68E2-7D5D-89A241D5D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H="1">
            <a:off x="-4138" y="0"/>
            <a:ext cx="12196138" cy="686032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189F7B-AFB4-4148-BD29-3CC69649FD2E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4497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gress 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78C8585E-0EA6-41D1-A248-29FC69EFFEDF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2399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60AE-BC32-44CA-A60A-777AA5079D5E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</p:spTree>
    <p:extLst>
      <p:ext uri="{BB962C8B-B14F-4D97-AF65-F5344CB8AC3E}">
        <p14:creationId xmlns:p14="http://schemas.microsoft.com/office/powerpoint/2010/main" val="4031349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C47B-4C31-4975-B902-92442938AB4E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</p:spTree>
    <p:extLst>
      <p:ext uri="{BB962C8B-B14F-4D97-AF65-F5344CB8AC3E}">
        <p14:creationId xmlns:p14="http://schemas.microsoft.com/office/powerpoint/2010/main" val="709779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ast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25D8086F-0084-6B5B-B47D-6DE79032FA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latshållare för datum 13">
            <a:extLst>
              <a:ext uri="{FF2B5EF4-FFF2-40B4-BE49-F238E27FC236}">
                <a16:creationId xmlns:a16="http://schemas.microsoft.com/office/drawing/2014/main" id="{E62F0D98-8205-2F53-5DBE-08FCA5327C2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7FFF0F84-C872-4748-BA4A-5A4B6BA24F82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19" name="Platshållare för sidfot 18">
            <a:extLst>
              <a:ext uri="{FF2B5EF4-FFF2-40B4-BE49-F238E27FC236}">
                <a16:creationId xmlns:a16="http://schemas.microsoft.com/office/drawing/2014/main" id="{CDAFCD90-7B5C-DE90-6184-23806AE33B3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20" name="Platshållare för bildnummer 19">
            <a:extLst>
              <a:ext uri="{FF2B5EF4-FFF2-40B4-BE49-F238E27FC236}">
                <a16:creationId xmlns:a16="http://schemas.microsoft.com/office/drawing/2014/main" id="{F74F7A85-7EB4-EE68-2618-2342C43F84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1" name="Rubrik 20">
            <a:extLst>
              <a:ext uri="{FF2B5EF4-FFF2-40B4-BE49-F238E27FC236}">
                <a16:creationId xmlns:a16="http://schemas.microsoft.com/office/drawing/2014/main" id="{C24B54D2-C846-92B1-B3F0-4179F0B68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pic>
        <p:nvPicPr>
          <p:cNvPr id="22" name="Bildobjekt 7">
            <a:extLst>
              <a:ext uri="{FF2B5EF4-FFF2-40B4-BE49-F238E27FC236}">
                <a16:creationId xmlns:a16="http://schemas.microsoft.com/office/drawing/2014/main" id="{B600F89F-7BB9-0A1B-51DB-BE2BCC11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6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 lj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E80C-D451-4BE9-B8D2-29AD29992071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9932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6FD0A-4F3A-41E0-8187-0253C79C4935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5F6497EC-9A20-65F9-BA1E-D7BC8234F72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5901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ehåll med foto/illustr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29B5E9A4-8672-4D57-BC99-B8FAAF57F28E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6321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A682E01B-558D-4DA6-95D8-E5907BF843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D8943972-7133-4F11-AC94-BABBD26E8AD0}" type="datetime1">
              <a:rPr lang="sv-SE" smtClean="0"/>
              <a:t>2026-05-20</a:t>
            </a:fld>
            <a:endParaRPr lang="sv-SE" sz="1050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26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objekt 18">
            <a:extLst>
              <a:ext uri="{FF2B5EF4-FFF2-40B4-BE49-F238E27FC236}">
                <a16:creationId xmlns:a16="http://schemas.microsoft.com/office/drawing/2014/main" id="{89DE1EC6-907A-8E7B-8F4E-D1FFA9C33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96572" y="-4396863"/>
            <a:ext cx="15385144" cy="15150152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DF3B7247-CE73-568D-396C-21FA8FDDC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9622" y="0"/>
            <a:ext cx="12600000" cy="7087500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0BD30F98-5614-EC4C-93A0-EF8D16AB3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77248"/>
            <a:ext cx="12600000" cy="7087500"/>
          </a:xfrm>
          <a:prstGeom prst="rect">
            <a:avLst/>
          </a:prstGeom>
        </p:spPr>
      </p:pic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6C2216C6-905F-2FAD-9184-A488DD23785B}"/>
              </a:ext>
            </a:extLst>
          </p:cNvPr>
          <p:cNvSpPr/>
          <p:nvPr userDrawn="1"/>
        </p:nvSpPr>
        <p:spPr>
          <a:xfrm>
            <a:off x="-1596572" y="-4396863"/>
            <a:ext cx="15385144" cy="15150152"/>
          </a:xfrm>
          <a:custGeom>
            <a:avLst/>
            <a:gdLst>
              <a:gd name="csX0" fmla="*/ 1592972 w 15385144"/>
              <a:gd name="csY0" fmla="*/ 4393263 h 15150152"/>
              <a:gd name="csX1" fmla="*/ 1592972 w 15385144"/>
              <a:gd name="csY1" fmla="*/ 11258463 h 15150152"/>
              <a:gd name="csX2" fmla="*/ 13793372 w 15385144"/>
              <a:gd name="csY2" fmla="*/ 11258463 h 15150152"/>
              <a:gd name="csX3" fmla="*/ 13793372 w 15385144"/>
              <a:gd name="csY3" fmla="*/ 4393263 h 15150152"/>
              <a:gd name="csX4" fmla="*/ 0 w 15385144"/>
              <a:gd name="csY4" fmla="*/ 0 h 15150152"/>
              <a:gd name="csX5" fmla="*/ 15385144 w 15385144"/>
              <a:gd name="csY5" fmla="*/ 0 h 15150152"/>
              <a:gd name="csX6" fmla="*/ 15385144 w 15385144"/>
              <a:gd name="csY6" fmla="*/ 15150152 h 15150152"/>
              <a:gd name="csX7" fmla="*/ 0 w 15385144"/>
              <a:gd name="csY7" fmla="*/ 15150152 h 151501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5385144" h="15150152">
                <a:moveTo>
                  <a:pt x="1592972" y="4393263"/>
                </a:moveTo>
                <a:lnTo>
                  <a:pt x="1592972" y="11258463"/>
                </a:lnTo>
                <a:lnTo>
                  <a:pt x="13793372" y="11258463"/>
                </a:lnTo>
                <a:lnTo>
                  <a:pt x="13793372" y="4393263"/>
                </a:lnTo>
                <a:close/>
                <a:moveTo>
                  <a:pt x="0" y="0"/>
                </a:moveTo>
                <a:lnTo>
                  <a:pt x="15385144" y="0"/>
                </a:lnTo>
                <a:lnTo>
                  <a:pt x="15385144" y="15150152"/>
                </a:lnTo>
                <a:lnTo>
                  <a:pt x="0" y="15150152"/>
                </a:lnTo>
                <a:close/>
              </a:path>
            </a:pathLst>
          </a:custGeom>
          <a:solidFill>
            <a:srgbClr val="E5EC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BA399558-AC34-4162-9F2C-90451F0C87EE}" type="datetime1">
              <a:rPr lang="sv-SE" smtClean="0"/>
              <a:t>2026-05-20</a:t>
            </a:fld>
            <a:endParaRPr lang="sv-SE" sz="1050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</p:spTree>
    <p:extLst>
      <p:ext uri="{BB962C8B-B14F-4D97-AF65-F5344CB8AC3E}">
        <p14:creationId xmlns:p14="http://schemas.microsoft.com/office/powerpoint/2010/main" val="41336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1" dur="6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3" dur="6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54A-52F0-4BD5-B118-DD490D7BB626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</p:spTree>
    <p:extLst>
      <p:ext uri="{BB962C8B-B14F-4D97-AF65-F5344CB8AC3E}">
        <p14:creationId xmlns:p14="http://schemas.microsoft.com/office/powerpoint/2010/main" val="1974507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5ADF8B40-A042-13D6-BE86-3FFC6762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712C975F-A0C1-763B-2A36-614D8FD23DBE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54976291-150F-DAD1-440F-BED5D275218D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7">
              <a:extLst>
                <a:ext uri="{FF2B5EF4-FFF2-40B4-BE49-F238E27FC236}">
                  <a16:creationId xmlns:a16="http://schemas.microsoft.com/office/drawing/2014/main" id="{4EABF5EA-D2BA-B292-9E72-DBF0F0790F25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07375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212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 14">
            <a:extLst>
              <a:ext uri="{FF2B5EF4-FFF2-40B4-BE49-F238E27FC236}">
                <a16:creationId xmlns:a16="http://schemas.microsoft.com/office/drawing/2014/main" id="{77363B1A-B409-D2AA-BE58-3B2BA49EA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D33A95DF-C114-1CF3-3059-F6CFB137D86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8">
              <a:extLst>
                <a:ext uri="{FF2B5EF4-FFF2-40B4-BE49-F238E27FC236}">
                  <a16:creationId xmlns:a16="http://schemas.microsoft.com/office/drawing/2014/main" id="{D659175C-4826-7317-D277-454FA87D7280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ihandsfigur 17">
              <a:extLst>
                <a:ext uri="{FF2B5EF4-FFF2-40B4-BE49-F238E27FC236}">
                  <a16:creationId xmlns:a16="http://schemas.microsoft.com/office/drawing/2014/main" id="{B6C876EA-E570-03B3-7093-89FADF8D72F9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3632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ihandsfigur 7">
            <a:extLst>
              <a:ext uri="{FF2B5EF4-FFF2-40B4-BE49-F238E27FC236}">
                <a16:creationId xmlns:a16="http://schemas.microsoft.com/office/drawing/2014/main" id="{78A26EA8-A16F-08CC-32E4-910BD1321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1" name="Frihandsfigur 9">
            <a:extLst>
              <a:ext uri="{FF2B5EF4-FFF2-40B4-BE49-F238E27FC236}">
                <a16:creationId xmlns:a16="http://schemas.microsoft.com/office/drawing/2014/main" id="{25549E3B-60D0-E3F8-93F4-AF97517C3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4" name="Frihandsfigur 10">
            <a:extLst>
              <a:ext uri="{FF2B5EF4-FFF2-40B4-BE49-F238E27FC236}">
                <a16:creationId xmlns:a16="http://schemas.microsoft.com/office/drawing/2014/main" id="{51B31F59-AEE3-1C37-94E1-296A6EAC1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76756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7">
            <a:extLst>
              <a:ext uri="{FF2B5EF4-FFF2-40B4-BE49-F238E27FC236}">
                <a16:creationId xmlns:a16="http://schemas.microsoft.com/office/drawing/2014/main" id="{61472155-B46D-BB01-DD29-FD19AB579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12192001" cy="6859786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98000">
                <a:srgbClr val="061727"/>
              </a:gs>
              <a:gs pos="24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3285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EF16BEA-0666-D5B7-4F94-A86D0966E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84EF5997-3EBA-BF8F-7B1C-028B97F684A0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409209F4-737D-6975-C75A-4618AD83A4C3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6">
              <a:extLst>
                <a:ext uri="{FF2B5EF4-FFF2-40B4-BE49-F238E27FC236}">
                  <a16:creationId xmlns:a16="http://schemas.microsoft.com/office/drawing/2014/main" id="{B8435FA0-90E2-0107-AB53-B9BBA2D8AA4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15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5756293A-C27F-4F34-AF0A-B2D66CCC1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6FCC2738-5B39-9C43-A076-6E36C591D9CF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9">
              <a:extLst>
                <a:ext uri="{FF2B5EF4-FFF2-40B4-BE49-F238E27FC236}">
                  <a16:creationId xmlns:a16="http://schemas.microsoft.com/office/drawing/2014/main" id="{BA961FBC-5DCD-BA15-A629-44AA6433940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10">
              <a:extLst>
                <a:ext uri="{FF2B5EF4-FFF2-40B4-BE49-F238E27FC236}">
                  <a16:creationId xmlns:a16="http://schemas.microsoft.com/office/drawing/2014/main" id="{1798F231-7C5C-4CEF-5DE8-410E2AE7B61F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29D0196E-3684-23EF-315E-A111EC2C1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96205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421653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66737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70C9EF7F-4E9D-01CB-0A3B-7EC4BAA1E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V="1">
            <a:off x="-1" y="0"/>
            <a:ext cx="12192001" cy="6859786"/>
            <a:chOff x="-1" y="0"/>
            <a:chExt cx="12192001" cy="6859786"/>
          </a:xfrm>
        </p:grpSpPr>
        <p:sp>
          <p:nvSpPr>
            <p:cNvPr id="5" name="Frihandsfigur 7">
              <a:extLst>
                <a:ext uri="{FF2B5EF4-FFF2-40B4-BE49-F238E27FC236}">
                  <a16:creationId xmlns:a16="http://schemas.microsoft.com/office/drawing/2014/main" id="{751230EC-D4EE-7634-5952-23B3C6903803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6" name="Frihandsfigur 8">
              <a:extLst>
                <a:ext uri="{FF2B5EF4-FFF2-40B4-BE49-F238E27FC236}">
                  <a16:creationId xmlns:a16="http://schemas.microsoft.com/office/drawing/2014/main" id="{8BF2D478-504C-7203-3B9B-71C3AAF9D9B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29">
              <a:extLst>
                <a:ext uri="{FF2B5EF4-FFF2-40B4-BE49-F238E27FC236}">
                  <a16:creationId xmlns:a16="http://schemas.microsoft.com/office/drawing/2014/main" id="{33D85435-D413-2D00-519D-604805AA7A58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0945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blå, Electric blue, skärmbild&#10;&#10;AI-genererat innehåll kan vara felaktigt.">
            <a:extLst>
              <a:ext uri="{FF2B5EF4-FFF2-40B4-BE49-F238E27FC236}">
                <a16:creationId xmlns:a16="http://schemas.microsoft.com/office/drawing/2014/main" id="{45E327CC-D55F-E57B-2591-E445D2C7F2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1022BF5C-7BE9-3626-03C8-CEE1A456A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8000" y="0"/>
            <a:ext cx="12600000" cy="708750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ED0DAD13-B846-7808-6D91-10E3B5D98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9500"/>
            <a:ext cx="12600000" cy="7087500"/>
          </a:xfrm>
          <a:prstGeom prst="rect">
            <a:avLst/>
          </a:prstGeom>
        </p:spPr>
      </p:pic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88A9D5C1-C4F7-4950-BF6D-7C185CD6AED7}" type="datetime1">
              <a:rPr lang="sv-SE" smtClean="0"/>
              <a:t>2026-05-20</a:t>
            </a:fld>
            <a:endParaRPr lang="sv-SE" sz="1050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0351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3B76DF6-218C-14CE-B5E6-5D948EB69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13" name="Frihandsfigur 8">
              <a:extLst>
                <a:ext uri="{FF2B5EF4-FFF2-40B4-BE49-F238E27FC236}">
                  <a16:creationId xmlns:a16="http://schemas.microsoft.com/office/drawing/2014/main" id="{9D385243-B572-0054-4693-832A5A07D9E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9">
              <a:extLst>
                <a:ext uri="{FF2B5EF4-FFF2-40B4-BE49-F238E27FC236}">
                  <a16:creationId xmlns:a16="http://schemas.microsoft.com/office/drawing/2014/main" id="{6B3B333B-FD12-0540-7C46-7E3C209BED12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6C653514-2D89-D68D-F4E0-08AD9E51593D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4128BDF4-620E-CC3E-819A-C2159EA6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8548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102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318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764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110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foto/illustration"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36B5C13E-3B2D-3292-6115-32BDD377C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65884"/>
            <a:chOff x="-2" y="0"/>
            <a:chExt cx="12192002" cy="6865884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ADF60E9D-72D2-B3F4-A791-2AADD3465199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49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7F2E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ACF66A86-5703-1B4B-A6F6-00D0BFB2A5F7}"/>
                </a:ext>
              </a:extLst>
            </p:cNvPr>
            <p:cNvSpPr/>
            <p:nvPr/>
          </p:nvSpPr>
          <p:spPr>
            <a:xfrm rot="5400000">
              <a:off x="-560032" y="560031"/>
              <a:ext cx="6865884" cy="574582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  <a:gd name="connsiteX0" fmla="*/ 0 w 7261670"/>
                <a:gd name="connsiteY0" fmla="*/ 0 h 1695500"/>
                <a:gd name="connsiteX1" fmla="*/ 6084779 w 7261670"/>
                <a:gd name="connsiteY1" fmla="*/ 1418697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4" fmla="*/ 0 w 7261670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017" h="1695500">
                  <a:moveTo>
                    <a:pt x="0" y="0"/>
                  </a:moveTo>
                  <a:lnTo>
                    <a:pt x="7270017" y="492919"/>
                  </a:lnTo>
                  <a:cubicBezTo>
                    <a:pt x="7267235" y="893779"/>
                    <a:pt x="7264452" y="1294640"/>
                    <a:pt x="7261670" y="1695500"/>
                  </a:cubicBez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9F2EE"/>
                </a:gs>
                <a:gs pos="0">
                  <a:schemeClr val="bg2"/>
                </a:gs>
                <a:gs pos="75000">
                  <a:schemeClr val="accent6"/>
                </a:gs>
                <a:gs pos="25000">
                  <a:schemeClr val="bg2"/>
                </a:gs>
                <a:gs pos="99000">
                  <a:schemeClr val="accent6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4B333006-CC6F-FD1D-0A1A-88C61E9EC527}"/>
                </a:ext>
              </a:extLst>
            </p:cNvPr>
            <p:cNvSpPr/>
            <p:nvPr/>
          </p:nvSpPr>
          <p:spPr>
            <a:xfrm rot="5400000" flipV="1">
              <a:off x="10115549" y="628651"/>
              <a:ext cx="2705102" cy="144780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F8F5F3"/>
                </a:gs>
                <a:gs pos="45000">
                  <a:srgbClr val="F8F5F3"/>
                </a:gs>
                <a:gs pos="100000">
                  <a:srgbClr val="F8F5F3"/>
                </a:gs>
                <a:gs pos="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text 10">
            <a:extLst>
              <a:ext uri="{FF2B5EF4-FFF2-40B4-BE49-F238E27FC236}">
                <a16:creationId xmlns:a16="http://schemas.microsoft.com/office/drawing/2014/main" id="{25DDC989-5A27-A500-22AB-B36B25A8B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809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C91BC11A-66AD-B61C-2BCB-BF242397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5" name="Frihandsfigur 7">
              <a:extLst>
                <a:ext uri="{FF2B5EF4-FFF2-40B4-BE49-F238E27FC236}">
                  <a16:creationId xmlns:a16="http://schemas.microsoft.com/office/drawing/2014/main" id="{DA07D8E4-2EDE-D80D-045E-2D047E4945C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ihandsfigur 8">
              <a:extLst>
                <a:ext uri="{FF2B5EF4-FFF2-40B4-BE49-F238E27FC236}">
                  <a16:creationId xmlns:a16="http://schemas.microsoft.com/office/drawing/2014/main" id="{9D71F39A-2482-7E95-C363-5FB780D77278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20">
              <a:extLst>
                <a:ext uri="{FF2B5EF4-FFF2-40B4-BE49-F238E27FC236}">
                  <a16:creationId xmlns:a16="http://schemas.microsoft.com/office/drawing/2014/main" id="{C9D7E12B-8AD3-0967-567F-ACE3474BDE8E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7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ihandsfigur 4">
            <a:extLst>
              <a:ext uri="{FF2B5EF4-FFF2-40B4-BE49-F238E27FC236}">
                <a16:creationId xmlns:a16="http://schemas.microsoft.com/office/drawing/2014/main" id="{F417858B-F745-085E-94A6-13AFEBBF2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46964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6" name="Frihandsfigur 5">
            <a:extLst>
              <a:ext uri="{FF2B5EF4-FFF2-40B4-BE49-F238E27FC236}">
                <a16:creationId xmlns:a16="http://schemas.microsoft.com/office/drawing/2014/main" id="{9AA5F089-D770-EC62-13B4-03BDB4E23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7" name="Frihandsfigur 6">
            <a:extLst>
              <a:ext uri="{FF2B5EF4-FFF2-40B4-BE49-F238E27FC236}">
                <a16:creationId xmlns:a16="http://schemas.microsoft.com/office/drawing/2014/main" id="{FBDA1129-0ED1-D31D-8AAA-0BD9AB711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674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örkgrå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960810-8C01-47CE-B39D-C931C2B8EC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73388" y="1108423"/>
            <a:ext cx="8580582" cy="96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B2EE45-8107-4DF6-B7D2-B3F80F43CE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773388" y="2265119"/>
            <a:ext cx="8580582" cy="3601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Rektangel 3" descr="TagShapePrint">
            <a:extLst>
              <a:ext uri="{FF2B5EF4-FFF2-40B4-BE49-F238E27FC236}">
                <a16:creationId xmlns:a16="http://schemas.microsoft.com/office/drawing/2014/main" id="{32D0FF3B-541A-4046-ADC9-AA4ECAEB50A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756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blå, Electric blue, skärmbild&#10;&#10;AI-genererat innehåll kan vara felaktigt.">
            <a:extLst>
              <a:ext uri="{FF2B5EF4-FFF2-40B4-BE49-F238E27FC236}">
                <a16:creationId xmlns:a16="http://schemas.microsoft.com/office/drawing/2014/main" id="{B34143AD-7C67-80ED-820B-C2DC118B64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0BEA2F93-4509-95A1-10FC-1AFA83949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8000" y="0"/>
            <a:ext cx="12600000" cy="708750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26B7D758-C2AB-1BEA-0846-7E70DC54B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9500"/>
            <a:ext cx="12600000" cy="7087500"/>
          </a:xfrm>
          <a:prstGeom prst="rect">
            <a:avLst/>
          </a:prstGeom>
        </p:spPr>
      </p:pic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5C0202AD-600E-4B8B-BA69-3902F5AEFCD3}" type="datetime1">
              <a:rPr lang="sv-SE" smtClean="0"/>
              <a:t>2026-05-20</a:t>
            </a:fld>
            <a:endParaRPr lang="sv-SE" sz="1050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3654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solidFill>
          <a:srgbClr val="07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himmel, skärmbild&#10;&#10;AI-genererat innehåll kan vara felaktigt.">
            <a:extLst>
              <a:ext uri="{FF2B5EF4-FFF2-40B4-BE49-F238E27FC236}">
                <a16:creationId xmlns:a16="http://schemas.microsoft.com/office/drawing/2014/main" id="{CC1517A4-2771-BC65-A97D-A6D0B92BA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99DD6DFD-BBAF-4FAD-8E69-EBB886D46B0B}" type="datetime1">
              <a:rPr lang="sv-SE" smtClean="0"/>
              <a:t>2026-05-20</a:t>
            </a:fld>
            <a:endParaRPr lang="sv-SE" sz="1050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7519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EFEF0DD4-04EC-360A-1AB6-5CD5028A7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34105316-4644-447C-9B24-DBA869A808B1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39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0194D5AD-8DA7-4998-B09F-7A22C424E709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6118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D937BA3B-913C-42FA-BA58-24AB4E82EB17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91122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865BA78F-5A99-44A0-8604-731A504B4B4C}" type="datetime1">
              <a:rPr lang="sv-SE" smtClean="0"/>
              <a:t>2026-05-20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5061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3" y="6249988"/>
            <a:ext cx="474532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sz="105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79225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fld id="{CD9EBF71-11AD-426D-A1EA-D9176DA57692}" type="datetime1">
              <a:rPr lang="sv-SE" smtClean="0"/>
              <a:t>2026-05-20</a:t>
            </a:fld>
            <a:endParaRPr lang="sv-SE" sz="105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sz="1050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80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6" r:id="rId14"/>
    <p:sldLayoutId id="2147483731" r:id="rId15"/>
    <p:sldLayoutId id="2147483732" r:id="rId16"/>
    <p:sldLayoutId id="2147483733" r:id="rId17"/>
    <p:sldLayoutId id="2147483734" r:id="rId18"/>
    <p:sldLayoutId id="214748373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 16">
            <a:extLst>
              <a:ext uri="{FF2B5EF4-FFF2-40B4-BE49-F238E27FC236}">
                <a16:creationId xmlns:a16="http://schemas.microsoft.com/office/drawing/2014/main" id="{5170DA73-D8EE-27E1-4C2D-ABFAAF2D4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8" name="Frihandsfigur 8">
              <a:extLst>
                <a:ext uri="{FF2B5EF4-FFF2-40B4-BE49-F238E27FC236}">
                  <a16:creationId xmlns:a16="http://schemas.microsoft.com/office/drawing/2014/main" id="{E9A5E958-3264-4CAA-F264-7ADD4F566A4A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ihandsfigur 9">
              <a:extLst>
                <a:ext uri="{FF2B5EF4-FFF2-40B4-BE49-F238E27FC236}">
                  <a16:creationId xmlns:a16="http://schemas.microsoft.com/office/drawing/2014/main" id="{7A2E9FF0-FBA7-AB3F-499A-F534DA4B176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 10">
              <a:extLst>
                <a:ext uri="{FF2B5EF4-FFF2-40B4-BE49-F238E27FC236}">
                  <a16:creationId xmlns:a16="http://schemas.microsoft.com/office/drawing/2014/main" id="{72CC7A6A-64AA-068C-318F-39B2788E565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4" y="6249988"/>
            <a:ext cx="299590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621618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8201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2055B15C-F050-2D28-C822-BB78B7ADF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038" y="2357966"/>
            <a:ext cx="5778500" cy="1116013"/>
          </a:xfrm>
        </p:spPr>
        <p:txBody>
          <a:bodyPr/>
          <a:lstStyle/>
          <a:p>
            <a:r>
              <a:rPr lang="sv-SE" dirty="0"/>
              <a:t>Diskussionsuppgift</a:t>
            </a:r>
          </a:p>
        </p:txBody>
      </p:sp>
      <p:sp>
        <p:nvSpPr>
          <p:cNvPr id="13" name="Underrubrik 12">
            <a:extLst>
              <a:ext uri="{FF2B5EF4-FFF2-40B4-BE49-F238E27FC236}">
                <a16:creationId xmlns:a16="http://schemas.microsoft.com/office/drawing/2014/main" id="{150B42F7-ED1B-77C6-746C-742FA61B2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858683"/>
            <a:ext cx="5470525" cy="650875"/>
          </a:xfrm>
        </p:spPr>
        <p:txBody>
          <a:bodyPr/>
          <a:lstStyle/>
          <a:p>
            <a:r>
              <a:rPr lang="sv-SE" dirty="0"/>
              <a:t>Planera</a:t>
            </a:r>
          </a:p>
        </p:txBody>
      </p: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F00F6F46-0A81-385E-E4F4-3AB563F38FB1}"/>
              </a:ext>
            </a:extLst>
          </p:cNvPr>
          <p:cNvCxnSpPr>
            <a:cxnSpLocks/>
          </p:cNvCxnSpPr>
          <p:nvPr/>
        </p:nvCxnSpPr>
        <p:spPr>
          <a:xfrm>
            <a:off x="552450" y="3611425"/>
            <a:ext cx="4156710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latshållare för bild 6" descr="En bild som visar Människoansikte, person, klädsel, inomhus&#10;&#10;AI-genererat innehåll kan vara felaktigt.">
            <a:extLst>
              <a:ext uri="{FF2B5EF4-FFF2-40B4-BE49-F238E27FC236}">
                <a16:creationId xmlns:a16="http://schemas.microsoft.com/office/drawing/2014/main" id="{3F12C98E-DB8F-6D7F-9348-116AC0E910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240189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49ECED-AA8F-6AA8-D920-1D98D95B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06" y="772238"/>
            <a:ext cx="9424988" cy="762000"/>
          </a:xfrm>
        </p:spPr>
        <p:txBody>
          <a:bodyPr/>
          <a:lstStyle/>
          <a:p>
            <a:r>
              <a:rPr lang="sv-SE" sz="4000" dirty="0"/>
              <a:t>Diskussionsuppgift</a:t>
            </a:r>
          </a:p>
        </p:txBody>
      </p:sp>
      <p:sp>
        <p:nvSpPr>
          <p:cNvPr id="25" name="Platshållare för text 24">
            <a:extLst>
              <a:ext uri="{FF2B5EF4-FFF2-40B4-BE49-F238E27FC236}">
                <a16:creationId xmlns:a16="http://schemas.microsoft.com/office/drawing/2014/main" id="{C015BE5F-EBE6-7D79-931F-C4837A830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98148" y="1826567"/>
            <a:ext cx="4543425" cy="615950"/>
          </a:xfrm>
        </p:spPr>
        <p:txBody>
          <a:bodyPr/>
          <a:lstStyle/>
          <a:p>
            <a:r>
              <a:rPr lang="sv-SE" dirty="0"/>
              <a:t>Frågor att diskutera: </a:t>
            </a:r>
          </a:p>
        </p:txBody>
      </p:sp>
      <p:sp>
        <p:nvSpPr>
          <p:cNvPr id="26" name="Platshållare för innehåll 25">
            <a:extLst>
              <a:ext uri="{FF2B5EF4-FFF2-40B4-BE49-F238E27FC236}">
                <a16:creationId xmlns:a16="http://schemas.microsoft.com/office/drawing/2014/main" id="{55A3B013-1783-0A46-7BE1-3D8F6B91F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98147" y="2559991"/>
            <a:ext cx="5310347" cy="3398067"/>
          </a:xfrm>
        </p:spPr>
        <p:txBody>
          <a:bodyPr/>
          <a:lstStyle/>
          <a:p>
            <a:pPr lvl="0"/>
            <a:r>
              <a:rPr lang="sv-SE" sz="2000" dirty="0"/>
              <a:t>Hur får vi mandat</a:t>
            </a:r>
            <a:r>
              <a:rPr lang="sv-SE" sz="2000" dirty="0">
                <a:solidFill>
                  <a:srgbClr val="00B050"/>
                </a:solidFill>
              </a:rPr>
              <a:t> </a:t>
            </a:r>
            <a:r>
              <a:rPr lang="sv-SE" sz="2000" dirty="0"/>
              <a:t>att arbeta med kontinuitetshantering? </a:t>
            </a:r>
          </a:p>
          <a:p>
            <a:pPr lvl="0"/>
            <a:r>
              <a:rPr lang="sv-SE" sz="2000" dirty="0"/>
              <a:t>Finns det personer eller roller som är viktiga att involvera för att förankra mandatet och arbetet?</a:t>
            </a:r>
          </a:p>
          <a:p>
            <a:pPr lvl="0"/>
            <a:endParaRPr lang="sv-SE" sz="1900" dirty="0"/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F4AFF7E7-3E4C-FBC7-4B8A-F9186C7BC263}"/>
              </a:ext>
            </a:extLst>
          </p:cNvPr>
          <p:cNvGrpSpPr/>
          <p:nvPr/>
        </p:nvGrpSpPr>
        <p:grpSpPr>
          <a:xfrm>
            <a:off x="1631320" y="2012682"/>
            <a:ext cx="3428638" cy="3414378"/>
            <a:chOff x="1433986" y="1944537"/>
            <a:chExt cx="3428638" cy="3414378"/>
          </a:xfrm>
        </p:grpSpPr>
        <p:grpSp>
          <p:nvGrpSpPr>
            <p:cNvPr id="3" name="Grupp 2">
              <a:extLst>
                <a:ext uri="{FF2B5EF4-FFF2-40B4-BE49-F238E27FC236}">
                  <a16:creationId xmlns:a16="http://schemas.microsoft.com/office/drawing/2014/main" id="{44B2206B-C758-6CF9-AFE0-94B3473C5AB4}"/>
                </a:ext>
              </a:extLst>
            </p:cNvPr>
            <p:cNvGrpSpPr/>
            <p:nvPr/>
          </p:nvGrpSpPr>
          <p:grpSpPr>
            <a:xfrm rot="21342722">
              <a:off x="1433986" y="1944537"/>
              <a:ext cx="3428638" cy="3414378"/>
              <a:chOff x="5767305" y="2119056"/>
              <a:chExt cx="1088247" cy="1083721"/>
            </a:xfrm>
          </p:grpSpPr>
          <p:sp>
            <p:nvSpPr>
              <p:cNvPr id="4" name="Rektangel 64">
                <a:extLst>
                  <a:ext uri="{FF2B5EF4-FFF2-40B4-BE49-F238E27FC236}">
                    <a16:creationId xmlns:a16="http://schemas.microsoft.com/office/drawing/2014/main" id="{FB38F401-5C11-4404-BC47-DD36F658246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912">
                <a:off x="5836351" y="2158777"/>
                <a:ext cx="1019201" cy="1044000"/>
              </a:xfrm>
              <a:custGeom>
                <a:avLst/>
                <a:gdLst>
                  <a:gd name="connsiteX0" fmla="*/ 0 w 720000"/>
                  <a:gd name="connsiteY0" fmla="*/ 0 h 720000"/>
                  <a:gd name="connsiteX1" fmla="*/ 720000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  <a:gd name="connsiteX0" fmla="*/ 0 w 720000"/>
                  <a:gd name="connsiteY0" fmla="*/ 0 h 720000"/>
                  <a:gd name="connsiteX1" fmla="*/ 664301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0000" h="720000">
                    <a:moveTo>
                      <a:pt x="0" y="0"/>
                    </a:moveTo>
                    <a:lnTo>
                      <a:pt x="664301" y="0"/>
                    </a:lnTo>
                    <a:lnTo>
                      <a:pt x="72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978152F1-5340-7ED0-E022-F95E78263C9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01529">
                <a:off x="5767305" y="2119056"/>
                <a:ext cx="1019199" cy="104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0" r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Moment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Planera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Diskutera </a:t>
                </a:r>
                <a:r>
                  <a:rPr lang="sv-SE" sz="1600" i="1" dirty="0">
                    <a:solidFill>
                      <a:prstClr val="white"/>
                    </a:solidFill>
                    <a:latin typeface="Arial"/>
                  </a:rPr>
                  <a:t>parvis</a:t>
                </a:r>
                <a:endParaRPr kumimoji="0" lang="sv-SE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cxnSp>
          <p:nvCxnSpPr>
            <p:cNvPr id="53" name="Rak koppling 52">
              <a:extLst>
                <a:ext uri="{FF2B5EF4-FFF2-40B4-BE49-F238E27FC236}">
                  <a16:creationId xmlns:a16="http://schemas.microsoft.com/office/drawing/2014/main" id="{CF006F03-A25F-09E5-E4B0-A800B8C28E5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326" y="3078915"/>
              <a:ext cx="2034540" cy="83820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526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GROUNDCOLOR" val="16777215"/>
  <p:tag name="TEXTCOLOR" val="16777215"/>
</p:tagLst>
</file>

<file path=ppt/theme/theme1.xml><?xml version="1.0" encoding="utf-8"?>
<a:theme xmlns:a="http://schemas.openxmlformats.org/drawingml/2006/main" name="Myndigheten för civilt försvar vit">
  <a:themeElements>
    <a:clrScheme name="MCF vit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Presentation svenska.potx" id="{109B2EFB-1982-4151-8C20-63DF9090417A}" vid="{A7CB563C-A487-4F43-BA76-74EE141526D3}"/>
    </a:ext>
  </a:extLst>
</a:theme>
</file>

<file path=ppt/theme/theme2.xml><?xml version="1.0" encoding="utf-8"?>
<a:theme xmlns:a="http://schemas.openxmlformats.org/drawingml/2006/main" name="PPT MCF_Ny">
  <a:themeElements>
    <a:clrScheme name="Myndigheten för civilt försvar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MCF sv nytt mönster.potx" id="{201A99B0-6E4C-45E6-BC9A-F26152A7EC9E}" vid="{A8D8CAB7-CD4B-4C88-9CA4-5D37D18E80D5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Gul 80%">
      <a:srgbClr val="FED933"/>
    </a:custClr>
    <a:custClr name="MCF Gul 60%">
      <a:srgbClr val="FEEA66"/>
    </a:custClr>
    <a:custClr name="MCF Gul 40%">
      <a:srgbClr val="FFF599"/>
    </a:custClr>
    <a:custClr name="MCF Gul 20%">
      <a:srgbClr val="FFFACC"/>
    </a:custClr>
    <a:custClr name="MCF Gul 140%">
      <a:srgbClr val="987D00"/>
    </a:custClr>
    <a:custClr name="MCF Gul 120%">
      <a:srgbClr val="CBA600"/>
    </a:custClr>
    <a:custClr name="MCF Röd">
      <a:srgbClr val="A2191F"/>
    </a:custClr>
    <a:custClr name="MCF Röd 80%">
      <a:srgbClr val="B5474C"/>
    </a:custClr>
    <a:custClr name="MCF Röd 60%">
      <a:srgbClr val="C77579"/>
    </a:custClr>
    <a:custClr name="MCF Röd 40%">
      <a:srgbClr val="DAA3A5"/>
    </a:custClr>
    <a:custClr name="MCF Röd 20%">
      <a:srgbClr val="ECD1D2"/>
    </a:custClr>
    <a:custClr name="MCF Röd 120%">
      <a:srgbClr val="7A1317"/>
    </a:custClr>
    <a:custClr name="MCF Röd 140%">
      <a:srgbClr val="510D10"/>
    </a:custClr>
    <a:custClr name="MCF Rosa">
      <a:srgbClr val="9F1853"/>
    </a:custClr>
    <a:custClr name="MCF Rosa 80%">
      <a:srgbClr val="B24675"/>
    </a:custClr>
    <a:custClr name="MCF Rosa 60%">
      <a:srgbClr val="C57498"/>
    </a:custClr>
    <a:custClr name="MCF Rosa 40%">
      <a:srgbClr val="D9A3BA"/>
    </a:custClr>
    <a:custClr name="MCF Rosa 20%">
      <a:srgbClr val="ECD1DD"/>
    </a:custClr>
    <a:custClr name="MCF Rosa 140%">
      <a:srgbClr val="500C2A"/>
    </a:custClr>
    <a:custClr name="MCF Rosa120%">
      <a:srgbClr val="77123E"/>
    </a:custClr>
    <a:custClr name="MCF Lila">
      <a:srgbClr val="5D28AF"/>
    </a:custClr>
    <a:custClr name="MCF Lila 80%">
      <a:srgbClr val="7D53BF"/>
    </a:custClr>
    <a:custClr name="MCF Lila 60%">
      <a:srgbClr val="9E7ECF"/>
    </a:custClr>
    <a:custClr name="MCF Lila 40%">
      <a:srgbClr val="BEA9DF"/>
    </a:custClr>
    <a:custClr name="MCF Lila 20%">
      <a:srgbClr val="DFD4EF"/>
    </a:custClr>
    <a:custClr name="MCF Lila 140%">
      <a:srgbClr val="2F1458"/>
    </a:custClr>
    <a:custClr name="MCF Lila 120%">
      <a:srgbClr val="461E83"/>
    </a:custClr>
    <a:custClr name="MCF Petrol">
      <a:srgbClr val="005D5D"/>
    </a:custClr>
    <a:custClr name="MCF Petrol 80%">
      <a:srgbClr val="337D7D"/>
    </a:custClr>
    <a:custClr name="MCF Petrol 60%">
      <a:srgbClr val="669E9E"/>
    </a:custClr>
    <a:custClr name="MCF Petrol 40%">
      <a:srgbClr val="99BEBE"/>
    </a:custClr>
    <a:custClr name="MCF Petrol 20%">
      <a:srgbClr val="CCDFDF"/>
    </a:custClr>
    <a:custClr name="MCF Petrol 140%">
      <a:srgbClr val="002F2F"/>
    </a:custClr>
    <a:custClr name="MCF Petrol 120%">
      <a:srgbClr val="004646"/>
    </a:custClr>
    <a:custClr name="MCF Grön">
      <a:srgbClr val="0E6027"/>
    </a:custClr>
    <a:custClr name="MCF Grön 80%">
      <a:srgbClr val="3E8052"/>
    </a:custClr>
    <a:custClr name="MCF Grön 60%">
      <a:srgbClr val="6EA07D"/>
    </a:custClr>
    <a:custClr name="MCF Grön 40%">
      <a:srgbClr val="9FBFA9"/>
    </a:custClr>
    <a:custClr name="MCF Grön 20%">
      <a:srgbClr val="CFDFD4"/>
    </a:custClr>
    <a:custClr name="MCF Grön 140%">
      <a:srgbClr val="073014"/>
    </a:custClr>
    <a:custClr name="MCF Grön 120%">
      <a:srgbClr val="0B481D"/>
    </a:custClr>
    <a:custClr name="MCF Grå">
      <a:srgbClr val="4D5358"/>
    </a:custClr>
    <a:custClr name="MCF Grå 80%">
      <a:srgbClr val="717579"/>
    </a:custClr>
    <a:custClr name="MCF Grå 60%">
      <a:srgbClr val="94989B"/>
    </a:custClr>
    <a:custClr name="MCF Grå 40%">
      <a:srgbClr val="B8BABC"/>
    </a:custClr>
    <a:custClr name="MCF Grå 20%">
      <a:srgbClr val="DBDDDE"/>
    </a:custClr>
    <a:custClr name="MCF Grå 140%">
      <a:srgbClr val="272A2C"/>
    </a:custClr>
    <a:custClr name="MCF Grå 120%">
      <a:srgbClr val="3A3E42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sbLabel xmlns="afa7482c-d655-474e-bb6b-702d3688f345">
      <Value>2</Value>
      <Value>10</Value>
    </msbLabel>
    <ae988adf4e814ae495e8a146d7409465 xmlns="279630f5-4588-4446-8067-1140693f53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</TermName>
          <TermId xmlns="http://schemas.microsoft.com/office/infopath/2007/PartnerControls">42db7290-f92b-446b-999c-1bee6d848af0</TermId>
        </TermInfo>
      </Terms>
    </ae988adf4e814ae495e8a146d7409465>
    <TaxCatchAll xmlns="279630f5-4588-4446-8067-1140693f53ed">
      <Value>1</Value>
    </TaxCatchAll>
    <MSB_RecordId xmlns="279630f5-4588-4446-8067-1140693f53ed" xsi:nil="true"/>
    <e0ce8e00bb4745a08251a513d6944fa1 xmlns="279630f5-4588-4446-8067-1140693f53ed">
      <Terms xmlns="http://schemas.microsoft.com/office/infopath/2007/PartnerControls"/>
    </e0ce8e00bb4745a08251a513d6944fa1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SB Dokument" ma:contentTypeID="0x0101008239AB5D3D2647B580F011DA2F3561110100AF9E8DF8B335BE4491CC47897D96776F" ma:contentTypeVersion="14" ma:contentTypeDescription="Skapa ett nytt dokument." ma:contentTypeScope="" ma:versionID="f3ffee82c3130e028049ca24b8c7233f">
  <xsd:schema xmlns:xsd="http://www.w3.org/2001/XMLSchema" xmlns:xs="http://www.w3.org/2001/XMLSchema" xmlns:p="http://schemas.microsoft.com/office/2006/metadata/properties" xmlns:ns2="afa7482c-d655-474e-bb6b-702d3688f345" xmlns:ns3="279630f5-4588-4446-8067-1140693f53ed" targetNamespace="http://schemas.microsoft.com/office/2006/metadata/properties" ma:root="true" ma:fieldsID="7641217a5605b55ccecc333f9ffd0b15" ns2:_="" ns3:_="">
    <xsd:import namespace="afa7482c-d655-474e-bb6b-702d3688f345"/>
    <xsd:import namespace="279630f5-4588-4446-8067-1140693f53ed"/>
    <xsd:element name="properties">
      <xsd:complexType>
        <xsd:sequence>
          <xsd:element name="documentManagement">
            <xsd:complexType>
              <xsd:all>
                <xsd:element ref="ns2:msbLabel" minOccurs="0"/>
                <xsd:element ref="ns3:ae988adf4e814ae495e8a146d7409465" minOccurs="0"/>
                <xsd:element ref="ns3:TaxCatchAll" minOccurs="0"/>
                <xsd:element ref="ns3:TaxCatchAllLabel" minOccurs="0"/>
                <xsd:element ref="ns3:e0ce8e00bb4745a08251a513d6944fa1" minOccurs="0"/>
                <xsd:element ref="ns3:MSB_Record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482c-d655-474e-bb6b-702d3688f345" elementFormDefault="qualified">
    <xsd:import namespace="http://schemas.microsoft.com/office/2006/documentManagement/types"/>
    <xsd:import namespace="http://schemas.microsoft.com/office/infopath/2007/PartnerControls"/>
    <xsd:element name="msbLabel" ma:index="8" nillable="true" ma:displayName="Märkning" ma:list="{db204bb2-64d1-4fa5-82f4-253e0a14f934}" ma:internalName="msbLabel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630f5-4588-4446-8067-1140693f53ed" elementFormDefault="qualified">
    <xsd:import namespace="http://schemas.microsoft.com/office/2006/documentManagement/types"/>
    <xsd:import namespace="http://schemas.microsoft.com/office/infopath/2007/PartnerControls"/>
    <xsd:element name="ae988adf4e814ae495e8a146d7409465" ma:index="9" nillable="true" ma:taxonomy="true" ma:internalName="ae988adf4e814ae495e8a146d7409465" ma:taxonomyFieldName="MSB_SiteBusinessProcess" ma:displayName="Handlingsslag" ma:default="1;#Standard|42db7290-f92b-446b-999c-1bee6d848af0" ma:fieldId="{ae988adf-4e81-4ae4-95e8-a146d7409465}" ma:sspId="1d297c32-e349-4b6d-b895-deec35520f0b" ma:termSetId="84c5b001-a021-41b2-9608-e8b90a27b6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Global taxonomikolumn" ma:hidden="true" ma:list="{2737cfc7-f61b-4a6f-8442-93074637cda6}" ma:internalName="TaxCatchAll" ma:showField="CatchAllData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Global taxonomikolumn1" ma:hidden="true" ma:list="{2737cfc7-f61b-4a6f-8442-93074637cda6}" ma:internalName="TaxCatchAllLabel" ma:readOnly="true" ma:showField="CatchAllDataLabel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0ce8e00bb4745a08251a513d6944fa1" ma:index="13" nillable="true" ma:taxonomy="true" ma:internalName="e0ce8e00bb4745a08251a513d6944fa1" ma:taxonomyFieldName="MSB_DocumentType" ma:displayName="Handlingstyp" ma:fieldId="{e0ce8e00-bb47-45a0-8251-a513d6944fa1}" ma:sspId="1d297c32-e349-4b6d-b895-deec35520f0b" ma:termSetId="e3c19ec3-4bda-47fb-b9f4-9ecf798a87b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SB_RecordId" ma:index="15" nillable="true" ma:displayName="Diarienummer" ma:internalName="MSB_RecordId">
      <xsd:simpleType>
        <xsd:restriction base="dms:Text"/>
      </xsd:simple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81675D-BD33-48E7-8ED0-3FB9DB889C02}">
  <ds:schemaRefs>
    <ds:schemaRef ds:uri="http://schemas.openxmlformats.org/package/2006/metadata/core-properties"/>
    <ds:schemaRef ds:uri="279630f5-4588-4446-8067-1140693f53ed"/>
    <ds:schemaRef ds:uri="afa7482c-d655-474e-bb6b-702d3688f345"/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5E670A9-BD56-46F9-AFC3-E47DF4459D0A}"/>
</file>

<file path=customXml/itemProps3.xml><?xml version="1.0" encoding="utf-8"?>
<ds:datastoreItem xmlns:ds="http://schemas.openxmlformats.org/officeDocument/2006/customXml" ds:itemID="{B051B74F-55F0-4C35-9815-CFF6288581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svenska</Template>
  <TotalTime>86</TotalTime>
  <Words>65</Words>
  <Application>Microsoft Office PowerPoint</Application>
  <PresentationFormat>Bredbild</PresentationFormat>
  <Paragraphs>20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Century Gothic</vt:lpstr>
      <vt:lpstr>Garamond</vt:lpstr>
      <vt:lpstr>Myndigheten för civilt försvar vit</vt:lpstr>
      <vt:lpstr>PPT MCF_Ny</vt:lpstr>
      <vt:lpstr>Diskussionsuppgift</vt:lpstr>
      <vt:lpstr>Diskussionsuppgift</vt:lpstr>
    </vt:vector>
  </TitlesOfParts>
  <Company>Myndigheten för civilt försvar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Pardiskussion</dc:title>
  <dc:creator>Berlin Eklund Hjalmar Praktikant</dc:creator>
  <cp:lastModifiedBy>hjabe@msb.local</cp:lastModifiedBy>
  <cp:revision>1</cp:revision>
  <dcterms:created xsi:type="dcterms:W3CDTF">2026-01-09T10:03:48Z</dcterms:created>
  <dcterms:modified xsi:type="dcterms:W3CDTF">2026-05-20T07:59:45Z</dcterms:modified>
  <cp:version>2025-09-30 - 1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0x0101008239AB5D3D2647B580F011DA2F3561110100AF9E8DF8B335BE4491CC47897D96776F</vt:lpwstr>
  </property>
  <property fmtid="{D5CDD505-2E9C-101B-9397-08002B2CF9AE}" pid="3" name="MSB_SiteBusinessProcess">
    <vt:lpwstr>1;#Standard|42db7290-f92b-446b-999c-1bee6d848af0</vt:lpwstr>
  </property>
  <property fmtid="{D5CDD505-2E9C-101B-9397-08002B2CF9AE}" pid="4" name="MSB_DocumentType">
    <vt:lpwstr/>
  </property>
</Properties>
</file>