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23"/>
  </p:notesMasterIdLst>
  <p:sldIdLst>
    <p:sldId id="274" r:id="rId10"/>
    <p:sldId id="641" r:id="rId11"/>
    <p:sldId id="267" r:id="rId12"/>
    <p:sldId id="269" r:id="rId13"/>
    <p:sldId id="297" r:id="rId14"/>
    <p:sldId id="639" r:id="rId15"/>
    <p:sldId id="271" r:id="rId16"/>
    <p:sldId id="273" r:id="rId17"/>
    <p:sldId id="277" r:id="rId18"/>
    <p:sldId id="278" r:id="rId19"/>
    <p:sldId id="640" r:id="rId20"/>
    <p:sldId id="279" r:id="rId21"/>
    <p:sldId id="283"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bild" id="{93033C9F-C4FC-404C-BDB8-CC9ECB500C2E}">
          <p14:sldIdLst>
            <p14:sldId id="274"/>
            <p14:sldId id="641"/>
            <p14:sldId id="267"/>
          </p14:sldIdLst>
        </p14:section>
        <p14:section name="Introduktion" id="{93B84E70-85C0-4E03-9DD0-A58722586901}">
          <p14:sldIdLst>
            <p14:sldId id="269"/>
            <p14:sldId id="297"/>
            <p14:sldId id="639"/>
            <p14:sldId id="271"/>
            <p14:sldId id="273"/>
          </p14:sldIdLst>
        </p14:section>
        <p14:section name="Forum för ordinarie och stärkt samverkan" id="{4BCEC4D8-11C8-4817-878C-D255402B9BA3}">
          <p14:sldIdLst>
            <p14:sldId id="277"/>
            <p14:sldId id="278"/>
          </p14:sldIdLst>
        </p14:section>
        <p14:section name="Arbetssätt och förhållningssätt" id="{5C47565A-435D-4781-9F4C-35822C155047}">
          <p14:sldIdLst>
            <p14:sldId id="640"/>
            <p14:sldId id="279"/>
          </p14:sldIdLst>
        </p14:section>
        <p14:section name="Vill du veta mer?" id="{8D415D03-2A74-4976-9A52-F9F39923C5F3}">
          <p14:sldIdLst>
            <p14:sldId id="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 id="2" name="Öhman Johanna" initials="ÖJ" lastIdx="4" clrIdx="1">
    <p:extLst>
      <p:ext uri="{19B8F6BF-5375-455C-9EA6-DF929625EA0E}">
        <p15:presenceInfo xmlns:p15="http://schemas.microsoft.com/office/powerpoint/2012/main" userId="S-1-5-21-466509168-1772936955-2901788264-3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7" autoAdjust="0"/>
    <p:restoredTop sz="92443" autoAdjust="0"/>
  </p:normalViewPr>
  <p:slideViewPr>
    <p:cSldViewPr snapToGrid="0" showGuides="1">
      <p:cViewPr varScale="1">
        <p:scale>
          <a:sx n="154" d="100"/>
          <a:sy n="154" d="100"/>
        </p:scale>
        <p:origin x="263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2025-09-25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3</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13</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sv-SE" sz="1200" b="1" i="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Inriktning och samordning vid samhällsstörningar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Omvärldsläget ställer krav på vidareutvecklad förmåga till ledning och samverkan vid samhällsstörningar i fredstid och under höjd beredskap. </a:t>
            </a:r>
            <a:r>
              <a:rPr kumimoji="0" lang="sv-SE" sz="1200" b="0" i="0" u="none" strike="noStrike" kern="1200" cap="none" spc="0" normalizeH="0" baseline="0" noProof="0" dirty="0">
                <a:ln>
                  <a:noFill/>
                </a:ln>
                <a:solidFill>
                  <a:srgbClr val="FF0000"/>
                </a:solidFill>
                <a:effectLst/>
                <a:uLnTx/>
                <a:uFillTx/>
                <a:ea typeface="Garamond" panose="02020404030301010803" pitchFamily="18" charset="0"/>
                <a:cs typeface="Times New Roman" panose="02020603050405020304" pitchFamily="18" charset="0"/>
              </a:rPr>
              <a:t>Det ställer krav </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på central nivå där statliga myndigheter med ansvar för olika områden effektivt förväntas nå inriktning och samordning i hanteringen av samhällsstörningar. Arbetssätten ska kunna möta högt ställda krav på bland annat operativt tempo, beslutsfattande, informationsdelning, sekretess och kriskommunikation.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Ett steg i att vidareutveckla förmågan till ledning och samverkan är att </a:t>
            </a:r>
            <a:r>
              <a:rPr kumimoji="0" lang="sv-SE" sz="1200" b="1"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beskriva</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i en modell</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i tvärsektoriella frågor. MSB har en stödjande och pådrivande roll vad gäller inriktning och samordning i de tvärsektoriella frågorna.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är en tillämpning av</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Ramverket gemensamma grunder för ledning och samverkan på central nivå.</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 består av:</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en struktur för samverkan mellan beredskapsmyndigheter</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na</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på tre nivåer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arbetssätt för att åstadkomma inriktning och samordning, samt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viktiga förhållningssätt som ska vägleda arbetet med inriktning och samordning.  </a:t>
            </a:r>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rgbClr val="FF0000"/>
                </a:solidFill>
                <a:effectLst/>
                <a:latin typeface="+mn-lt"/>
                <a:ea typeface="+mn-ea"/>
                <a:cs typeface="+mn-cs"/>
              </a:rPr>
              <a:t>Principerna togs fram i samverkan mellan MSB och 10+6 genom dialoger i Genomförandegruppen/XCB vid två tillfällen under 2023-2024 och har varit vägledande under projektarbetets gång.</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En tydlig slutsats i dialogerna hittills är att vi ska </a:t>
            </a:r>
            <a:r>
              <a:rPr lang="sv-SE" sz="1200" u="sng" kern="1200" dirty="0">
                <a:solidFill>
                  <a:schemeClr val="tx1"/>
                </a:solidFill>
                <a:effectLst/>
                <a:latin typeface="+mn-lt"/>
                <a:ea typeface="+mn-ea"/>
                <a:cs typeface="+mn-cs"/>
              </a:rPr>
              <a:t>bygga vidare på det som redan fungerar idag</a:t>
            </a:r>
            <a:r>
              <a:rPr lang="sv-SE" sz="1200" kern="1200" dirty="0">
                <a:solidFill>
                  <a:schemeClr val="tx1"/>
                </a:solidFill>
                <a:effectLst/>
                <a:latin typeface="+mn-lt"/>
                <a:ea typeface="+mn-ea"/>
                <a:cs typeface="+mn-cs"/>
              </a:rPr>
              <a:t> och samtidigt </a:t>
            </a:r>
            <a:r>
              <a:rPr lang="sv-SE" sz="1200" u="sng" kern="1200" dirty="0">
                <a:solidFill>
                  <a:schemeClr val="tx1"/>
                </a:solidFill>
                <a:effectLst/>
                <a:latin typeface="+mn-lt"/>
                <a:ea typeface="+mn-ea"/>
                <a:cs typeface="+mn-cs"/>
              </a:rPr>
              <a:t>tydliggöra strukturen</a:t>
            </a:r>
            <a:r>
              <a:rPr lang="sv-SE" sz="1200" kern="1200" dirty="0">
                <a:solidFill>
                  <a:schemeClr val="tx1"/>
                </a:solidFill>
                <a:effectLst/>
                <a:latin typeface="+mn-lt"/>
                <a:ea typeface="+mn-ea"/>
                <a:cs typeface="+mn-cs"/>
              </a:rPr>
              <a:t> för aktörerna inom civil beredskap. MSB uppfattar också, utifrån responsen på arbetet hittills, att den etablerade grundstrukturen är accepterad och kan ligga till grund för fortsatt utveckling.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sz="1200" kern="1200" dirty="0">
                <a:solidFill>
                  <a:schemeClr val="tx1"/>
                </a:solidFill>
                <a:effectLst/>
                <a:latin typeface="+mn-lt"/>
                <a:ea typeface="+mn-ea"/>
                <a:cs typeface="+mn-cs"/>
              </a:rPr>
              <a:t>Vi drar också</a:t>
            </a:r>
            <a:r>
              <a:rPr lang="sv-SE" sz="1200" kern="1200" baseline="0" dirty="0">
                <a:solidFill>
                  <a:schemeClr val="tx1"/>
                </a:solidFill>
                <a:effectLst/>
                <a:latin typeface="+mn-lt"/>
                <a:ea typeface="+mn-ea"/>
                <a:cs typeface="+mn-cs"/>
              </a:rPr>
              <a:t> slutsatsen att en </a:t>
            </a:r>
            <a:r>
              <a:rPr lang="sv-SE" sz="1200" kern="1200" dirty="0">
                <a:solidFill>
                  <a:schemeClr val="tx1"/>
                </a:solidFill>
                <a:effectLst/>
                <a:latin typeface="+mn-lt"/>
                <a:ea typeface="+mn-ea"/>
                <a:cs typeface="+mn-cs"/>
              </a:rPr>
              <a:t>formalisering och ett tydliggörande av strukturen för samordning på nationell nivå är efterfrågad. Den återkoppling vi får från er som deltar i den regelbundna operativa samverkan är – det fungerar! Gör detta känt!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det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inte finns </a:t>
            </a:r>
            <a:r>
              <a:rPr lang="sv-SE" sz="1200" dirty="0">
                <a:effectLst/>
                <a:latin typeface="Garamond" panose="02020404030301010803" pitchFamily="18" charset="0"/>
                <a:ea typeface="Garamond" panose="02020404030301010803" pitchFamily="18" charset="0"/>
                <a:cs typeface="Times New Roman" panose="02020603050405020304" pitchFamily="18" charset="0"/>
              </a:rPr>
              <a:t>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etablerad beskrivning av hur samordning mellan myndigheter på central nivå går till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och att MSB:s roll i denna samordning av många upplevs otydlig, har i många år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hindrat nödvändig utveckling. </a:t>
            </a:r>
            <a:b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br>
            <a:endPar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latin typeface="Garamond" panose="02020404030301010803" pitchFamily="18" charset="0"/>
                <a:ea typeface="Garamond" panose="02020404030301010803" pitchFamily="18" charset="0"/>
                <a:cs typeface="Times New Roman" panose="02020603050405020304" pitchFamily="18" charset="0"/>
              </a:rPr>
              <a:t>Arbetet med att beskriva en modell handlar om att i text och bild tydliggöra hur myndigheter på central nivå, genom MSB:s stöd, når inriktning och samordning inför och under samhällsstörningar. Arbetet fokuserades inledningsvis på att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sortera och omhänderta de behov som i projektet Gemensamma grunder vidareutvecklings (GGV) grundläggande behovsanalys berörde central och nationell nivå</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
            </a:r>
          </a:p>
          <a:p>
            <a:pPr marL="0" indent="0">
              <a:lnSpc>
                <a:spcPct val="107000"/>
              </a:lnSpc>
              <a:spcAft>
                <a:spcPts val="800"/>
              </a:spcAft>
              <a:buFont typeface="Arial" panose="020B0604020202020204" pitchFamily="34" charset="0"/>
              <a:buNone/>
            </a:pPr>
            <a:endPar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Under våren 2023 bedrevs arbetet som en del av GD:s uppdrag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kopplat till pågående diskussioner i myndighetschefskretsen,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reda ut hur sektorsansvar ska möta geografiskt områdesansvar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Sedan hösten 2023 bedrivs arbetet som ett delprojekt inom ramen för inom ramen för GGV-projektet och modellen utgör en </a:t>
            </a:r>
            <a:r>
              <a:rPr lang="sv-SE" sz="1200" i="1"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tillämpning</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 Ramverkets konceptuella grund, arbetssätt och förhållningssätt</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21B07-CC3F-411A-8212-4275DBC3AA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4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200"/>
              </a:spcAft>
            </a:pPr>
            <a:r>
              <a:rPr lang="sv-SE" sz="18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Inför och vid samhällsstörningar finns en mängd aktiva samverkanssystem som agerar parallellt och interaktiva ”modellbeskrivningar” över samverkanssystem finns redan både på regional nivå och i vissa beredskapssektorer. Här fokuserar vi på den centrala nivån och utifrån ett tvärsektoriellt perspektiv.</a:t>
            </a:r>
          </a:p>
          <a:p>
            <a:pPr>
              <a:lnSpc>
                <a:spcPct val="107000"/>
              </a:lnSpc>
              <a:spcBef>
                <a:spcPts val="1200"/>
              </a:spcBef>
              <a:spcAft>
                <a:spcPts val="200"/>
              </a:spcAft>
            </a:pPr>
            <a:endPar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Modellen beskriver en struktur för samverkan i tre nivåer</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Under samhällsstörningar verkar beredskapsmyndigheter på central nivå inom ramen för regeringens övergripande ledning och genomför nödvändiga åtgärder. I detta förväntas myndigheterna samverka med varandra. Myndigheterna samverkar på tre gemensamma organisatoriska nivåer: myndighetschefsnivå, inriktande nivå och samordnande nivå.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MSB är sammankallande aktör </a:t>
            </a:r>
            <a:r>
              <a:rPr lang="sv-SE" sz="1800" dirty="0">
                <a:effectLst/>
                <a:latin typeface="Garamond" panose="02020404030301010803" pitchFamily="18" charset="0"/>
                <a:ea typeface="Garamond" panose="02020404030301010803" pitchFamily="18" charset="0"/>
                <a:cs typeface="Times New Roman" panose="02020603050405020304" pitchFamily="18" charset="0"/>
              </a:rPr>
              <a:t>för den samverkan och informationsdelning som sker kontinuerligt på de tre nivåerna enligt en regelbunden operativ rytm.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7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Arbetssätt för att åstadkomma inriktning och samordning</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samverkan som sker på alla nivåer inför och under samhällsstörningar kan delas upp i regelbunden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ordinarie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enligt fasta rutiner och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stärkt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sker när det finns särskilda behov av inriktning och samordning och därmed nya och förstärkta arbetssätt. Genom att tillämpa arbetsformer som är skalbara över hela hotskalan undviks osäkerhet och fördröjningar i omslagspunkter från vardag till kris eller höjd beredskap.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0" dirty="0">
                <a:effectLst/>
                <a:latin typeface="Garamond" panose="02020404030301010803" pitchFamily="18" charset="0"/>
                <a:ea typeface="Garamond" panose="02020404030301010803" pitchFamily="18" charset="0"/>
                <a:cs typeface="Times New Roman" panose="02020603050405020304" pitchFamily="18" charset="0"/>
              </a:rPr>
              <a:t>Målgruppen är beredskapsmyndigheter, men samverkansstrukturen är situationsanpassad vid stärkt samverkan. ”Situationsanpassad” kan betyda både andra aktörer än beredskapsmyndigheter (såsom branschorganisationer, ideella organisationer och företag osv.) och större och mindre konstellationer av aktörer.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90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7D73-4B49-8B00-CAD4-B7418D9649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B4C142-24DF-B4C5-619A-05BD7C131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8BAC77-1EFA-C569-E45E-FFFD7F400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Ordinarie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är grunden för det aktörsgemensamma arbetet med inriktning och samordning. Denna samverkan sker inför och under samhällsstörningar i fredstid och under höjd beredskap, i fasta konstellationer enligt en fastställd, regelbunden rytm. Ordinarie samverkan handlar om att dela information, stämma av kring aktuellt läge, rapportera avvikelser och identifiera risker. På så vis skapas förutsättningar för ett tidigt och proaktivt agerande. De kontakter och den tillit som behövs vid samhällsstörningar skapas i vardagen. </a:t>
            </a:r>
            <a:br>
              <a:rPr lang="sv-SE" sz="1800" dirty="0">
                <a:effectLst/>
                <a:latin typeface="Garamond" panose="02020404030301010803" pitchFamily="18" charset="0"/>
                <a:ea typeface="Garamond" panose="02020404030301010803" pitchFamily="18" charset="0"/>
                <a:cs typeface="Times New Roman" panose="02020603050405020304" pitchFamily="18" charset="0"/>
              </a:rPr>
            </a:b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omfattar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den skriftliga lägesrapporteringen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regelbundet, en gång per månad, begär in från länsstyrelser och sektorsansvariga myndigheter. Syftet med lägesrapporteringen är att upprätthålla en normalbild och tidigt upptäcka behov av åtgärder. Rapporteringen används för att upprätthålla en nationell samlad lägesbild som rapporteras en gång per månad till Regeringskansliet.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inför och vid samhällsstörningar i fredstid och under höjd beredskap omfattar också de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regelbundna samverkansforum för den sammanhängande planeringen av civilt försvar och totalförsvar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kallar beredskapsmyndigheter till på de tre gemensamma organisatoriska nivåerna för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Bilden illustrerar aktuella mötesforum.</a:t>
            </a:r>
          </a:p>
          <a:p>
            <a:endParaRPr lang="sv-SE" dirty="0"/>
          </a:p>
        </p:txBody>
      </p:sp>
      <p:sp>
        <p:nvSpPr>
          <p:cNvPr id="4" name="Platshållare för bildnummer 3">
            <a:extLst>
              <a:ext uri="{FF2B5EF4-FFF2-40B4-BE49-F238E27FC236}">
                <a16:creationId xmlns:a16="http://schemas.microsoft.com/office/drawing/2014/main" id="{CF33917C-5705-C758-0164-58FBD7080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82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40D8-7AF7-F9B2-21CD-6879E92AAB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5F31219-93E8-2D61-C8FB-09ACD74E41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B81E64-80FA-E2B4-831C-3C34F92A7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Stärkt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När den ordinarie samverkan inte räcker till för att lösa aktuella behov av aktörsgemensam inriktning och samordning behövs stärkt samverkan. Stärkt samverkan är tillfällig och sker i ett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situationsanpassat</a:t>
            </a:r>
            <a:r>
              <a:rPr lang="sv-SE" sz="1800" dirty="0">
                <a:effectLst/>
                <a:latin typeface="Garamond" panose="02020404030301010803" pitchFamily="18" charset="0"/>
                <a:ea typeface="Garamond" panose="02020404030301010803" pitchFamily="18" charset="0"/>
                <a:cs typeface="Times New Roman" panose="02020603050405020304" pitchFamily="18" charset="0"/>
              </a:rPr>
              <a:t> format och med situationsanpassade arbetssätt. Den stärkta samverkan kompletterar den ordinarie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Stärkt samverkan kan behövas exempelvis i mer ansträngda situationer vid samhällsstörningar i fredstid och under höjd beredskap då grundläggande skyddsvärden hotas och det finns många gemensamma utmaningar som behöver hanteras effektivt på central nivå. Stärkt samverkan kan också behövas för att det, kopplat till en viss situation eller fråga, uppstår mer specifika behov av inriktning och samordning som mer effektivt hanteras vid sidan av den ordinarie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stärkta samverkan utformas utifrån behoven och kan inkludera både tidigare använda och helt nya arbetssätt som bedöms effektiva i den aktuella situationen. Den stärkta samverkan kan omfatta en mer situationsanpassad skriftlig rapportering, utöver den regelbundna lägesrapporteringen, till MSB och ett mer riktat arbete med att ta fram samlade lägesbilder. 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Nationella samlade lägesbilden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tar fram vid samhällsstörningar är en del av stärkt samverkan. Den stärkta samverkan inkluderar också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situationsanpassade operativa forum</a:t>
            </a:r>
            <a:r>
              <a:rPr lang="sv-SE" sz="1800" dirty="0">
                <a:effectLst/>
                <a:latin typeface="Garamond" panose="02020404030301010803" pitchFamily="18" charset="0"/>
                <a:ea typeface="Garamond" panose="02020404030301010803" pitchFamily="18" charset="0"/>
                <a:cs typeface="Times New Roman" panose="02020603050405020304" pitchFamily="18" charset="0"/>
              </a:rPr>
              <a:t>. När det finns specifika problem att lösa och läget är mer ansträngt kan de närmast berörda aktörerna behöva samlas för att komma överens om inriktning och hur man tillsammans ska hantera situationen så effektivt som möjligt. I dessa situationer behöver det finnas en flexibilitet att föra dialog och samverka i anpassade konstellationer. Det aktörsgemensamma arbetet behöver ske genom vad som kan beskrivas som 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inriktnings- och samordningsfunktion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 arbetssätten för stärkt samverkan kan det också ingå att MSB skickar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samverkanspersoner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till en annan myndighet vars ansvarsområde är mer omedelbart berört av en pågående samhällsstörning. En samverkansperson kan beskrivas som MSB:s förlängda arm på plats nära krishanteringsarbetet hos den myndighet som har ett stort ansvar vid samhällsstörningen.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Enklare avstämningar och bilaterala kontakter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mellan MSB och ansvariga myndigheter är också viktiga arbetssätt i stärkt samverkan. </a:t>
            </a:r>
          </a:p>
          <a:p>
            <a:endParaRPr lang="sv-SE" dirty="0"/>
          </a:p>
        </p:txBody>
      </p:sp>
      <p:sp>
        <p:nvSpPr>
          <p:cNvPr id="4" name="Platshållare för bildnummer 3">
            <a:extLst>
              <a:ext uri="{FF2B5EF4-FFF2-40B4-BE49-F238E27FC236}">
                <a16:creationId xmlns:a16="http://schemas.microsoft.com/office/drawing/2014/main" id="{D64B7820-AFEE-0FDE-DC79-3F0CA91E4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1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förhållningssätt och arbetssätt som förs fram i ramverket för ledning och samverkan tillämpas i modellen och är giltiga både i ordinarie och stärkt samverkan. Förhållningssätten är också viktiga i den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sammanhängande planeringen av civilt försvar och totalförsvar.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Tillämpningen av arbetssätt och förhållningssätt handlar om att vi tillsammans ska komma fram till vad vi står inför och sen kunna komma överens om vad det är vi ska göra för att hantera en händelse, eller förbereda oss för civilt försvar och totalförsvar.</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Angående förhållningsätten: </a:t>
            </a:r>
            <a:r>
              <a:rPr lang="sv-SE" b="1" dirty="0"/>
              <a:t>Beakta ledarskap i det aktörsgemensamma sammanhanget </a:t>
            </a:r>
            <a:r>
              <a:rPr lang="sv-SE" b="0" dirty="0"/>
              <a:t>likväl som </a:t>
            </a:r>
            <a:r>
              <a:rPr lang="sv-SE" b="1" dirty="0"/>
              <a:t>professionalisering av nyckelroller </a:t>
            </a:r>
            <a:r>
              <a:rPr lang="sv-SE" b="0" dirty="0"/>
              <a:t>kopplat till förhållningssätt och arbetssätt i modellen.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97E8-73BF-4E1E-BC7D-ECEC95EEB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65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Den här bilden beskriver </a:t>
            </a:r>
            <a:r>
              <a:rPr lang="sv-SE" b="1" dirty="0"/>
              <a:t>informationsflödet</a:t>
            </a:r>
            <a:r>
              <a:rPr lang="sv-SE" b="0" dirty="0"/>
              <a:t> i modellen och även hur de olika nivåerna behöver ha en </a:t>
            </a:r>
            <a:r>
              <a:rPr lang="sv-SE" b="1" dirty="0"/>
              <a:t>operativ rytm och struktur för hur frågor och ärenden hanteras </a:t>
            </a:r>
            <a:r>
              <a:rPr lang="sv-SE" b="0" dirty="0"/>
              <a:t>på varje nivå. Detta för att det ska vara tydligt vilka frågor som kan hanteras på respektive nivå och vad som behöver skickas upp till en högre nivå för avdömning, beslut och inriktningar. Informationsflödet behöver flöda </a:t>
            </a:r>
            <a:r>
              <a:rPr lang="sv-SE" b="1" dirty="0"/>
              <a:t>mellan nivåerna samt ut till andra nivåer </a:t>
            </a:r>
            <a:r>
              <a:rPr lang="sv-SE" b="0" dirty="0"/>
              <a:t>i beredskapssystemet och till näringslivsaktörer för att hanteringen ska bygga på förhållningssätten helhetssyn, perspektivförståelse, </a:t>
            </a:r>
            <a:r>
              <a:rPr lang="sv-SE" b="0" dirty="0" err="1"/>
              <a:t>inlyssnade</a:t>
            </a:r>
            <a:r>
              <a:rPr lang="sv-SE" b="0" dirty="0"/>
              <a:t> och aktiv kommunikation samt medvetet beslutsfattande.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E0666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E06666"/>
                </a:solidFill>
              </a:rPr>
              <a:t>Sambandsplanering (förberedda och kända sambandsvägar liksom reservsamband) </a:t>
            </a:r>
            <a:r>
              <a:rPr lang="sv-SE" sz="1200" dirty="0">
                <a:solidFill>
                  <a:srgbClr val="E06666"/>
                </a:solidFill>
              </a:rPr>
              <a:t>behövs för rapportering, informationsdelning liksom för alla forum i den här modellen.</a:t>
            </a:r>
          </a:p>
          <a:p>
            <a:endParaRPr lang="sv-SE" sz="1200" dirty="0">
              <a:solidFill>
                <a:srgbClr val="E06666"/>
              </a:solidFill>
            </a:endParaRPr>
          </a:p>
          <a:p>
            <a:endParaRPr lang="sv-SE" sz="1200" dirty="0">
              <a:solidFill>
                <a:srgbClr val="E06666"/>
              </a:solidFill>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97E8-73BF-4E1E-BC7D-ECEC95EEB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01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7.svg"/><Relationship Id="rId2" Type="http://schemas.openxmlformats.org/officeDocument/2006/relationships/notesSlide" Target="../notesSlides/notesSlide7.xml"/><Relationship Id="rId16" Type="http://schemas.openxmlformats.org/officeDocument/2006/relationships/image" Target="../media/image47.svg"/><Relationship Id="rId1" Type="http://schemas.openxmlformats.org/officeDocument/2006/relationships/slideLayout" Target="../slideLayouts/slideLayout26.xml"/><Relationship Id="rId6" Type="http://schemas.openxmlformats.org/officeDocument/2006/relationships/image" Target="../media/image43.svg"/><Relationship Id="rId11" Type="http://schemas.openxmlformats.org/officeDocument/2006/relationships/image" Target="../media/image36.png"/><Relationship Id="rId5" Type="http://schemas.openxmlformats.org/officeDocument/2006/relationships/image" Target="../media/image42.png"/><Relationship Id="rId15" Type="http://schemas.openxmlformats.org/officeDocument/2006/relationships/image" Target="../media/image46.png"/><Relationship Id="rId10" Type="http://schemas.openxmlformats.org/officeDocument/2006/relationships/image" Target="../media/image6.svg"/><Relationship Id="rId4" Type="http://schemas.openxmlformats.org/officeDocument/2006/relationships/image" Target="../media/image41.svg"/><Relationship Id="rId9" Type="http://schemas.openxmlformats.org/officeDocument/2006/relationships/image" Target="../media/image5.png"/><Relationship Id="rId14"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3.png"/><Relationship Id="rId21" Type="http://schemas.openxmlformats.org/officeDocument/2006/relationships/image" Target="../media/image58.png"/><Relationship Id="rId7" Type="http://schemas.openxmlformats.org/officeDocument/2006/relationships/image" Target="../media/image11.png"/><Relationship Id="rId12" Type="http://schemas.openxmlformats.org/officeDocument/2006/relationships/image" Target="../media/image37.svg"/><Relationship Id="rId17" Type="http://schemas.openxmlformats.org/officeDocument/2006/relationships/image" Target="../media/image54.png"/><Relationship Id="rId2" Type="http://schemas.openxmlformats.org/officeDocument/2006/relationships/notesSlide" Target="../notesSlides/notesSlide9.xml"/><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26.xml"/><Relationship Id="rId6" Type="http://schemas.openxmlformats.org/officeDocument/2006/relationships/image" Target="../media/image10.svg"/><Relationship Id="rId11"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52.png"/><Relationship Id="rId10" Type="http://schemas.openxmlformats.org/officeDocument/2006/relationships/image" Target="../media/image6.svg"/><Relationship Id="rId19" Type="http://schemas.openxmlformats.org/officeDocument/2006/relationships/image" Target="../media/image56.pn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51.svg"/><Relationship Id="rId22" Type="http://schemas.openxmlformats.org/officeDocument/2006/relationships/image" Target="../media/image59.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msb.se/sv/amnesomraden/krisberedskap--civilt-forsvar/samverkan-och-ledning/" TargetMode="External"/><Relationship Id="rId7" Type="http://schemas.openxmlformats.org/officeDocument/2006/relationships/hyperlink" Target="https://www.msb.se/sv/publikationer/aktorsgemensamt-arbete--process-for-aktorsgemensam-inriktning-och-samord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sb.se/sv/publikationer/forhallningssatt-for-effektiv-hantering-av-samhallsstorningar/" TargetMode="External"/><Relationship Id="rId5" Type="http://schemas.openxmlformats.org/officeDocument/2006/relationships/hyperlink" Target="https://www.msb.se/contentassets/359585e86aff4053a429d8f05bdf9206/pm-inriktning-och-samordning-pa-central-niva.pdf" TargetMode="External"/><Relationship Id="rId4" Type="http://schemas.openxmlformats.org/officeDocument/2006/relationships/image" Target="../media/image60.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6.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27.svg"/><Relationship Id="rId20" Type="http://schemas.openxmlformats.org/officeDocument/2006/relationships/image" Target="../media/image31.svg"/><Relationship Id="rId29"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7.sv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6.png"/><Relationship Id="rId30"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7.svg"/><Relationship Id="rId2" Type="http://schemas.openxmlformats.org/officeDocument/2006/relationships/notesSlide" Target="../notesSlides/notesSlide6.xml"/><Relationship Id="rId16" Type="http://schemas.openxmlformats.org/officeDocument/2006/relationships/image" Target="../media/image47.svg"/><Relationship Id="rId1" Type="http://schemas.openxmlformats.org/officeDocument/2006/relationships/slideLayout" Target="../slideLayouts/slideLayout26.xml"/><Relationship Id="rId6" Type="http://schemas.openxmlformats.org/officeDocument/2006/relationships/image" Target="../media/image43.svg"/><Relationship Id="rId11" Type="http://schemas.openxmlformats.org/officeDocument/2006/relationships/image" Target="../media/image36.png"/><Relationship Id="rId5" Type="http://schemas.openxmlformats.org/officeDocument/2006/relationships/image" Target="../media/image42.png"/><Relationship Id="rId15" Type="http://schemas.openxmlformats.org/officeDocument/2006/relationships/image" Target="../media/image46.png"/><Relationship Id="rId10" Type="http://schemas.openxmlformats.org/officeDocument/2006/relationships/image" Target="../media/image6.svg"/><Relationship Id="rId4" Type="http://schemas.openxmlformats.org/officeDocument/2006/relationships/image" Target="../media/image41.svg"/><Relationship Id="rId9" Type="http://schemas.openxmlformats.org/officeDocument/2006/relationships/image" Target="../media/image5.png"/><Relationship Id="rId1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3063813"/>
            <a:ext cx="9144000" cy="1155102"/>
          </a:xfrm>
        </p:spPr>
        <p:txBody>
          <a:bodyPr/>
          <a:lstStyle/>
          <a:p>
            <a:r>
              <a:rPr lang="sv-SE" dirty="0"/>
              <a:t>Modell för inriktning och samordning på central nivå</a:t>
            </a:r>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07BA-C128-421E-60FD-EFC7A5E7F0C6}"/>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FA57BF36-FED1-D6C8-AC89-BB6E53BA9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7FB74FD7-DD49-9473-742D-6F72CBBA86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0625" y="5067920"/>
            <a:ext cx="9338970" cy="1347869"/>
          </a:xfrm>
          <a:prstGeom prst="rect">
            <a:avLst/>
          </a:prstGeom>
        </p:spPr>
      </p:pic>
      <p:pic>
        <p:nvPicPr>
          <p:cNvPr id="12" name="Bild 11">
            <a:extLst>
              <a:ext uri="{FF2B5EF4-FFF2-40B4-BE49-F238E27FC236}">
                <a16:creationId xmlns:a16="http://schemas.microsoft.com/office/drawing/2014/main" id="{C40597E9-A0A1-E1C8-BFA1-40F7460722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3740"/>
            <a:ext cx="9312032" cy="1546106"/>
          </a:xfrm>
          <a:prstGeom prst="rect">
            <a:avLst/>
          </a:prstGeom>
        </p:spPr>
      </p:pic>
      <p:sp>
        <p:nvSpPr>
          <p:cNvPr id="2" name="Rubrik 1">
            <a:extLst>
              <a:ext uri="{FF2B5EF4-FFF2-40B4-BE49-F238E27FC236}">
                <a16:creationId xmlns:a16="http://schemas.microsoft.com/office/drawing/2014/main" id="{43FFED40-7A64-6E80-4A13-F8E0BB5C8A96}"/>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588AEF87-9C5D-3AED-6AC4-5E41DF8671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C9E3CB4-D727-0321-929D-7DB408929E4C}"/>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91C09B81-B2DD-95AE-1E10-BD43676AD705}"/>
              </a:ext>
            </a:extLst>
          </p:cNvPr>
          <p:cNvSpPr txBox="1"/>
          <p:nvPr/>
        </p:nvSpPr>
        <p:spPr>
          <a:xfrm>
            <a:off x="4859478" y="2824812"/>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16" name="textruta 15">
            <a:extLst>
              <a:ext uri="{FF2B5EF4-FFF2-40B4-BE49-F238E27FC236}">
                <a16:creationId xmlns:a16="http://schemas.microsoft.com/office/drawing/2014/main" id="{68970BB7-8B1D-5F46-9A83-94CDE2CF6F94}"/>
              </a:ext>
            </a:extLst>
          </p:cNvPr>
          <p:cNvSpPr txBox="1"/>
          <p:nvPr/>
        </p:nvSpPr>
        <p:spPr>
          <a:xfrm>
            <a:off x="5220956" y="2663885"/>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pic>
        <p:nvPicPr>
          <p:cNvPr id="46" name="PIL-kort">
            <a:extLst>
              <a:ext uri="{FF2B5EF4-FFF2-40B4-BE49-F238E27FC236}">
                <a16:creationId xmlns:a16="http://schemas.microsoft.com/office/drawing/2014/main" id="{1ADB9660-D53A-17EE-FAF3-46EE3ACFD2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61" name="textruta 60">
            <a:extLst>
              <a:ext uri="{FF2B5EF4-FFF2-40B4-BE49-F238E27FC236}">
                <a16:creationId xmlns:a16="http://schemas.microsoft.com/office/drawing/2014/main" id="{35417B70-0322-EE16-D8CD-BD5ACCBF1C3B}"/>
              </a:ext>
            </a:extLst>
          </p:cNvPr>
          <p:cNvSpPr txBox="1"/>
          <p:nvPr/>
        </p:nvSpPr>
        <p:spPr>
          <a:xfrm>
            <a:off x="9151387" y="2025584"/>
            <a:ext cx="16080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sp>
        <p:nvSpPr>
          <p:cNvPr id="33" name="textruta 32">
            <a:extLst>
              <a:ext uri="{FF2B5EF4-FFF2-40B4-BE49-F238E27FC236}">
                <a16:creationId xmlns:a16="http://schemas.microsoft.com/office/drawing/2014/main" id="{E23485BF-8806-D977-DD0E-56782E773033}"/>
              </a:ext>
            </a:extLst>
          </p:cNvPr>
          <p:cNvSpPr txBox="1"/>
          <p:nvPr/>
        </p:nvSpPr>
        <p:spPr>
          <a:xfrm>
            <a:off x="5376447" y="412167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36" name="textruta 35">
            <a:extLst>
              <a:ext uri="{FF2B5EF4-FFF2-40B4-BE49-F238E27FC236}">
                <a16:creationId xmlns:a16="http://schemas.microsoft.com/office/drawing/2014/main" id="{2313A018-3168-F891-9FED-6C11FF8A16C0}"/>
              </a:ext>
            </a:extLst>
          </p:cNvPr>
          <p:cNvSpPr txBox="1"/>
          <p:nvPr/>
        </p:nvSpPr>
        <p:spPr>
          <a:xfrm>
            <a:off x="5406102" y="3946382"/>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37" name="textruta 36">
            <a:extLst>
              <a:ext uri="{FF2B5EF4-FFF2-40B4-BE49-F238E27FC236}">
                <a16:creationId xmlns:a16="http://schemas.microsoft.com/office/drawing/2014/main" id="{E48A1DED-05F4-2772-3ECB-0EAA073AF2FF}"/>
              </a:ext>
            </a:extLst>
          </p:cNvPr>
          <p:cNvSpPr txBox="1"/>
          <p:nvPr/>
        </p:nvSpPr>
        <p:spPr>
          <a:xfrm>
            <a:off x="4506017" y="55165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39" name="textruta 38">
            <a:extLst>
              <a:ext uri="{FF2B5EF4-FFF2-40B4-BE49-F238E27FC236}">
                <a16:creationId xmlns:a16="http://schemas.microsoft.com/office/drawing/2014/main" id="{82CD4344-1949-3F9E-3E2E-88B7271B787C}"/>
              </a:ext>
            </a:extLst>
          </p:cNvPr>
          <p:cNvSpPr txBox="1"/>
          <p:nvPr/>
        </p:nvSpPr>
        <p:spPr>
          <a:xfrm>
            <a:off x="5317937" y="535565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48" name="Rektangel med rundade hörn 47">
            <a:extLst>
              <a:ext uri="{FF2B5EF4-FFF2-40B4-BE49-F238E27FC236}">
                <a16:creationId xmlns:a16="http://schemas.microsoft.com/office/drawing/2014/main" id="{1089D186-8278-4E82-22CD-A17B449A2833}"/>
              </a:ext>
            </a:extLst>
          </p:cNvPr>
          <p:cNvSpPr/>
          <p:nvPr/>
        </p:nvSpPr>
        <p:spPr>
          <a:xfrm>
            <a:off x="1585384" y="5800379"/>
            <a:ext cx="1046408"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58" name="PIL-kort">
            <a:extLst>
              <a:ext uri="{FF2B5EF4-FFF2-40B4-BE49-F238E27FC236}">
                <a16:creationId xmlns:a16="http://schemas.microsoft.com/office/drawing/2014/main" id="{DBC08ADE-BF52-B678-1929-9A7BD58FF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DE60323C-7161-F56F-B198-28251C46F0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13" name="Rektangel med rundade hörn 12">
            <a:extLst>
              <a:ext uri="{FF2B5EF4-FFF2-40B4-BE49-F238E27FC236}">
                <a16:creationId xmlns:a16="http://schemas.microsoft.com/office/drawing/2014/main" id="{7A272C3C-446A-45D0-36EF-613465D24A2E}"/>
              </a:ext>
            </a:extLst>
          </p:cNvPr>
          <p:cNvSpPr/>
          <p:nvPr/>
        </p:nvSpPr>
        <p:spPr>
          <a:xfrm>
            <a:off x="1587522" y="4045232"/>
            <a:ext cx="1429374" cy="578921"/>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ruta 16">
            <a:extLst>
              <a:ext uri="{FF2B5EF4-FFF2-40B4-BE49-F238E27FC236}">
                <a16:creationId xmlns:a16="http://schemas.microsoft.com/office/drawing/2014/main" id="{D980051B-E817-5C7C-937A-B83CAD44C703}"/>
              </a:ext>
            </a:extLst>
          </p:cNvPr>
          <p:cNvSpPr txBox="1"/>
          <p:nvPr/>
        </p:nvSpPr>
        <p:spPr>
          <a:xfrm>
            <a:off x="1546800" y="4168029"/>
            <a:ext cx="14910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Chefsmöte civil beredskap (CCB) </a:t>
            </a:r>
          </a:p>
        </p:txBody>
      </p:sp>
      <p:sp>
        <p:nvSpPr>
          <p:cNvPr id="20" name="Rektangel med rundade hörn 19">
            <a:extLst>
              <a:ext uri="{FF2B5EF4-FFF2-40B4-BE49-F238E27FC236}">
                <a16:creationId xmlns:a16="http://schemas.microsoft.com/office/drawing/2014/main" id="{7B00C60D-F431-DCC4-C7C1-267B512675DB}"/>
              </a:ext>
            </a:extLst>
          </p:cNvPr>
          <p:cNvSpPr/>
          <p:nvPr/>
        </p:nvSpPr>
        <p:spPr>
          <a:xfrm>
            <a:off x="2219250" y="3351427"/>
            <a:ext cx="1302724"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med rundade hörn 22">
            <a:extLst>
              <a:ext uri="{FF2B5EF4-FFF2-40B4-BE49-F238E27FC236}">
                <a16:creationId xmlns:a16="http://schemas.microsoft.com/office/drawing/2014/main" id="{4A716E50-13E5-33B3-5622-50C5D9316652}"/>
              </a:ext>
            </a:extLst>
          </p:cNvPr>
          <p:cNvSpPr/>
          <p:nvPr/>
        </p:nvSpPr>
        <p:spPr>
          <a:xfrm>
            <a:off x="3112002" y="5871964"/>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ktangel med rundade hörn 31">
            <a:extLst>
              <a:ext uri="{FF2B5EF4-FFF2-40B4-BE49-F238E27FC236}">
                <a16:creationId xmlns:a16="http://schemas.microsoft.com/office/drawing/2014/main" id="{0F35AAB0-7CB1-8E00-3D5D-37F93F65DB2C}"/>
              </a:ext>
            </a:extLst>
          </p:cNvPr>
          <p:cNvSpPr/>
          <p:nvPr/>
        </p:nvSpPr>
        <p:spPr>
          <a:xfrm>
            <a:off x="5020139" y="5898444"/>
            <a:ext cx="1810552"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med rundade hörn 37">
            <a:extLst>
              <a:ext uri="{FF2B5EF4-FFF2-40B4-BE49-F238E27FC236}">
                <a16:creationId xmlns:a16="http://schemas.microsoft.com/office/drawing/2014/main" id="{AC64314F-2873-98AE-E82A-DBA2C5F8AFDB}"/>
              </a:ext>
            </a:extLst>
          </p:cNvPr>
          <p:cNvSpPr/>
          <p:nvPr/>
        </p:nvSpPr>
        <p:spPr>
          <a:xfrm>
            <a:off x="7610412" y="5853473"/>
            <a:ext cx="1121360"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ruta 39">
            <a:extLst>
              <a:ext uri="{FF2B5EF4-FFF2-40B4-BE49-F238E27FC236}">
                <a16:creationId xmlns:a16="http://schemas.microsoft.com/office/drawing/2014/main" id="{7A610B10-C1E3-45F5-B5E8-4E834D9CD48C}"/>
              </a:ext>
            </a:extLst>
          </p:cNvPr>
          <p:cNvSpPr txBox="1"/>
          <p:nvPr/>
        </p:nvSpPr>
        <p:spPr>
          <a:xfrm>
            <a:off x="7607165" y="5885686"/>
            <a:ext cx="1121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a:t>
            </a:r>
          </a:p>
        </p:txBody>
      </p:sp>
      <p:sp>
        <p:nvSpPr>
          <p:cNvPr id="41" name="Rektangel med rundade hörn 40">
            <a:extLst>
              <a:ext uri="{FF2B5EF4-FFF2-40B4-BE49-F238E27FC236}">
                <a16:creationId xmlns:a16="http://schemas.microsoft.com/office/drawing/2014/main" id="{6DFB8801-DE94-0D3D-95CA-ADF59B4EE72B}"/>
              </a:ext>
            </a:extLst>
          </p:cNvPr>
          <p:cNvSpPr/>
          <p:nvPr/>
        </p:nvSpPr>
        <p:spPr>
          <a:xfrm>
            <a:off x="9214360" y="5591145"/>
            <a:ext cx="1329876"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ruta 41">
            <a:extLst>
              <a:ext uri="{FF2B5EF4-FFF2-40B4-BE49-F238E27FC236}">
                <a16:creationId xmlns:a16="http://schemas.microsoft.com/office/drawing/2014/main" id="{217D09B5-111C-B58A-F4B5-29AB9237ECE6}"/>
              </a:ext>
            </a:extLst>
          </p:cNvPr>
          <p:cNvSpPr txBox="1"/>
          <p:nvPr/>
        </p:nvSpPr>
        <p:spPr>
          <a:xfrm>
            <a:off x="9151387" y="5611246"/>
            <a:ext cx="1434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a:t>
            </a:r>
          </a:p>
        </p:txBody>
      </p:sp>
      <p:sp>
        <p:nvSpPr>
          <p:cNvPr id="43" name="Rektangel med rundade hörn 42">
            <a:extLst>
              <a:ext uri="{FF2B5EF4-FFF2-40B4-BE49-F238E27FC236}">
                <a16:creationId xmlns:a16="http://schemas.microsoft.com/office/drawing/2014/main" id="{0B63F86B-9316-DAF7-1A27-77F9769A2934}"/>
              </a:ext>
            </a:extLst>
          </p:cNvPr>
          <p:cNvSpPr/>
          <p:nvPr/>
        </p:nvSpPr>
        <p:spPr>
          <a:xfrm>
            <a:off x="3213954" y="4449967"/>
            <a:ext cx="1838608"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ruta 43">
            <a:extLst>
              <a:ext uri="{FF2B5EF4-FFF2-40B4-BE49-F238E27FC236}">
                <a16:creationId xmlns:a16="http://schemas.microsoft.com/office/drawing/2014/main" id="{30738098-AB56-3D66-8E89-F10ED11CEBD3}"/>
              </a:ext>
            </a:extLst>
          </p:cNvPr>
          <p:cNvSpPr txBox="1"/>
          <p:nvPr/>
        </p:nvSpPr>
        <p:spPr>
          <a:xfrm>
            <a:off x="3248182" y="4565268"/>
            <a:ext cx="17514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civil beredskap (FCB) </a:t>
            </a:r>
          </a:p>
        </p:txBody>
      </p:sp>
      <p:sp>
        <p:nvSpPr>
          <p:cNvPr id="45" name="Rektangel med rundade hörn 44">
            <a:extLst>
              <a:ext uri="{FF2B5EF4-FFF2-40B4-BE49-F238E27FC236}">
                <a16:creationId xmlns:a16="http://schemas.microsoft.com/office/drawing/2014/main" id="{5D571FB4-18E5-2E9C-2DB0-4D77995F065E}"/>
              </a:ext>
            </a:extLst>
          </p:cNvPr>
          <p:cNvSpPr/>
          <p:nvPr/>
        </p:nvSpPr>
        <p:spPr>
          <a:xfrm>
            <a:off x="6421851" y="4592373"/>
            <a:ext cx="1132365"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ruta 46">
            <a:extLst>
              <a:ext uri="{FF2B5EF4-FFF2-40B4-BE49-F238E27FC236}">
                <a16:creationId xmlns:a16="http://schemas.microsoft.com/office/drawing/2014/main" id="{2A2C71E1-C873-46C4-5340-23D716B55768}"/>
              </a:ext>
            </a:extLst>
          </p:cNvPr>
          <p:cNvSpPr txBox="1"/>
          <p:nvPr/>
        </p:nvSpPr>
        <p:spPr>
          <a:xfrm>
            <a:off x="6441090" y="4627464"/>
            <a:ext cx="1083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Planeringsgrupp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t>
            </a:r>
          </a:p>
        </p:txBody>
      </p:sp>
      <p:sp>
        <p:nvSpPr>
          <p:cNvPr id="63" name="Rektangel med rundade hörn 62">
            <a:extLst>
              <a:ext uri="{FF2B5EF4-FFF2-40B4-BE49-F238E27FC236}">
                <a16:creationId xmlns:a16="http://schemas.microsoft.com/office/drawing/2014/main" id="{31B95567-2842-6FAA-717B-DA8CDC1792C4}"/>
              </a:ext>
            </a:extLst>
          </p:cNvPr>
          <p:cNvSpPr/>
          <p:nvPr/>
        </p:nvSpPr>
        <p:spPr>
          <a:xfrm>
            <a:off x="9292466" y="4120182"/>
            <a:ext cx="1225322"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textruta 66">
            <a:extLst>
              <a:ext uri="{FF2B5EF4-FFF2-40B4-BE49-F238E27FC236}">
                <a16:creationId xmlns:a16="http://schemas.microsoft.com/office/drawing/2014/main" id="{56EE28DF-9426-01B5-5DED-BA375390A9DE}"/>
              </a:ext>
            </a:extLst>
          </p:cNvPr>
          <p:cNvSpPr txBox="1"/>
          <p:nvPr/>
        </p:nvSpPr>
        <p:spPr>
          <a:xfrm>
            <a:off x="9346257" y="4155273"/>
            <a:ext cx="1132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operativa chefer</a:t>
            </a:r>
          </a:p>
        </p:txBody>
      </p:sp>
      <p:sp>
        <p:nvSpPr>
          <p:cNvPr id="7" name="Rektangel med rundade hörn 6">
            <a:extLst>
              <a:ext uri="{FF2B5EF4-FFF2-40B4-BE49-F238E27FC236}">
                <a16:creationId xmlns:a16="http://schemas.microsoft.com/office/drawing/2014/main" id="{9CECBAF4-D6DC-BF8F-D6C0-5C32F415402A}"/>
              </a:ext>
            </a:extLst>
          </p:cNvPr>
          <p:cNvSpPr/>
          <p:nvPr/>
        </p:nvSpPr>
        <p:spPr>
          <a:xfrm>
            <a:off x="8243917" y="4693860"/>
            <a:ext cx="14781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textruta 68">
            <a:extLst>
              <a:ext uri="{FF2B5EF4-FFF2-40B4-BE49-F238E27FC236}">
                <a16:creationId xmlns:a16="http://schemas.microsoft.com/office/drawing/2014/main" id="{64173F81-8269-E9EB-196B-393C99838912}"/>
              </a:ext>
            </a:extLst>
          </p:cNvPr>
          <p:cNvSpPr txBox="1"/>
          <p:nvPr/>
        </p:nvSpPr>
        <p:spPr>
          <a:xfrm>
            <a:off x="8243916" y="4718277"/>
            <a:ext cx="1461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kommunikationschefer</a:t>
            </a:r>
          </a:p>
        </p:txBody>
      </p:sp>
      <p:sp>
        <p:nvSpPr>
          <p:cNvPr id="71" name="Rektangel med rundade hörn 70">
            <a:extLst>
              <a:ext uri="{FF2B5EF4-FFF2-40B4-BE49-F238E27FC236}">
                <a16:creationId xmlns:a16="http://schemas.microsoft.com/office/drawing/2014/main" id="{FEE3F5A2-D633-001D-BF3A-64B5EBB12A96}"/>
              </a:ext>
            </a:extLst>
          </p:cNvPr>
          <p:cNvSpPr/>
          <p:nvPr/>
        </p:nvSpPr>
        <p:spPr>
          <a:xfrm>
            <a:off x="8833278" y="3084380"/>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ruta 72">
            <a:extLst>
              <a:ext uri="{FF2B5EF4-FFF2-40B4-BE49-F238E27FC236}">
                <a16:creationId xmlns:a16="http://schemas.microsoft.com/office/drawing/2014/main" id="{5ABF5ABC-D1A7-8D41-2C58-349877281235}"/>
              </a:ext>
            </a:extLst>
          </p:cNvPr>
          <p:cNvSpPr txBox="1"/>
          <p:nvPr/>
        </p:nvSpPr>
        <p:spPr>
          <a:xfrm>
            <a:off x="8855763" y="3119471"/>
            <a:ext cx="1642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a:t>
            </a:r>
            <a:r>
              <a:rPr kumimoji="0" lang="sv-SE" sz="9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format</a:t>
            </a:r>
          </a:p>
        </p:txBody>
      </p:sp>
      <p:sp>
        <p:nvSpPr>
          <p:cNvPr id="77" name="Rektangel med rundade hörn 76">
            <a:extLst>
              <a:ext uri="{FF2B5EF4-FFF2-40B4-BE49-F238E27FC236}">
                <a16:creationId xmlns:a16="http://schemas.microsoft.com/office/drawing/2014/main" id="{4E91A647-DB1A-FA22-B9CC-F64A876BB999}"/>
              </a:ext>
            </a:extLst>
          </p:cNvPr>
          <p:cNvSpPr/>
          <p:nvPr/>
        </p:nvSpPr>
        <p:spPr>
          <a:xfrm>
            <a:off x="6879692" y="3232585"/>
            <a:ext cx="164286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A2EC139A-6CE1-3441-1624-4BACDF4607F4}"/>
              </a:ext>
            </a:extLst>
          </p:cNvPr>
          <p:cNvSpPr txBox="1"/>
          <p:nvPr/>
        </p:nvSpPr>
        <p:spPr>
          <a:xfrm>
            <a:off x="6921415" y="3267676"/>
            <a:ext cx="1541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myndighetschefer</a:t>
            </a:r>
          </a:p>
        </p:txBody>
      </p:sp>
      <p:sp>
        <p:nvSpPr>
          <p:cNvPr id="3" name="Rektangel med rundade hörn 2">
            <a:extLst>
              <a:ext uri="{FF2B5EF4-FFF2-40B4-BE49-F238E27FC236}">
                <a16:creationId xmlns:a16="http://schemas.microsoft.com/office/drawing/2014/main" id="{A006359C-16F1-C484-B18F-225022FA3BC2}"/>
              </a:ext>
            </a:extLst>
          </p:cNvPr>
          <p:cNvSpPr/>
          <p:nvPr/>
        </p:nvSpPr>
        <p:spPr>
          <a:xfrm>
            <a:off x="4091955" y="3250178"/>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ktangel med rundade hörn 3">
            <a:extLst>
              <a:ext uri="{FF2B5EF4-FFF2-40B4-BE49-F238E27FC236}">
                <a16:creationId xmlns:a16="http://schemas.microsoft.com/office/drawing/2014/main" id="{419D7681-1645-6943-E987-F5A48C641E04}"/>
              </a:ext>
            </a:extLst>
          </p:cNvPr>
          <p:cNvSpPr/>
          <p:nvPr/>
        </p:nvSpPr>
        <p:spPr>
          <a:xfrm>
            <a:off x="1672109" y="2736831"/>
            <a:ext cx="157932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ktangel med rundade hörn 4">
            <a:extLst>
              <a:ext uri="{FF2B5EF4-FFF2-40B4-BE49-F238E27FC236}">
                <a16:creationId xmlns:a16="http://schemas.microsoft.com/office/drawing/2014/main" id="{E34D233D-8716-0D13-1426-589534875D96}"/>
              </a:ext>
            </a:extLst>
          </p:cNvPr>
          <p:cNvSpPr/>
          <p:nvPr/>
        </p:nvSpPr>
        <p:spPr>
          <a:xfrm>
            <a:off x="1552188" y="4685552"/>
            <a:ext cx="13027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med rundade hörn 7">
            <a:extLst>
              <a:ext uri="{FF2B5EF4-FFF2-40B4-BE49-F238E27FC236}">
                <a16:creationId xmlns:a16="http://schemas.microsoft.com/office/drawing/2014/main" id="{F8E68994-731D-97F1-8F82-1083EE6BC34C}"/>
              </a:ext>
            </a:extLst>
          </p:cNvPr>
          <p:cNvSpPr/>
          <p:nvPr/>
        </p:nvSpPr>
        <p:spPr>
          <a:xfrm>
            <a:off x="7560214" y="4110825"/>
            <a:ext cx="1379646"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ktangel med rundade hörn 9">
            <a:extLst>
              <a:ext uri="{FF2B5EF4-FFF2-40B4-BE49-F238E27FC236}">
                <a16:creationId xmlns:a16="http://schemas.microsoft.com/office/drawing/2014/main" id="{A7FAF024-B601-5B25-5CCC-44267035DEEA}"/>
              </a:ext>
            </a:extLst>
          </p:cNvPr>
          <p:cNvSpPr/>
          <p:nvPr/>
        </p:nvSpPr>
        <p:spPr>
          <a:xfrm>
            <a:off x="2754720" y="5296675"/>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upp 26">
            <a:extLst>
              <a:ext uri="{FF2B5EF4-FFF2-40B4-BE49-F238E27FC236}">
                <a16:creationId xmlns:a16="http://schemas.microsoft.com/office/drawing/2014/main" id="{9A433C69-32E0-8EB0-0467-EC95D87E9226}"/>
              </a:ext>
            </a:extLst>
          </p:cNvPr>
          <p:cNvGrpSpPr/>
          <p:nvPr/>
        </p:nvGrpSpPr>
        <p:grpSpPr>
          <a:xfrm>
            <a:off x="1850074" y="6523981"/>
            <a:ext cx="8502966" cy="276999"/>
            <a:chOff x="1889804" y="6202213"/>
            <a:chExt cx="8502966" cy="276999"/>
          </a:xfrm>
        </p:grpSpPr>
        <p:pic>
          <p:nvPicPr>
            <p:cNvPr id="28" name="Bild 27">
              <a:extLst>
                <a:ext uri="{FF2B5EF4-FFF2-40B4-BE49-F238E27FC236}">
                  <a16:creationId xmlns:a16="http://schemas.microsoft.com/office/drawing/2014/main" id="{6F1F35E1-A73D-4F5D-986D-EF4DE642C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29" name="textruta 28">
              <a:extLst>
                <a:ext uri="{FF2B5EF4-FFF2-40B4-BE49-F238E27FC236}">
                  <a16:creationId xmlns:a16="http://schemas.microsoft.com/office/drawing/2014/main" id="{74324A0F-322F-563A-8047-AACAA9041433}"/>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30" name="textruta 29">
              <a:extLst>
                <a:ext uri="{FF2B5EF4-FFF2-40B4-BE49-F238E27FC236}">
                  <a16:creationId xmlns:a16="http://schemas.microsoft.com/office/drawing/2014/main" id="{9B7F5C42-79DE-EAF0-FE5A-83AD191202D6}"/>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pic>
        <p:nvPicPr>
          <p:cNvPr id="31" name="Bild 30">
            <a:extLst>
              <a:ext uri="{FF2B5EF4-FFF2-40B4-BE49-F238E27FC236}">
                <a16:creationId xmlns:a16="http://schemas.microsoft.com/office/drawing/2014/main" id="{8513C3B4-C15E-326E-09D1-A9D6676708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61661" y="6579878"/>
            <a:ext cx="180005" cy="180005"/>
          </a:xfrm>
          <a:prstGeom prst="rect">
            <a:avLst/>
          </a:prstGeom>
        </p:spPr>
      </p:pic>
    </p:spTree>
    <p:extLst>
      <p:ext uri="{BB962C8B-B14F-4D97-AF65-F5344CB8AC3E}">
        <p14:creationId xmlns:p14="http://schemas.microsoft.com/office/powerpoint/2010/main" val="354635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B46D6-5981-43C5-998A-92673C898AD7}"/>
              </a:ext>
            </a:extLst>
          </p:cNvPr>
          <p:cNvSpPr>
            <a:spLocks noGrp="1"/>
          </p:cNvSpPr>
          <p:nvPr>
            <p:ph type="title"/>
          </p:nvPr>
        </p:nvSpPr>
        <p:spPr/>
        <p:txBody>
          <a:bodyPr/>
          <a:lstStyle/>
          <a:p>
            <a:pPr algn="ctr"/>
            <a:r>
              <a:rPr lang="sv-SE" dirty="0"/>
              <a:t>Förhållningssätt och arbetssätt</a:t>
            </a:r>
          </a:p>
        </p:txBody>
      </p:sp>
      <p:pic>
        <p:nvPicPr>
          <p:cNvPr id="5" name="Bildobjekt 4">
            <a:extLst>
              <a:ext uri="{FF2B5EF4-FFF2-40B4-BE49-F238E27FC236}">
                <a16:creationId xmlns:a16="http://schemas.microsoft.com/office/drawing/2014/main" id="{0FCD6CC4-C6F9-49E1-BD73-4617307109B2}"/>
              </a:ext>
            </a:extLst>
          </p:cNvPr>
          <p:cNvPicPr>
            <a:picLocks noChangeAspect="1"/>
          </p:cNvPicPr>
          <p:nvPr/>
        </p:nvPicPr>
        <p:blipFill>
          <a:blip r:embed="rId3"/>
          <a:stretch>
            <a:fillRect/>
          </a:stretch>
        </p:blipFill>
        <p:spPr>
          <a:xfrm>
            <a:off x="6626926" y="1140668"/>
            <a:ext cx="5121315" cy="5036294"/>
          </a:xfrm>
          <a:prstGeom prst="rect">
            <a:avLst/>
          </a:prstGeom>
        </p:spPr>
      </p:pic>
      <p:pic>
        <p:nvPicPr>
          <p:cNvPr id="28" name="Bildobjekt 27">
            <a:extLst>
              <a:ext uri="{FF2B5EF4-FFF2-40B4-BE49-F238E27FC236}">
                <a16:creationId xmlns:a16="http://schemas.microsoft.com/office/drawing/2014/main" id="{BE77060D-01F1-45AC-9465-3CFFE3C1D31D}"/>
              </a:ext>
            </a:extLst>
          </p:cNvPr>
          <p:cNvPicPr>
            <a:picLocks noChangeAspect="1"/>
          </p:cNvPicPr>
          <p:nvPr/>
        </p:nvPicPr>
        <p:blipFill>
          <a:blip r:embed="rId4"/>
          <a:stretch>
            <a:fillRect/>
          </a:stretch>
        </p:blipFill>
        <p:spPr>
          <a:xfrm>
            <a:off x="1262225" y="2399907"/>
            <a:ext cx="5364701" cy="3317425"/>
          </a:xfrm>
          <a:prstGeom prst="rect">
            <a:avLst/>
          </a:prstGeom>
        </p:spPr>
      </p:pic>
    </p:spTree>
    <p:extLst>
      <p:ext uri="{BB962C8B-B14F-4D97-AF65-F5344CB8AC3E}">
        <p14:creationId xmlns:p14="http://schemas.microsoft.com/office/powerpoint/2010/main" val="251863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CB9B-5C69-EC13-6796-F167286F517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97AF99A-DEB1-FCE5-6FDA-1FCF9A294DF3}"/>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9" name="Bild 28">
            <a:extLst>
              <a:ext uri="{FF2B5EF4-FFF2-40B4-BE49-F238E27FC236}">
                <a16:creationId xmlns:a16="http://schemas.microsoft.com/office/drawing/2014/main" id="{D1C2148A-B0FD-A21D-EE2C-92C0E46E8C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9034" y="2544351"/>
            <a:ext cx="6756265" cy="1325146"/>
          </a:xfrm>
          <a:prstGeom prst="rect">
            <a:avLst/>
          </a:prstGeom>
        </p:spPr>
      </p:pic>
      <p:pic>
        <p:nvPicPr>
          <p:cNvPr id="39" name="Bild 38">
            <a:extLst>
              <a:ext uri="{FF2B5EF4-FFF2-40B4-BE49-F238E27FC236}">
                <a16:creationId xmlns:a16="http://schemas.microsoft.com/office/drawing/2014/main" id="{013A6E63-68E1-0B62-637E-E7A879F67C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9343" y="4973962"/>
            <a:ext cx="6765380" cy="1348670"/>
          </a:xfrm>
          <a:prstGeom prst="rect">
            <a:avLst/>
          </a:prstGeom>
        </p:spPr>
      </p:pic>
      <p:pic>
        <p:nvPicPr>
          <p:cNvPr id="45" name="Bild 44">
            <a:extLst>
              <a:ext uri="{FF2B5EF4-FFF2-40B4-BE49-F238E27FC236}">
                <a16:creationId xmlns:a16="http://schemas.microsoft.com/office/drawing/2014/main" id="{C7946326-6B68-D4D9-F711-4DFE3DA5E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7003" y="3797045"/>
            <a:ext cx="6780762" cy="1348670"/>
          </a:xfrm>
          <a:prstGeom prst="rect">
            <a:avLst/>
          </a:prstGeom>
        </p:spPr>
      </p:pic>
      <p:sp>
        <p:nvSpPr>
          <p:cNvPr id="15" name="textruta 14">
            <a:extLst>
              <a:ext uri="{FF2B5EF4-FFF2-40B4-BE49-F238E27FC236}">
                <a16:creationId xmlns:a16="http://schemas.microsoft.com/office/drawing/2014/main" id="{A060EA7B-B18D-ABE5-5D4A-B3C2A741A527}"/>
              </a:ext>
            </a:extLst>
          </p:cNvPr>
          <p:cNvSpPr txBox="1"/>
          <p:nvPr/>
        </p:nvSpPr>
        <p:spPr>
          <a:xfrm>
            <a:off x="5201365" y="2663016"/>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17" name="textruta 16">
            <a:extLst>
              <a:ext uri="{FF2B5EF4-FFF2-40B4-BE49-F238E27FC236}">
                <a16:creationId xmlns:a16="http://schemas.microsoft.com/office/drawing/2014/main" id="{76774676-4803-B08B-E6FB-0388F9FFE69B}"/>
              </a:ext>
            </a:extLst>
          </p:cNvPr>
          <p:cNvSpPr txBox="1"/>
          <p:nvPr/>
        </p:nvSpPr>
        <p:spPr>
          <a:xfrm>
            <a:off x="5386511" y="3920861"/>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20" name="textruta 19">
            <a:extLst>
              <a:ext uri="{FF2B5EF4-FFF2-40B4-BE49-F238E27FC236}">
                <a16:creationId xmlns:a16="http://schemas.microsoft.com/office/drawing/2014/main" id="{EC064D4A-B811-43A3-12EB-5B52BE71895F}"/>
              </a:ext>
            </a:extLst>
          </p:cNvPr>
          <p:cNvSpPr txBox="1"/>
          <p:nvPr/>
        </p:nvSpPr>
        <p:spPr>
          <a:xfrm>
            <a:off x="5298346" y="5289836"/>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pic>
        <p:nvPicPr>
          <p:cNvPr id="4" name="Bild 3">
            <a:extLst>
              <a:ext uri="{FF2B5EF4-FFF2-40B4-BE49-F238E27FC236}">
                <a16:creationId xmlns:a16="http://schemas.microsoft.com/office/drawing/2014/main" id="{63508193-E66E-1A4B-BCF6-39E5099214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9034" y="1914327"/>
            <a:ext cx="6756265" cy="550037"/>
          </a:xfrm>
          <a:prstGeom prst="rect">
            <a:avLst/>
          </a:prstGeom>
        </p:spPr>
      </p:pic>
      <p:sp>
        <p:nvSpPr>
          <p:cNvPr id="5" name="textruta 4">
            <a:extLst>
              <a:ext uri="{FF2B5EF4-FFF2-40B4-BE49-F238E27FC236}">
                <a16:creationId xmlns:a16="http://schemas.microsoft.com/office/drawing/2014/main" id="{1D257ECB-55D0-5B64-BF71-A5E320C06AA1}"/>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pic>
        <p:nvPicPr>
          <p:cNvPr id="6" name="PIL-kort">
            <a:extLst>
              <a:ext uri="{FF2B5EF4-FFF2-40B4-BE49-F238E27FC236}">
                <a16:creationId xmlns:a16="http://schemas.microsoft.com/office/drawing/2014/main" id="{899B0EAD-591E-C439-C245-AC4D193698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pic>
        <p:nvPicPr>
          <p:cNvPr id="7" name="PIL-kort">
            <a:extLst>
              <a:ext uri="{FF2B5EF4-FFF2-40B4-BE49-F238E27FC236}">
                <a16:creationId xmlns:a16="http://schemas.microsoft.com/office/drawing/2014/main" id="{1E4BCA95-888F-045C-CF82-6D129DD427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40620"/>
            <a:ext cx="151999" cy="425598"/>
          </a:xfrm>
          <a:prstGeom prst="rect">
            <a:avLst/>
          </a:prstGeom>
        </p:spPr>
      </p:pic>
      <p:pic>
        <p:nvPicPr>
          <p:cNvPr id="8" name="PIL-kort">
            <a:extLst>
              <a:ext uri="{FF2B5EF4-FFF2-40B4-BE49-F238E27FC236}">
                <a16:creationId xmlns:a16="http://schemas.microsoft.com/office/drawing/2014/main" id="{37793C17-C679-2ACA-4E5A-127A567E62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4914307"/>
            <a:ext cx="151999" cy="425598"/>
          </a:xfrm>
          <a:prstGeom prst="rect">
            <a:avLst/>
          </a:prstGeom>
        </p:spPr>
      </p:pic>
      <p:sp>
        <p:nvSpPr>
          <p:cNvPr id="13" name="Rektangel med rundade hörn 12">
            <a:extLst>
              <a:ext uri="{FF2B5EF4-FFF2-40B4-BE49-F238E27FC236}">
                <a16:creationId xmlns:a16="http://schemas.microsoft.com/office/drawing/2014/main" id="{242D4C98-FF10-75F8-60E4-DA58E6CA0CEC}"/>
              </a:ext>
            </a:extLst>
          </p:cNvPr>
          <p:cNvSpPr/>
          <p:nvPr/>
        </p:nvSpPr>
        <p:spPr>
          <a:xfrm>
            <a:off x="5036317" y="3106155"/>
            <a:ext cx="1168628"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ruta 18">
            <a:extLst>
              <a:ext uri="{FF2B5EF4-FFF2-40B4-BE49-F238E27FC236}">
                <a16:creationId xmlns:a16="http://schemas.microsoft.com/office/drawing/2014/main" id="{141B8A18-C275-55AC-A4B6-D3BA596E6C76}"/>
              </a:ext>
            </a:extLst>
          </p:cNvPr>
          <p:cNvSpPr txBox="1"/>
          <p:nvPr/>
        </p:nvSpPr>
        <p:spPr>
          <a:xfrm>
            <a:off x="5020592" y="3156031"/>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Rektangel med rundade hörn 21">
            <a:extLst>
              <a:ext uri="{FF2B5EF4-FFF2-40B4-BE49-F238E27FC236}">
                <a16:creationId xmlns:a16="http://schemas.microsoft.com/office/drawing/2014/main" id="{F6941DFA-B7EE-8A2A-DBE8-49E106A3A6DF}"/>
              </a:ext>
            </a:extLst>
          </p:cNvPr>
          <p:cNvSpPr/>
          <p:nvPr/>
        </p:nvSpPr>
        <p:spPr>
          <a:xfrm>
            <a:off x="5036316" y="4353463"/>
            <a:ext cx="1168628"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BA4C74BB-CA3D-27CE-1160-A0735131EC6E}"/>
              </a:ext>
            </a:extLst>
          </p:cNvPr>
          <p:cNvSpPr txBox="1"/>
          <p:nvPr/>
        </p:nvSpPr>
        <p:spPr>
          <a:xfrm>
            <a:off x="5020591" y="4403339"/>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Rektangel med rundade hörn 23">
            <a:extLst>
              <a:ext uri="{FF2B5EF4-FFF2-40B4-BE49-F238E27FC236}">
                <a16:creationId xmlns:a16="http://schemas.microsoft.com/office/drawing/2014/main" id="{B3D14B1E-96D7-4855-E846-B8C7C5DD3ACD}"/>
              </a:ext>
            </a:extLst>
          </p:cNvPr>
          <p:cNvSpPr/>
          <p:nvPr/>
        </p:nvSpPr>
        <p:spPr>
          <a:xfrm>
            <a:off x="5020591" y="5727129"/>
            <a:ext cx="1168628"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24">
            <a:extLst>
              <a:ext uri="{FF2B5EF4-FFF2-40B4-BE49-F238E27FC236}">
                <a16:creationId xmlns:a16="http://schemas.microsoft.com/office/drawing/2014/main" id="{4A5CFDCB-C2B8-4FAB-158D-CD001103E721}"/>
              </a:ext>
            </a:extLst>
          </p:cNvPr>
          <p:cNvSpPr txBox="1"/>
          <p:nvPr/>
        </p:nvSpPr>
        <p:spPr>
          <a:xfrm>
            <a:off x="5004866" y="5777005"/>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ktangel med rundade hörn 32">
            <a:extLst>
              <a:ext uri="{FF2B5EF4-FFF2-40B4-BE49-F238E27FC236}">
                <a16:creationId xmlns:a16="http://schemas.microsoft.com/office/drawing/2014/main" id="{ACD442AA-A7F2-0272-A49F-C7EB8FDC2A69}"/>
              </a:ext>
            </a:extLst>
          </p:cNvPr>
          <p:cNvSpPr/>
          <p:nvPr/>
        </p:nvSpPr>
        <p:spPr>
          <a:xfrm>
            <a:off x="3501867" y="3106155"/>
            <a:ext cx="839226"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ruta 33">
            <a:extLst>
              <a:ext uri="{FF2B5EF4-FFF2-40B4-BE49-F238E27FC236}">
                <a16:creationId xmlns:a16="http://schemas.microsoft.com/office/drawing/2014/main" id="{337E5D2C-DE37-00B5-B7DF-FC185A756251}"/>
              </a:ext>
            </a:extLst>
          </p:cNvPr>
          <p:cNvSpPr txBox="1"/>
          <p:nvPr/>
        </p:nvSpPr>
        <p:spPr>
          <a:xfrm>
            <a:off x="3538766" y="3156031"/>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36" name="Rektangel med rundade hörn 35">
            <a:extLst>
              <a:ext uri="{FF2B5EF4-FFF2-40B4-BE49-F238E27FC236}">
                <a16:creationId xmlns:a16="http://schemas.microsoft.com/office/drawing/2014/main" id="{57AB5D92-A1D7-6B97-F32A-0A538EF97092}"/>
              </a:ext>
            </a:extLst>
          </p:cNvPr>
          <p:cNvSpPr/>
          <p:nvPr/>
        </p:nvSpPr>
        <p:spPr>
          <a:xfrm>
            <a:off x="6855496" y="3106155"/>
            <a:ext cx="1794217"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ruta 37">
            <a:extLst>
              <a:ext uri="{FF2B5EF4-FFF2-40B4-BE49-F238E27FC236}">
                <a16:creationId xmlns:a16="http://schemas.microsoft.com/office/drawing/2014/main" id="{A6456EA0-73FF-C152-62B4-91527DD9E0C0}"/>
              </a:ext>
            </a:extLst>
          </p:cNvPr>
          <p:cNvSpPr txBox="1"/>
          <p:nvPr/>
        </p:nvSpPr>
        <p:spPr>
          <a:xfrm>
            <a:off x="6845503" y="3156031"/>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sp>
        <p:nvSpPr>
          <p:cNvPr id="40" name="Rektangel med rundade hörn 39">
            <a:extLst>
              <a:ext uri="{FF2B5EF4-FFF2-40B4-BE49-F238E27FC236}">
                <a16:creationId xmlns:a16="http://schemas.microsoft.com/office/drawing/2014/main" id="{F4C84818-6AB3-02C4-B74C-CBF5A5632A93}"/>
              </a:ext>
            </a:extLst>
          </p:cNvPr>
          <p:cNvSpPr/>
          <p:nvPr/>
        </p:nvSpPr>
        <p:spPr>
          <a:xfrm>
            <a:off x="3492719" y="4353463"/>
            <a:ext cx="839226"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ruta 40">
            <a:extLst>
              <a:ext uri="{FF2B5EF4-FFF2-40B4-BE49-F238E27FC236}">
                <a16:creationId xmlns:a16="http://schemas.microsoft.com/office/drawing/2014/main" id="{1075BCD5-0198-45F2-2814-9A8E79A26A76}"/>
              </a:ext>
            </a:extLst>
          </p:cNvPr>
          <p:cNvSpPr txBox="1"/>
          <p:nvPr/>
        </p:nvSpPr>
        <p:spPr>
          <a:xfrm>
            <a:off x="3529618" y="4403339"/>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42" name="Rektangel med rundade hörn 41">
            <a:extLst>
              <a:ext uri="{FF2B5EF4-FFF2-40B4-BE49-F238E27FC236}">
                <a16:creationId xmlns:a16="http://schemas.microsoft.com/office/drawing/2014/main" id="{23687FA9-D665-45C2-997B-031B76BA91E0}"/>
              </a:ext>
            </a:extLst>
          </p:cNvPr>
          <p:cNvSpPr/>
          <p:nvPr/>
        </p:nvSpPr>
        <p:spPr>
          <a:xfrm>
            <a:off x="6855496" y="4353463"/>
            <a:ext cx="1794217"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ruta 42">
            <a:extLst>
              <a:ext uri="{FF2B5EF4-FFF2-40B4-BE49-F238E27FC236}">
                <a16:creationId xmlns:a16="http://schemas.microsoft.com/office/drawing/2014/main" id="{5DAB91D6-0FED-D23C-D6DE-A874FE254665}"/>
              </a:ext>
            </a:extLst>
          </p:cNvPr>
          <p:cNvSpPr txBox="1"/>
          <p:nvPr/>
        </p:nvSpPr>
        <p:spPr>
          <a:xfrm>
            <a:off x="6836355" y="4403339"/>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sp>
        <p:nvSpPr>
          <p:cNvPr id="44" name="Rektangel med rundade hörn 43">
            <a:extLst>
              <a:ext uri="{FF2B5EF4-FFF2-40B4-BE49-F238E27FC236}">
                <a16:creationId xmlns:a16="http://schemas.microsoft.com/office/drawing/2014/main" id="{B982CD8B-4F93-3443-032E-5D90A20B7CEB}"/>
              </a:ext>
            </a:extLst>
          </p:cNvPr>
          <p:cNvSpPr/>
          <p:nvPr/>
        </p:nvSpPr>
        <p:spPr>
          <a:xfrm>
            <a:off x="3486142" y="5727129"/>
            <a:ext cx="839226"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ruta 45">
            <a:extLst>
              <a:ext uri="{FF2B5EF4-FFF2-40B4-BE49-F238E27FC236}">
                <a16:creationId xmlns:a16="http://schemas.microsoft.com/office/drawing/2014/main" id="{3B9E280E-5E10-D481-E3F2-2C2287E92E18}"/>
              </a:ext>
            </a:extLst>
          </p:cNvPr>
          <p:cNvSpPr txBox="1"/>
          <p:nvPr/>
        </p:nvSpPr>
        <p:spPr>
          <a:xfrm>
            <a:off x="3523041" y="5777005"/>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47" name="Rektangel med rundade hörn 46">
            <a:extLst>
              <a:ext uri="{FF2B5EF4-FFF2-40B4-BE49-F238E27FC236}">
                <a16:creationId xmlns:a16="http://schemas.microsoft.com/office/drawing/2014/main" id="{F03C0B5E-1088-750A-36D1-92C872FAD0C4}"/>
              </a:ext>
            </a:extLst>
          </p:cNvPr>
          <p:cNvSpPr/>
          <p:nvPr/>
        </p:nvSpPr>
        <p:spPr>
          <a:xfrm>
            <a:off x="6855496" y="5727129"/>
            <a:ext cx="1794217"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ruta 47">
            <a:extLst>
              <a:ext uri="{FF2B5EF4-FFF2-40B4-BE49-F238E27FC236}">
                <a16:creationId xmlns:a16="http://schemas.microsoft.com/office/drawing/2014/main" id="{1F1BE19A-7282-33E8-79CC-8AACF9E9D4E4}"/>
              </a:ext>
            </a:extLst>
          </p:cNvPr>
          <p:cNvSpPr txBox="1"/>
          <p:nvPr/>
        </p:nvSpPr>
        <p:spPr>
          <a:xfrm>
            <a:off x="6833786" y="5777005"/>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grpSp>
        <p:nvGrpSpPr>
          <p:cNvPr id="55" name="Bild 29">
            <a:extLst>
              <a:ext uri="{FF2B5EF4-FFF2-40B4-BE49-F238E27FC236}">
                <a16:creationId xmlns:a16="http://schemas.microsoft.com/office/drawing/2014/main" id="{6EC0660E-949E-9C6F-2E82-C100A8EA3966}"/>
              </a:ext>
            </a:extLst>
          </p:cNvPr>
          <p:cNvGrpSpPr/>
          <p:nvPr/>
        </p:nvGrpSpPr>
        <p:grpSpPr>
          <a:xfrm>
            <a:off x="4566297" y="4455255"/>
            <a:ext cx="240464" cy="126727"/>
            <a:chOff x="5154560" y="4455661"/>
            <a:chExt cx="240464" cy="126727"/>
          </a:xfrm>
        </p:grpSpPr>
        <p:sp>
          <p:nvSpPr>
            <p:cNvPr id="56" name="Frihandsfigur 55">
              <a:extLst>
                <a:ext uri="{FF2B5EF4-FFF2-40B4-BE49-F238E27FC236}">
                  <a16:creationId xmlns:a16="http://schemas.microsoft.com/office/drawing/2014/main" id="{B4EFB4FD-CFD5-8997-BA90-1FAE9ED3A6A3}"/>
                </a:ext>
              </a:extLst>
            </p:cNvPr>
            <p:cNvSpPr/>
            <p:nvPr/>
          </p:nvSpPr>
          <p:spPr>
            <a:xfrm>
              <a:off x="5158086"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ihandsfigur 56">
              <a:extLst>
                <a:ext uri="{FF2B5EF4-FFF2-40B4-BE49-F238E27FC236}">
                  <a16:creationId xmlns:a16="http://schemas.microsoft.com/office/drawing/2014/main" id="{5A539851-A04A-942C-8A5F-17D502364034}"/>
                </a:ext>
              </a:extLst>
            </p:cNvPr>
            <p:cNvSpPr/>
            <p:nvPr/>
          </p:nvSpPr>
          <p:spPr>
            <a:xfrm>
              <a:off x="5154560"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8" name="Bild 50">
            <a:extLst>
              <a:ext uri="{FF2B5EF4-FFF2-40B4-BE49-F238E27FC236}">
                <a16:creationId xmlns:a16="http://schemas.microsoft.com/office/drawing/2014/main" id="{F7E2AA97-D90D-246B-C729-4D64F5B9ACD4}"/>
              </a:ext>
            </a:extLst>
          </p:cNvPr>
          <p:cNvGrpSpPr/>
          <p:nvPr/>
        </p:nvGrpSpPr>
        <p:grpSpPr>
          <a:xfrm>
            <a:off x="6424090" y="4455255"/>
            <a:ext cx="240464" cy="126727"/>
            <a:chOff x="6792586" y="4455661"/>
            <a:chExt cx="240464" cy="126727"/>
          </a:xfrm>
        </p:grpSpPr>
        <p:sp>
          <p:nvSpPr>
            <p:cNvPr id="59" name="Frihandsfigur 58">
              <a:extLst>
                <a:ext uri="{FF2B5EF4-FFF2-40B4-BE49-F238E27FC236}">
                  <a16:creationId xmlns:a16="http://schemas.microsoft.com/office/drawing/2014/main" id="{8014DA9B-7E87-52B8-6033-3CA1698E1339}"/>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ihandsfigur 59">
              <a:extLst>
                <a:ext uri="{FF2B5EF4-FFF2-40B4-BE49-F238E27FC236}">
                  <a16:creationId xmlns:a16="http://schemas.microsoft.com/office/drawing/2014/main" id="{881C3F71-7716-1E79-A116-634531522678}"/>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 name="Bild 31">
            <a:extLst>
              <a:ext uri="{FF2B5EF4-FFF2-40B4-BE49-F238E27FC236}">
                <a16:creationId xmlns:a16="http://schemas.microsoft.com/office/drawing/2014/main" id="{E6FCDAAA-698E-E9D9-822C-880FF3BAA55F}"/>
              </a:ext>
            </a:extLst>
          </p:cNvPr>
          <p:cNvGrpSpPr/>
          <p:nvPr/>
        </p:nvGrpSpPr>
        <p:grpSpPr>
          <a:xfrm>
            <a:off x="4566298" y="3207947"/>
            <a:ext cx="240464" cy="126727"/>
            <a:chOff x="5219815" y="3043368"/>
            <a:chExt cx="240464" cy="126727"/>
          </a:xfrm>
        </p:grpSpPr>
        <p:sp>
          <p:nvSpPr>
            <p:cNvPr id="62" name="Frihandsfigur 61">
              <a:extLst>
                <a:ext uri="{FF2B5EF4-FFF2-40B4-BE49-F238E27FC236}">
                  <a16:creationId xmlns:a16="http://schemas.microsoft.com/office/drawing/2014/main" id="{112737D4-9857-3AF8-E404-387885960E19}"/>
                </a:ext>
              </a:extLst>
            </p:cNvPr>
            <p:cNvSpPr/>
            <p:nvPr/>
          </p:nvSpPr>
          <p:spPr>
            <a:xfrm>
              <a:off x="5223341"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ihandsfigur 62">
              <a:extLst>
                <a:ext uri="{FF2B5EF4-FFF2-40B4-BE49-F238E27FC236}">
                  <a16:creationId xmlns:a16="http://schemas.microsoft.com/office/drawing/2014/main" id="{CF1E0D58-F1AA-8E49-04A9-20B9557EC083}"/>
                </a:ext>
              </a:extLst>
            </p:cNvPr>
            <p:cNvSpPr/>
            <p:nvPr/>
          </p:nvSpPr>
          <p:spPr>
            <a:xfrm>
              <a:off x="5219815"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 name="Bild 52">
            <a:extLst>
              <a:ext uri="{FF2B5EF4-FFF2-40B4-BE49-F238E27FC236}">
                <a16:creationId xmlns:a16="http://schemas.microsoft.com/office/drawing/2014/main" id="{2059C6FC-293E-23E0-81A0-4113503B9C3A}"/>
              </a:ext>
            </a:extLst>
          </p:cNvPr>
          <p:cNvGrpSpPr/>
          <p:nvPr/>
        </p:nvGrpSpPr>
        <p:grpSpPr>
          <a:xfrm>
            <a:off x="6424091" y="3207947"/>
            <a:ext cx="240464" cy="126727"/>
            <a:chOff x="6792057" y="3043368"/>
            <a:chExt cx="240464" cy="126727"/>
          </a:xfrm>
        </p:grpSpPr>
        <p:sp>
          <p:nvSpPr>
            <p:cNvPr id="65" name="Frihandsfigur 64">
              <a:extLst>
                <a:ext uri="{FF2B5EF4-FFF2-40B4-BE49-F238E27FC236}">
                  <a16:creationId xmlns:a16="http://schemas.microsoft.com/office/drawing/2014/main" id="{105AE78C-7C26-3C85-C702-996F2F1A972B}"/>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ihandsfigur 65">
              <a:extLst>
                <a:ext uri="{FF2B5EF4-FFF2-40B4-BE49-F238E27FC236}">
                  <a16:creationId xmlns:a16="http://schemas.microsoft.com/office/drawing/2014/main" id="{632E2438-D14F-1B33-D824-18A7F2C0F8B3}"/>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7" name="Bild 48">
            <a:extLst>
              <a:ext uri="{FF2B5EF4-FFF2-40B4-BE49-F238E27FC236}">
                <a16:creationId xmlns:a16="http://schemas.microsoft.com/office/drawing/2014/main" id="{D180BC44-DE4A-204D-6E50-3AEFCACDF014}"/>
              </a:ext>
            </a:extLst>
          </p:cNvPr>
          <p:cNvGrpSpPr/>
          <p:nvPr/>
        </p:nvGrpSpPr>
        <p:grpSpPr>
          <a:xfrm>
            <a:off x="6408365" y="5828921"/>
            <a:ext cx="240464" cy="126727"/>
            <a:chOff x="6800592" y="5810505"/>
            <a:chExt cx="240464" cy="126727"/>
          </a:xfrm>
        </p:grpSpPr>
        <p:sp>
          <p:nvSpPr>
            <p:cNvPr id="68" name="Frihandsfigur 67">
              <a:extLst>
                <a:ext uri="{FF2B5EF4-FFF2-40B4-BE49-F238E27FC236}">
                  <a16:creationId xmlns:a16="http://schemas.microsoft.com/office/drawing/2014/main" id="{B4A8B5BD-74DB-B44F-842F-14D1DBD2F82A}"/>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ihandsfigur 68">
              <a:extLst>
                <a:ext uri="{FF2B5EF4-FFF2-40B4-BE49-F238E27FC236}">
                  <a16:creationId xmlns:a16="http://schemas.microsoft.com/office/drawing/2014/main" id="{E3F7E478-A3AB-3D58-7DEC-BFD8F57A0F29}"/>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0" name="Bild 26">
            <a:extLst>
              <a:ext uri="{FF2B5EF4-FFF2-40B4-BE49-F238E27FC236}">
                <a16:creationId xmlns:a16="http://schemas.microsoft.com/office/drawing/2014/main" id="{F7902BBD-4F7B-F968-6277-AF5BD11203F2}"/>
              </a:ext>
            </a:extLst>
          </p:cNvPr>
          <p:cNvGrpSpPr/>
          <p:nvPr/>
        </p:nvGrpSpPr>
        <p:grpSpPr>
          <a:xfrm>
            <a:off x="4550572" y="5828921"/>
            <a:ext cx="240464" cy="126727"/>
            <a:chOff x="5195459" y="5810505"/>
            <a:chExt cx="240464" cy="126727"/>
          </a:xfrm>
        </p:grpSpPr>
        <p:sp>
          <p:nvSpPr>
            <p:cNvPr id="71" name="Frihandsfigur 70">
              <a:extLst>
                <a:ext uri="{FF2B5EF4-FFF2-40B4-BE49-F238E27FC236}">
                  <a16:creationId xmlns:a16="http://schemas.microsoft.com/office/drawing/2014/main" id="{7BD15FF9-3FA0-8399-1287-8714A2B2D7AE}"/>
                </a:ext>
              </a:extLst>
            </p:cNvPr>
            <p:cNvSpPr/>
            <p:nvPr/>
          </p:nvSpPr>
          <p:spPr>
            <a:xfrm>
              <a:off x="5198985"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ihandsfigur 71">
              <a:extLst>
                <a:ext uri="{FF2B5EF4-FFF2-40B4-BE49-F238E27FC236}">
                  <a16:creationId xmlns:a16="http://schemas.microsoft.com/office/drawing/2014/main" id="{30939B53-81D5-9949-455B-C6454E3AD715}"/>
                </a:ext>
              </a:extLst>
            </p:cNvPr>
            <p:cNvSpPr/>
            <p:nvPr/>
          </p:nvSpPr>
          <p:spPr>
            <a:xfrm>
              <a:off x="5195459"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3" name="Bild 53">
            <a:extLst>
              <a:ext uri="{FF2B5EF4-FFF2-40B4-BE49-F238E27FC236}">
                <a16:creationId xmlns:a16="http://schemas.microsoft.com/office/drawing/2014/main" id="{1A8CDE4D-A206-2F10-2C91-3E13AB038B77}"/>
              </a:ext>
            </a:extLst>
          </p:cNvPr>
          <p:cNvGrpSpPr/>
          <p:nvPr/>
        </p:nvGrpSpPr>
        <p:grpSpPr>
          <a:xfrm>
            <a:off x="9377773" y="3207947"/>
            <a:ext cx="240464" cy="126727"/>
            <a:chOff x="8706377" y="3043368"/>
            <a:chExt cx="240464" cy="126727"/>
          </a:xfrm>
        </p:grpSpPr>
        <p:sp>
          <p:nvSpPr>
            <p:cNvPr id="74" name="Frihandsfigur 73">
              <a:extLst>
                <a:ext uri="{FF2B5EF4-FFF2-40B4-BE49-F238E27FC236}">
                  <a16:creationId xmlns:a16="http://schemas.microsoft.com/office/drawing/2014/main" id="{FC70E4A0-DE36-AEE5-4227-19D95137FC82}"/>
                </a:ext>
              </a:extLst>
            </p:cNvPr>
            <p:cNvSpPr/>
            <p:nvPr/>
          </p:nvSpPr>
          <p:spPr>
            <a:xfrm>
              <a:off x="870990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ihandsfigur 74">
              <a:extLst>
                <a:ext uri="{FF2B5EF4-FFF2-40B4-BE49-F238E27FC236}">
                  <a16:creationId xmlns:a16="http://schemas.microsoft.com/office/drawing/2014/main" id="{02EA08E5-7B4C-AE6B-8809-C8EF1E482020}"/>
                </a:ext>
              </a:extLst>
            </p:cNvPr>
            <p:cNvSpPr/>
            <p:nvPr/>
          </p:nvSpPr>
          <p:spPr>
            <a:xfrm>
              <a:off x="870637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6" name="Bild 51">
            <a:extLst>
              <a:ext uri="{FF2B5EF4-FFF2-40B4-BE49-F238E27FC236}">
                <a16:creationId xmlns:a16="http://schemas.microsoft.com/office/drawing/2014/main" id="{70247A1C-2067-3BB1-B909-66158505C13D}"/>
              </a:ext>
            </a:extLst>
          </p:cNvPr>
          <p:cNvGrpSpPr/>
          <p:nvPr/>
        </p:nvGrpSpPr>
        <p:grpSpPr>
          <a:xfrm>
            <a:off x="9377773" y="4455255"/>
            <a:ext cx="240464" cy="126727"/>
            <a:chOff x="8700327" y="4455661"/>
            <a:chExt cx="240464" cy="126727"/>
          </a:xfrm>
        </p:grpSpPr>
        <p:sp>
          <p:nvSpPr>
            <p:cNvPr id="77" name="Frihandsfigur 76">
              <a:extLst>
                <a:ext uri="{FF2B5EF4-FFF2-40B4-BE49-F238E27FC236}">
                  <a16:creationId xmlns:a16="http://schemas.microsoft.com/office/drawing/2014/main" id="{B4761B7B-3A98-0A54-B6E6-27E422E72E6A}"/>
                </a:ext>
              </a:extLst>
            </p:cNvPr>
            <p:cNvSpPr/>
            <p:nvPr/>
          </p:nvSpPr>
          <p:spPr>
            <a:xfrm>
              <a:off x="8703853"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ihandsfigur 77">
              <a:extLst>
                <a:ext uri="{FF2B5EF4-FFF2-40B4-BE49-F238E27FC236}">
                  <a16:creationId xmlns:a16="http://schemas.microsoft.com/office/drawing/2014/main" id="{885BE988-5C1C-B1E9-1606-3F111F48FB37}"/>
                </a:ext>
              </a:extLst>
            </p:cNvPr>
            <p:cNvSpPr/>
            <p:nvPr/>
          </p:nvSpPr>
          <p:spPr>
            <a:xfrm>
              <a:off x="8700327"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9" name="Bild 49">
            <a:extLst>
              <a:ext uri="{FF2B5EF4-FFF2-40B4-BE49-F238E27FC236}">
                <a16:creationId xmlns:a16="http://schemas.microsoft.com/office/drawing/2014/main" id="{2880F85A-35D0-03E5-2773-5CF017AF9A0F}"/>
              </a:ext>
            </a:extLst>
          </p:cNvPr>
          <p:cNvGrpSpPr/>
          <p:nvPr/>
        </p:nvGrpSpPr>
        <p:grpSpPr>
          <a:xfrm>
            <a:off x="9377773" y="5828921"/>
            <a:ext cx="240464" cy="126727"/>
            <a:chOff x="8701755" y="5810505"/>
            <a:chExt cx="240464" cy="126727"/>
          </a:xfrm>
        </p:grpSpPr>
        <p:sp>
          <p:nvSpPr>
            <p:cNvPr id="80" name="Frihandsfigur 79">
              <a:extLst>
                <a:ext uri="{FF2B5EF4-FFF2-40B4-BE49-F238E27FC236}">
                  <a16:creationId xmlns:a16="http://schemas.microsoft.com/office/drawing/2014/main" id="{4917426F-F66B-3085-433B-FE12F6B00D45}"/>
                </a:ext>
              </a:extLst>
            </p:cNvPr>
            <p:cNvSpPr/>
            <p:nvPr/>
          </p:nvSpPr>
          <p:spPr>
            <a:xfrm>
              <a:off x="8705281"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Frihandsfigur 80">
              <a:extLst>
                <a:ext uri="{FF2B5EF4-FFF2-40B4-BE49-F238E27FC236}">
                  <a16:creationId xmlns:a16="http://schemas.microsoft.com/office/drawing/2014/main" id="{BF9D2729-6E88-F86E-E5CE-9D8C886D07AD}"/>
                </a:ext>
              </a:extLst>
            </p:cNvPr>
            <p:cNvSpPr/>
            <p:nvPr/>
          </p:nvSpPr>
          <p:spPr>
            <a:xfrm>
              <a:off x="8701755"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2" name="textruta 81">
            <a:extLst>
              <a:ext uri="{FF2B5EF4-FFF2-40B4-BE49-F238E27FC236}">
                <a16:creationId xmlns:a16="http://schemas.microsoft.com/office/drawing/2014/main" id="{13306491-FA97-E1DC-FDA8-467D2929A818}"/>
              </a:ext>
            </a:extLst>
          </p:cNvPr>
          <p:cNvSpPr txBox="1"/>
          <p:nvPr/>
        </p:nvSpPr>
        <p:spPr>
          <a:xfrm>
            <a:off x="9523637" y="1897217"/>
            <a:ext cx="1654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Inriktningar och informationsdelning</a:t>
            </a:r>
          </a:p>
        </p:txBody>
      </p:sp>
      <p:sp>
        <p:nvSpPr>
          <p:cNvPr id="83" name="textruta 82">
            <a:extLst>
              <a:ext uri="{FF2B5EF4-FFF2-40B4-BE49-F238E27FC236}">
                <a16:creationId xmlns:a16="http://schemas.microsoft.com/office/drawing/2014/main" id="{598957AD-D047-67FE-07B2-DC934223D85F}"/>
              </a:ext>
            </a:extLst>
          </p:cNvPr>
          <p:cNvSpPr txBox="1"/>
          <p:nvPr/>
        </p:nvSpPr>
        <p:spPr>
          <a:xfrm>
            <a:off x="1331240" y="6031712"/>
            <a:ext cx="11655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Rapportering</a:t>
            </a:r>
          </a:p>
        </p:txBody>
      </p:sp>
      <p:pic>
        <p:nvPicPr>
          <p:cNvPr id="87" name="Bild 86">
            <a:extLst>
              <a:ext uri="{FF2B5EF4-FFF2-40B4-BE49-F238E27FC236}">
                <a16:creationId xmlns:a16="http://schemas.microsoft.com/office/drawing/2014/main" id="{6168CDC0-D141-202E-A393-13DDB99005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94635" y="2448248"/>
            <a:ext cx="204180" cy="3736502"/>
          </a:xfrm>
          <a:prstGeom prst="rect">
            <a:avLst/>
          </a:prstGeom>
        </p:spPr>
      </p:pic>
      <p:grpSp>
        <p:nvGrpSpPr>
          <p:cNvPr id="88" name="Bild 50">
            <a:extLst>
              <a:ext uri="{FF2B5EF4-FFF2-40B4-BE49-F238E27FC236}">
                <a16:creationId xmlns:a16="http://schemas.microsoft.com/office/drawing/2014/main" id="{FF65686A-CD83-1858-FCE1-ACDD330B945C}"/>
              </a:ext>
            </a:extLst>
          </p:cNvPr>
          <p:cNvGrpSpPr/>
          <p:nvPr/>
        </p:nvGrpSpPr>
        <p:grpSpPr>
          <a:xfrm rot="16200000">
            <a:off x="7639550" y="4143276"/>
            <a:ext cx="240464" cy="126727"/>
            <a:chOff x="6792586" y="4455661"/>
            <a:chExt cx="240464" cy="126727"/>
          </a:xfrm>
        </p:grpSpPr>
        <p:sp>
          <p:nvSpPr>
            <p:cNvPr id="89" name="Frihandsfigur 88">
              <a:extLst>
                <a:ext uri="{FF2B5EF4-FFF2-40B4-BE49-F238E27FC236}">
                  <a16:creationId xmlns:a16="http://schemas.microsoft.com/office/drawing/2014/main" id="{DE284A25-CD88-2966-2D78-72F58631CB68}"/>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Frihandsfigur 89">
              <a:extLst>
                <a:ext uri="{FF2B5EF4-FFF2-40B4-BE49-F238E27FC236}">
                  <a16:creationId xmlns:a16="http://schemas.microsoft.com/office/drawing/2014/main" id="{9FD13840-D0F2-712C-F020-57AEFE5CC82E}"/>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1" name="Bild 50">
            <a:extLst>
              <a:ext uri="{FF2B5EF4-FFF2-40B4-BE49-F238E27FC236}">
                <a16:creationId xmlns:a16="http://schemas.microsoft.com/office/drawing/2014/main" id="{13FAE811-B324-DBEF-1EEE-39FCF39E0F8E}"/>
              </a:ext>
            </a:extLst>
          </p:cNvPr>
          <p:cNvGrpSpPr/>
          <p:nvPr/>
        </p:nvGrpSpPr>
        <p:grpSpPr>
          <a:xfrm rot="5400000">
            <a:off x="7639551" y="4767391"/>
            <a:ext cx="240464" cy="126727"/>
            <a:chOff x="6792586" y="4455661"/>
            <a:chExt cx="240464" cy="126727"/>
          </a:xfrm>
        </p:grpSpPr>
        <p:sp>
          <p:nvSpPr>
            <p:cNvPr id="92" name="Frihandsfigur 91">
              <a:extLst>
                <a:ext uri="{FF2B5EF4-FFF2-40B4-BE49-F238E27FC236}">
                  <a16:creationId xmlns:a16="http://schemas.microsoft.com/office/drawing/2014/main" id="{0261EE4F-64DE-B859-095A-14A5FD01D975}"/>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ihandsfigur 92">
              <a:extLst>
                <a:ext uri="{FF2B5EF4-FFF2-40B4-BE49-F238E27FC236}">
                  <a16:creationId xmlns:a16="http://schemas.microsoft.com/office/drawing/2014/main" id="{D9BF9922-3880-5DA5-1EDC-F342B4C767BA}"/>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4" name="Bild 48">
            <a:extLst>
              <a:ext uri="{FF2B5EF4-FFF2-40B4-BE49-F238E27FC236}">
                <a16:creationId xmlns:a16="http://schemas.microsoft.com/office/drawing/2014/main" id="{2211EB06-C338-85C7-200A-47E3DA33C748}"/>
              </a:ext>
            </a:extLst>
          </p:cNvPr>
          <p:cNvGrpSpPr/>
          <p:nvPr/>
        </p:nvGrpSpPr>
        <p:grpSpPr>
          <a:xfrm rot="16200000">
            <a:off x="7639550" y="5508171"/>
            <a:ext cx="240464" cy="126727"/>
            <a:chOff x="6800592" y="5810505"/>
            <a:chExt cx="240464" cy="126727"/>
          </a:xfrm>
        </p:grpSpPr>
        <p:sp>
          <p:nvSpPr>
            <p:cNvPr id="95" name="Frihandsfigur 94">
              <a:extLst>
                <a:ext uri="{FF2B5EF4-FFF2-40B4-BE49-F238E27FC236}">
                  <a16:creationId xmlns:a16="http://schemas.microsoft.com/office/drawing/2014/main" id="{7E167824-1F4A-451C-60E5-F0230E027C7D}"/>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ihandsfigur 95">
              <a:extLst>
                <a:ext uri="{FF2B5EF4-FFF2-40B4-BE49-F238E27FC236}">
                  <a16:creationId xmlns:a16="http://schemas.microsoft.com/office/drawing/2014/main" id="{312CC543-D502-D848-B26B-4C8396517498}"/>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7" name="Bild 52">
            <a:extLst>
              <a:ext uri="{FF2B5EF4-FFF2-40B4-BE49-F238E27FC236}">
                <a16:creationId xmlns:a16="http://schemas.microsoft.com/office/drawing/2014/main" id="{5F129E51-B769-08A0-D8CC-8C26264FC942}"/>
              </a:ext>
            </a:extLst>
          </p:cNvPr>
          <p:cNvGrpSpPr/>
          <p:nvPr/>
        </p:nvGrpSpPr>
        <p:grpSpPr>
          <a:xfrm rot="16200000">
            <a:off x="7633565" y="2895968"/>
            <a:ext cx="240464" cy="126727"/>
            <a:chOff x="6792057" y="3043368"/>
            <a:chExt cx="240464" cy="126727"/>
          </a:xfrm>
        </p:grpSpPr>
        <p:sp>
          <p:nvSpPr>
            <p:cNvPr id="98" name="Frihandsfigur 97">
              <a:extLst>
                <a:ext uri="{FF2B5EF4-FFF2-40B4-BE49-F238E27FC236}">
                  <a16:creationId xmlns:a16="http://schemas.microsoft.com/office/drawing/2014/main" id="{904F0F83-21B3-5211-7C5C-779B55868FA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ihandsfigur 98">
              <a:extLst>
                <a:ext uri="{FF2B5EF4-FFF2-40B4-BE49-F238E27FC236}">
                  <a16:creationId xmlns:a16="http://schemas.microsoft.com/office/drawing/2014/main" id="{2D0C9ADD-F5C6-97E7-39FC-3F870FEB2B4F}"/>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0" name="Bild 52">
            <a:extLst>
              <a:ext uri="{FF2B5EF4-FFF2-40B4-BE49-F238E27FC236}">
                <a16:creationId xmlns:a16="http://schemas.microsoft.com/office/drawing/2014/main" id="{A0A5BCFA-025E-B360-5DB7-399E65539996}"/>
              </a:ext>
            </a:extLst>
          </p:cNvPr>
          <p:cNvGrpSpPr/>
          <p:nvPr/>
        </p:nvGrpSpPr>
        <p:grpSpPr>
          <a:xfrm rot="5400000">
            <a:off x="7633566" y="3527340"/>
            <a:ext cx="240464" cy="126727"/>
            <a:chOff x="6792057" y="3043368"/>
            <a:chExt cx="240464" cy="126727"/>
          </a:xfrm>
        </p:grpSpPr>
        <p:sp>
          <p:nvSpPr>
            <p:cNvPr id="101" name="Frihandsfigur 100">
              <a:extLst>
                <a:ext uri="{FF2B5EF4-FFF2-40B4-BE49-F238E27FC236}">
                  <a16:creationId xmlns:a16="http://schemas.microsoft.com/office/drawing/2014/main" id="{1039C55B-3120-9100-6DAF-58C371B9DF9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Frihandsfigur 101">
              <a:extLst>
                <a:ext uri="{FF2B5EF4-FFF2-40B4-BE49-F238E27FC236}">
                  <a16:creationId xmlns:a16="http://schemas.microsoft.com/office/drawing/2014/main" id="{A893F899-7069-FF8D-9807-C320238AFD98}"/>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12" name="Bild 111">
            <a:extLst>
              <a:ext uri="{FF2B5EF4-FFF2-40B4-BE49-F238E27FC236}">
                <a16:creationId xmlns:a16="http://schemas.microsoft.com/office/drawing/2014/main" id="{4E1080A9-BA31-37FE-0137-4CB6E5A170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16796">
            <a:off x="2285220" y="5919082"/>
            <a:ext cx="204180" cy="163344"/>
          </a:xfrm>
          <a:prstGeom prst="rect">
            <a:avLst/>
          </a:prstGeom>
        </p:spPr>
      </p:pic>
      <p:pic>
        <p:nvPicPr>
          <p:cNvPr id="114" name="Bild 113">
            <a:extLst>
              <a:ext uri="{FF2B5EF4-FFF2-40B4-BE49-F238E27FC236}">
                <a16:creationId xmlns:a16="http://schemas.microsoft.com/office/drawing/2014/main" id="{059DCCB2-4883-6D55-CF7F-67AAE286B8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65774">
            <a:off x="2004848" y="3249790"/>
            <a:ext cx="490033" cy="428779"/>
          </a:xfrm>
          <a:prstGeom prst="rect">
            <a:avLst/>
          </a:prstGeom>
        </p:spPr>
      </p:pic>
      <p:pic>
        <p:nvPicPr>
          <p:cNvPr id="116" name="Bild 115">
            <a:extLst>
              <a:ext uri="{FF2B5EF4-FFF2-40B4-BE49-F238E27FC236}">
                <a16:creationId xmlns:a16="http://schemas.microsoft.com/office/drawing/2014/main" id="{764A3144-6F15-AB90-2DDA-1A367D9EE0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66275" y="2300315"/>
            <a:ext cx="530869" cy="3766161"/>
          </a:xfrm>
          <a:prstGeom prst="rect">
            <a:avLst/>
          </a:prstGeom>
        </p:spPr>
      </p:pic>
      <p:pic>
        <p:nvPicPr>
          <p:cNvPr id="118" name="Bild 117">
            <a:extLst>
              <a:ext uri="{FF2B5EF4-FFF2-40B4-BE49-F238E27FC236}">
                <a16:creationId xmlns:a16="http://schemas.microsoft.com/office/drawing/2014/main" id="{7FC87053-D27D-CC82-E2B5-4CAAB750332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460239">
            <a:off x="2205842" y="4535464"/>
            <a:ext cx="265435" cy="265435"/>
          </a:xfrm>
          <a:prstGeom prst="rect">
            <a:avLst/>
          </a:prstGeom>
        </p:spPr>
      </p:pic>
    </p:spTree>
    <p:extLst>
      <p:ext uri="{BB962C8B-B14F-4D97-AF65-F5344CB8AC3E}">
        <p14:creationId xmlns:p14="http://schemas.microsoft.com/office/powerpoint/2010/main" val="319977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436843"/>
            <a:ext cx="9453748" cy="1476477"/>
          </a:xfrm>
        </p:spPr>
        <p:txBody>
          <a:bodyPr/>
          <a:lstStyle/>
          <a:p>
            <a:r>
              <a:rPr lang="sv-SE" sz="2400" b="0" dirty="0"/>
              <a:t>Läs mer på</a:t>
            </a:r>
            <a:br>
              <a:rPr lang="sv-SE" sz="2400" b="0" dirty="0"/>
            </a:br>
            <a:r>
              <a:rPr lang="sv-SE" sz="2400" b="0" dirty="0">
                <a:hlinkClick r:id="rId3"/>
              </a:rPr>
              <a:t>msb.se/</a:t>
            </a:r>
            <a:r>
              <a:rPr lang="sv-SE" sz="2400" b="0" dirty="0" err="1">
                <a:hlinkClick r:id="rId3"/>
              </a:rPr>
              <a:t>ledningsamverkan</a:t>
            </a:r>
            <a:r>
              <a:rPr lang="sv-SE" sz="2400" b="0" dirty="0">
                <a:hlinkClick r:id="rId3"/>
              </a:rPr>
              <a:t> </a:t>
            </a:r>
            <a:r>
              <a:rPr lang="sv-SE" sz="2400" b="0" dirty="0"/>
              <a:t>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4" name="Bildobjekt 3">
            <a:extLst>
              <a:ext uri="{FF2B5EF4-FFF2-40B4-BE49-F238E27FC236}">
                <a16:creationId xmlns:a16="http://schemas.microsoft.com/office/drawing/2014/main" id="{DE2E7A31-7E3C-4FDC-A9E3-DECF72D9CB72}"/>
              </a:ext>
            </a:extLst>
          </p:cNvPr>
          <p:cNvPicPr>
            <a:picLocks noChangeAspect="1"/>
          </p:cNvPicPr>
          <p:nvPr/>
        </p:nvPicPr>
        <p:blipFill>
          <a:blip r:embed="rId4"/>
          <a:stretch>
            <a:fillRect/>
          </a:stretch>
        </p:blipFill>
        <p:spPr>
          <a:xfrm rot="965374">
            <a:off x="7864332" y="2520963"/>
            <a:ext cx="1256559" cy="1763109"/>
          </a:xfrm>
          <a:prstGeom prst="rect">
            <a:avLst/>
          </a:prstGeom>
          <a:ln>
            <a:solidFill>
              <a:schemeClr val="accent1"/>
            </a:solidFill>
          </a:ln>
          <a:effectLst>
            <a:outerShdw blurRad="50800" dist="38100" dir="5400000" algn="t" rotWithShape="0">
              <a:prstClr val="black">
                <a:alpha val="40000"/>
              </a:prstClr>
            </a:outerShdw>
          </a:effectLst>
        </p:spPr>
      </p:pic>
      <p:sp>
        <p:nvSpPr>
          <p:cNvPr id="5" name="textruta 4">
            <a:extLst>
              <a:ext uri="{FF2B5EF4-FFF2-40B4-BE49-F238E27FC236}">
                <a16:creationId xmlns:a16="http://schemas.microsoft.com/office/drawing/2014/main" id="{786B5B8A-F679-4E8E-8794-D0482F88D818}"/>
              </a:ext>
            </a:extLst>
          </p:cNvPr>
          <p:cNvSpPr txBox="1"/>
          <p:nvPr/>
        </p:nvSpPr>
        <p:spPr>
          <a:xfrm>
            <a:off x="1952713" y="2809277"/>
            <a:ext cx="6073348" cy="3416320"/>
          </a:xfrm>
          <a:prstGeom prst="rect">
            <a:avLst/>
          </a:prstGeom>
          <a:noFill/>
        </p:spPr>
        <p:txBody>
          <a:bodyPr wrap="square" rtlCol="0">
            <a:spAutoFit/>
          </a:bodyPr>
          <a:lstStyle/>
          <a:p>
            <a:r>
              <a:rPr lang="sv-SE" b="1" i="0" u="none" strike="noStrike" dirty="0">
                <a:solidFill>
                  <a:srgbClr val="333333"/>
                </a:solidFill>
                <a:effectLst/>
              </a:rPr>
              <a:t>Tillämpning på central nivå</a:t>
            </a:r>
            <a:endParaRPr lang="sv-SE" b="1" i="0" u="none" strike="noStrike" dirty="0">
              <a:solidFill>
                <a:srgbClr val="333333"/>
              </a:solidFill>
              <a:effectLst/>
              <a:hlinkClick r:id="rId5"/>
            </a:endParaRPr>
          </a:p>
          <a:p>
            <a:r>
              <a:rPr lang="sv-SE" i="0" u="none" strike="noStrike" dirty="0">
                <a:solidFill>
                  <a:srgbClr val="333333"/>
                </a:solidFill>
                <a:effectLst/>
                <a:hlinkClick r:id="rId5"/>
              </a:rPr>
              <a:t>Sammanfattande PM Modellen för inriktning och samordning på central nivå</a:t>
            </a:r>
            <a:endParaRPr lang="sv-SE" i="0" u="none" strike="noStrike" dirty="0">
              <a:solidFill>
                <a:srgbClr val="333333"/>
              </a:solidFill>
              <a:effectLst/>
            </a:endParaRPr>
          </a:p>
          <a:p>
            <a:endParaRPr lang="sv-SE" dirty="0">
              <a:solidFill>
                <a:srgbClr val="333333"/>
              </a:solidFill>
            </a:endParaRPr>
          </a:p>
          <a:p>
            <a:r>
              <a:rPr lang="sv-SE" b="1" dirty="0">
                <a:solidFill>
                  <a:srgbClr val="333333"/>
                </a:solidFill>
              </a:rPr>
              <a:t>Förhållningssätt</a:t>
            </a:r>
          </a:p>
          <a:p>
            <a:pPr algn="l"/>
            <a:r>
              <a:rPr lang="sv-SE" i="0" u="sng" dirty="0">
                <a:solidFill>
                  <a:srgbClr val="333333"/>
                </a:solidFill>
                <a:effectLst/>
                <a:hlinkClick r:id="rId6"/>
              </a:rPr>
              <a:t>Förhållningssätt för effektiv hantering av samhällsstörningar </a:t>
            </a:r>
            <a:endParaRPr lang="sv-SE" i="0" dirty="0">
              <a:solidFill>
                <a:srgbClr val="333333"/>
              </a:solidFill>
              <a:effectLst/>
            </a:endParaRPr>
          </a:p>
          <a:p>
            <a:endParaRPr lang="sv-SE" dirty="0">
              <a:solidFill>
                <a:srgbClr val="333333"/>
              </a:solidFill>
            </a:endParaRPr>
          </a:p>
          <a:p>
            <a:r>
              <a:rPr lang="sv-SE" b="1" dirty="0">
                <a:solidFill>
                  <a:srgbClr val="333333"/>
                </a:solidFill>
              </a:rPr>
              <a:t>Aktörsgemensamt arbete </a:t>
            </a:r>
          </a:p>
          <a:p>
            <a:r>
              <a:rPr lang="sv-SE" i="0" u="none" strike="noStrike" dirty="0">
                <a:solidFill>
                  <a:srgbClr val="333333"/>
                </a:solidFill>
                <a:effectLst/>
                <a:hlinkClick r:id="rId7"/>
              </a:rPr>
              <a:t>Aktörsgemensamt arbete – Process för aktörsgemensam inriktning och samordning </a:t>
            </a:r>
            <a:br>
              <a:rPr lang="sv-SE" dirty="0">
                <a:solidFill>
                  <a:srgbClr val="333333"/>
                </a:solidFill>
              </a:rPr>
            </a:br>
            <a:endParaRPr lang="sv-SE" dirty="0"/>
          </a:p>
        </p:txBody>
      </p:sp>
      <p:pic>
        <p:nvPicPr>
          <p:cNvPr id="9" name="Bildobjekt 8">
            <a:extLst>
              <a:ext uri="{FF2B5EF4-FFF2-40B4-BE49-F238E27FC236}">
                <a16:creationId xmlns:a16="http://schemas.microsoft.com/office/drawing/2014/main" id="{1C5ABE4D-75C3-4928-8022-6E1F7EB0F484}"/>
              </a:ext>
            </a:extLst>
          </p:cNvPr>
          <p:cNvPicPr>
            <a:picLocks noChangeAspect="1"/>
          </p:cNvPicPr>
          <p:nvPr/>
        </p:nvPicPr>
        <p:blipFill>
          <a:blip r:embed="rId8"/>
          <a:stretch>
            <a:fillRect/>
          </a:stretch>
        </p:blipFill>
        <p:spPr>
          <a:xfrm rot="887469">
            <a:off x="8495672" y="3259914"/>
            <a:ext cx="1271993" cy="1789738"/>
          </a:xfrm>
          <a:prstGeom prst="rect">
            <a:avLst/>
          </a:prstGeom>
          <a:effectLst>
            <a:outerShdw blurRad="50800" dist="38100" dir="5400000" algn="t" rotWithShape="0">
              <a:prstClr val="black">
                <a:alpha val="40000"/>
              </a:prstClr>
            </a:outerShdw>
          </a:effectLst>
        </p:spPr>
      </p:pic>
      <p:pic>
        <p:nvPicPr>
          <p:cNvPr id="7" name="Bildobjekt 6">
            <a:extLst>
              <a:ext uri="{FF2B5EF4-FFF2-40B4-BE49-F238E27FC236}">
                <a16:creationId xmlns:a16="http://schemas.microsoft.com/office/drawing/2014/main" id="{115A6A9B-B54A-41A0-9BD2-3525320CFCD3}"/>
              </a:ext>
            </a:extLst>
          </p:cNvPr>
          <p:cNvPicPr>
            <a:picLocks noChangeAspect="1"/>
          </p:cNvPicPr>
          <p:nvPr/>
        </p:nvPicPr>
        <p:blipFill>
          <a:blip r:embed="rId9"/>
          <a:stretch>
            <a:fillRect/>
          </a:stretch>
        </p:blipFill>
        <p:spPr>
          <a:xfrm rot="900274">
            <a:off x="9034544" y="4278398"/>
            <a:ext cx="1246556" cy="17673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61892D-B282-4BE8-8F60-CB7DB973CAB6}"/>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7427FAC6-A4BB-4140-B9EE-CB821536C017}"/>
              </a:ext>
            </a:extLst>
          </p:cNvPr>
          <p:cNvSpPr>
            <a:spLocks noGrp="1"/>
          </p:cNvSpPr>
          <p:nvPr>
            <p:ph idx="1"/>
          </p:nvPr>
        </p:nvSpPr>
        <p:spPr/>
        <p:txBody>
          <a:bodyPr/>
          <a:lstStyle/>
          <a:p>
            <a:endParaRPr lang="sv-SE"/>
          </a:p>
        </p:txBody>
      </p:sp>
      <p:pic>
        <p:nvPicPr>
          <p:cNvPr id="1026" name="Bildobjekt 1">
            <a:extLst>
              <a:ext uri="{FF2B5EF4-FFF2-40B4-BE49-F238E27FC236}">
                <a16:creationId xmlns:a16="http://schemas.microsoft.com/office/drawing/2014/main" id="{3D23C739-2068-4ECC-933C-2CF3BFE09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1652192" cy="656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66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vill beskriva modellen för inriktning och samordning på central nivå 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p:txBody>
          <a:bodyPr/>
          <a:lstStyle/>
          <a:p>
            <a:r>
              <a:rPr lang="sv-SE" dirty="0"/>
              <a:t>INTRODUKTION</a:t>
            </a:r>
          </a:p>
        </p:txBody>
      </p:sp>
    </p:spTree>
    <p:extLst>
      <p:ext uri="{BB962C8B-B14F-4D97-AF65-F5344CB8AC3E}">
        <p14:creationId xmlns:p14="http://schemas.microsoft.com/office/powerpoint/2010/main" val="169079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dirty="0"/>
              <a:t>En gemensam utgångspunkt i hur inriktning och samordning sker på central nivå</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40229"/>
            <a:ext cx="9453749" cy="3942685"/>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a:t>
            </a:r>
            <a:r>
              <a:rPr kumimoji="0" lang="sv-SE" sz="20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är en tillämpning av </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Ramverket gemensamma grunder för ledning och samverkan på central nivå och syftar till att </a:t>
            </a:r>
            <a:r>
              <a:rPr kumimoji="0" lang="sv-SE" sz="2000" b="1"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beskriva</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i tvärsektoriella frågor.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 består av:</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en struktur för samverkan mellan beredskapsmyndigheter</a:t>
            </a:r>
            <a:r>
              <a:rPr kumimoji="0" lang="sv-SE" sz="20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na</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på tre nivåer,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arbetssätt för att åstadkomma inriktning och samordning, samt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viktiga förhållningssätt som ska vägleda arbetet med inriktning och samordning.  </a:t>
            </a:r>
          </a:p>
        </p:txBody>
      </p:sp>
    </p:spTree>
    <p:extLst>
      <p:ext uri="{BB962C8B-B14F-4D97-AF65-F5344CB8AC3E}">
        <p14:creationId xmlns:p14="http://schemas.microsoft.com/office/powerpoint/2010/main" val="147748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Principer för vidareutvecklad struktur</a:t>
            </a:r>
          </a:p>
        </p:txBody>
      </p:sp>
      <p:sp>
        <p:nvSpPr>
          <p:cNvPr id="4" name="textruta 3"/>
          <p:cNvSpPr txBox="1"/>
          <p:nvPr/>
        </p:nvSpPr>
        <p:spPr>
          <a:xfrm>
            <a:off x="2041823" y="1225689"/>
            <a:ext cx="4336117" cy="586314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Omfattande samhällsstörningar är per definition tvärsektoriella till sin karaktär och förutsätter sektors- och geografiskt överskridande samverkan och hantering.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Samverkan inom sektorer och geografiska områden behöver utformas och anpassas efter skilda förutsättningar.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Samverkan kring frågor som är sektors- och geografiskt överskridande behöver arbetsformer som är förberedda. Gemensamt överenskomna arbetsformer och strukturer lägger grund för snabb och effektiv hantering.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Förberedda arbetsformer och strukturer för tvärsektoriell samverkan behövs på myndighetschefsnivå, strategisk chefsnivå, samt handläggarnivå.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mj-lt"/>
              <a:buAutoNum type="arabicPeriod"/>
            </a:pPr>
            <a:r>
              <a:rPr kumimoji="0" lang="sv-SE" sz="1500" b="0" i="0" u="none" strike="noStrike" kern="1200" cap="none" spc="0" normalizeH="0" baseline="0" noProof="0" dirty="0">
                <a:ln>
                  <a:noFill/>
                </a:ln>
                <a:solidFill>
                  <a:prstClr val="black"/>
                </a:solidFill>
                <a:effectLst/>
                <a:uLnTx/>
                <a:uFillTx/>
                <a:latin typeface="Arial"/>
                <a:ea typeface="+mn-ea"/>
                <a:cs typeface="+mn-cs"/>
              </a:rPr>
              <a:t>Viktigt att behålla flexibilitet och alltid låta händelsens behov styra arbetsformer.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ruta 5"/>
          <p:cNvSpPr txBox="1"/>
          <p:nvPr/>
        </p:nvSpPr>
        <p:spPr>
          <a:xfrm>
            <a:off x="6626926" y="1222964"/>
            <a:ext cx="3703320" cy="5216813"/>
          </a:xfrm>
          <a:prstGeom prst="rect">
            <a:avLst/>
          </a:prstGeom>
          <a:noFill/>
        </p:spPr>
        <p:txBody>
          <a:bodyPr wrap="square" rtlCol="0">
            <a:spAutoFit/>
          </a:bodyPr>
          <a:lstStyle/>
          <a:p>
            <a:pPr marL="342900" indent="-342900">
              <a:buFont typeface="+mj-lt"/>
              <a:buAutoNum type="arabicPeriod" startAt="6"/>
            </a:pPr>
            <a:r>
              <a:rPr kumimoji="0" lang="sv-SE" sz="1500" b="0" i="0" u="none" strike="noStrike" kern="1200" cap="none" spc="0" normalizeH="0" baseline="0" noProof="0" dirty="0">
                <a:ln>
                  <a:noFill/>
                </a:ln>
                <a:solidFill>
                  <a:srgbClr val="000000"/>
                </a:solidFill>
                <a:effectLst/>
                <a:uLnTx/>
                <a:uFillTx/>
                <a:latin typeface="Arial"/>
                <a:ea typeface="+mn-ea"/>
                <a:cs typeface="+mn-cs"/>
              </a:rPr>
              <a:t>Arbetsformer och strukturer ska möjliggöra såväl informationsdelning och samlad lägesbild som att utifrån behov åstadkomma gemensam inriktning och samordning.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Viktigt att behålla snabbhet och beslutsförmåga </a:t>
            </a:r>
            <a:r>
              <a:rPr kumimoji="0" lang="sv-SE" sz="1500" b="0" i="0" u="none" strike="noStrike" kern="1200" cap="none" spc="0" normalizeH="0" baseline="0" noProof="0" dirty="0">
                <a:ln>
                  <a:noFill/>
                </a:ln>
                <a:solidFill>
                  <a:srgbClr val="000000"/>
                </a:solidFill>
                <a:effectLst/>
                <a:uLnTx/>
                <a:uFillTx/>
                <a:latin typeface="Arial"/>
                <a:ea typeface="+mn-ea"/>
                <a:cs typeface="+mn-cs"/>
              </a:rPr>
              <a:t>– strukturen ska stödja effektiv hantering, inte bli en betungande administrativ överbyggnad.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I första hand bör vidareutveckling ske utifrån befintliga arbetsformer och strukturer för operativ hantering.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Vidareutvecklingen av Gemensamma grunder för samverkan och ledning är särskilt viktigt för att skapa </a:t>
            </a:r>
            <a:r>
              <a:rPr kumimoji="0" lang="sv-SE" sz="1500" b="0" i="0" u="none" strike="noStrike" kern="1200" cap="none" spc="0" normalizeH="0" baseline="0" noProof="0" dirty="0" err="1">
                <a:ln>
                  <a:noFill/>
                </a:ln>
                <a:solidFill>
                  <a:srgbClr val="000000"/>
                </a:solidFill>
                <a:effectLst/>
                <a:uLnTx/>
                <a:uFillTx/>
                <a:latin typeface="Arial"/>
                <a:ea typeface="+mn-ea"/>
                <a:cs typeface="+mn-cs"/>
              </a:rPr>
              <a:t>interoperabilitet</a:t>
            </a:r>
            <a:r>
              <a:rPr kumimoji="0" lang="sv-SE" sz="1500" b="0" i="0" u="none" strike="noStrike" kern="1200" cap="none" spc="0" normalizeH="0" baseline="0" noProof="0" dirty="0">
                <a:ln>
                  <a:noFill/>
                </a:ln>
                <a:solidFill>
                  <a:srgbClr val="000000"/>
                </a:solidFill>
                <a:effectLst/>
                <a:uLnTx/>
                <a:uFillTx/>
                <a:latin typeface="Arial"/>
                <a:ea typeface="+mn-ea"/>
                <a:cs typeface="+mn-cs"/>
              </a:rPr>
              <a:t> och effektiv samlad hantering.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411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84AE6-07D6-4B7B-2B15-99FD26B4D282}"/>
              </a:ext>
            </a:extLst>
          </p:cNvPr>
          <p:cNvSpPr>
            <a:spLocks noGrp="1" noRot="1" noMove="1" noResize="1" noEditPoints="1" noAdjustHandles="1" noChangeArrowheads="1" noChangeShapeType="1"/>
          </p:cNvSpPr>
          <p:nvPr>
            <p:ph type="title"/>
          </p:nvPr>
        </p:nvSpPr>
        <p:spPr>
          <a:prstGeom prst="rect">
            <a:avLst/>
          </a:prstGeom>
        </p:spPr>
        <p:txBody>
          <a:bodyPr/>
          <a:lstStyle/>
          <a:p>
            <a:pPr algn="ctr"/>
            <a:r>
              <a:rPr lang="sv-SE" sz="3200" b="1" dirty="0">
                <a:solidFill>
                  <a:srgbClr val="242424"/>
                </a:solidFill>
                <a:effectLst/>
                <a:latin typeface="Century Gothic" panose="020B0502020202020204" pitchFamily="34" charset="0"/>
              </a:rPr>
              <a:t>Modell för inriktning och samordning på central nivå</a:t>
            </a:r>
            <a:endParaRPr lang="sv-SE" sz="3200" b="1" dirty="0">
              <a:latin typeface="Century Gothic" panose="020B0502020202020204" pitchFamily="34" charset="0"/>
            </a:endParaRPr>
          </a:p>
        </p:txBody>
      </p:sp>
      <p:pic>
        <p:nvPicPr>
          <p:cNvPr id="29" name="Bild 28">
            <a:extLst>
              <a:ext uri="{FF2B5EF4-FFF2-40B4-BE49-F238E27FC236}">
                <a16:creationId xmlns:a16="http://schemas.microsoft.com/office/drawing/2014/main" id="{EF9E06DC-F2D7-6A9A-162B-6E44B4453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1317" y="2648756"/>
            <a:ext cx="5486551" cy="1349515"/>
          </a:xfrm>
          <a:prstGeom prst="rect">
            <a:avLst/>
          </a:prstGeom>
        </p:spPr>
      </p:pic>
      <p:pic>
        <p:nvPicPr>
          <p:cNvPr id="35" name="Bild 34">
            <a:extLst>
              <a:ext uri="{FF2B5EF4-FFF2-40B4-BE49-F238E27FC236}">
                <a16:creationId xmlns:a16="http://schemas.microsoft.com/office/drawing/2014/main" id="{FAB7E646-106B-E6AC-C0A6-DE7C0D81CB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5369" y="1808261"/>
            <a:ext cx="3036204" cy="550037"/>
          </a:xfrm>
          <a:prstGeom prst="rect">
            <a:avLst/>
          </a:prstGeom>
        </p:spPr>
      </p:pic>
      <p:pic>
        <p:nvPicPr>
          <p:cNvPr id="37" name="Bild 36">
            <a:extLst>
              <a:ext uri="{FF2B5EF4-FFF2-40B4-BE49-F238E27FC236}">
                <a16:creationId xmlns:a16="http://schemas.microsoft.com/office/drawing/2014/main" id="{867F5272-3BB5-82B5-5E86-1F3B31889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394" y="2512067"/>
            <a:ext cx="5808395" cy="4068725"/>
          </a:xfrm>
          <a:prstGeom prst="rect">
            <a:avLst/>
          </a:prstGeom>
        </p:spPr>
      </p:pic>
      <p:pic>
        <p:nvPicPr>
          <p:cNvPr id="39" name="Bild 38">
            <a:extLst>
              <a:ext uri="{FF2B5EF4-FFF2-40B4-BE49-F238E27FC236}">
                <a16:creationId xmlns:a16="http://schemas.microsoft.com/office/drawing/2014/main" id="{5DC58810-E0DF-3F00-61A0-E55E5BDD03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0569" y="5131377"/>
            <a:ext cx="5486551" cy="1261022"/>
          </a:xfrm>
          <a:prstGeom prst="rect">
            <a:avLst/>
          </a:prstGeom>
        </p:spPr>
      </p:pic>
      <p:pic>
        <p:nvPicPr>
          <p:cNvPr id="45" name="Bild 44">
            <a:extLst>
              <a:ext uri="{FF2B5EF4-FFF2-40B4-BE49-F238E27FC236}">
                <a16:creationId xmlns:a16="http://schemas.microsoft.com/office/drawing/2014/main" id="{21BAEF29-2960-7B5E-0A10-CF685968D6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70562" y="3914122"/>
            <a:ext cx="5486550" cy="1371637"/>
          </a:xfrm>
          <a:prstGeom prst="rect">
            <a:avLst/>
          </a:prstGeom>
        </p:spPr>
      </p:pic>
      <p:sp>
        <p:nvSpPr>
          <p:cNvPr id="14" name="textruta 13">
            <a:extLst>
              <a:ext uri="{FF2B5EF4-FFF2-40B4-BE49-F238E27FC236}">
                <a16:creationId xmlns:a16="http://schemas.microsoft.com/office/drawing/2014/main" id="{F753B98D-0E3D-2A84-3934-67B907153554}"/>
              </a:ext>
            </a:extLst>
          </p:cNvPr>
          <p:cNvSpPr txBox="1"/>
          <p:nvPr/>
        </p:nvSpPr>
        <p:spPr>
          <a:xfrm>
            <a:off x="6305369" y="1962030"/>
            <a:ext cx="30362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4F0A7AA8-D19B-E2FA-73FA-67EDF73E58C0}"/>
              </a:ext>
            </a:extLst>
          </p:cNvPr>
          <p:cNvSpPr txBox="1"/>
          <p:nvPr/>
        </p:nvSpPr>
        <p:spPr>
          <a:xfrm>
            <a:off x="6526465" y="2937854"/>
            <a:ext cx="25555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16" name="textruta 15">
            <a:extLst>
              <a:ext uri="{FF2B5EF4-FFF2-40B4-BE49-F238E27FC236}">
                <a16:creationId xmlns:a16="http://schemas.microsoft.com/office/drawing/2014/main" id="{F89BB894-AB6D-06C4-52DD-F983F5912B34}"/>
              </a:ext>
            </a:extLst>
          </p:cNvPr>
          <p:cNvSpPr txBox="1"/>
          <p:nvPr/>
        </p:nvSpPr>
        <p:spPr>
          <a:xfrm>
            <a:off x="6681733" y="3294177"/>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sp>
        <p:nvSpPr>
          <p:cNvPr id="17" name="textruta 16">
            <a:extLst>
              <a:ext uri="{FF2B5EF4-FFF2-40B4-BE49-F238E27FC236}">
                <a16:creationId xmlns:a16="http://schemas.microsoft.com/office/drawing/2014/main" id="{9F80D5EA-8C83-3764-065C-D39874FA6EA7}"/>
              </a:ext>
            </a:extLst>
          </p:cNvPr>
          <p:cNvSpPr txBox="1"/>
          <p:nvPr/>
        </p:nvSpPr>
        <p:spPr>
          <a:xfrm>
            <a:off x="6774909" y="4209047"/>
            <a:ext cx="1850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18" name="textruta 17">
            <a:extLst>
              <a:ext uri="{FF2B5EF4-FFF2-40B4-BE49-F238E27FC236}">
                <a16:creationId xmlns:a16="http://schemas.microsoft.com/office/drawing/2014/main" id="{A074E8FA-6FF2-19A2-6CDA-A99394CB3CA4}"/>
              </a:ext>
            </a:extLst>
          </p:cNvPr>
          <p:cNvSpPr txBox="1"/>
          <p:nvPr/>
        </p:nvSpPr>
        <p:spPr>
          <a:xfrm>
            <a:off x="6651245" y="4565370"/>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sp>
        <p:nvSpPr>
          <p:cNvPr id="20" name="textruta 19">
            <a:extLst>
              <a:ext uri="{FF2B5EF4-FFF2-40B4-BE49-F238E27FC236}">
                <a16:creationId xmlns:a16="http://schemas.microsoft.com/office/drawing/2014/main" id="{36B877D3-F596-06AB-3B76-B63707E1BC64}"/>
              </a:ext>
            </a:extLst>
          </p:cNvPr>
          <p:cNvSpPr txBox="1"/>
          <p:nvPr/>
        </p:nvSpPr>
        <p:spPr>
          <a:xfrm>
            <a:off x="6699615" y="5457976"/>
            <a:ext cx="23150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prstClr val="white"/>
                </a:solidFill>
                <a:latin typeface="Century Gothic" panose="020B0502020202020204" pitchFamily="34" charset="0"/>
              </a:rPr>
              <a:t>S</a:t>
            </a:r>
            <a:r>
              <a:rPr kumimoji="0" lang="sv-SE"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amordnande</a:t>
            </a: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nivå</a:t>
            </a:r>
          </a:p>
        </p:txBody>
      </p:sp>
      <p:sp>
        <p:nvSpPr>
          <p:cNvPr id="21" name="textruta 20">
            <a:extLst>
              <a:ext uri="{FF2B5EF4-FFF2-40B4-BE49-F238E27FC236}">
                <a16:creationId xmlns:a16="http://schemas.microsoft.com/office/drawing/2014/main" id="{088D6100-5DF4-D8DC-6FBF-E5A02E7D8CF8}"/>
              </a:ext>
            </a:extLst>
          </p:cNvPr>
          <p:cNvSpPr txBox="1"/>
          <p:nvPr/>
        </p:nvSpPr>
        <p:spPr>
          <a:xfrm>
            <a:off x="6707842" y="5814299"/>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pic>
        <p:nvPicPr>
          <p:cNvPr id="19" name="Bildobjekt 18" descr="Bilden visar de fem samhällsnivåerna inom Sverige. Överst nationell nivå med riksdag och regering. Sen central nivå med tio sektorer och MSB . Under det högre regional nivå med 6 civilområden. Under det regional nivå med 21 länsstyrelser och 21 regioner. Längst ner lokal nivå med 290 kommuner.">
            <a:extLst>
              <a:ext uri="{FF2B5EF4-FFF2-40B4-BE49-F238E27FC236}">
                <a16:creationId xmlns:a16="http://schemas.microsoft.com/office/drawing/2014/main" id="{E4F627B7-6107-4BC0-905B-7EE2E85E00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188" y="1795450"/>
            <a:ext cx="3471292" cy="4658883"/>
          </a:xfrm>
          <a:prstGeom prst="rect">
            <a:avLst/>
          </a:prstGeom>
        </p:spPr>
      </p:pic>
      <p:sp>
        <p:nvSpPr>
          <p:cNvPr id="3" name="Ellips 2">
            <a:extLst>
              <a:ext uri="{FF2B5EF4-FFF2-40B4-BE49-F238E27FC236}">
                <a16:creationId xmlns:a16="http://schemas.microsoft.com/office/drawing/2014/main" id="{59C8A342-09BF-4A12-8B63-AFD409DB77F6}"/>
              </a:ext>
            </a:extLst>
          </p:cNvPr>
          <p:cNvSpPr/>
          <p:nvPr/>
        </p:nvSpPr>
        <p:spPr>
          <a:xfrm>
            <a:off x="225974" y="3093786"/>
            <a:ext cx="3403564" cy="33521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Ellips 21">
            <a:extLst>
              <a:ext uri="{FF2B5EF4-FFF2-40B4-BE49-F238E27FC236}">
                <a16:creationId xmlns:a16="http://schemas.microsoft.com/office/drawing/2014/main" id="{CF45CF25-0A98-4B6E-8BE7-1A421F48B495}"/>
              </a:ext>
            </a:extLst>
          </p:cNvPr>
          <p:cNvSpPr/>
          <p:nvPr/>
        </p:nvSpPr>
        <p:spPr>
          <a:xfrm>
            <a:off x="112127" y="5993958"/>
            <a:ext cx="4398089" cy="30284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Ellips 22">
            <a:extLst>
              <a:ext uri="{FF2B5EF4-FFF2-40B4-BE49-F238E27FC236}">
                <a16:creationId xmlns:a16="http://schemas.microsoft.com/office/drawing/2014/main" id="{C3BAFD44-BED4-44A5-B169-FD50D0DB3B90}"/>
              </a:ext>
            </a:extLst>
          </p:cNvPr>
          <p:cNvSpPr/>
          <p:nvPr/>
        </p:nvSpPr>
        <p:spPr>
          <a:xfrm>
            <a:off x="289215" y="5110651"/>
            <a:ext cx="387273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Ellips 24">
            <a:extLst>
              <a:ext uri="{FF2B5EF4-FFF2-40B4-BE49-F238E27FC236}">
                <a16:creationId xmlns:a16="http://schemas.microsoft.com/office/drawing/2014/main" id="{9CBDC7A7-D7AA-4718-88B4-9A8C2CDF85FB}"/>
              </a:ext>
            </a:extLst>
          </p:cNvPr>
          <p:cNvSpPr/>
          <p:nvPr/>
        </p:nvSpPr>
        <p:spPr>
          <a:xfrm>
            <a:off x="272247" y="4163951"/>
            <a:ext cx="371261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Pil: upp-ned 5">
            <a:extLst>
              <a:ext uri="{FF2B5EF4-FFF2-40B4-BE49-F238E27FC236}">
                <a16:creationId xmlns:a16="http://schemas.microsoft.com/office/drawing/2014/main" id="{0D2FF902-6B2B-4814-995C-6216A0A2A26E}"/>
              </a:ext>
            </a:extLst>
          </p:cNvPr>
          <p:cNvSpPr/>
          <p:nvPr/>
        </p:nvSpPr>
        <p:spPr>
          <a:xfrm>
            <a:off x="287032" y="2352570"/>
            <a:ext cx="234351" cy="4034101"/>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Pil: höger 6">
            <a:extLst>
              <a:ext uri="{FF2B5EF4-FFF2-40B4-BE49-F238E27FC236}">
                <a16:creationId xmlns:a16="http://schemas.microsoft.com/office/drawing/2014/main" id="{5DD4F48E-EF0D-4351-8894-2AE6B92D3ECC}"/>
              </a:ext>
            </a:extLst>
          </p:cNvPr>
          <p:cNvSpPr/>
          <p:nvPr/>
        </p:nvSpPr>
        <p:spPr>
          <a:xfrm>
            <a:off x="3629538" y="3035357"/>
            <a:ext cx="978408"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62909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045B-3B25-819C-AD5A-066F0E6A1B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6DD841-7EA8-2001-E7DD-A3E37E4A8FB0}"/>
              </a:ext>
            </a:extLst>
          </p:cNvPr>
          <p:cNvSpPr>
            <a:spLocks noGrp="1" noRot="1" noMove="1" noResize="1" noEditPoints="1" noAdjustHandles="1" noChangeArrowheads="1" noChangeShapeType="1"/>
          </p:cNvSpPr>
          <p:nvPr>
            <p:ph type="title"/>
          </p:nvPr>
        </p:nvSpPr>
        <p:spPr>
          <a:prstGeom prst="rect">
            <a:avLst/>
          </a:prstGeom>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3" name="Bild 22">
            <a:extLst>
              <a:ext uri="{FF2B5EF4-FFF2-40B4-BE49-F238E27FC236}">
                <a16:creationId xmlns:a16="http://schemas.microsoft.com/office/drawing/2014/main" id="{5F8F9D7E-2346-1A61-B275-1710FA694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1950" y="2558561"/>
            <a:ext cx="1197936" cy="1350863"/>
          </a:xfrm>
          <a:prstGeom prst="rect">
            <a:avLst/>
          </a:prstGeom>
        </p:spPr>
      </p:pic>
      <p:pic>
        <p:nvPicPr>
          <p:cNvPr id="25" name="Bild 24">
            <a:extLst>
              <a:ext uri="{FF2B5EF4-FFF2-40B4-BE49-F238E27FC236}">
                <a16:creationId xmlns:a16="http://schemas.microsoft.com/office/drawing/2014/main" id="{44A90BC5-6435-9B32-2040-9BED87B5DC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2550" y="5055791"/>
            <a:ext cx="1197336" cy="1069960"/>
          </a:xfrm>
          <a:prstGeom prst="rect">
            <a:avLst/>
          </a:prstGeom>
        </p:spPr>
      </p:pic>
      <p:pic>
        <p:nvPicPr>
          <p:cNvPr id="27" name="Bild 26">
            <a:extLst>
              <a:ext uri="{FF2B5EF4-FFF2-40B4-BE49-F238E27FC236}">
                <a16:creationId xmlns:a16="http://schemas.microsoft.com/office/drawing/2014/main" id="{01E88626-5097-776A-AB2E-940534CFA8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7322" y="3815649"/>
            <a:ext cx="1202564" cy="1350864"/>
          </a:xfrm>
          <a:prstGeom prst="rect">
            <a:avLst/>
          </a:prstGeom>
        </p:spPr>
      </p:pic>
      <p:pic>
        <p:nvPicPr>
          <p:cNvPr id="30" name="Bild 29">
            <a:extLst>
              <a:ext uri="{FF2B5EF4-FFF2-40B4-BE49-F238E27FC236}">
                <a16:creationId xmlns:a16="http://schemas.microsoft.com/office/drawing/2014/main" id="{0991DD26-FF5F-E1EB-0DBD-E8B590B97A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39733" y="5049117"/>
            <a:ext cx="1189865" cy="1069960"/>
          </a:xfrm>
          <a:prstGeom prst="rect">
            <a:avLst/>
          </a:prstGeom>
        </p:spPr>
      </p:pic>
      <p:pic>
        <p:nvPicPr>
          <p:cNvPr id="32" name="Bild 31">
            <a:extLst>
              <a:ext uri="{FF2B5EF4-FFF2-40B4-BE49-F238E27FC236}">
                <a16:creationId xmlns:a16="http://schemas.microsoft.com/office/drawing/2014/main" id="{25C8B933-7F42-1007-1870-4209D89422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40625" y="3856441"/>
            <a:ext cx="1197936" cy="1248912"/>
          </a:xfrm>
          <a:prstGeom prst="rect">
            <a:avLst/>
          </a:prstGeom>
        </p:spPr>
      </p:pic>
      <p:pic>
        <p:nvPicPr>
          <p:cNvPr id="34" name="Bild 33">
            <a:extLst>
              <a:ext uri="{FF2B5EF4-FFF2-40B4-BE49-F238E27FC236}">
                <a16:creationId xmlns:a16="http://schemas.microsoft.com/office/drawing/2014/main" id="{DBA07266-ED86-A7DB-EF4D-5E6A2CADAB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32533" y="2531859"/>
            <a:ext cx="1197936" cy="1299888"/>
          </a:xfrm>
          <a:prstGeom prst="rect">
            <a:avLst/>
          </a:prstGeom>
        </p:spPr>
      </p:pic>
      <p:pic>
        <p:nvPicPr>
          <p:cNvPr id="38" name="Bild 37">
            <a:extLst>
              <a:ext uri="{FF2B5EF4-FFF2-40B4-BE49-F238E27FC236}">
                <a16:creationId xmlns:a16="http://schemas.microsoft.com/office/drawing/2014/main" id="{FB4B405B-F196-2C87-D910-F61F50AA89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98909" y="2531859"/>
            <a:ext cx="6805296" cy="1299888"/>
          </a:xfrm>
          <a:prstGeom prst="rect">
            <a:avLst/>
          </a:prstGeom>
        </p:spPr>
      </p:pic>
      <p:pic>
        <p:nvPicPr>
          <p:cNvPr id="41" name="Bild 40">
            <a:extLst>
              <a:ext uri="{FF2B5EF4-FFF2-40B4-BE49-F238E27FC236}">
                <a16:creationId xmlns:a16="http://schemas.microsoft.com/office/drawing/2014/main" id="{2B29C1D0-C62C-F54D-CC96-6047CC3732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98909" y="4905222"/>
            <a:ext cx="6805296" cy="1223424"/>
          </a:xfrm>
          <a:prstGeom prst="rect">
            <a:avLst/>
          </a:prstGeom>
        </p:spPr>
      </p:pic>
      <p:pic>
        <p:nvPicPr>
          <p:cNvPr id="43" name="Bild 42">
            <a:extLst>
              <a:ext uri="{FF2B5EF4-FFF2-40B4-BE49-F238E27FC236}">
                <a16:creationId xmlns:a16="http://schemas.microsoft.com/office/drawing/2014/main" id="{8F9BA96B-C23A-A73B-1C39-9AA6DB9F6D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7795" y="3779977"/>
            <a:ext cx="6805296" cy="1325376"/>
          </a:xfrm>
          <a:prstGeom prst="rect">
            <a:avLst/>
          </a:prstGeom>
        </p:spPr>
      </p:pic>
      <p:pic>
        <p:nvPicPr>
          <p:cNvPr id="50" name="PIL-lång">
            <a:extLst>
              <a:ext uri="{FF2B5EF4-FFF2-40B4-BE49-F238E27FC236}">
                <a16:creationId xmlns:a16="http://schemas.microsoft.com/office/drawing/2014/main" id="{17905A18-4A14-3C97-EEDC-C0456C0ED4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2835854"/>
            <a:ext cx="137878" cy="909995"/>
          </a:xfrm>
          <a:prstGeom prst="rect">
            <a:avLst/>
          </a:prstGeom>
        </p:spPr>
      </p:pic>
      <p:pic>
        <p:nvPicPr>
          <p:cNvPr id="51" name="PIL-lång">
            <a:extLst>
              <a:ext uri="{FF2B5EF4-FFF2-40B4-BE49-F238E27FC236}">
                <a16:creationId xmlns:a16="http://schemas.microsoft.com/office/drawing/2014/main" id="{7F1D246A-95E7-A347-E478-D1612FEEA2F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4037986"/>
            <a:ext cx="137878" cy="909995"/>
          </a:xfrm>
          <a:prstGeom prst="rect">
            <a:avLst/>
          </a:prstGeom>
        </p:spPr>
      </p:pic>
      <p:pic>
        <p:nvPicPr>
          <p:cNvPr id="52" name="PIL-lång">
            <a:extLst>
              <a:ext uri="{FF2B5EF4-FFF2-40B4-BE49-F238E27FC236}">
                <a16:creationId xmlns:a16="http://schemas.microsoft.com/office/drawing/2014/main" id="{010BE682-F6A5-6381-D15B-8A4725C3A1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5161176"/>
            <a:ext cx="137878" cy="909995"/>
          </a:xfrm>
          <a:prstGeom prst="rect">
            <a:avLst/>
          </a:prstGeom>
        </p:spPr>
      </p:pic>
      <p:pic>
        <p:nvPicPr>
          <p:cNvPr id="53" name="PIL-lång">
            <a:extLst>
              <a:ext uri="{FF2B5EF4-FFF2-40B4-BE49-F238E27FC236}">
                <a16:creationId xmlns:a16="http://schemas.microsoft.com/office/drawing/2014/main" id="{6769A1C6-9DE5-6444-F894-AE907E8F2CA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2886654"/>
            <a:ext cx="137878" cy="909995"/>
          </a:xfrm>
          <a:prstGeom prst="rect">
            <a:avLst/>
          </a:prstGeom>
        </p:spPr>
      </p:pic>
      <p:pic>
        <p:nvPicPr>
          <p:cNvPr id="54" name="PIL-lång">
            <a:extLst>
              <a:ext uri="{FF2B5EF4-FFF2-40B4-BE49-F238E27FC236}">
                <a16:creationId xmlns:a16="http://schemas.microsoft.com/office/drawing/2014/main" id="{19DB486B-C335-E3D9-AE61-9EFF34B617A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4106258"/>
            <a:ext cx="137878" cy="909995"/>
          </a:xfrm>
          <a:prstGeom prst="rect">
            <a:avLst/>
          </a:prstGeom>
        </p:spPr>
      </p:pic>
      <p:pic>
        <p:nvPicPr>
          <p:cNvPr id="55" name="PIL-lång">
            <a:extLst>
              <a:ext uri="{FF2B5EF4-FFF2-40B4-BE49-F238E27FC236}">
                <a16:creationId xmlns:a16="http://schemas.microsoft.com/office/drawing/2014/main" id="{A734D049-5C0D-E59B-A0C0-C83D99342E5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5211976"/>
            <a:ext cx="137878" cy="909995"/>
          </a:xfrm>
          <a:prstGeom prst="rect">
            <a:avLst/>
          </a:prstGeom>
        </p:spPr>
      </p:pic>
      <p:sp>
        <p:nvSpPr>
          <p:cNvPr id="60" name="textruta 59">
            <a:extLst>
              <a:ext uri="{FF2B5EF4-FFF2-40B4-BE49-F238E27FC236}">
                <a16:creationId xmlns:a16="http://schemas.microsoft.com/office/drawing/2014/main" id="{8DF79143-4A2C-7EE1-C6DE-C20BFD8874DB}"/>
              </a:ext>
            </a:extLst>
          </p:cNvPr>
          <p:cNvSpPr txBox="1"/>
          <p:nvPr/>
        </p:nvSpPr>
        <p:spPr>
          <a:xfrm>
            <a:off x="1440625" y="2223771"/>
            <a:ext cx="20009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Beredskapsmyndigheter</a:t>
            </a:r>
          </a:p>
        </p:txBody>
      </p:sp>
      <p:sp>
        <p:nvSpPr>
          <p:cNvPr id="61" name="textruta 60">
            <a:extLst>
              <a:ext uri="{FF2B5EF4-FFF2-40B4-BE49-F238E27FC236}">
                <a16:creationId xmlns:a16="http://schemas.microsoft.com/office/drawing/2014/main" id="{7A1EB8C4-2822-C281-99AA-3FD55D81A96A}"/>
              </a:ext>
            </a:extLst>
          </p:cNvPr>
          <p:cNvSpPr txBox="1"/>
          <p:nvPr/>
        </p:nvSpPr>
        <p:spPr>
          <a:xfrm>
            <a:off x="8512823" y="1868189"/>
            <a:ext cx="22466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Beredskapsmyndigheter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sv-SE"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deltagande från fler aktörer </a:t>
            </a:r>
          </a:p>
        </p:txBody>
      </p:sp>
      <p:pic>
        <p:nvPicPr>
          <p:cNvPr id="63" name="Bild 62">
            <a:extLst>
              <a:ext uri="{FF2B5EF4-FFF2-40B4-BE49-F238E27FC236}">
                <a16:creationId xmlns:a16="http://schemas.microsoft.com/office/drawing/2014/main" id="{F1108014-B5FA-5358-7794-BEA6B3B464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3552678"/>
            <a:ext cx="117257" cy="469027"/>
          </a:xfrm>
          <a:prstGeom prst="rect">
            <a:avLst/>
          </a:prstGeom>
        </p:spPr>
      </p:pic>
      <p:pic>
        <p:nvPicPr>
          <p:cNvPr id="64" name="Bild 63">
            <a:extLst>
              <a:ext uri="{FF2B5EF4-FFF2-40B4-BE49-F238E27FC236}">
                <a16:creationId xmlns:a16="http://schemas.microsoft.com/office/drawing/2014/main" id="{EEF24CF9-D187-192E-0FD0-72A18FE96CA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4986264"/>
            <a:ext cx="117257" cy="469027"/>
          </a:xfrm>
          <a:prstGeom prst="rect">
            <a:avLst/>
          </a:prstGeom>
        </p:spPr>
      </p:pic>
      <p:pic>
        <p:nvPicPr>
          <p:cNvPr id="65" name="Bild 64">
            <a:extLst>
              <a:ext uri="{FF2B5EF4-FFF2-40B4-BE49-F238E27FC236}">
                <a16:creationId xmlns:a16="http://schemas.microsoft.com/office/drawing/2014/main" id="{45F492D1-8040-36F3-98F7-3E8B9B4620D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3607650"/>
            <a:ext cx="117257" cy="469027"/>
          </a:xfrm>
          <a:prstGeom prst="rect">
            <a:avLst/>
          </a:prstGeom>
        </p:spPr>
      </p:pic>
      <p:pic>
        <p:nvPicPr>
          <p:cNvPr id="66" name="Bild 65">
            <a:extLst>
              <a:ext uri="{FF2B5EF4-FFF2-40B4-BE49-F238E27FC236}">
                <a16:creationId xmlns:a16="http://schemas.microsoft.com/office/drawing/2014/main" id="{AA8DADAE-D625-71C9-CB25-464740EDA4B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4878956"/>
            <a:ext cx="117257" cy="469027"/>
          </a:xfrm>
          <a:prstGeom prst="rect">
            <a:avLst/>
          </a:prstGeom>
        </p:spPr>
      </p:pic>
      <p:sp>
        <p:nvSpPr>
          <p:cNvPr id="67" name="Rektangel med rundade hörn 66">
            <a:extLst>
              <a:ext uri="{FF2B5EF4-FFF2-40B4-BE49-F238E27FC236}">
                <a16:creationId xmlns:a16="http://schemas.microsoft.com/office/drawing/2014/main" id="{0DB10A4D-D104-400C-9A92-3230B5605F16}"/>
              </a:ext>
            </a:extLst>
          </p:cNvPr>
          <p:cNvSpPr/>
          <p:nvPr/>
        </p:nvSpPr>
        <p:spPr>
          <a:xfrm>
            <a:off x="3274283" y="3045293"/>
            <a:ext cx="1240785" cy="436447"/>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textruta 67">
            <a:extLst>
              <a:ext uri="{FF2B5EF4-FFF2-40B4-BE49-F238E27FC236}">
                <a16:creationId xmlns:a16="http://schemas.microsoft.com/office/drawing/2014/main" id="{DCDE57CD-5FFB-ED5C-E42A-F2D59D34A737}"/>
              </a:ext>
            </a:extLst>
          </p:cNvPr>
          <p:cNvSpPr txBox="1"/>
          <p:nvPr/>
        </p:nvSpPr>
        <p:spPr>
          <a:xfrm>
            <a:off x="3308404" y="3056296"/>
            <a:ext cx="11612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69" name="Rektangel med rundade hörn 68">
            <a:extLst>
              <a:ext uri="{FF2B5EF4-FFF2-40B4-BE49-F238E27FC236}">
                <a16:creationId xmlns:a16="http://schemas.microsoft.com/office/drawing/2014/main" id="{2EF11E6C-7074-8074-C6B8-F71FE70B4894}"/>
              </a:ext>
            </a:extLst>
          </p:cNvPr>
          <p:cNvSpPr/>
          <p:nvPr/>
        </p:nvSpPr>
        <p:spPr>
          <a:xfrm>
            <a:off x="7286479" y="3107582"/>
            <a:ext cx="1441266" cy="469185"/>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extruta 69">
            <a:extLst>
              <a:ext uri="{FF2B5EF4-FFF2-40B4-BE49-F238E27FC236}">
                <a16:creationId xmlns:a16="http://schemas.microsoft.com/office/drawing/2014/main" id="{73D1E7E6-58EC-1197-6CC7-38F5E7E1B54E}"/>
              </a:ext>
            </a:extLst>
          </p:cNvPr>
          <p:cNvSpPr txBox="1"/>
          <p:nvPr/>
        </p:nvSpPr>
        <p:spPr>
          <a:xfrm>
            <a:off x="7341724" y="3143844"/>
            <a:ext cx="1330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sp>
        <p:nvSpPr>
          <p:cNvPr id="71" name="textruta 70">
            <a:extLst>
              <a:ext uri="{FF2B5EF4-FFF2-40B4-BE49-F238E27FC236}">
                <a16:creationId xmlns:a16="http://schemas.microsoft.com/office/drawing/2014/main" id="{191F0DDA-EE85-4816-A3D2-EA1909FA25EC}"/>
              </a:ext>
            </a:extLst>
          </p:cNvPr>
          <p:cNvSpPr txBox="1"/>
          <p:nvPr/>
        </p:nvSpPr>
        <p:spPr>
          <a:xfrm>
            <a:off x="4798296" y="2879334"/>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72" name="textruta 71">
            <a:extLst>
              <a:ext uri="{FF2B5EF4-FFF2-40B4-BE49-F238E27FC236}">
                <a16:creationId xmlns:a16="http://schemas.microsoft.com/office/drawing/2014/main" id="{747E46EB-9BC5-938A-38AA-A60B2F09CA7E}"/>
              </a:ext>
            </a:extLst>
          </p:cNvPr>
          <p:cNvSpPr txBox="1"/>
          <p:nvPr/>
        </p:nvSpPr>
        <p:spPr>
          <a:xfrm>
            <a:off x="5159774" y="2718407"/>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73" name="textruta 72">
            <a:extLst>
              <a:ext uri="{FF2B5EF4-FFF2-40B4-BE49-F238E27FC236}">
                <a16:creationId xmlns:a16="http://schemas.microsoft.com/office/drawing/2014/main" id="{87346F08-E6E6-70DE-41C2-EAAA672BA991}"/>
              </a:ext>
            </a:extLst>
          </p:cNvPr>
          <p:cNvSpPr txBox="1"/>
          <p:nvPr/>
        </p:nvSpPr>
        <p:spPr>
          <a:xfrm>
            <a:off x="5365808" y="4050531"/>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74" name="textruta 73">
            <a:extLst>
              <a:ext uri="{FF2B5EF4-FFF2-40B4-BE49-F238E27FC236}">
                <a16:creationId xmlns:a16="http://schemas.microsoft.com/office/drawing/2014/main" id="{B1862D33-F348-DE1E-F591-AB2C7AEAF073}"/>
              </a:ext>
            </a:extLst>
          </p:cNvPr>
          <p:cNvSpPr txBox="1"/>
          <p:nvPr/>
        </p:nvSpPr>
        <p:spPr>
          <a:xfrm>
            <a:off x="5395463" y="3875240"/>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75" name="textruta 74">
            <a:extLst>
              <a:ext uri="{FF2B5EF4-FFF2-40B4-BE49-F238E27FC236}">
                <a16:creationId xmlns:a16="http://schemas.microsoft.com/office/drawing/2014/main" id="{3448E9CD-32F2-2F90-3E59-4AB26BBCA756}"/>
              </a:ext>
            </a:extLst>
          </p:cNvPr>
          <p:cNvSpPr txBox="1"/>
          <p:nvPr/>
        </p:nvSpPr>
        <p:spPr>
          <a:xfrm>
            <a:off x="4498858" y="530845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76" name="textruta 75">
            <a:extLst>
              <a:ext uri="{FF2B5EF4-FFF2-40B4-BE49-F238E27FC236}">
                <a16:creationId xmlns:a16="http://schemas.microsoft.com/office/drawing/2014/main" id="{B024BCA3-BB05-5E53-DB04-35923F9718B8}"/>
              </a:ext>
            </a:extLst>
          </p:cNvPr>
          <p:cNvSpPr txBox="1"/>
          <p:nvPr/>
        </p:nvSpPr>
        <p:spPr>
          <a:xfrm>
            <a:off x="5310778" y="514752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77" name="Rektangel med rundade hörn 76">
            <a:extLst>
              <a:ext uri="{FF2B5EF4-FFF2-40B4-BE49-F238E27FC236}">
                <a16:creationId xmlns:a16="http://schemas.microsoft.com/office/drawing/2014/main" id="{B0BC3B82-C10F-C769-AD31-7AC10172579B}"/>
              </a:ext>
            </a:extLst>
          </p:cNvPr>
          <p:cNvSpPr/>
          <p:nvPr/>
        </p:nvSpPr>
        <p:spPr>
          <a:xfrm>
            <a:off x="3275387" y="4299687"/>
            <a:ext cx="1221754" cy="437613"/>
          </a:xfrm>
          <a:prstGeom prst="roundRect">
            <a:avLst>
              <a:gd name="adj" fmla="val 16667"/>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EBD8B053-035A-4ED2-34B1-8254B1225F56}"/>
              </a:ext>
            </a:extLst>
          </p:cNvPr>
          <p:cNvSpPr txBox="1"/>
          <p:nvPr/>
        </p:nvSpPr>
        <p:spPr>
          <a:xfrm>
            <a:off x="3312843" y="4322373"/>
            <a:ext cx="11667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79" name="Rektangel med rundade hörn 78">
            <a:extLst>
              <a:ext uri="{FF2B5EF4-FFF2-40B4-BE49-F238E27FC236}">
                <a16:creationId xmlns:a16="http://schemas.microsoft.com/office/drawing/2014/main" id="{0C3A770D-D850-808C-C15E-EEF23494BE05}"/>
              </a:ext>
            </a:extLst>
          </p:cNvPr>
          <p:cNvSpPr/>
          <p:nvPr/>
        </p:nvSpPr>
        <p:spPr>
          <a:xfrm>
            <a:off x="7318687" y="4216650"/>
            <a:ext cx="1739514" cy="496452"/>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ruta 79">
            <a:extLst>
              <a:ext uri="{FF2B5EF4-FFF2-40B4-BE49-F238E27FC236}">
                <a16:creationId xmlns:a16="http://schemas.microsoft.com/office/drawing/2014/main" id="{B0736832-1041-0A01-FEF9-7C1D80D23FE5}"/>
              </a:ext>
            </a:extLst>
          </p:cNvPr>
          <p:cNvSpPr txBox="1"/>
          <p:nvPr/>
        </p:nvSpPr>
        <p:spPr>
          <a:xfrm>
            <a:off x="7157581" y="4267547"/>
            <a:ext cx="18922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Situationsanpassat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olika deltagare</a:t>
            </a:r>
          </a:p>
        </p:txBody>
      </p:sp>
      <p:sp>
        <p:nvSpPr>
          <p:cNvPr id="81" name="Rektangel med rundade hörn 80">
            <a:extLst>
              <a:ext uri="{FF2B5EF4-FFF2-40B4-BE49-F238E27FC236}">
                <a16:creationId xmlns:a16="http://schemas.microsoft.com/office/drawing/2014/main" id="{5F95264B-A398-9BBF-E751-683CCD71EF51}"/>
              </a:ext>
            </a:extLst>
          </p:cNvPr>
          <p:cNvSpPr/>
          <p:nvPr/>
        </p:nvSpPr>
        <p:spPr>
          <a:xfrm>
            <a:off x="3245008" y="5495376"/>
            <a:ext cx="1251236" cy="444342"/>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a:extLst>
              <a:ext uri="{FF2B5EF4-FFF2-40B4-BE49-F238E27FC236}">
                <a16:creationId xmlns:a16="http://schemas.microsoft.com/office/drawing/2014/main" id="{8053314B-646F-9A21-91AE-47BD5D553C1D}"/>
              </a:ext>
            </a:extLst>
          </p:cNvPr>
          <p:cNvSpPr txBox="1"/>
          <p:nvPr/>
        </p:nvSpPr>
        <p:spPr>
          <a:xfrm>
            <a:off x="3272741" y="5499554"/>
            <a:ext cx="11962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83" name="Rektangel med rundade hörn 82">
            <a:extLst>
              <a:ext uri="{FF2B5EF4-FFF2-40B4-BE49-F238E27FC236}">
                <a16:creationId xmlns:a16="http://schemas.microsoft.com/office/drawing/2014/main" id="{6A6D2BED-B209-E5B9-7AF0-FDC7EB499909}"/>
              </a:ext>
            </a:extLst>
          </p:cNvPr>
          <p:cNvSpPr/>
          <p:nvPr/>
        </p:nvSpPr>
        <p:spPr>
          <a:xfrm>
            <a:off x="7636735" y="5597702"/>
            <a:ext cx="1467169" cy="444342"/>
          </a:xfrm>
          <a:prstGeom prst="roundRect">
            <a:avLst>
              <a:gd name="adj" fmla="val 16667"/>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ruta 83">
            <a:extLst>
              <a:ext uri="{FF2B5EF4-FFF2-40B4-BE49-F238E27FC236}">
                <a16:creationId xmlns:a16="http://schemas.microsoft.com/office/drawing/2014/main" id="{DF438BA0-5751-6E38-FC30-3F8FB26ED462}"/>
              </a:ext>
            </a:extLst>
          </p:cNvPr>
          <p:cNvSpPr txBox="1"/>
          <p:nvPr/>
        </p:nvSpPr>
        <p:spPr>
          <a:xfrm>
            <a:off x="7682042" y="5655301"/>
            <a:ext cx="13375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pic>
        <p:nvPicPr>
          <p:cNvPr id="85" name="Bild 84">
            <a:extLst>
              <a:ext uri="{FF2B5EF4-FFF2-40B4-BE49-F238E27FC236}">
                <a16:creationId xmlns:a16="http://schemas.microsoft.com/office/drawing/2014/main" id="{C7B68200-866A-3E55-E569-172E34EA5C8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85467" y="1914327"/>
            <a:ext cx="3036204" cy="550037"/>
          </a:xfrm>
          <a:prstGeom prst="rect">
            <a:avLst/>
          </a:prstGeom>
        </p:spPr>
      </p:pic>
      <p:sp>
        <p:nvSpPr>
          <p:cNvPr id="86" name="textruta 85">
            <a:extLst>
              <a:ext uri="{FF2B5EF4-FFF2-40B4-BE49-F238E27FC236}">
                <a16:creationId xmlns:a16="http://schemas.microsoft.com/office/drawing/2014/main" id="{9C0B7FA5-F5E0-A677-5DA7-EA5AF8FEA462}"/>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pic>
        <p:nvPicPr>
          <p:cNvPr id="87" name="PIL-kort">
            <a:extLst>
              <a:ext uri="{FF2B5EF4-FFF2-40B4-BE49-F238E27FC236}">
                <a16:creationId xmlns:a16="http://schemas.microsoft.com/office/drawing/2014/main" id="{084889C3-5190-3F10-2581-684A7B14E43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2300315"/>
            <a:ext cx="151999" cy="425598"/>
          </a:xfrm>
          <a:prstGeom prst="rect">
            <a:avLst/>
          </a:prstGeom>
        </p:spPr>
      </p:pic>
      <p:pic>
        <p:nvPicPr>
          <p:cNvPr id="88" name="PIL-kort">
            <a:extLst>
              <a:ext uri="{FF2B5EF4-FFF2-40B4-BE49-F238E27FC236}">
                <a16:creationId xmlns:a16="http://schemas.microsoft.com/office/drawing/2014/main" id="{51F3B378-4CDB-5F9D-BB65-5E5A3DFAE2D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3492033"/>
            <a:ext cx="151999" cy="425598"/>
          </a:xfrm>
          <a:prstGeom prst="rect">
            <a:avLst/>
          </a:prstGeom>
        </p:spPr>
      </p:pic>
      <p:pic>
        <p:nvPicPr>
          <p:cNvPr id="89" name="PIL-kort">
            <a:extLst>
              <a:ext uri="{FF2B5EF4-FFF2-40B4-BE49-F238E27FC236}">
                <a16:creationId xmlns:a16="http://schemas.microsoft.com/office/drawing/2014/main" id="{ED26E9F3-F968-12BD-F626-FA47EEDD84C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4818662"/>
            <a:ext cx="151999" cy="425598"/>
          </a:xfrm>
          <a:prstGeom prst="rect">
            <a:avLst/>
          </a:prstGeom>
        </p:spPr>
      </p:pic>
      <p:grpSp>
        <p:nvGrpSpPr>
          <p:cNvPr id="94" name="Grupp 93">
            <a:extLst>
              <a:ext uri="{FF2B5EF4-FFF2-40B4-BE49-F238E27FC236}">
                <a16:creationId xmlns:a16="http://schemas.microsoft.com/office/drawing/2014/main" id="{749A76D2-C1EE-FF6B-71DE-545FA305F8E4}"/>
              </a:ext>
            </a:extLst>
          </p:cNvPr>
          <p:cNvGrpSpPr/>
          <p:nvPr/>
        </p:nvGrpSpPr>
        <p:grpSpPr>
          <a:xfrm>
            <a:off x="1850074" y="6276841"/>
            <a:ext cx="8502966" cy="276999"/>
            <a:chOff x="1889804" y="6202213"/>
            <a:chExt cx="8502966" cy="276999"/>
          </a:xfrm>
        </p:grpSpPr>
        <p:pic>
          <p:nvPicPr>
            <p:cNvPr id="90" name="Bild 89">
              <a:extLst>
                <a:ext uri="{FF2B5EF4-FFF2-40B4-BE49-F238E27FC236}">
                  <a16:creationId xmlns:a16="http://schemas.microsoft.com/office/drawing/2014/main" id="{12214E8A-E66D-2DFC-E50A-CAC93267FB8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646247" y="6300123"/>
              <a:ext cx="5276570" cy="81178"/>
            </a:xfrm>
            <a:prstGeom prst="rect">
              <a:avLst/>
            </a:prstGeom>
          </p:spPr>
        </p:pic>
        <p:sp>
          <p:nvSpPr>
            <p:cNvPr id="92" name="textruta 91">
              <a:extLst>
                <a:ext uri="{FF2B5EF4-FFF2-40B4-BE49-F238E27FC236}">
                  <a16:creationId xmlns:a16="http://schemas.microsoft.com/office/drawing/2014/main" id="{39FBFE64-20BA-8137-C0A8-01AA3063C4B1}"/>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93" name="textruta 92">
              <a:extLst>
                <a:ext uri="{FF2B5EF4-FFF2-40B4-BE49-F238E27FC236}">
                  <a16:creationId xmlns:a16="http://schemas.microsoft.com/office/drawing/2014/main" id="{07706A72-BD51-B1C4-A8F6-A13E8A73426D}"/>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spTree>
    <p:extLst>
      <p:ext uri="{BB962C8B-B14F-4D97-AF65-F5344CB8AC3E}">
        <p14:creationId xmlns:p14="http://schemas.microsoft.com/office/powerpoint/2010/main" val="260205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94CD-6D5A-10DA-9F94-52D69F7A4C91}"/>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E34A8A67-0BE0-5639-085A-9EC3984FC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14E03911-16CF-ADFF-EA75-7A89FB097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2449" y="5069115"/>
            <a:ext cx="9338970" cy="1347869"/>
          </a:xfrm>
          <a:prstGeom prst="rect">
            <a:avLst/>
          </a:prstGeom>
        </p:spPr>
      </p:pic>
      <p:pic>
        <p:nvPicPr>
          <p:cNvPr id="12" name="Bild 11">
            <a:extLst>
              <a:ext uri="{FF2B5EF4-FFF2-40B4-BE49-F238E27FC236}">
                <a16:creationId xmlns:a16="http://schemas.microsoft.com/office/drawing/2014/main" id="{0B71C9B4-5834-0C30-D6CA-34516B9F8A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2870"/>
            <a:ext cx="9312032" cy="1546106"/>
          </a:xfrm>
          <a:prstGeom prst="rect">
            <a:avLst/>
          </a:prstGeom>
        </p:spPr>
      </p:pic>
      <p:sp>
        <p:nvSpPr>
          <p:cNvPr id="2" name="Rubrik 1">
            <a:extLst>
              <a:ext uri="{FF2B5EF4-FFF2-40B4-BE49-F238E27FC236}">
                <a16:creationId xmlns:a16="http://schemas.microsoft.com/office/drawing/2014/main" id="{F35ED422-FD12-132C-FAFF-DCA14727FF55}"/>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365469FC-2745-43C3-8E1F-D881812562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22AF64B-1229-6CB1-9DD7-4CF46078A12A}"/>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BF6A2051-B20C-1B89-55FC-2CEAF4FF380B}"/>
              </a:ext>
            </a:extLst>
          </p:cNvPr>
          <p:cNvSpPr txBox="1"/>
          <p:nvPr/>
        </p:nvSpPr>
        <p:spPr>
          <a:xfrm>
            <a:off x="4859478" y="2824812"/>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16" name="textruta 15">
            <a:extLst>
              <a:ext uri="{FF2B5EF4-FFF2-40B4-BE49-F238E27FC236}">
                <a16:creationId xmlns:a16="http://schemas.microsoft.com/office/drawing/2014/main" id="{957798E3-2293-158E-97B6-0858E6C773DA}"/>
              </a:ext>
            </a:extLst>
          </p:cNvPr>
          <p:cNvSpPr txBox="1"/>
          <p:nvPr/>
        </p:nvSpPr>
        <p:spPr>
          <a:xfrm>
            <a:off x="5220956" y="2663885"/>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pic>
        <p:nvPicPr>
          <p:cNvPr id="46" name="PIL-kort">
            <a:extLst>
              <a:ext uri="{FF2B5EF4-FFF2-40B4-BE49-F238E27FC236}">
                <a16:creationId xmlns:a16="http://schemas.microsoft.com/office/drawing/2014/main" id="{B302373C-7794-3680-58EA-9026745D18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33" name="textruta 32">
            <a:extLst>
              <a:ext uri="{FF2B5EF4-FFF2-40B4-BE49-F238E27FC236}">
                <a16:creationId xmlns:a16="http://schemas.microsoft.com/office/drawing/2014/main" id="{2B310413-5022-B1B8-B8E8-79D8F96E9E78}"/>
              </a:ext>
            </a:extLst>
          </p:cNvPr>
          <p:cNvSpPr txBox="1"/>
          <p:nvPr/>
        </p:nvSpPr>
        <p:spPr>
          <a:xfrm>
            <a:off x="5376447" y="412167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36" name="textruta 35">
            <a:extLst>
              <a:ext uri="{FF2B5EF4-FFF2-40B4-BE49-F238E27FC236}">
                <a16:creationId xmlns:a16="http://schemas.microsoft.com/office/drawing/2014/main" id="{EF3BC838-46F9-3763-5134-7ED963C5753A}"/>
              </a:ext>
            </a:extLst>
          </p:cNvPr>
          <p:cNvSpPr txBox="1"/>
          <p:nvPr/>
        </p:nvSpPr>
        <p:spPr>
          <a:xfrm>
            <a:off x="5406102" y="3946382"/>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37" name="textruta 36">
            <a:extLst>
              <a:ext uri="{FF2B5EF4-FFF2-40B4-BE49-F238E27FC236}">
                <a16:creationId xmlns:a16="http://schemas.microsoft.com/office/drawing/2014/main" id="{5E78F56C-15BA-9627-68BA-41B33B986B22}"/>
              </a:ext>
            </a:extLst>
          </p:cNvPr>
          <p:cNvSpPr txBox="1"/>
          <p:nvPr/>
        </p:nvSpPr>
        <p:spPr>
          <a:xfrm>
            <a:off x="4506017" y="55165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39" name="textruta 38">
            <a:extLst>
              <a:ext uri="{FF2B5EF4-FFF2-40B4-BE49-F238E27FC236}">
                <a16:creationId xmlns:a16="http://schemas.microsoft.com/office/drawing/2014/main" id="{7BF09BC3-412C-1460-5F8F-7B210EAD5EAF}"/>
              </a:ext>
            </a:extLst>
          </p:cNvPr>
          <p:cNvSpPr txBox="1"/>
          <p:nvPr/>
        </p:nvSpPr>
        <p:spPr>
          <a:xfrm>
            <a:off x="5317937" y="535565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48" name="Rektangel med rundade hörn 47">
            <a:extLst>
              <a:ext uri="{FF2B5EF4-FFF2-40B4-BE49-F238E27FC236}">
                <a16:creationId xmlns:a16="http://schemas.microsoft.com/office/drawing/2014/main" id="{FCECFBF5-6B2F-1596-1530-6EE30FA338B8}"/>
              </a:ext>
            </a:extLst>
          </p:cNvPr>
          <p:cNvSpPr/>
          <p:nvPr/>
        </p:nvSpPr>
        <p:spPr>
          <a:xfrm>
            <a:off x="1621841" y="5516194"/>
            <a:ext cx="1046408"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ruta 48">
            <a:extLst>
              <a:ext uri="{FF2B5EF4-FFF2-40B4-BE49-F238E27FC236}">
                <a16:creationId xmlns:a16="http://schemas.microsoft.com/office/drawing/2014/main" id="{456AE97A-FD5D-7C0D-0582-70B7774A32A9}"/>
              </a:ext>
            </a:extLst>
          </p:cNvPr>
          <p:cNvSpPr txBox="1"/>
          <p:nvPr/>
        </p:nvSpPr>
        <p:spPr>
          <a:xfrm>
            <a:off x="1675575" y="5530591"/>
            <a:ext cx="9252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Signalskydd</a:t>
            </a:r>
          </a:p>
        </p:txBody>
      </p:sp>
      <p:pic>
        <p:nvPicPr>
          <p:cNvPr id="58" name="PIL-kort">
            <a:extLst>
              <a:ext uri="{FF2B5EF4-FFF2-40B4-BE49-F238E27FC236}">
                <a16:creationId xmlns:a16="http://schemas.microsoft.com/office/drawing/2014/main" id="{F5EC3F0F-5165-9DF2-1E78-6B5F9DE821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2A5AA6DB-6188-2B1C-D13A-904B76ACAA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20" name="Rektangel med rundade hörn 19">
            <a:extLst>
              <a:ext uri="{FF2B5EF4-FFF2-40B4-BE49-F238E27FC236}">
                <a16:creationId xmlns:a16="http://schemas.microsoft.com/office/drawing/2014/main" id="{228A7850-99F0-53F9-59EC-87BDE51618C7}"/>
              </a:ext>
            </a:extLst>
          </p:cNvPr>
          <p:cNvSpPr/>
          <p:nvPr/>
        </p:nvSpPr>
        <p:spPr>
          <a:xfrm>
            <a:off x="1843392" y="2878341"/>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ruta 21">
            <a:extLst>
              <a:ext uri="{FF2B5EF4-FFF2-40B4-BE49-F238E27FC236}">
                <a16:creationId xmlns:a16="http://schemas.microsoft.com/office/drawing/2014/main" id="{AEA314A9-8E03-4014-1CDD-1093E03DF8AB}"/>
              </a:ext>
            </a:extLst>
          </p:cNvPr>
          <p:cNvSpPr txBox="1"/>
          <p:nvPr/>
        </p:nvSpPr>
        <p:spPr>
          <a:xfrm>
            <a:off x="1840911" y="2913432"/>
            <a:ext cx="131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mindre format</a:t>
            </a:r>
          </a:p>
        </p:txBody>
      </p:sp>
      <p:grpSp>
        <p:nvGrpSpPr>
          <p:cNvPr id="3" name="Grupp 2">
            <a:extLst>
              <a:ext uri="{FF2B5EF4-FFF2-40B4-BE49-F238E27FC236}">
                <a16:creationId xmlns:a16="http://schemas.microsoft.com/office/drawing/2014/main" id="{3A8EDB64-02D8-4966-8268-10739764CF04}"/>
              </a:ext>
            </a:extLst>
          </p:cNvPr>
          <p:cNvGrpSpPr/>
          <p:nvPr/>
        </p:nvGrpSpPr>
        <p:grpSpPr>
          <a:xfrm>
            <a:off x="2982241" y="5387072"/>
            <a:ext cx="1259175" cy="430384"/>
            <a:chOff x="2985946" y="5673591"/>
            <a:chExt cx="1259175" cy="430384"/>
          </a:xfrm>
        </p:grpSpPr>
        <p:sp>
          <p:nvSpPr>
            <p:cNvPr id="23" name="Rektangel med rundade hörn 22">
              <a:extLst>
                <a:ext uri="{FF2B5EF4-FFF2-40B4-BE49-F238E27FC236}">
                  <a16:creationId xmlns:a16="http://schemas.microsoft.com/office/drawing/2014/main" id="{6190B30F-97E9-D057-8967-EF9C095D13FA}"/>
                </a:ext>
              </a:extLst>
            </p:cNvPr>
            <p:cNvSpPr/>
            <p:nvPr/>
          </p:nvSpPr>
          <p:spPr>
            <a:xfrm>
              <a:off x="2985946" y="5673591"/>
              <a:ext cx="1259175"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ruta 23">
              <a:extLst>
                <a:ext uri="{FF2B5EF4-FFF2-40B4-BE49-F238E27FC236}">
                  <a16:creationId xmlns:a16="http://schemas.microsoft.com/office/drawing/2014/main" id="{8697B603-7412-B0BD-A50C-65E4E04CA2BB}"/>
                </a:ext>
              </a:extLst>
            </p:cNvPr>
            <p:cNvSpPr txBox="1"/>
            <p:nvPr/>
          </p:nvSpPr>
          <p:spPr>
            <a:xfrm>
              <a:off x="3038412" y="5701187"/>
              <a:ext cx="11617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Expertmöte civil beredskap (XCB)</a:t>
              </a:r>
            </a:p>
          </p:txBody>
        </p:sp>
      </p:grpSp>
      <p:sp>
        <p:nvSpPr>
          <p:cNvPr id="32" name="Rektangel med rundade hörn 31">
            <a:extLst>
              <a:ext uri="{FF2B5EF4-FFF2-40B4-BE49-F238E27FC236}">
                <a16:creationId xmlns:a16="http://schemas.microsoft.com/office/drawing/2014/main" id="{FA8CD457-59F5-91B1-D468-425015274B5B}"/>
              </a:ext>
            </a:extLst>
          </p:cNvPr>
          <p:cNvSpPr/>
          <p:nvPr/>
        </p:nvSpPr>
        <p:spPr>
          <a:xfrm>
            <a:off x="4602923" y="5898444"/>
            <a:ext cx="1810552"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ruta 33">
            <a:extLst>
              <a:ext uri="{FF2B5EF4-FFF2-40B4-BE49-F238E27FC236}">
                <a16:creationId xmlns:a16="http://schemas.microsoft.com/office/drawing/2014/main" id="{B59DF80B-D6A7-4FAC-11BB-CDA8892D1DB6}"/>
              </a:ext>
            </a:extLst>
          </p:cNvPr>
          <p:cNvSpPr txBox="1"/>
          <p:nvPr/>
        </p:nvSpPr>
        <p:spPr>
          <a:xfrm>
            <a:off x="4571360" y="5927929"/>
            <a:ext cx="18816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lokaler och teknik för ledning och samverkan</a:t>
            </a:r>
          </a:p>
        </p:txBody>
      </p:sp>
      <p:sp>
        <p:nvSpPr>
          <p:cNvPr id="41" name="Rektangel med rundade hörn 40">
            <a:extLst>
              <a:ext uri="{FF2B5EF4-FFF2-40B4-BE49-F238E27FC236}">
                <a16:creationId xmlns:a16="http://schemas.microsoft.com/office/drawing/2014/main" id="{E176D061-69C7-C74D-064C-48DE7DCF2B18}"/>
              </a:ext>
            </a:extLst>
          </p:cNvPr>
          <p:cNvSpPr/>
          <p:nvPr/>
        </p:nvSpPr>
        <p:spPr>
          <a:xfrm>
            <a:off x="9214360" y="5591145"/>
            <a:ext cx="1329876"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ruta 41">
            <a:extLst>
              <a:ext uri="{FF2B5EF4-FFF2-40B4-BE49-F238E27FC236}">
                <a16:creationId xmlns:a16="http://schemas.microsoft.com/office/drawing/2014/main" id="{399CE00B-0F03-1ED4-BF15-49CB1C6F4393}"/>
              </a:ext>
            </a:extLst>
          </p:cNvPr>
          <p:cNvSpPr txBox="1"/>
          <p:nvPr/>
        </p:nvSpPr>
        <p:spPr>
          <a:xfrm>
            <a:off x="9151387" y="5611246"/>
            <a:ext cx="1434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a:t>
            </a:r>
          </a:p>
        </p:txBody>
      </p:sp>
      <p:sp>
        <p:nvSpPr>
          <p:cNvPr id="71" name="Rektangel med rundade hörn 70">
            <a:extLst>
              <a:ext uri="{FF2B5EF4-FFF2-40B4-BE49-F238E27FC236}">
                <a16:creationId xmlns:a16="http://schemas.microsoft.com/office/drawing/2014/main" id="{3371A1AB-1418-0538-2A4F-6AE499DFFC16}"/>
              </a:ext>
            </a:extLst>
          </p:cNvPr>
          <p:cNvSpPr/>
          <p:nvPr/>
        </p:nvSpPr>
        <p:spPr>
          <a:xfrm>
            <a:off x="3557962" y="3205784"/>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ruta 72">
            <a:extLst>
              <a:ext uri="{FF2B5EF4-FFF2-40B4-BE49-F238E27FC236}">
                <a16:creationId xmlns:a16="http://schemas.microsoft.com/office/drawing/2014/main" id="{726F98CA-9FCA-9653-36D1-5FF4736CA977}"/>
              </a:ext>
            </a:extLst>
          </p:cNvPr>
          <p:cNvSpPr txBox="1"/>
          <p:nvPr/>
        </p:nvSpPr>
        <p:spPr>
          <a:xfrm>
            <a:off x="3555481" y="3240875"/>
            <a:ext cx="131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större format</a:t>
            </a:r>
          </a:p>
        </p:txBody>
      </p:sp>
      <p:sp>
        <p:nvSpPr>
          <p:cNvPr id="77" name="Rektangel med rundade hörn 76">
            <a:extLst>
              <a:ext uri="{FF2B5EF4-FFF2-40B4-BE49-F238E27FC236}">
                <a16:creationId xmlns:a16="http://schemas.microsoft.com/office/drawing/2014/main" id="{DF7B1BBF-84BB-2171-99BA-AC3124890D5B}"/>
              </a:ext>
            </a:extLst>
          </p:cNvPr>
          <p:cNvSpPr/>
          <p:nvPr/>
        </p:nvSpPr>
        <p:spPr>
          <a:xfrm>
            <a:off x="7456170" y="3160813"/>
            <a:ext cx="1642860"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A00969F6-38B7-E6A4-E664-75B0CA797CC3}"/>
              </a:ext>
            </a:extLst>
          </p:cNvPr>
          <p:cNvSpPr txBox="1"/>
          <p:nvPr/>
        </p:nvSpPr>
        <p:spPr>
          <a:xfrm>
            <a:off x="7497893" y="3195904"/>
            <a:ext cx="1541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myndighetschefer</a:t>
            </a:r>
          </a:p>
        </p:txBody>
      </p:sp>
      <p:sp>
        <p:nvSpPr>
          <p:cNvPr id="79" name="Rektangel med rundade hörn 78">
            <a:extLst>
              <a:ext uri="{FF2B5EF4-FFF2-40B4-BE49-F238E27FC236}">
                <a16:creationId xmlns:a16="http://schemas.microsoft.com/office/drawing/2014/main" id="{29645862-FB5C-C0FF-6213-93ABB1E56606}"/>
              </a:ext>
            </a:extLst>
          </p:cNvPr>
          <p:cNvSpPr/>
          <p:nvPr/>
        </p:nvSpPr>
        <p:spPr>
          <a:xfrm>
            <a:off x="9286045" y="4118582"/>
            <a:ext cx="1225322"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ruta 79">
            <a:extLst>
              <a:ext uri="{FF2B5EF4-FFF2-40B4-BE49-F238E27FC236}">
                <a16:creationId xmlns:a16="http://schemas.microsoft.com/office/drawing/2014/main" id="{AA310469-97A2-012C-8CA2-BEA9F71C5D62}"/>
              </a:ext>
            </a:extLst>
          </p:cNvPr>
          <p:cNvSpPr txBox="1"/>
          <p:nvPr/>
        </p:nvSpPr>
        <p:spPr>
          <a:xfrm>
            <a:off x="9292465" y="4152874"/>
            <a:ext cx="1132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operativa chefer</a:t>
            </a:r>
          </a:p>
        </p:txBody>
      </p:sp>
      <p:sp>
        <p:nvSpPr>
          <p:cNvPr id="81" name="Rektangel med rundade hörn 80">
            <a:extLst>
              <a:ext uri="{FF2B5EF4-FFF2-40B4-BE49-F238E27FC236}">
                <a16:creationId xmlns:a16="http://schemas.microsoft.com/office/drawing/2014/main" id="{C1AFE2DE-9F98-F44A-13E2-77D9F98F1C13}"/>
              </a:ext>
            </a:extLst>
          </p:cNvPr>
          <p:cNvSpPr/>
          <p:nvPr/>
        </p:nvSpPr>
        <p:spPr>
          <a:xfrm>
            <a:off x="8217295" y="4692942"/>
            <a:ext cx="1478124"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a:extLst>
              <a:ext uri="{FF2B5EF4-FFF2-40B4-BE49-F238E27FC236}">
                <a16:creationId xmlns:a16="http://schemas.microsoft.com/office/drawing/2014/main" id="{200E4FCC-DB05-0DE2-28B3-84CF47408193}"/>
              </a:ext>
            </a:extLst>
          </p:cNvPr>
          <p:cNvSpPr txBox="1"/>
          <p:nvPr/>
        </p:nvSpPr>
        <p:spPr>
          <a:xfrm>
            <a:off x="8237178" y="4718277"/>
            <a:ext cx="1461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kommunikationschefer</a:t>
            </a:r>
          </a:p>
        </p:txBody>
      </p:sp>
      <p:sp>
        <p:nvSpPr>
          <p:cNvPr id="83" name="Rektangel med rundade hörn 82">
            <a:extLst>
              <a:ext uri="{FF2B5EF4-FFF2-40B4-BE49-F238E27FC236}">
                <a16:creationId xmlns:a16="http://schemas.microsoft.com/office/drawing/2014/main" id="{687C5446-5E94-6A17-19E1-7179B6AA0ECE}"/>
              </a:ext>
            </a:extLst>
          </p:cNvPr>
          <p:cNvSpPr/>
          <p:nvPr/>
        </p:nvSpPr>
        <p:spPr>
          <a:xfrm>
            <a:off x="1554360" y="4044314"/>
            <a:ext cx="1429374" cy="578921"/>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ruta 83">
            <a:extLst>
              <a:ext uri="{FF2B5EF4-FFF2-40B4-BE49-F238E27FC236}">
                <a16:creationId xmlns:a16="http://schemas.microsoft.com/office/drawing/2014/main" id="{AB08391F-237E-2653-1647-6110742B7534}"/>
              </a:ext>
            </a:extLst>
          </p:cNvPr>
          <p:cNvSpPr txBox="1"/>
          <p:nvPr/>
        </p:nvSpPr>
        <p:spPr>
          <a:xfrm>
            <a:off x="1554361" y="4019175"/>
            <a:ext cx="147009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Chefsmöte civil beredskap (CCB)</a:t>
            </a:r>
            <a:endParaRPr kumimoji="0" lang="sv-SE" sz="9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5" name="Rektangel med rundade hörn 84">
            <a:extLst>
              <a:ext uri="{FF2B5EF4-FFF2-40B4-BE49-F238E27FC236}">
                <a16:creationId xmlns:a16="http://schemas.microsoft.com/office/drawing/2014/main" id="{AD863C2E-B6E5-2331-8A75-9837AAA1FC02}"/>
              </a:ext>
            </a:extLst>
          </p:cNvPr>
          <p:cNvSpPr/>
          <p:nvPr/>
        </p:nvSpPr>
        <p:spPr>
          <a:xfrm>
            <a:off x="3178423" y="4449523"/>
            <a:ext cx="1824282"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textruta 85">
            <a:extLst>
              <a:ext uri="{FF2B5EF4-FFF2-40B4-BE49-F238E27FC236}">
                <a16:creationId xmlns:a16="http://schemas.microsoft.com/office/drawing/2014/main" id="{D21BB4EB-CD38-33D1-2B72-8FB8E354D962}"/>
              </a:ext>
            </a:extLst>
          </p:cNvPr>
          <p:cNvSpPr txBox="1"/>
          <p:nvPr/>
        </p:nvSpPr>
        <p:spPr>
          <a:xfrm>
            <a:off x="3211586" y="4551850"/>
            <a:ext cx="1880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civil beredskap (FCB)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7" name="Rektangel med rundade hörn 86">
            <a:extLst>
              <a:ext uri="{FF2B5EF4-FFF2-40B4-BE49-F238E27FC236}">
                <a16:creationId xmlns:a16="http://schemas.microsoft.com/office/drawing/2014/main" id="{74A31161-55F2-0795-7218-EA691303BD2D}"/>
              </a:ext>
            </a:extLst>
          </p:cNvPr>
          <p:cNvSpPr/>
          <p:nvPr/>
        </p:nvSpPr>
        <p:spPr>
          <a:xfrm>
            <a:off x="6392832" y="4591455"/>
            <a:ext cx="1132365"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textruta 87">
            <a:extLst>
              <a:ext uri="{FF2B5EF4-FFF2-40B4-BE49-F238E27FC236}">
                <a16:creationId xmlns:a16="http://schemas.microsoft.com/office/drawing/2014/main" id="{63141478-A298-EDFD-C301-1D15238FF7D0}"/>
              </a:ext>
            </a:extLst>
          </p:cNvPr>
          <p:cNvSpPr txBox="1"/>
          <p:nvPr/>
        </p:nvSpPr>
        <p:spPr>
          <a:xfrm>
            <a:off x="6441090" y="4627464"/>
            <a:ext cx="1083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Planeringsgrupp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t>
            </a:r>
          </a:p>
        </p:txBody>
      </p:sp>
      <p:sp>
        <p:nvSpPr>
          <p:cNvPr id="89" name="Rektangel med rundade hörn 88">
            <a:extLst>
              <a:ext uri="{FF2B5EF4-FFF2-40B4-BE49-F238E27FC236}">
                <a16:creationId xmlns:a16="http://schemas.microsoft.com/office/drawing/2014/main" id="{9986FE74-A3F0-208D-BBDA-FEFF62846402}"/>
              </a:ext>
            </a:extLst>
          </p:cNvPr>
          <p:cNvSpPr/>
          <p:nvPr/>
        </p:nvSpPr>
        <p:spPr>
          <a:xfrm>
            <a:off x="7955804" y="5720398"/>
            <a:ext cx="1121360"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textruta 89">
            <a:extLst>
              <a:ext uri="{FF2B5EF4-FFF2-40B4-BE49-F238E27FC236}">
                <a16:creationId xmlns:a16="http://schemas.microsoft.com/office/drawing/2014/main" id="{56D6829E-BAD6-524F-62D4-CF37D7B12E88}"/>
              </a:ext>
            </a:extLst>
          </p:cNvPr>
          <p:cNvSpPr txBox="1"/>
          <p:nvPr/>
        </p:nvSpPr>
        <p:spPr>
          <a:xfrm>
            <a:off x="7947720" y="5761486"/>
            <a:ext cx="1121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a:t>
            </a:r>
          </a:p>
        </p:txBody>
      </p:sp>
      <p:grpSp>
        <p:nvGrpSpPr>
          <p:cNvPr id="91" name="Grupp 90">
            <a:extLst>
              <a:ext uri="{FF2B5EF4-FFF2-40B4-BE49-F238E27FC236}">
                <a16:creationId xmlns:a16="http://schemas.microsoft.com/office/drawing/2014/main" id="{6BDC2A05-5864-67E7-E203-0DB515F32D52}"/>
              </a:ext>
            </a:extLst>
          </p:cNvPr>
          <p:cNvGrpSpPr/>
          <p:nvPr/>
        </p:nvGrpSpPr>
        <p:grpSpPr>
          <a:xfrm>
            <a:off x="1846795" y="6522458"/>
            <a:ext cx="8502966" cy="276999"/>
            <a:chOff x="1889804" y="6202213"/>
            <a:chExt cx="8502966" cy="276999"/>
          </a:xfrm>
        </p:grpSpPr>
        <p:pic>
          <p:nvPicPr>
            <p:cNvPr id="92" name="Bild 91">
              <a:extLst>
                <a:ext uri="{FF2B5EF4-FFF2-40B4-BE49-F238E27FC236}">
                  <a16:creationId xmlns:a16="http://schemas.microsoft.com/office/drawing/2014/main" id="{5DE146DF-44EB-B03F-2E17-0B0775148F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93" name="textruta 92">
              <a:extLst>
                <a:ext uri="{FF2B5EF4-FFF2-40B4-BE49-F238E27FC236}">
                  <a16:creationId xmlns:a16="http://schemas.microsoft.com/office/drawing/2014/main" id="{AC9A2DC7-D826-F7B2-6B43-85929CD0D5A4}"/>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94" name="textruta 93">
              <a:extLst>
                <a:ext uri="{FF2B5EF4-FFF2-40B4-BE49-F238E27FC236}">
                  <a16:creationId xmlns:a16="http://schemas.microsoft.com/office/drawing/2014/main" id="{FA5DC571-184E-F74B-82B5-245ECF4C0247}"/>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pic>
        <p:nvPicPr>
          <p:cNvPr id="95" name="Bild 94">
            <a:extLst>
              <a:ext uri="{FF2B5EF4-FFF2-40B4-BE49-F238E27FC236}">
                <a16:creationId xmlns:a16="http://schemas.microsoft.com/office/drawing/2014/main" id="{E485BD8D-8EB1-729C-4257-747904E6E7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8545" y="6579878"/>
            <a:ext cx="180005" cy="180005"/>
          </a:xfrm>
          <a:prstGeom prst="rect">
            <a:avLst/>
          </a:prstGeom>
        </p:spPr>
      </p:pic>
      <p:sp>
        <p:nvSpPr>
          <p:cNvPr id="50" name="Rektangel med rundade hörn 31">
            <a:extLst>
              <a:ext uri="{FF2B5EF4-FFF2-40B4-BE49-F238E27FC236}">
                <a16:creationId xmlns:a16="http://schemas.microsoft.com/office/drawing/2014/main" id="{28C13791-F8BF-4AB9-AA1F-3B7FAF9850C6}"/>
              </a:ext>
            </a:extLst>
          </p:cNvPr>
          <p:cNvSpPr/>
          <p:nvPr/>
        </p:nvSpPr>
        <p:spPr>
          <a:xfrm>
            <a:off x="6644372" y="5922194"/>
            <a:ext cx="1121360" cy="41120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ruta 50">
            <a:extLst>
              <a:ext uri="{FF2B5EF4-FFF2-40B4-BE49-F238E27FC236}">
                <a16:creationId xmlns:a16="http://schemas.microsoft.com/office/drawing/2014/main" id="{B558E52D-1A06-4EE3-B01A-DCD733C4382D}"/>
              </a:ext>
            </a:extLst>
          </p:cNvPr>
          <p:cNvSpPr txBox="1"/>
          <p:nvPr/>
        </p:nvSpPr>
        <p:spPr>
          <a:xfrm>
            <a:off x="6748450" y="5956259"/>
            <a:ext cx="880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för rapportering</a:t>
            </a:r>
          </a:p>
        </p:txBody>
      </p:sp>
      <p:grpSp>
        <p:nvGrpSpPr>
          <p:cNvPr id="4" name="Grupp 3">
            <a:extLst>
              <a:ext uri="{FF2B5EF4-FFF2-40B4-BE49-F238E27FC236}">
                <a16:creationId xmlns:a16="http://schemas.microsoft.com/office/drawing/2014/main" id="{494A4F0A-8927-4C00-9ADF-DB3FB7532920}"/>
              </a:ext>
            </a:extLst>
          </p:cNvPr>
          <p:cNvGrpSpPr/>
          <p:nvPr/>
        </p:nvGrpSpPr>
        <p:grpSpPr>
          <a:xfrm>
            <a:off x="2909086" y="5914057"/>
            <a:ext cx="1441518" cy="430384"/>
            <a:chOff x="-545808" y="5243207"/>
            <a:chExt cx="1441518" cy="430384"/>
          </a:xfrm>
        </p:grpSpPr>
        <p:sp>
          <p:nvSpPr>
            <p:cNvPr id="53" name="Rektangel med rundade hörn 22">
              <a:extLst>
                <a:ext uri="{FF2B5EF4-FFF2-40B4-BE49-F238E27FC236}">
                  <a16:creationId xmlns:a16="http://schemas.microsoft.com/office/drawing/2014/main" id="{BA949C40-4C9F-4FCE-B013-B9C8C7A5DDD5}"/>
                </a:ext>
              </a:extLst>
            </p:cNvPr>
            <p:cNvSpPr/>
            <p:nvPr/>
          </p:nvSpPr>
          <p:spPr>
            <a:xfrm>
              <a:off x="-455400" y="5243207"/>
              <a:ext cx="1259175"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xtruta 53">
              <a:extLst>
                <a:ext uri="{FF2B5EF4-FFF2-40B4-BE49-F238E27FC236}">
                  <a16:creationId xmlns:a16="http://schemas.microsoft.com/office/drawing/2014/main" id="{4D3BC996-DC05-4295-9589-9E5598F84796}"/>
                </a:ext>
              </a:extLst>
            </p:cNvPr>
            <p:cNvSpPr txBox="1"/>
            <p:nvPr/>
          </p:nvSpPr>
          <p:spPr>
            <a:xfrm>
              <a:off x="-545808" y="5270803"/>
              <a:ext cx="14415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för försörjningsberedskap</a:t>
              </a:r>
            </a:p>
          </p:txBody>
        </p:sp>
      </p:grpSp>
    </p:spTree>
    <p:extLst>
      <p:ext uri="{BB962C8B-B14F-4D97-AF65-F5344CB8AC3E}">
        <p14:creationId xmlns:p14="http://schemas.microsoft.com/office/powerpoint/2010/main" val="3490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SB_RecordId xmlns="a05d0efd-dfc6-4f9d-9ac6-43ba968d583c" xsi:nil="true"/>
    <fd7917b513ff43f2bc6f35b847421545 xmlns="a05d0efd-dfc6-4f9d-9ac6-43ba968d583c">
      <Terms xmlns="http://schemas.microsoft.com/office/infopath/2007/PartnerControls"/>
    </fd7917b513ff43f2bc6f35b847421545>
    <TaxCatchAll xmlns="a05d0efd-dfc6-4f9d-9ac6-43ba968d583c">
      <Value>1</Value>
    </TaxCatchAll>
    <haf7291c23404d6c8645fc52cbf83a37 xmlns="a05d0efd-dfc6-4f9d-9ac6-43ba968d583c">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haf7291c23404d6c8645fc52cbf83a37>
    <msbLabel xmlns="09080109-f6cd-4eba-a2ee-73217fe696ed"/>
  </documentManagement>
</p:properti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3A086550851B51499A5CDAE10C394FE2" ma:contentTypeVersion="14" ma:contentTypeDescription="Skapa ett nytt dokument." ma:contentTypeScope="" ma:versionID="29a394e5049a9bd863c543f44bf7389e">
  <xsd:schema xmlns:xsd="http://www.w3.org/2001/XMLSchema" xmlns:xs="http://www.w3.org/2001/XMLSchema" xmlns:p="http://schemas.microsoft.com/office/2006/metadata/properties" xmlns:ns2="09080109-f6cd-4eba-a2ee-73217fe696ed" xmlns:ns3="a05d0efd-dfc6-4f9d-9ac6-43ba968d583c" targetNamespace="http://schemas.microsoft.com/office/2006/metadata/properties" ma:root="true" ma:fieldsID="8496886189b251a727f4dfcbd96187da" ns2:_="" ns3:_="">
    <xsd:import namespace="09080109-f6cd-4eba-a2ee-73217fe696ed"/>
    <xsd:import namespace="a05d0efd-dfc6-4f9d-9ac6-43ba968d583c"/>
    <xsd:element name="properties">
      <xsd:complexType>
        <xsd:sequence>
          <xsd:element name="documentManagement">
            <xsd:complexType>
              <xsd:all>
                <xsd:element ref="ns2:msbLabel" minOccurs="0"/>
                <xsd:element ref="ns3:haf7291c23404d6c8645fc52cbf83a37" minOccurs="0"/>
                <xsd:element ref="ns3:TaxCatchAll" minOccurs="0"/>
                <xsd:element ref="ns3:TaxCatchAllLabel" minOccurs="0"/>
                <xsd:element ref="ns3:fd7917b513ff43f2bc6f35b847421545"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90be870c-716f-4a7f-b6b1-4a8eef0c2315}"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5d0efd-dfc6-4f9d-9ac6-43ba968d583c" elementFormDefault="qualified">
    <xsd:import namespace="http://schemas.microsoft.com/office/2006/documentManagement/types"/>
    <xsd:import namespace="http://schemas.microsoft.com/office/infopath/2007/PartnerControls"/>
    <xsd:element name="haf7291c23404d6c8645fc52cbf83a37" ma:index="9" nillable="true" ma:taxonomy="true" ma:internalName="haf7291c23404d6c8645fc52cbf83a37" ma:taxonomyFieldName="MSB_SiteBusinessProcess" ma:displayName="Handlingsslag" ma:default="1;#Standard|42db7290-f92b-446b-999c-1bee6d848af0" ma:fieldId="{1af7291c-2340-4d6c-8645-fc52cbf83a37}"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74f5eb79-1a60-4188-99ff-974af57dd73d}" ma:internalName="TaxCatchAll" ma:showField="CatchAllData" ma:web="a05d0efd-dfc6-4f9d-9ac6-43ba968d583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74f5eb79-1a60-4188-99ff-974af57dd73d}" ma:internalName="TaxCatchAllLabel" ma:readOnly="true" ma:showField="CatchAllDataLabel" ma:web="a05d0efd-dfc6-4f9d-9ac6-43ba968d583c">
      <xsd:complexType>
        <xsd:complexContent>
          <xsd:extension base="dms:MultiChoiceLookup">
            <xsd:sequence>
              <xsd:element name="Value" type="dms:Lookup" maxOccurs="unbounded" minOccurs="0" nillable="true"/>
            </xsd:sequence>
          </xsd:extension>
        </xsd:complexContent>
      </xsd:complexType>
    </xsd:element>
    <xsd:element name="fd7917b513ff43f2bc6f35b847421545" ma:index="13" nillable="true" ma:taxonomy="true" ma:internalName="fd7917b513ff43f2bc6f35b847421545" ma:taxonomyFieldName="MSB_DocumentType" ma:displayName="Handlingstyp" ma:fieldId="{fd7917b5-13ff-43f2-bc6f-35b847421545}"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7EF6E-8DFF-4BAF-880E-39621E4B80B0}">
  <ds:schemaRefs>
    <ds:schemaRef ds:uri="http://schemas.microsoft.com/office/infopath/2007/PartnerControls"/>
    <ds:schemaRef ds:uri="http://schemas.openxmlformats.org/package/2006/metadata/core-properties"/>
    <ds:schemaRef ds:uri="http://schemas.microsoft.com/office/2006/documentManagement/types"/>
    <ds:schemaRef ds:uri="09080109-f6cd-4eba-a2ee-73217fe696ed"/>
    <ds:schemaRef ds:uri="http://purl.org/dc/elements/1.1/"/>
    <ds:schemaRef ds:uri="http://purl.org/dc/terms/"/>
    <ds:schemaRef ds:uri="a05d0efd-dfc6-4f9d-9ac6-43ba968d583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648ACB5-DCF0-4992-A61E-0A496AB6A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a05d0efd-dfc6-4f9d-9ac6-43ba968d5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06082-4631-4517-9637-CACE61C30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Gemensamma grunder</Template>
  <TotalTime>497</TotalTime>
  <Words>2089</Words>
  <Application>Microsoft Office PowerPoint</Application>
  <PresentationFormat>Bredbild</PresentationFormat>
  <Paragraphs>212</Paragraphs>
  <Slides>13</Slides>
  <Notes>10</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13</vt:i4>
      </vt:variant>
    </vt:vector>
  </HeadingPairs>
  <TitlesOfParts>
    <vt:vector size="25" baseType="lpstr">
      <vt:lpstr>Aptos</vt:lpstr>
      <vt:lpstr>Arial</vt:lpstr>
      <vt:lpstr>Calibri</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Modell för inriktning och samordning på central nivå</vt:lpstr>
      <vt:lpstr>PowerPoint-presentation</vt:lpstr>
      <vt:lpstr>Om presentationen</vt:lpstr>
      <vt:lpstr>INTRODUKTION</vt:lpstr>
      <vt:lpstr>En gemensam utgångspunkt i hur inriktning och samordning sker på central nivå</vt:lpstr>
      <vt:lpstr>Principer för vidareutvecklad struktur</vt:lpstr>
      <vt:lpstr>Modell för inriktning och samordning på central nivå</vt:lpstr>
      <vt:lpstr>Modell för inriktning och samordning på central nivå</vt:lpstr>
      <vt:lpstr>Modell för inriktning och samordning på central nivå</vt:lpstr>
      <vt:lpstr>Modell för inriktning och samordning på central nivå</vt:lpstr>
      <vt:lpstr>Förhållningssätt och arbetssätt</vt:lpstr>
      <vt:lpstr>Modell för inriktning och samordning på central nivå</vt:lpstr>
      <vt:lpstr>Läs mer på msb.se/ledningsamverkan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Davis Joanna</cp:lastModifiedBy>
  <cp:revision>15</cp:revision>
  <dcterms:created xsi:type="dcterms:W3CDTF">2024-09-05T13:52:02Z</dcterms:created>
  <dcterms:modified xsi:type="dcterms:W3CDTF">2025-09-25T13:52:56Z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0x0101008239AB5D3D2647B580F011DA2F35611101003A086550851B51499A5CDAE10C394FE2</vt:lpwstr>
  </property>
  <property fmtid="{D5CDD505-2E9C-101B-9397-08002B2CF9AE}" pid="3" name="MediaServiceImageTags">
    <vt:lpwstr/>
  </property>
  <property fmtid="{D5CDD505-2E9C-101B-9397-08002B2CF9AE}" pid="4" name="MSB_SiteBusinessProcess">
    <vt:lpwstr>1;#Standard|42db7290-f92b-446b-999c-1bee6d848af0</vt:lpwstr>
  </property>
  <property fmtid="{D5CDD505-2E9C-101B-9397-08002B2CF9AE}" pid="5" name="MSB_DocumentType">
    <vt:lpwstr/>
  </property>
</Properties>
</file>