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5.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664" r:id="rId5"/>
    <p:sldMasterId id="2147483666" r:id="rId6"/>
    <p:sldMasterId id="2147483668" r:id="rId7"/>
    <p:sldMasterId id="2147483670" r:id="rId8"/>
  </p:sldMasterIdLst>
  <p:notesMasterIdLst>
    <p:notesMasterId r:id="rId22"/>
  </p:notesMasterIdLst>
  <p:sldIdLst>
    <p:sldId id="273" r:id="rId9"/>
    <p:sldId id="257" r:id="rId10"/>
    <p:sldId id="258" r:id="rId11"/>
    <p:sldId id="260" r:id="rId12"/>
    <p:sldId id="261" r:id="rId13"/>
    <p:sldId id="274" r:id="rId14"/>
    <p:sldId id="275" r:id="rId15"/>
    <p:sldId id="277" r:id="rId16"/>
    <p:sldId id="262" r:id="rId17"/>
    <p:sldId id="269" r:id="rId18"/>
    <p:sldId id="270" r:id="rId19"/>
    <p:sldId id="266" r:id="rId20"/>
    <p:sldId id="27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5B59EAF-34B9-8DA9-260C-CF47F634D5A7}" name="Hanna Pettergård Mix" initials="HM" userId="S::hanna.mix@advant.se::e443ae08-b3d6-4f98-83d2-41b225279b44" providerId="AD"/>
  <p188:author id="{BB7F92B8-5E07-FC55-F845-66A7429ACE43}" name="Öhman Johanna" initials="ÖJ" userId="S-1-5-21-466509168-1772936955-2901788264-318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7B8B"/>
    <a:srgbClr val="D0DBE9"/>
    <a:srgbClr val="0B233D"/>
    <a:srgbClr val="3C4F65"/>
    <a:srgbClr val="9192A2"/>
    <a:srgbClr val="C2CC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40" autoAdjust="0"/>
    <p:restoredTop sz="64354" autoAdjust="0"/>
  </p:normalViewPr>
  <p:slideViewPr>
    <p:cSldViewPr snapToGrid="0">
      <p:cViewPr varScale="1">
        <p:scale>
          <a:sx n="75" d="100"/>
          <a:sy n="75" d="100"/>
        </p:scale>
        <p:origin x="22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notesMaster" Target="notesMasters/notesMaster1.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16AB8E-7F54-AB4D-A426-321BFCC37952}" type="datetimeFigureOut">
              <a:rPr lang="sv-SE" smtClean="0"/>
              <a:t>2026-04-23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B86B4B-7770-E447-97CE-F8F4EF2021AE}" type="slidenum">
              <a:rPr lang="sv-SE" smtClean="0"/>
              <a:t>‹#›</a:t>
            </a:fld>
            <a:endParaRPr lang="sv-SE"/>
          </a:p>
        </p:txBody>
      </p:sp>
    </p:spTree>
    <p:extLst>
      <p:ext uri="{BB962C8B-B14F-4D97-AF65-F5344CB8AC3E}">
        <p14:creationId xmlns:p14="http://schemas.microsoft.com/office/powerpoint/2010/main" val="37556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9B86B4B-7770-E447-97CE-F8F4EF2021AE}" type="slidenum">
              <a:rPr lang="sv-SE" smtClean="0"/>
              <a:t>1</a:t>
            </a:fld>
            <a:endParaRPr lang="sv-SE"/>
          </a:p>
        </p:txBody>
      </p:sp>
    </p:spTree>
    <p:extLst>
      <p:ext uri="{BB962C8B-B14F-4D97-AF65-F5344CB8AC3E}">
        <p14:creationId xmlns:p14="http://schemas.microsoft.com/office/powerpoint/2010/main" val="1914541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Bef>
                <a:spcPts val="1200"/>
              </a:spcBef>
              <a:spcAft>
                <a:spcPts val="200"/>
              </a:spcAft>
            </a:pPr>
            <a:r>
              <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Stärkt samverkan</a:t>
            </a: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När den ordinarie samverkan inte räcker till för att lösa aktuella behov av aktörsgemensam inriktning och samordning behövs stärkt samverkan. Stärkt samverkan är tillfällig och sker i ett </a:t>
            </a:r>
            <a:r>
              <a:rPr lang="sv-SE" sz="1200" dirty="0" err="1">
                <a:effectLst/>
                <a:latin typeface="Garamond" panose="02020404030301010803" pitchFamily="18" charset="0"/>
                <a:ea typeface="Garamond" panose="02020404030301010803" pitchFamily="18" charset="0"/>
                <a:cs typeface="Times New Roman" panose="02020603050405020304" pitchFamily="18" charset="0"/>
              </a:rPr>
              <a:t>situationsanpassat</a:t>
            </a:r>
            <a:r>
              <a:rPr lang="sv-SE" sz="1200" dirty="0">
                <a:effectLst/>
                <a:latin typeface="Garamond" panose="02020404030301010803" pitchFamily="18" charset="0"/>
                <a:ea typeface="Garamond" panose="02020404030301010803" pitchFamily="18" charset="0"/>
                <a:cs typeface="Times New Roman" panose="02020603050405020304" pitchFamily="18" charset="0"/>
              </a:rPr>
              <a:t> format och med situationsanpassade arbetssätt. Den stärkta samverkan kompletterar den ordinarie samverkan. </a:t>
            </a:r>
          </a:p>
          <a:p>
            <a:pPr>
              <a:lnSpc>
                <a:spcPct val="107000"/>
              </a:lnSpc>
              <a:spcAft>
                <a:spcPts val="800"/>
              </a:spcAft>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Stärkt samverkan kan behövas exempelvis i mer ansträngda situationer vid samhällsstörningar i fredstid och under höjd beredskap då grundläggande skyddsvärden hotas och det finns många gemensamma utmaningar som behöver hanteras effektivt på central nivå. Stärkt samverkan kan också behövas för att det, kopplat till en viss situation eller fråga, uppstår mer specifika behov av inriktning och samordning som mer effektivt hanteras vid sidan av den ordinarie samverkan. </a:t>
            </a:r>
          </a:p>
          <a:p>
            <a:pPr>
              <a:lnSpc>
                <a:spcPct val="107000"/>
              </a:lnSpc>
              <a:spcAft>
                <a:spcPts val="800"/>
              </a:spcAft>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Den stärkta samverkan utformas utifrån behoven och kan inkludera både tidigare använda och helt nya arbetssätt som bedöms effektiva i den aktuella situationen. Den stärkta samverkan kan omfatta en mer situationsanpassad skriftlig rapportering, utöver den regelbundna lägesrapporteringen, till Myndigheten för civilt försvar och ett mer riktat arbete med att ta fram samlade lägesbilder. Den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Nationella samlade lägesbilden</a:t>
            </a:r>
            <a:r>
              <a:rPr lang="sv-SE" sz="1200" dirty="0">
                <a:effectLst/>
                <a:latin typeface="Garamond" panose="02020404030301010803" pitchFamily="18" charset="0"/>
                <a:ea typeface="Garamond" panose="02020404030301010803" pitchFamily="18" charset="0"/>
                <a:cs typeface="Times New Roman" panose="02020603050405020304" pitchFamily="18" charset="0"/>
              </a:rPr>
              <a:t> som MCF tar fram vid samhällsstörningar är en del av stärkt samverkan. Den stärkta samverkan inkluderar också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situationsanpassade operativa forum</a:t>
            </a:r>
            <a:r>
              <a:rPr lang="sv-SE" sz="1200" dirty="0">
                <a:effectLst/>
                <a:latin typeface="Garamond" panose="02020404030301010803" pitchFamily="18" charset="0"/>
                <a:ea typeface="Garamond" panose="02020404030301010803" pitchFamily="18" charset="0"/>
                <a:cs typeface="Times New Roman" panose="02020603050405020304" pitchFamily="18" charset="0"/>
              </a:rPr>
              <a:t>. När det finns specifika problem att lösa och läget är mer ansträngt kan de närmast berörda aktörerna behöva samlas för att komma överens om inriktning och hur man tillsammans ska hantera situationen så effektivt som möjligt. I dessa situationer behöver det finnas en flexibilitet att föra dialog och samverka i anpassade konstellationer. Det aktörsgemensamma arbetet behöver ske genom vad som kan beskrivas som en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inriktnings- och samordningsfunktion</a:t>
            </a:r>
            <a:r>
              <a:rPr lang="sv-SE" sz="1200" dirty="0">
                <a:effectLst/>
                <a:latin typeface="Garamond" panose="02020404030301010803" pitchFamily="18" charset="0"/>
                <a:ea typeface="Garamond" panose="02020404030301010803" pitchFamily="18" charset="0"/>
                <a:cs typeface="Times New Roman" panose="02020603050405020304" pitchFamily="18" charset="0"/>
              </a:rPr>
              <a:t>. I arbetssätten för stärkt samverkan kan det också ingå att MCF skickar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samverkanspersoner</a:t>
            </a:r>
            <a:r>
              <a:rPr lang="sv-SE" sz="1200" dirty="0">
                <a:effectLst/>
                <a:latin typeface="Garamond" panose="02020404030301010803" pitchFamily="18" charset="0"/>
                <a:ea typeface="Garamond" panose="02020404030301010803" pitchFamily="18" charset="0"/>
                <a:cs typeface="Times New Roman" panose="02020603050405020304" pitchFamily="18" charset="0"/>
              </a:rPr>
              <a:t> till en annan myndighet vars ansvarsområde är mer omedelbart berört av en pågående samhällsstörning. En samverkansperson kan beskrivas som </a:t>
            </a:r>
            <a:r>
              <a:rPr lang="sv-SE" sz="1200" dirty="0" err="1">
                <a:effectLst/>
                <a:latin typeface="Garamond" panose="02020404030301010803" pitchFamily="18" charset="0"/>
                <a:ea typeface="Garamond" panose="02020404030301010803" pitchFamily="18" charset="0"/>
                <a:cs typeface="Times New Roman" panose="02020603050405020304" pitchFamily="18" charset="0"/>
              </a:rPr>
              <a:t>MCF:s</a:t>
            </a:r>
            <a:r>
              <a:rPr lang="sv-SE" sz="1200" dirty="0">
                <a:effectLst/>
                <a:latin typeface="Garamond" panose="02020404030301010803" pitchFamily="18" charset="0"/>
                <a:ea typeface="Garamond" panose="02020404030301010803" pitchFamily="18" charset="0"/>
                <a:cs typeface="Times New Roman" panose="02020603050405020304" pitchFamily="18" charset="0"/>
              </a:rPr>
              <a:t> förlängda arm på plats nära krishanteringsarbetet hos den myndighet som har ett stort ansvar vid samhällsstörningen. </a:t>
            </a:r>
          </a:p>
          <a:p>
            <a:pPr>
              <a:lnSpc>
                <a:spcPct val="107000"/>
              </a:lnSpc>
              <a:spcAft>
                <a:spcPts val="800"/>
              </a:spcAft>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a:lnSpc>
                <a:spcPct val="107000"/>
              </a:lnSpc>
              <a:spcAft>
                <a:spcPts val="800"/>
              </a:spcAft>
            </a:pPr>
            <a:r>
              <a:rPr lang="sv-SE" sz="1200" b="1" dirty="0">
                <a:effectLst/>
                <a:latin typeface="Garamond" panose="02020404030301010803" pitchFamily="18" charset="0"/>
                <a:ea typeface="Garamond" panose="02020404030301010803" pitchFamily="18" charset="0"/>
                <a:cs typeface="Times New Roman" panose="02020603050405020304" pitchFamily="18" charset="0"/>
              </a:rPr>
              <a:t>Enklare avstämningar och bilaterala kontakter</a:t>
            </a:r>
            <a:r>
              <a:rPr lang="sv-SE" sz="1200" dirty="0">
                <a:effectLst/>
                <a:latin typeface="Garamond" panose="02020404030301010803" pitchFamily="18" charset="0"/>
                <a:ea typeface="Garamond" panose="02020404030301010803" pitchFamily="18" charset="0"/>
                <a:cs typeface="Times New Roman" panose="02020603050405020304" pitchFamily="18" charset="0"/>
              </a:rPr>
              <a:t> mellan MCF och ansvariga myndigheter är också viktiga arbetssätt i stärkt samverkan.</a:t>
            </a:r>
          </a:p>
        </p:txBody>
      </p:sp>
      <p:sp>
        <p:nvSpPr>
          <p:cNvPr id="4" name="Platshållare för bildnummer 3"/>
          <p:cNvSpPr>
            <a:spLocks noGrp="1"/>
          </p:cNvSpPr>
          <p:nvPr>
            <p:ph type="sldNum" sz="quarter" idx="5"/>
          </p:nvPr>
        </p:nvSpPr>
        <p:spPr/>
        <p:txBody>
          <a:bodyPr/>
          <a:lstStyle/>
          <a:p>
            <a:fld id="{39B86B4B-7770-E447-97CE-F8F4EF2021AE}" type="slidenum">
              <a:rPr lang="sv-SE" smtClean="0"/>
              <a:t>11</a:t>
            </a:fld>
            <a:endParaRPr lang="sv-SE"/>
          </a:p>
        </p:txBody>
      </p:sp>
    </p:spTree>
    <p:extLst>
      <p:ext uri="{BB962C8B-B14F-4D97-AF65-F5344CB8AC3E}">
        <p14:creationId xmlns:p14="http://schemas.microsoft.com/office/powerpoint/2010/main" val="23463501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0" dirty="0"/>
              <a:t>Den här bilden beskriver </a:t>
            </a:r>
            <a:r>
              <a:rPr lang="sv-SE" b="1" dirty="0"/>
              <a:t>informationsflödet</a:t>
            </a:r>
            <a:r>
              <a:rPr lang="sv-SE" b="0" dirty="0"/>
              <a:t> i modellen och även hur de olika nivåerna behöver förhålla sig till en </a:t>
            </a:r>
            <a:r>
              <a:rPr lang="sv-SE" b="1" dirty="0"/>
              <a:t>operativ rytm och struktur för hur frågor och ärenden hanteras </a:t>
            </a:r>
            <a:r>
              <a:rPr lang="sv-SE" b="0" dirty="0"/>
              <a:t>på varje nivå. Detta för att det ska vara tydligt vilka frågor som kan hanteras på respektive nivå och vad som behöver skickas upp till en högre nivå för avdömning, beslut och inriktningar. Informationsflödet behöver flöda </a:t>
            </a:r>
            <a:r>
              <a:rPr lang="sv-SE" b="1" dirty="0"/>
              <a:t>mellan nivåerna samt ut till andra nivåer </a:t>
            </a:r>
            <a:r>
              <a:rPr lang="sv-SE" b="0" dirty="0"/>
              <a:t>i beredskapssystemet och till näringslivsaktörer för att hanteringen ska bygga på förhållningssätten helhetssyn, perspektivförståelse, </a:t>
            </a:r>
            <a:r>
              <a:rPr lang="sv-SE" b="0" dirty="0" err="1"/>
              <a:t>inlyssnade</a:t>
            </a:r>
            <a:r>
              <a:rPr lang="sv-SE" b="0" dirty="0"/>
              <a:t> och aktiv kommunikation samt medvetet beslutsfattande.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dirty="0">
              <a:solidFill>
                <a:srgbClr val="E0666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rgbClr val="E06666"/>
                </a:solidFill>
              </a:rPr>
              <a:t>Sambandsplanering (förberedda och kända sambandsvägar liksom reservsamband) </a:t>
            </a:r>
            <a:r>
              <a:rPr lang="sv-SE" sz="1200" dirty="0">
                <a:solidFill>
                  <a:srgbClr val="E06666"/>
                </a:solidFill>
              </a:rPr>
              <a:t>behövs för rapportering, informationsdelning liksom för alla forum i den här modellen.</a:t>
            </a:r>
          </a:p>
        </p:txBody>
      </p:sp>
      <p:sp>
        <p:nvSpPr>
          <p:cNvPr id="4" name="Platshållare för bildnummer 3"/>
          <p:cNvSpPr>
            <a:spLocks noGrp="1"/>
          </p:cNvSpPr>
          <p:nvPr>
            <p:ph type="sldNum" sz="quarter" idx="5"/>
          </p:nvPr>
        </p:nvSpPr>
        <p:spPr/>
        <p:txBody>
          <a:bodyPr/>
          <a:lstStyle/>
          <a:p>
            <a:fld id="{39B86B4B-7770-E447-97CE-F8F4EF2021AE}" type="slidenum">
              <a:rPr lang="sv-SE" smtClean="0"/>
              <a:t>12</a:t>
            </a:fld>
            <a:endParaRPr lang="sv-SE"/>
          </a:p>
        </p:txBody>
      </p:sp>
    </p:spTree>
    <p:extLst>
      <p:ext uri="{BB962C8B-B14F-4D97-AF65-F5344CB8AC3E}">
        <p14:creationId xmlns:p14="http://schemas.microsoft.com/office/powerpoint/2010/main" val="28868069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9B86B4B-7770-E447-97CE-F8F4EF2021AE}" type="slidenum">
              <a:rPr lang="sv-SE" smtClean="0"/>
              <a:t>13</a:t>
            </a:fld>
            <a:endParaRPr lang="sv-SE"/>
          </a:p>
        </p:txBody>
      </p:sp>
    </p:spTree>
    <p:extLst>
      <p:ext uri="{BB962C8B-B14F-4D97-AF65-F5344CB8AC3E}">
        <p14:creationId xmlns:p14="http://schemas.microsoft.com/office/powerpoint/2010/main" val="972602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endParaRPr>
          </a:p>
        </p:txBody>
      </p:sp>
      <p:sp>
        <p:nvSpPr>
          <p:cNvPr id="4" name="Platshållare för bildnummer 3"/>
          <p:cNvSpPr>
            <a:spLocks noGrp="1"/>
          </p:cNvSpPr>
          <p:nvPr>
            <p:ph type="sldNum" sz="quarter" idx="5"/>
          </p:nvPr>
        </p:nvSpPr>
        <p:spPr/>
        <p:txBody>
          <a:bodyPr/>
          <a:lstStyle/>
          <a:p>
            <a:fld id="{39B86B4B-7770-E447-97CE-F8F4EF2021AE}" type="slidenum">
              <a:rPr lang="sv-SE" smtClean="0"/>
              <a:t>3</a:t>
            </a:fld>
            <a:endParaRPr lang="sv-SE"/>
          </a:p>
        </p:txBody>
      </p:sp>
    </p:spTree>
    <p:extLst>
      <p:ext uri="{BB962C8B-B14F-4D97-AF65-F5344CB8AC3E}">
        <p14:creationId xmlns:p14="http://schemas.microsoft.com/office/powerpoint/2010/main" val="259045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kumimoji="0" lang="sv-SE" sz="1200" b="1" i="0" u="none" strike="noStrike" kern="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Inriktning och samordning vid samhällsstörningar</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Omvärldsläget ställer krav på vidareutvecklad förmåga till ledning och samverkan vid samhällsstörningar i fredstid och under höjd beredskap. </a:t>
            </a:r>
            <a:r>
              <a:rPr kumimoji="0" lang="sv-SE" sz="1200" b="0" i="0" u="none" strike="noStrike" kern="1200" cap="none" spc="0" normalizeH="0" baseline="0" noProof="0" dirty="0">
                <a:ln>
                  <a:noFill/>
                </a:ln>
                <a:solidFill>
                  <a:srgbClr val="FF0000"/>
                </a:solidFill>
                <a:effectLst/>
                <a:uLnTx/>
                <a:uFillTx/>
                <a:ea typeface="Garamond" panose="02020404030301010803" pitchFamily="18" charset="0"/>
                <a:cs typeface="Times New Roman" panose="02020603050405020304" pitchFamily="18" charset="0"/>
              </a:rPr>
              <a:t>Det ställer krav </a:t>
            </a: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på central nivå där statliga myndigheter med ansvar för olika områden effektivt förväntas nå inriktning och samordning i hanteringen av samhällsstörningar. Arbetssätten ska kunna möta högt ställda krav på bland annat operativt tempo, beslutsfattande, informationsdelning, sekretess och kriskommunikation.</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Ett steg i att vidareutveckla förmågan till ledning och samverkan är att </a:t>
            </a:r>
            <a:r>
              <a:rPr kumimoji="0" lang="sv-SE" sz="1200" b="1"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beskriva</a:t>
            </a: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 i en modell</a:t>
            </a:r>
            <a:r>
              <a:rPr kumimoji="0" lang="sv-SE" sz="1200" b="0" i="1"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a:t>
            </a: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 de arbetssätt och förhållningssätt som används i nuläget för att civila myndigheter på central nivå ska nå inriktning och samordning i tvärsektoriella frågor. Myndigheten för civilt försvar har en nationellt samordnande, stödjande och pådrivande roll vad gäller inriktning och samordning i de tvärsektoriella frågorna. </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Modellen</a:t>
            </a:r>
            <a:r>
              <a:rPr kumimoji="0" lang="sv-SE" sz="1200" b="0" i="1"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 är en tillämpning av</a:t>
            </a: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 Ramverket gemensamma grunder för ledning och samverkan på central nivå.</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Modellen består av:</a:t>
            </a:r>
          </a:p>
          <a:p>
            <a:pPr marL="342900" marR="0" lvl="0" indent="-342900" algn="l" defTabSz="914400" rtl="0" eaLnBrk="1" fontAlgn="auto" latinLnBrk="0" hangingPunct="1">
              <a:lnSpc>
                <a:spcPct val="107000"/>
              </a:lnSpc>
              <a:spcBef>
                <a:spcPts val="0"/>
              </a:spcBef>
              <a:spcAft>
                <a:spcPts val="800"/>
              </a:spcAft>
              <a:buClrTx/>
              <a:buSzTx/>
              <a:buFont typeface="Symbol" panose="05050102010706020507" pitchFamily="18" charset="2"/>
              <a:buChar char=""/>
              <a:tabLst/>
              <a:defRPr/>
            </a:pP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en struktur för samverkan mellan beredskapsmyndigheter</a:t>
            </a:r>
            <a:r>
              <a:rPr kumimoji="0" lang="sv-SE" sz="1200" b="0" i="1"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na</a:t>
            </a: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 på tre nivåer </a:t>
            </a:r>
          </a:p>
          <a:p>
            <a:pPr marL="342900" marR="0" lvl="0" indent="-342900" algn="l" defTabSz="914400" rtl="0" eaLnBrk="1" fontAlgn="auto" latinLnBrk="0" hangingPunct="1">
              <a:lnSpc>
                <a:spcPct val="107000"/>
              </a:lnSpc>
              <a:spcBef>
                <a:spcPts val="0"/>
              </a:spcBef>
              <a:spcAft>
                <a:spcPts val="800"/>
              </a:spcAft>
              <a:buClrTx/>
              <a:buSzTx/>
              <a:buFont typeface="Symbol" panose="05050102010706020507" pitchFamily="18" charset="2"/>
              <a:buChar char=""/>
              <a:tabLst/>
              <a:defRPr/>
            </a:pP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arbetssätt för att åstadkomma inriktning och samordning, samt </a:t>
            </a:r>
          </a:p>
          <a:p>
            <a:pPr marL="342900" marR="0" lvl="0" indent="-342900" algn="l" defTabSz="914400" rtl="0" eaLnBrk="1" fontAlgn="auto" latinLnBrk="0" hangingPunct="1">
              <a:lnSpc>
                <a:spcPct val="107000"/>
              </a:lnSpc>
              <a:spcBef>
                <a:spcPts val="0"/>
              </a:spcBef>
              <a:spcAft>
                <a:spcPts val="800"/>
              </a:spcAft>
              <a:buClrTx/>
              <a:buSzTx/>
              <a:buFont typeface="Symbol" panose="05050102010706020507" pitchFamily="18" charset="2"/>
              <a:buChar char=""/>
              <a:tabLst/>
              <a:defRPr/>
            </a:pPr>
            <a:r>
              <a:rPr kumimoji="0" lang="sv-SE" sz="1200" b="0" i="0" u="none" strike="noStrike" kern="1200" cap="none" spc="0" normalizeH="0" baseline="0" noProof="0" dirty="0">
                <a:ln>
                  <a:noFill/>
                </a:ln>
                <a:solidFill>
                  <a:prstClr val="black"/>
                </a:solidFill>
                <a:effectLst/>
                <a:uLnTx/>
                <a:uFillTx/>
                <a:ea typeface="Garamond" panose="02020404030301010803" pitchFamily="18" charset="0"/>
                <a:cs typeface="Times New Roman" panose="02020603050405020304" pitchFamily="18" charset="0"/>
              </a:rPr>
              <a:t>viktiga förhållningssätt som ska vägleda arbetet med inriktning och samordning.</a:t>
            </a:r>
          </a:p>
        </p:txBody>
      </p:sp>
      <p:sp>
        <p:nvSpPr>
          <p:cNvPr id="4" name="Platshållare för bildnummer 3"/>
          <p:cNvSpPr>
            <a:spLocks noGrp="1"/>
          </p:cNvSpPr>
          <p:nvPr>
            <p:ph type="sldNum" sz="quarter" idx="5"/>
          </p:nvPr>
        </p:nvSpPr>
        <p:spPr/>
        <p:txBody>
          <a:bodyPr/>
          <a:lstStyle/>
          <a:p>
            <a:fld id="{39B86B4B-7770-E447-97CE-F8F4EF2021AE}" type="slidenum">
              <a:rPr lang="sv-SE" smtClean="0"/>
              <a:t>4</a:t>
            </a:fld>
            <a:endParaRPr lang="sv-SE"/>
          </a:p>
        </p:txBody>
      </p:sp>
    </p:spTree>
    <p:extLst>
      <p:ext uri="{BB962C8B-B14F-4D97-AF65-F5344CB8AC3E}">
        <p14:creationId xmlns:p14="http://schemas.microsoft.com/office/powerpoint/2010/main" val="1108520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Bef>
                <a:spcPts val="1200"/>
              </a:spcBef>
              <a:spcAft>
                <a:spcPts val="200"/>
              </a:spcAft>
            </a:pPr>
            <a:r>
              <a:rPr lang="sv-SE" sz="1200" b="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Inför och vid samhällsstörningar finns en mängd aktiva samverkanssystem som agerar interaktivt och parallellt. Olika  ”modellbeskrivningar” över samverkanssystem finns redan både på regional nivå och i vissa beredskapssektorer. Här fokuserar vi på den centrala nivån och utifrån ett tvärsektoriellt perspektiv.</a:t>
            </a:r>
          </a:p>
          <a:p>
            <a:pPr>
              <a:lnSpc>
                <a:spcPct val="107000"/>
              </a:lnSpc>
              <a:spcBef>
                <a:spcPts val="1200"/>
              </a:spcBef>
              <a:spcAft>
                <a:spcPts val="200"/>
              </a:spcAft>
            </a:pPr>
            <a:endPar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a:lnSpc>
                <a:spcPct val="107000"/>
              </a:lnSpc>
              <a:spcBef>
                <a:spcPts val="1200"/>
              </a:spcBef>
              <a:spcAft>
                <a:spcPts val="200"/>
              </a:spcAft>
            </a:pPr>
            <a:r>
              <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Modellen beskriver en struktur för samverkan i tre nivåer</a:t>
            </a: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Under samhällsstörningar verkar beredskapsmyndigheter på central nivå inom ramen för regeringens övergripande ledning och genomför nödvändiga åtgärder. I detta förväntas myndigheterna samverka med varandra. Myndigheterna samverkar på tre gemensamma organisatoriska nivåer: myndighetschefsnivå, inriktande nivå och samordnande nivå.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effectLst/>
                <a:latin typeface="Garamond" panose="02020404030301010803" pitchFamily="18" charset="0"/>
                <a:ea typeface="Garamond" panose="02020404030301010803" pitchFamily="18" charset="0"/>
                <a:cs typeface="Times New Roman" panose="02020603050405020304" pitchFamily="18" charset="0"/>
              </a:rPr>
              <a:t>Myndigheten för civilt försvar är sammankallande aktör </a:t>
            </a:r>
            <a:r>
              <a:rPr lang="sv-SE" sz="1200" dirty="0">
                <a:effectLst/>
                <a:latin typeface="Garamond" panose="02020404030301010803" pitchFamily="18" charset="0"/>
                <a:ea typeface="Garamond" panose="02020404030301010803" pitchFamily="18" charset="0"/>
                <a:cs typeface="Times New Roman" panose="02020603050405020304" pitchFamily="18" charset="0"/>
              </a:rPr>
              <a:t>för den samverkan och informationsdelning som sker kontinuerligt på de tre nivåerna enligt en regelbunden operativ rytm.</a:t>
            </a:r>
          </a:p>
        </p:txBody>
      </p:sp>
      <p:sp>
        <p:nvSpPr>
          <p:cNvPr id="4" name="Platshållare för bildnummer 3"/>
          <p:cNvSpPr>
            <a:spLocks noGrp="1"/>
          </p:cNvSpPr>
          <p:nvPr>
            <p:ph type="sldNum" sz="quarter" idx="5"/>
          </p:nvPr>
        </p:nvSpPr>
        <p:spPr/>
        <p:txBody>
          <a:bodyPr/>
          <a:lstStyle/>
          <a:p>
            <a:fld id="{39B86B4B-7770-E447-97CE-F8F4EF2021AE}" type="slidenum">
              <a:rPr lang="sv-SE" smtClean="0"/>
              <a:t>5</a:t>
            </a:fld>
            <a:endParaRPr lang="sv-SE"/>
          </a:p>
        </p:txBody>
      </p:sp>
    </p:spTree>
    <p:extLst>
      <p:ext uri="{BB962C8B-B14F-4D97-AF65-F5344CB8AC3E}">
        <p14:creationId xmlns:p14="http://schemas.microsoft.com/office/powerpoint/2010/main" val="1637905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780B8-1AA5-E90C-568F-9DF860B4C72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C467E8A-CA45-9B61-C59D-A8EFF524C59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2E9AE93-039C-E229-DB97-9F1203321068}"/>
              </a:ext>
            </a:extLst>
          </p:cNvPr>
          <p:cNvSpPr>
            <a:spLocks noGrp="1"/>
          </p:cNvSpPr>
          <p:nvPr>
            <p:ph type="body" idx="1"/>
          </p:nvPr>
        </p:nvSpPr>
        <p:spPr/>
        <p:txBody>
          <a:bodyPr/>
          <a:lstStyle/>
          <a:p>
            <a:pPr>
              <a:lnSpc>
                <a:spcPct val="107000"/>
              </a:lnSpc>
              <a:spcBef>
                <a:spcPts val="1200"/>
              </a:spcBef>
              <a:spcAft>
                <a:spcPts val="200"/>
              </a:spcAft>
            </a:pPr>
            <a:r>
              <a:rPr lang="sv-SE" sz="1200" b="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Inför och vid samhällsstörningar finns en mängd aktiva samverkanssystem som agerar interaktivt och parallellt. Olika  ”modellbeskrivningar” över samverkanssystem finns redan både på regional nivå och i vissa beredskapssektorer. Här fokuserar vi på den centrala nivån och utifrån ett tvärsektoriellt perspektiv.</a:t>
            </a:r>
          </a:p>
          <a:p>
            <a:pPr>
              <a:lnSpc>
                <a:spcPct val="107000"/>
              </a:lnSpc>
              <a:spcBef>
                <a:spcPts val="1200"/>
              </a:spcBef>
              <a:spcAft>
                <a:spcPts val="200"/>
              </a:spcAft>
            </a:pPr>
            <a:endPar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a:lnSpc>
                <a:spcPct val="107000"/>
              </a:lnSpc>
              <a:spcBef>
                <a:spcPts val="1200"/>
              </a:spcBef>
              <a:spcAft>
                <a:spcPts val="200"/>
              </a:spcAft>
            </a:pPr>
            <a:r>
              <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Modellen beskriver en struktur för samverkan i tre nivåer</a:t>
            </a: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Under samhällsstörningar verkar beredskapsmyndigheter på central nivå inom ramen för regeringens övergripande ledning och genomför nödvändiga åtgärder. I detta förväntas myndigheterna samverka med varandra. Myndigheterna samverkar på tre gemensamma organisatoriska nivåer: myndighetschefsnivå, inriktande nivå och samordnande nivå.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effectLst/>
                <a:latin typeface="Garamond" panose="02020404030301010803" pitchFamily="18" charset="0"/>
                <a:ea typeface="Garamond" panose="02020404030301010803" pitchFamily="18" charset="0"/>
                <a:cs typeface="Times New Roman" panose="02020603050405020304" pitchFamily="18" charset="0"/>
              </a:rPr>
              <a:t>Myndigheten för civilt försvar är sammankallande aktör </a:t>
            </a:r>
            <a:r>
              <a:rPr lang="sv-SE" sz="1200" dirty="0">
                <a:effectLst/>
                <a:latin typeface="Garamond" panose="02020404030301010803" pitchFamily="18" charset="0"/>
                <a:ea typeface="Garamond" panose="02020404030301010803" pitchFamily="18" charset="0"/>
                <a:cs typeface="Times New Roman" panose="02020603050405020304" pitchFamily="18" charset="0"/>
              </a:rPr>
              <a:t>för den samverkan och informationsdelning som sker kontinuerligt på de tre nivåerna enligt en regelbunden operativ rytm.</a:t>
            </a:r>
          </a:p>
        </p:txBody>
      </p:sp>
      <p:sp>
        <p:nvSpPr>
          <p:cNvPr id="4" name="Platshållare för bildnummer 3">
            <a:extLst>
              <a:ext uri="{FF2B5EF4-FFF2-40B4-BE49-F238E27FC236}">
                <a16:creationId xmlns:a16="http://schemas.microsoft.com/office/drawing/2014/main" id="{FFED1F1B-DEF3-75F1-9A81-C79A028B0BC8}"/>
              </a:ext>
            </a:extLst>
          </p:cNvPr>
          <p:cNvSpPr>
            <a:spLocks noGrp="1"/>
          </p:cNvSpPr>
          <p:nvPr>
            <p:ph type="sldNum" sz="quarter" idx="5"/>
          </p:nvPr>
        </p:nvSpPr>
        <p:spPr/>
        <p:txBody>
          <a:bodyPr/>
          <a:lstStyle/>
          <a:p>
            <a:fld id="{39B86B4B-7770-E447-97CE-F8F4EF2021AE}" type="slidenum">
              <a:rPr lang="sv-SE" smtClean="0"/>
              <a:t>6</a:t>
            </a:fld>
            <a:endParaRPr lang="sv-SE"/>
          </a:p>
        </p:txBody>
      </p:sp>
    </p:spTree>
    <p:extLst>
      <p:ext uri="{BB962C8B-B14F-4D97-AF65-F5344CB8AC3E}">
        <p14:creationId xmlns:p14="http://schemas.microsoft.com/office/powerpoint/2010/main" val="2411320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ECF42-68A3-2B1B-7A0B-5AE3E41172D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2F446BE-48EE-26BC-00D2-BE51E38020C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30BEC0E-8264-3C33-32C1-D6BA2E48BB8B}"/>
              </a:ext>
            </a:extLst>
          </p:cNvPr>
          <p:cNvSpPr>
            <a:spLocks noGrp="1"/>
          </p:cNvSpPr>
          <p:nvPr>
            <p:ph type="body" idx="1"/>
          </p:nvPr>
        </p:nvSpPr>
        <p:spPr/>
        <p:txBody>
          <a:bodyPr/>
          <a:lstStyle/>
          <a:p>
            <a:pPr>
              <a:lnSpc>
                <a:spcPct val="107000"/>
              </a:lnSpc>
              <a:spcBef>
                <a:spcPts val="1200"/>
              </a:spcBef>
              <a:spcAft>
                <a:spcPts val="200"/>
              </a:spcAft>
            </a:pPr>
            <a:r>
              <a:rPr lang="sv-SE" sz="1200" b="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Inför och vid samhällsstörningar finns en mängd aktiva samverkanssystem som agerar interaktivt och parallellt. Olika  ”modellbeskrivningar” över samverkanssystem finns redan både på regional nivå och i vissa beredskapssektorer. Här fokuserar vi på den centrala nivån och utifrån ett tvärsektoriellt perspektiv.</a:t>
            </a:r>
          </a:p>
          <a:p>
            <a:pPr>
              <a:lnSpc>
                <a:spcPct val="107000"/>
              </a:lnSpc>
              <a:spcBef>
                <a:spcPts val="1200"/>
              </a:spcBef>
              <a:spcAft>
                <a:spcPts val="200"/>
              </a:spcAft>
            </a:pPr>
            <a:endPar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a:lnSpc>
                <a:spcPct val="107000"/>
              </a:lnSpc>
              <a:spcBef>
                <a:spcPts val="1200"/>
              </a:spcBef>
              <a:spcAft>
                <a:spcPts val="200"/>
              </a:spcAft>
            </a:pPr>
            <a:r>
              <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Modellen beskriver en struktur för samverkan i tre nivåer</a:t>
            </a: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Under samhällsstörningar verkar beredskapsmyndigheter på central nivå inom ramen för regeringens övergripande ledning och genomför nödvändiga åtgärder. I detta förväntas myndigheterna samverka med varandra. Myndigheterna samverkar på tre gemensamma organisatoriska nivåer: myndighetschefsnivå, inriktande nivå och samordnande nivå.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effectLst/>
                <a:latin typeface="Garamond" panose="02020404030301010803" pitchFamily="18" charset="0"/>
                <a:ea typeface="Garamond" panose="02020404030301010803" pitchFamily="18" charset="0"/>
                <a:cs typeface="Times New Roman" panose="02020603050405020304" pitchFamily="18" charset="0"/>
              </a:rPr>
              <a:t>Myndigheten för civilt försvar är sammankallande aktör </a:t>
            </a:r>
            <a:r>
              <a:rPr lang="sv-SE" sz="1200" dirty="0">
                <a:effectLst/>
                <a:latin typeface="Garamond" panose="02020404030301010803" pitchFamily="18" charset="0"/>
                <a:ea typeface="Garamond" panose="02020404030301010803" pitchFamily="18" charset="0"/>
                <a:cs typeface="Times New Roman" panose="02020603050405020304" pitchFamily="18" charset="0"/>
              </a:rPr>
              <a:t>för den samverkan och informationsdelning som sker kontinuerligt på de tre nivåerna enligt en regelbunden operativ rytm.</a:t>
            </a:r>
          </a:p>
        </p:txBody>
      </p:sp>
      <p:sp>
        <p:nvSpPr>
          <p:cNvPr id="4" name="Platshållare för bildnummer 3">
            <a:extLst>
              <a:ext uri="{FF2B5EF4-FFF2-40B4-BE49-F238E27FC236}">
                <a16:creationId xmlns:a16="http://schemas.microsoft.com/office/drawing/2014/main" id="{8F647B45-C3C5-D1ED-8356-62F382653B17}"/>
              </a:ext>
            </a:extLst>
          </p:cNvPr>
          <p:cNvSpPr>
            <a:spLocks noGrp="1"/>
          </p:cNvSpPr>
          <p:nvPr>
            <p:ph type="sldNum" sz="quarter" idx="5"/>
          </p:nvPr>
        </p:nvSpPr>
        <p:spPr/>
        <p:txBody>
          <a:bodyPr/>
          <a:lstStyle/>
          <a:p>
            <a:fld id="{39B86B4B-7770-E447-97CE-F8F4EF2021AE}" type="slidenum">
              <a:rPr lang="sv-SE" smtClean="0"/>
              <a:t>7</a:t>
            </a:fld>
            <a:endParaRPr lang="sv-SE"/>
          </a:p>
        </p:txBody>
      </p:sp>
    </p:spTree>
    <p:extLst>
      <p:ext uri="{BB962C8B-B14F-4D97-AF65-F5344CB8AC3E}">
        <p14:creationId xmlns:p14="http://schemas.microsoft.com/office/powerpoint/2010/main" val="4166903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BDA49-EE85-8B6E-AED0-4A0618DA3D8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9C4892E-B9ED-9B97-1132-3B58488931C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DE34131-4412-0F35-F0B0-61B9E100CF6F}"/>
              </a:ext>
            </a:extLst>
          </p:cNvPr>
          <p:cNvSpPr>
            <a:spLocks noGrp="1"/>
          </p:cNvSpPr>
          <p:nvPr>
            <p:ph type="body" idx="1"/>
          </p:nvPr>
        </p:nvSpPr>
        <p:spPr/>
        <p:txBody>
          <a:bodyPr/>
          <a:lstStyle/>
          <a:p>
            <a:pPr>
              <a:lnSpc>
                <a:spcPct val="107000"/>
              </a:lnSpc>
              <a:spcBef>
                <a:spcPts val="1200"/>
              </a:spcBef>
              <a:spcAft>
                <a:spcPts val="200"/>
              </a:spcAft>
            </a:pPr>
            <a:r>
              <a:rPr lang="sv-SE" sz="1200" b="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Inför och vid samhällsstörningar finns en mängd aktiva samverkanssystem som agerar interaktivt och parallellt. Olika  ”modellbeskrivningar” över samverkanssystem finns redan både på regional nivå och i vissa beredskapssektorer. Här fokuserar vi på den centrala nivån och utifrån ett tvärsektoriellt perspektiv.</a:t>
            </a:r>
          </a:p>
          <a:p>
            <a:pPr>
              <a:lnSpc>
                <a:spcPct val="107000"/>
              </a:lnSpc>
              <a:spcBef>
                <a:spcPts val="1200"/>
              </a:spcBef>
              <a:spcAft>
                <a:spcPts val="200"/>
              </a:spcAft>
            </a:pPr>
            <a:endPar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a:lnSpc>
                <a:spcPct val="107000"/>
              </a:lnSpc>
              <a:spcBef>
                <a:spcPts val="1200"/>
              </a:spcBef>
              <a:spcAft>
                <a:spcPts val="200"/>
              </a:spcAft>
            </a:pPr>
            <a:r>
              <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Modellen beskriver en struktur för samverkan i tre nivåer</a:t>
            </a: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Under samhällsstörningar verkar beredskapsmyndigheter på central nivå inom ramen för regeringens övergripande ledning och genomför nödvändiga åtgärder. I detta förväntas myndigheterna samverka med varandra. Myndigheterna samverkar på tre gemensamma organisatoriska nivåer: myndighetschefsnivå, inriktande nivå och samordnande nivå.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effectLst/>
                <a:latin typeface="Garamond" panose="02020404030301010803" pitchFamily="18" charset="0"/>
                <a:ea typeface="Garamond" panose="02020404030301010803" pitchFamily="18" charset="0"/>
                <a:cs typeface="Times New Roman" panose="02020603050405020304" pitchFamily="18" charset="0"/>
              </a:rPr>
              <a:t>Myndigheten för civilt försvar är sammankallande aktör </a:t>
            </a:r>
            <a:r>
              <a:rPr lang="sv-SE" sz="1200" dirty="0">
                <a:effectLst/>
                <a:latin typeface="Garamond" panose="02020404030301010803" pitchFamily="18" charset="0"/>
                <a:ea typeface="Garamond" panose="02020404030301010803" pitchFamily="18" charset="0"/>
                <a:cs typeface="Times New Roman" panose="02020603050405020304" pitchFamily="18" charset="0"/>
              </a:rPr>
              <a:t>för den samverkan och informationsdelning som sker kontinuerligt på de tre nivåerna enligt en regelbunden operativ rytm.</a:t>
            </a:r>
          </a:p>
        </p:txBody>
      </p:sp>
      <p:sp>
        <p:nvSpPr>
          <p:cNvPr id="4" name="Platshållare för bildnummer 3">
            <a:extLst>
              <a:ext uri="{FF2B5EF4-FFF2-40B4-BE49-F238E27FC236}">
                <a16:creationId xmlns:a16="http://schemas.microsoft.com/office/drawing/2014/main" id="{5C39EF30-6BE1-0BCB-BBB0-DE659432E509}"/>
              </a:ext>
            </a:extLst>
          </p:cNvPr>
          <p:cNvSpPr>
            <a:spLocks noGrp="1"/>
          </p:cNvSpPr>
          <p:nvPr>
            <p:ph type="sldNum" sz="quarter" idx="5"/>
          </p:nvPr>
        </p:nvSpPr>
        <p:spPr/>
        <p:txBody>
          <a:bodyPr/>
          <a:lstStyle/>
          <a:p>
            <a:fld id="{39B86B4B-7770-E447-97CE-F8F4EF2021AE}" type="slidenum">
              <a:rPr lang="sv-SE" smtClean="0"/>
              <a:t>8</a:t>
            </a:fld>
            <a:endParaRPr lang="sv-SE"/>
          </a:p>
        </p:txBody>
      </p:sp>
    </p:spTree>
    <p:extLst>
      <p:ext uri="{BB962C8B-B14F-4D97-AF65-F5344CB8AC3E}">
        <p14:creationId xmlns:p14="http://schemas.microsoft.com/office/powerpoint/2010/main" val="456506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600"/>
              </a:spcAft>
            </a:pPr>
            <a:r>
              <a:rPr lang="sv-SE" sz="1200" b="1" kern="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Arbetssätt för att åstadkomma inriktning och samordning</a:t>
            </a: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Den samverkan som sker på alla nivåer inför och under samhällsstörningar kan delas upp i regelbunden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ordinarie samverkan</a:t>
            </a:r>
            <a:r>
              <a:rPr lang="sv-SE" sz="1200" dirty="0">
                <a:effectLst/>
                <a:latin typeface="Garamond" panose="02020404030301010803" pitchFamily="18" charset="0"/>
                <a:ea typeface="Garamond" panose="02020404030301010803" pitchFamily="18" charset="0"/>
                <a:cs typeface="Times New Roman" panose="02020603050405020304" pitchFamily="18" charset="0"/>
              </a:rPr>
              <a:t> enligt fasta rutiner och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stärkt samverkan</a:t>
            </a:r>
            <a:r>
              <a:rPr lang="sv-SE" sz="1200" dirty="0">
                <a:effectLst/>
                <a:latin typeface="Garamond" panose="02020404030301010803" pitchFamily="18" charset="0"/>
                <a:ea typeface="Garamond" panose="02020404030301010803" pitchFamily="18" charset="0"/>
                <a:cs typeface="Times New Roman" panose="02020603050405020304" pitchFamily="18" charset="0"/>
              </a:rPr>
              <a:t> som sker när det finns särskilda behov av inriktning och samordning och därmed nya och förstärkta arbetssätt. Genom att tillämpa arbetsformer som är skalbara över hela hotskalan undviks osäkerhet och fördröjningar i omslagspunkter från vardag till kris eller höjd beredskap.   </a:t>
            </a:r>
          </a:p>
          <a:p>
            <a:pPr>
              <a:lnSpc>
                <a:spcPct val="107000"/>
              </a:lnSpc>
              <a:spcAft>
                <a:spcPts val="800"/>
              </a:spcAft>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a:lnSpc>
                <a:spcPct val="107000"/>
              </a:lnSpc>
              <a:spcAft>
                <a:spcPts val="800"/>
              </a:spcAft>
            </a:pPr>
            <a:r>
              <a:rPr lang="sv-SE" sz="1200" b="0" dirty="0">
                <a:effectLst/>
                <a:latin typeface="Garamond" panose="02020404030301010803" pitchFamily="18" charset="0"/>
                <a:ea typeface="Garamond" panose="02020404030301010803" pitchFamily="18" charset="0"/>
                <a:cs typeface="Times New Roman" panose="02020603050405020304" pitchFamily="18" charset="0"/>
              </a:rPr>
              <a:t>Målgruppen är beredskapsmyndigheter, men samverkansstrukturen är situationsanpassad vid stärkt samverkan. ”Situationsanpassad” kan betyda både andra aktörer än beredskapsmyndigheter (såsom branschorganisationer, ideella organisationer och företag osv.) och större och mindre konstellationer av aktörer.</a:t>
            </a:r>
          </a:p>
        </p:txBody>
      </p:sp>
      <p:sp>
        <p:nvSpPr>
          <p:cNvPr id="4" name="Platshållare för bildnummer 3"/>
          <p:cNvSpPr>
            <a:spLocks noGrp="1"/>
          </p:cNvSpPr>
          <p:nvPr>
            <p:ph type="sldNum" sz="quarter" idx="5"/>
          </p:nvPr>
        </p:nvSpPr>
        <p:spPr/>
        <p:txBody>
          <a:bodyPr/>
          <a:lstStyle/>
          <a:p>
            <a:fld id="{39B86B4B-7770-E447-97CE-F8F4EF2021AE}" type="slidenum">
              <a:rPr lang="sv-SE" smtClean="0"/>
              <a:t>9</a:t>
            </a:fld>
            <a:endParaRPr lang="sv-SE"/>
          </a:p>
        </p:txBody>
      </p:sp>
    </p:spTree>
    <p:extLst>
      <p:ext uri="{BB962C8B-B14F-4D97-AF65-F5344CB8AC3E}">
        <p14:creationId xmlns:p14="http://schemas.microsoft.com/office/powerpoint/2010/main" val="21962149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Bef>
                <a:spcPts val="1200"/>
              </a:spcBef>
              <a:spcAft>
                <a:spcPts val="200"/>
              </a:spcAft>
            </a:pPr>
            <a:r>
              <a:rPr lang="sv-SE" sz="1200" b="1"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Ordinarie samverkan</a:t>
            </a: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Den ordinarie samverkan är grunden för det aktörsgemensamma arbetet med inriktning och samordning. Denna samverkan sker inför och under samhällsstörningar i fredstid och under höjd beredskap, i fasta konstellationer enligt en fastställd, regelbunden rytm. Ordinarie samverkan handlar om att dela information, stämma av kring aktuellt läge, rapportera avvikelser och identifiera risker. På så vis skapas förutsättningar för ett tidigt och proaktivt agerande. De kontakter och den tillit som behövs vid samhällsstörningar skapas i vardagen. </a:t>
            </a:r>
            <a:br>
              <a:rPr lang="sv-SE" sz="1200" dirty="0">
                <a:effectLst/>
                <a:latin typeface="Garamond" panose="02020404030301010803" pitchFamily="18" charset="0"/>
                <a:ea typeface="Garamond" panose="02020404030301010803" pitchFamily="18" charset="0"/>
                <a:cs typeface="Times New Roman" panose="02020603050405020304" pitchFamily="18" charset="0"/>
              </a:rPr>
            </a:b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Den ordinarie samverkan omfattar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den regelbundna lägesrapporteringen</a:t>
            </a:r>
            <a:r>
              <a:rPr lang="sv-SE" sz="1200" dirty="0">
                <a:effectLst/>
                <a:latin typeface="Garamond" panose="02020404030301010803" pitchFamily="18" charset="0"/>
                <a:ea typeface="Garamond" panose="02020404030301010803" pitchFamily="18" charset="0"/>
                <a:cs typeface="Times New Roman" panose="02020603050405020304" pitchFamily="18" charset="0"/>
              </a:rPr>
              <a:t> som Myndigheten för civilt försvar, en gång per månad, begär in från beredskapsmyndigheterna. Syftet med lägesrapporteringen är att upprätthålla en normalbild och tidigt upptäcka behov av åtgärder. Rapporteringen används för att upprätthålla en nationell samlad lägesbild som rapporteras en gång per månad till Regeringskansliet. </a:t>
            </a:r>
          </a:p>
          <a:p>
            <a:pPr>
              <a:lnSpc>
                <a:spcPct val="107000"/>
              </a:lnSpc>
              <a:spcAft>
                <a:spcPts val="800"/>
              </a:spcAft>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Den ordinarie samverkan inför och vid samhällsstörningar i fredstid och under höjd beredskap omfattar också de </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regelbundna </a:t>
            </a:r>
            <a:r>
              <a:rPr lang="sv-SE" sz="1200" b="1" dirty="0" err="1">
                <a:effectLst/>
                <a:latin typeface="Garamond" panose="02020404030301010803" pitchFamily="18" charset="0"/>
                <a:ea typeface="Garamond" panose="02020404030301010803" pitchFamily="18" charset="0"/>
                <a:cs typeface="Times New Roman" panose="02020603050405020304" pitchFamily="18" charset="0"/>
              </a:rPr>
              <a:t>samverkansforum</a:t>
            </a:r>
            <a:r>
              <a:rPr lang="sv-SE" sz="1200" b="1" dirty="0">
                <a:effectLst/>
                <a:latin typeface="Garamond" panose="02020404030301010803" pitchFamily="18" charset="0"/>
                <a:ea typeface="Garamond" panose="02020404030301010803" pitchFamily="18" charset="0"/>
                <a:cs typeface="Times New Roman" panose="02020603050405020304" pitchFamily="18" charset="0"/>
              </a:rPr>
              <a:t> för den samlade planeringen av civilt försvar</a:t>
            </a:r>
            <a:r>
              <a:rPr lang="sv-SE" sz="1200" dirty="0">
                <a:effectLst/>
                <a:latin typeface="Garamond" panose="02020404030301010803" pitchFamily="18" charset="0"/>
                <a:ea typeface="Garamond" panose="02020404030301010803" pitchFamily="18" charset="0"/>
                <a:cs typeface="Times New Roman" panose="02020603050405020304" pitchFamily="18" charset="0"/>
              </a:rPr>
              <a:t> som Myndigheten för civilt kallar beredskapsmyndigheter till på de tre gemensamma organisatoriska nivåerna för samverkan. </a:t>
            </a:r>
          </a:p>
          <a:p>
            <a:pPr>
              <a:lnSpc>
                <a:spcPct val="107000"/>
              </a:lnSpc>
              <a:spcAft>
                <a:spcPts val="800"/>
              </a:spcAft>
            </a:pPr>
            <a:endParaRPr lang="sv-SE" sz="1200" dirty="0">
              <a:effectLst/>
              <a:latin typeface="Garamond" panose="02020404030301010803" pitchFamily="18" charset="0"/>
              <a:ea typeface="Garamond" panose="02020404030301010803" pitchFamily="18" charset="0"/>
              <a:cs typeface="Times New Roman" panose="02020603050405020304" pitchFamily="18" charset="0"/>
            </a:endParaRPr>
          </a:p>
          <a:p>
            <a:pPr>
              <a:lnSpc>
                <a:spcPct val="107000"/>
              </a:lnSpc>
              <a:spcAft>
                <a:spcPts val="800"/>
              </a:spcAft>
            </a:pPr>
            <a:r>
              <a:rPr lang="sv-SE" sz="1200" dirty="0">
                <a:effectLst/>
                <a:latin typeface="Garamond" panose="02020404030301010803" pitchFamily="18" charset="0"/>
                <a:ea typeface="Garamond" panose="02020404030301010803" pitchFamily="18" charset="0"/>
                <a:cs typeface="Times New Roman" panose="02020603050405020304" pitchFamily="18" charset="0"/>
              </a:rPr>
              <a:t>Bilden illustrerar aktuella </a:t>
            </a:r>
            <a:r>
              <a:rPr lang="sv-SE" sz="1200" dirty="0" err="1">
                <a:effectLst/>
                <a:latin typeface="Garamond" panose="02020404030301010803" pitchFamily="18" charset="0"/>
                <a:ea typeface="Garamond" panose="02020404030301010803" pitchFamily="18" charset="0"/>
                <a:cs typeface="Times New Roman" panose="02020603050405020304" pitchFamily="18" charset="0"/>
              </a:rPr>
              <a:t>mötesforum</a:t>
            </a:r>
            <a:r>
              <a:rPr lang="sv-SE" sz="1200" dirty="0">
                <a:effectLst/>
                <a:latin typeface="Garamond" panose="02020404030301010803" pitchFamily="18" charset="0"/>
                <a:ea typeface="Garamond" panose="02020404030301010803" pitchFamily="18" charset="0"/>
                <a:cs typeface="Times New Roman" panose="02020603050405020304" pitchFamily="18" charset="0"/>
              </a:rPr>
              <a:t>.</a:t>
            </a:r>
          </a:p>
        </p:txBody>
      </p:sp>
      <p:sp>
        <p:nvSpPr>
          <p:cNvPr id="4" name="Platshållare för bildnummer 3"/>
          <p:cNvSpPr>
            <a:spLocks noGrp="1"/>
          </p:cNvSpPr>
          <p:nvPr>
            <p:ph type="sldNum" sz="quarter" idx="5"/>
          </p:nvPr>
        </p:nvSpPr>
        <p:spPr/>
        <p:txBody>
          <a:bodyPr/>
          <a:lstStyle/>
          <a:p>
            <a:fld id="{39B86B4B-7770-E447-97CE-F8F4EF2021AE}" type="slidenum">
              <a:rPr lang="sv-SE" smtClean="0"/>
              <a:t>10</a:t>
            </a:fld>
            <a:endParaRPr lang="sv-SE"/>
          </a:p>
        </p:txBody>
      </p:sp>
    </p:spTree>
    <p:extLst>
      <p:ext uri="{BB962C8B-B14F-4D97-AF65-F5344CB8AC3E}">
        <p14:creationId xmlns:p14="http://schemas.microsoft.com/office/powerpoint/2010/main" val="4384134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6.png"/></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image" Target="../media/image6.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6.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6.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Master" Target="../slideMasters/slideMaster5.xml"/><Relationship Id="rId4" Type="http://schemas.openxmlformats.org/officeDocument/2006/relationships/image" Target="../media/image2.svg"/></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10.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10.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10.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10.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5.xml"/><Relationship Id="rId4" Type="http://schemas.openxmlformats.org/officeDocument/2006/relationships/image" Target="../media/image10.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10.png"/></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E9AC8223-3E94-E051-751D-378A72533F2A}"/>
              </a:ext>
            </a:extLst>
          </p:cNvPr>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1">
            <a:extLst>
              <a:ext uri="{FF2B5EF4-FFF2-40B4-BE49-F238E27FC236}">
                <a16:creationId xmlns:a16="http://schemas.microsoft.com/office/drawing/2014/main" id="{FE748A62-97B8-4EDC-A1EC-C59354472F53}"/>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a:t>Namn på presentation</a:t>
            </a:r>
            <a:endParaRPr lang="en-US"/>
          </a:p>
        </p:txBody>
      </p:sp>
      <p:sp>
        <p:nvSpPr>
          <p:cNvPr id="10" name="Underrubrik 2">
            <a:extLst>
              <a:ext uri="{FF2B5EF4-FFF2-40B4-BE49-F238E27FC236}">
                <a16:creationId xmlns:a16="http://schemas.microsoft.com/office/drawing/2014/main" id="{A09BEC07-D751-0FA9-797D-4914D52EBD48}"/>
              </a:ext>
            </a:extLst>
          </p:cNvPr>
          <p:cNvSpPr>
            <a:spLocks noGrp="1"/>
          </p:cNvSpPr>
          <p:nvPr>
            <p:ph type="subTitle" idx="1" hasCustomPrompt="1"/>
          </p:nvPr>
        </p:nvSpPr>
        <p:spPr>
          <a:xfrm>
            <a:off x="1432560" y="2618935"/>
            <a:ext cx="9144000" cy="48782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Arbetssätt</a:t>
            </a:r>
            <a:endParaRPr lang="en-US"/>
          </a:p>
        </p:txBody>
      </p:sp>
      <p:pic>
        <p:nvPicPr>
          <p:cNvPr id="4" name="Bildobjekt 7">
            <a:extLst>
              <a:ext uri="{FF2B5EF4-FFF2-40B4-BE49-F238E27FC236}">
                <a16:creationId xmlns:a16="http://schemas.microsoft.com/office/drawing/2014/main" id="{C38F4B4A-3EC4-482A-1D82-7C81AE1382E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8" name="Bildobjekt 7">
            <a:extLst>
              <a:ext uri="{FF2B5EF4-FFF2-40B4-BE49-F238E27FC236}">
                <a16:creationId xmlns:a16="http://schemas.microsoft.com/office/drawing/2014/main" id="{933C41A6-9701-DCD1-0965-DB931FEDB61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478692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a:extLst>
              <a:ext uri="{FF2B5EF4-FFF2-40B4-BE49-F238E27FC236}">
                <a16:creationId xmlns:a16="http://schemas.microsoft.com/office/drawing/2014/main" id="{A6152D76-6CEA-A38A-18D7-5C501DF7E15C}"/>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696667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hasCustomPrompt="1"/>
            <p:custDataLst>
              <p:tags r:id="rId1"/>
            </p:custDataLst>
          </p:nvPr>
        </p:nvSpPr>
        <p:spPr>
          <a:xfrm>
            <a:off x="1674916"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7" name="Bildobjekt 6">
            <a:extLst>
              <a:ext uri="{FF2B5EF4-FFF2-40B4-BE49-F238E27FC236}">
                <a16:creationId xmlns:a16="http://schemas.microsoft.com/office/drawing/2014/main" id="{F19EF720-1C97-6315-14B7-A68B29FA99C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072737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6" name="Bildobjekt 5">
            <a:extLst>
              <a:ext uri="{FF2B5EF4-FFF2-40B4-BE49-F238E27FC236}">
                <a16:creationId xmlns:a16="http://schemas.microsoft.com/office/drawing/2014/main" id="{D41CF7C3-9D50-7D26-BD1B-DC20AB821DF9}"/>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714290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66A5D4E8-8E4B-DE53-AC60-B10596F9A11A}"/>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370137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349DFD48-7E48-E31F-AB81-E84FE5ACAFE9}"/>
              </a:ext>
            </a:extLst>
          </p:cNvPr>
          <p:cNvSpPr/>
          <p:nvPr userDrawn="1"/>
        </p:nvSpPr>
        <p:spPr>
          <a:xfrm>
            <a:off x="0" y="0"/>
            <a:ext cx="12192000"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a:t>Klicka här för att ändra format</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a:t>Förhållningssätt</a:t>
            </a:r>
            <a:endParaRPr lang="en-US"/>
          </a:p>
          <a:p>
            <a:endParaRPr lang="en-US"/>
          </a:p>
        </p:txBody>
      </p:sp>
      <p:pic>
        <p:nvPicPr>
          <p:cNvPr id="4" name="Bildobjekt 7">
            <a:extLst>
              <a:ext uri="{FF2B5EF4-FFF2-40B4-BE49-F238E27FC236}">
                <a16:creationId xmlns:a16="http://schemas.microsoft.com/office/drawing/2014/main" id="{E2EADC11-D720-26F5-2D0D-4D5C950FD8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7" name="Bildobjekt 6">
            <a:extLst>
              <a:ext uri="{FF2B5EF4-FFF2-40B4-BE49-F238E27FC236}">
                <a16:creationId xmlns:a16="http://schemas.microsoft.com/office/drawing/2014/main" id="{69C4E0EA-5658-C7DA-C2F1-653C4387004C}"/>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015127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0325564B-2A3F-A48C-FFB4-A729C6BC2E77}"/>
              </a:ext>
            </a:extLst>
          </p:cNvPr>
          <p:cNvSpPr/>
          <p:nvPr userDrawn="1"/>
        </p:nvSpPr>
        <p:spPr>
          <a:xfrm>
            <a:off x="0" y="0"/>
            <a:ext cx="12192000"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1">
            <a:extLst>
              <a:ext uri="{FF2B5EF4-FFF2-40B4-BE49-F238E27FC236}">
                <a16:creationId xmlns:a16="http://schemas.microsoft.com/office/drawing/2014/main" id="{2F3A1AFB-1FD2-E798-0E99-4CDD88DA9C04}"/>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a:t>Namn på presentation</a:t>
            </a:r>
            <a:endParaRPr lang="en-US"/>
          </a:p>
        </p:txBody>
      </p:sp>
      <p:sp>
        <p:nvSpPr>
          <p:cNvPr id="10" name="Underrubrik 2">
            <a:extLst>
              <a:ext uri="{FF2B5EF4-FFF2-40B4-BE49-F238E27FC236}">
                <a16:creationId xmlns:a16="http://schemas.microsoft.com/office/drawing/2014/main" id="{9EA331CC-460A-5024-E10C-2F62FF76B7FA}"/>
              </a:ext>
            </a:extLst>
          </p:cNvPr>
          <p:cNvSpPr>
            <a:spLocks noGrp="1"/>
          </p:cNvSpPr>
          <p:nvPr>
            <p:ph type="subTitle" idx="1" hasCustomPrompt="1"/>
          </p:nvPr>
        </p:nvSpPr>
        <p:spPr>
          <a:xfrm>
            <a:off x="1432560" y="2618935"/>
            <a:ext cx="9144000" cy="48782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Konceptuell grund</a:t>
            </a:r>
            <a:endParaRPr lang="en-US"/>
          </a:p>
        </p:txBody>
      </p:sp>
      <p:pic>
        <p:nvPicPr>
          <p:cNvPr id="5" name="Bildobjekt 7">
            <a:extLst>
              <a:ext uri="{FF2B5EF4-FFF2-40B4-BE49-F238E27FC236}">
                <a16:creationId xmlns:a16="http://schemas.microsoft.com/office/drawing/2014/main" id="{FF2F7BC4-6949-BFB0-C4A1-7D0EB2296AC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6" name="Bildobjekt 5">
            <a:extLst>
              <a:ext uri="{FF2B5EF4-FFF2-40B4-BE49-F238E27FC236}">
                <a16:creationId xmlns:a16="http://schemas.microsoft.com/office/drawing/2014/main" id="{82E263AD-AAAF-A069-5FF9-EE9E21CF1E68}"/>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726525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C229DC0D-AC7C-B5E7-BCE0-2151B547005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538685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a:extLst>
              <a:ext uri="{FF2B5EF4-FFF2-40B4-BE49-F238E27FC236}">
                <a16:creationId xmlns:a16="http://schemas.microsoft.com/office/drawing/2014/main" id="{4219A443-97E2-D387-54CF-06187CF47292}"/>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4691507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hasCustomPrompt="1"/>
            <p:custDataLst>
              <p:tags r:id="rId1"/>
            </p:custDataLst>
          </p:nvPr>
        </p:nvSpPr>
        <p:spPr>
          <a:xfrm>
            <a:off x="1674916"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7" name="Bildobjekt 6">
            <a:extLst>
              <a:ext uri="{FF2B5EF4-FFF2-40B4-BE49-F238E27FC236}">
                <a16:creationId xmlns:a16="http://schemas.microsoft.com/office/drawing/2014/main" id="{3E31CA2B-F3A7-BFC5-F35C-7D1138EC7969}"/>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5173496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086317C4-1F0E-8773-CACB-DFFB40C4093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745651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3939D417-FD6C-0C0F-72D1-D5FA24CC9DA5}"/>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4512681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0A4ABE62-5768-1333-7B98-F6814566193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21781693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36AD8F76-5C97-5B60-49E6-4A2713B90D04}"/>
              </a:ext>
            </a:extLst>
          </p:cNvPr>
          <p:cNvSpPr/>
          <p:nvPr userDrawn="1"/>
        </p:nvSpPr>
        <p:spPr>
          <a:xfrm>
            <a:off x="0" y="0"/>
            <a:ext cx="12192000"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a:t>Klicka här för att ändra format</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a:t>Konceptuell grund</a:t>
            </a:r>
            <a:endParaRPr lang="en-US"/>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a:p>
          <a:p>
            <a:endParaRPr lang="en-US"/>
          </a:p>
        </p:txBody>
      </p:sp>
      <p:pic>
        <p:nvPicPr>
          <p:cNvPr id="4" name="Bildobjekt 7">
            <a:extLst>
              <a:ext uri="{FF2B5EF4-FFF2-40B4-BE49-F238E27FC236}">
                <a16:creationId xmlns:a16="http://schemas.microsoft.com/office/drawing/2014/main" id="{E2EADC11-D720-26F5-2D0D-4D5C950FD8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8" name="Bildobjekt 7">
            <a:extLst>
              <a:ext uri="{FF2B5EF4-FFF2-40B4-BE49-F238E27FC236}">
                <a16:creationId xmlns:a16="http://schemas.microsoft.com/office/drawing/2014/main" id="{AA7CC787-1632-4973-B72F-AC19B3E69D57}"/>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4589749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D334E17A-103C-9D5B-F2D5-561DD0EE969C}"/>
              </a:ext>
            </a:extLst>
          </p:cNvPr>
          <p:cNvSpPr/>
          <p:nvPr userDrawn="1"/>
        </p:nvSpPr>
        <p:spPr>
          <a:xfrm>
            <a:off x="0" y="0"/>
            <a:ext cx="12192000" cy="685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1">
            <a:extLst>
              <a:ext uri="{FF2B5EF4-FFF2-40B4-BE49-F238E27FC236}">
                <a16:creationId xmlns:a16="http://schemas.microsoft.com/office/drawing/2014/main" id="{204E64FE-4AD8-F0CF-E751-081923E58BFC}"/>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a:t>Namn på presentation</a:t>
            </a:r>
            <a:endParaRPr lang="en-US"/>
          </a:p>
        </p:txBody>
      </p:sp>
      <p:sp>
        <p:nvSpPr>
          <p:cNvPr id="10" name="Underrubrik 2">
            <a:extLst>
              <a:ext uri="{FF2B5EF4-FFF2-40B4-BE49-F238E27FC236}">
                <a16:creationId xmlns:a16="http://schemas.microsoft.com/office/drawing/2014/main" id="{C9CDF4D5-F827-25D7-600D-496C74D21A91}"/>
              </a:ext>
            </a:extLst>
          </p:cNvPr>
          <p:cNvSpPr>
            <a:spLocks noGrp="1"/>
          </p:cNvSpPr>
          <p:nvPr>
            <p:ph type="subTitle" idx="1" hasCustomPrompt="1"/>
          </p:nvPr>
        </p:nvSpPr>
        <p:spPr>
          <a:xfrm>
            <a:off x="1432560" y="2618935"/>
            <a:ext cx="9144000" cy="48782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Utgångspunkter</a:t>
            </a:r>
            <a:endParaRPr lang="en-US"/>
          </a:p>
        </p:txBody>
      </p:sp>
      <p:pic>
        <p:nvPicPr>
          <p:cNvPr id="2" name="Bildobjekt 7">
            <a:extLst>
              <a:ext uri="{FF2B5EF4-FFF2-40B4-BE49-F238E27FC236}">
                <a16:creationId xmlns:a16="http://schemas.microsoft.com/office/drawing/2014/main" id="{2ADBFBC4-8281-CE69-3160-F7354F8BE8F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6" name="Bildobjekt 5">
            <a:extLst>
              <a:ext uri="{FF2B5EF4-FFF2-40B4-BE49-F238E27FC236}">
                <a16:creationId xmlns:a16="http://schemas.microsoft.com/office/drawing/2014/main" id="{B29A5D59-2BCA-8478-3661-2C87382D2AC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1345100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7" name="Bildobjekt 6">
            <a:extLst>
              <a:ext uri="{FF2B5EF4-FFF2-40B4-BE49-F238E27FC236}">
                <a16:creationId xmlns:a16="http://schemas.microsoft.com/office/drawing/2014/main" id="{D41A8845-6958-E648-C881-E7E902DA9197}"/>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15668341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a:extLst>
              <a:ext uri="{FF2B5EF4-FFF2-40B4-BE49-F238E27FC236}">
                <a16:creationId xmlns:a16="http://schemas.microsoft.com/office/drawing/2014/main" id="{D3FAA4A5-9D41-6E22-67D1-0D4C1B444907}"/>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20219072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hasCustomPrompt="1"/>
            <p:custDataLst>
              <p:tags r:id="rId1"/>
            </p:custDataLst>
          </p:nvPr>
        </p:nvSpPr>
        <p:spPr>
          <a:xfrm>
            <a:off x="1674916"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7" name="Bildobjekt 6">
            <a:extLst>
              <a:ext uri="{FF2B5EF4-FFF2-40B4-BE49-F238E27FC236}">
                <a16:creationId xmlns:a16="http://schemas.microsoft.com/office/drawing/2014/main" id="{EC409536-088E-CF5B-1658-7219AAE74517}"/>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41755847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EBC4AC40-D2F3-0701-80F3-6EDC908A0AD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32154235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0300C2A0-A629-2897-B0AE-E275DF7D5ED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14787000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36AD8F76-5C97-5B60-49E6-4A2713B90D04}"/>
              </a:ext>
            </a:extLst>
          </p:cNvPr>
          <p:cNvSpPr/>
          <p:nvPr userDrawn="1"/>
        </p:nvSpPr>
        <p:spPr>
          <a:xfrm>
            <a:off x="0" y="0"/>
            <a:ext cx="12192000" cy="6858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a:t>Klicka här för att ändra format</a:t>
            </a:r>
            <a:endParaRPr lang="en-US"/>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a:t>Utgångspunkter</a:t>
            </a:r>
            <a:endParaRPr lang="en-US"/>
          </a:p>
          <a:p>
            <a:endParaRPr lang="en-US"/>
          </a:p>
        </p:txBody>
      </p:sp>
      <p:pic>
        <p:nvPicPr>
          <p:cNvPr id="4" name="Bildobjekt 7">
            <a:extLst>
              <a:ext uri="{FF2B5EF4-FFF2-40B4-BE49-F238E27FC236}">
                <a16:creationId xmlns:a16="http://schemas.microsoft.com/office/drawing/2014/main" id="{E2EADC11-D720-26F5-2D0D-4D5C950FD8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8" name="Bildobjekt 7">
            <a:extLst>
              <a:ext uri="{FF2B5EF4-FFF2-40B4-BE49-F238E27FC236}">
                <a16:creationId xmlns:a16="http://schemas.microsoft.com/office/drawing/2014/main" id="{700AE66D-A40F-1D74-B603-C1359F7A9C72}"/>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15042975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1B49D780-51E9-418A-8B3F-96E74521DB48}"/>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a:extLst>
              <a:ext uri="{FF2B5EF4-FFF2-40B4-BE49-F238E27FC236}">
                <a16:creationId xmlns:a16="http://schemas.microsoft.com/office/drawing/2014/main" id="{0B59A520-B3C1-5E76-275E-2BCFDC6C6A70}"/>
              </a:ext>
            </a:extLst>
          </p:cNvPr>
          <p:cNvSpPr>
            <a:spLocks noGrp="1"/>
          </p:cNvSpPr>
          <p:nvPr>
            <p:ph type="ctrTitle" hasCustomPrompt="1"/>
          </p:nvPr>
        </p:nvSpPr>
        <p:spPr>
          <a:xfrm>
            <a:off x="1432560" y="3106759"/>
            <a:ext cx="9144000" cy="723245"/>
          </a:xfrm>
        </p:spPr>
        <p:txBody>
          <a:bodyPr anchor="b"/>
          <a:lstStyle>
            <a:lvl1pPr algn="l">
              <a:defRPr sz="4000">
                <a:solidFill>
                  <a:schemeClr val="bg1"/>
                </a:solidFill>
              </a:defRPr>
            </a:lvl1pPr>
          </a:lstStyle>
          <a:p>
            <a:r>
              <a:rPr lang="sv-SE"/>
              <a:t>Namn på presentation</a:t>
            </a:r>
            <a:endParaRPr lang="en-US"/>
          </a:p>
        </p:txBody>
      </p:sp>
      <p:sp>
        <p:nvSpPr>
          <p:cNvPr id="9" name="Underrubrik 2">
            <a:extLst>
              <a:ext uri="{FF2B5EF4-FFF2-40B4-BE49-F238E27FC236}">
                <a16:creationId xmlns:a16="http://schemas.microsoft.com/office/drawing/2014/main" id="{A3CA9867-1E27-D223-934D-7F87F78CEA91}"/>
              </a:ext>
            </a:extLst>
          </p:cNvPr>
          <p:cNvSpPr>
            <a:spLocks noGrp="1"/>
          </p:cNvSpPr>
          <p:nvPr>
            <p:ph type="subTitle" idx="1" hasCustomPrompt="1"/>
          </p:nvPr>
        </p:nvSpPr>
        <p:spPr>
          <a:xfrm>
            <a:off x="1432560" y="2618935"/>
            <a:ext cx="9144000" cy="487824"/>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Gemensamma grunder</a:t>
            </a:r>
            <a:endParaRPr lang="en-US"/>
          </a:p>
        </p:txBody>
      </p:sp>
      <p:pic>
        <p:nvPicPr>
          <p:cNvPr id="2" name="Bildobjekt 7">
            <a:extLst>
              <a:ext uri="{FF2B5EF4-FFF2-40B4-BE49-F238E27FC236}">
                <a16:creationId xmlns:a16="http://schemas.microsoft.com/office/drawing/2014/main" id="{E61C533E-FFDC-D5DB-E30B-C1D79DD48F1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1" cy="464400"/>
          </a:xfrm>
          <a:prstGeom prst="rect">
            <a:avLst/>
          </a:prstGeom>
        </p:spPr>
      </p:pic>
    </p:spTree>
    <p:extLst>
      <p:ext uri="{BB962C8B-B14F-4D97-AF65-F5344CB8AC3E}">
        <p14:creationId xmlns:p14="http://schemas.microsoft.com/office/powerpoint/2010/main" val="3748896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a:extLst>
              <a:ext uri="{FF2B5EF4-FFF2-40B4-BE49-F238E27FC236}">
                <a16:creationId xmlns:a16="http://schemas.microsoft.com/office/drawing/2014/main" id="{688AC386-AD4E-67D0-7841-0FD4A42096D4}"/>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3540631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9" name="Bildobjekt 8" descr="En bild som visar Rektangel, Färggrann, skärmbild, kvadrat&#10;&#10;AI-genererat innehåll kan vara felaktigt.">
            <a:extLst>
              <a:ext uri="{FF2B5EF4-FFF2-40B4-BE49-F238E27FC236}">
                <a16:creationId xmlns:a16="http://schemas.microsoft.com/office/drawing/2014/main" id="{6C38D1AF-8116-CDAB-6A60-C80C4A685F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12767" y="261938"/>
            <a:ext cx="596900" cy="457200"/>
          </a:xfrm>
          <a:prstGeom prst="rect">
            <a:avLst/>
          </a:prstGeom>
        </p:spPr>
      </p:pic>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10443858" y="6047117"/>
            <a:ext cx="1328022" cy="464400"/>
          </a:xfrm>
          <a:prstGeom prst="rect">
            <a:avLst/>
          </a:prstGeom>
        </p:spPr>
      </p:pic>
    </p:spTree>
    <p:extLst>
      <p:ext uri="{BB962C8B-B14F-4D97-AF65-F5344CB8AC3E}">
        <p14:creationId xmlns:p14="http://schemas.microsoft.com/office/powerpoint/2010/main" val="12525178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Rubrik 1">
            <a:extLst>
              <a:ext uri="{FF2B5EF4-FFF2-40B4-BE49-F238E27FC236}">
                <a16:creationId xmlns:a16="http://schemas.microsoft.com/office/drawing/2014/main" id="{52F2BC73-4E35-E71E-D43D-18F1DFD5FF4F}"/>
              </a:ext>
            </a:extLst>
          </p:cNvPr>
          <p:cNvSpPr>
            <a:spLocks noGrp="1"/>
          </p:cNvSpPr>
          <p:nvPr>
            <p:ph type="title"/>
            <p:custDataLst>
              <p:tags r:id="rId1"/>
            </p:custDataLst>
          </p:nvPr>
        </p:nvSpPr>
        <p:spPr>
          <a:xfrm>
            <a:off x="1416050" y="2155032"/>
            <a:ext cx="8806426"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8EE0C957-C07D-633A-2D93-17F207376C30}"/>
              </a:ext>
            </a:extLst>
          </p:cNvPr>
          <p:cNvSpPr>
            <a:spLocks noGrp="1"/>
          </p:cNvSpPr>
          <p:nvPr>
            <p:ph type="body" idx="1"/>
            <p:custDataLst>
              <p:tags r:id="rId2"/>
            </p:custDataLst>
          </p:nvPr>
        </p:nvSpPr>
        <p:spPr>
          <a:xfrm>
            <a:off x="1416050" y="3460777"/>
            <a:ext cx="8806426"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4" name="Bildobjekt 3">
            <a:extLst>
              <a:ext uri="{FF2B5EF4-FFF2-40B4-BE49-F238E27FC236}">
                <a16:creationId xmlns:a16="http://schemas.microsoft.com/office/drawing/2014/main" id="{43140FF2-3E14-F4BA-BF48-661619FE22B2}"/>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8067590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hasCustomPrompt="1"/>
            <p:custDataLst>
              <p:tags r:id="rId1"/>
            </p:custDataLst>
          </p:nvPr>
        </p:nvSpPr>
        <p:spPr>
          <a:xfrm>
            <a:off x="1674916"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9" name="Bildobjekt 8">
            <a:extLst>
              <a:ext uri="{FF2B5EF4-FFF2-40B4-BE49-F238E27FC236}">
                <a16:creationId xmlns:a16="http://schemas.microsoft.com/office/drawing/2014/main" id="{CF3339DB-A857-8747-DDF1-1CDA7D08445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5071418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C6761BF5-013D-B833-5619-C7D07DB8035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25507937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D255432C-2C9F-852C-0480-34745C393D49}"/>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23613277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B25F945B-3FAF-1C8D-CC7E-EBA5BCB2B8C9}"/>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1">
            <a:extLst>
              <a:ext uri="{FF2B5EF4-FFF2-40B4-BE49-F238E27FC236}">
                <a16:creationId xmlns:a16="http://schemas.microsoft.com/office/drawing/2014/main" id="{DD6A15B1-6BB1-6086-61BB-F14BE9B94DA7}"/>
              </a:ext>
            </a:extLst>
          </p:cNvPr>
          <p:cNvSpPr>
            <a:spLocks noGrp="1"/>
          </p:cNvSpPr>
          <p:nvPr>
            <p:ph type="ctrTitle" hasCustomPrompt="1"/>
          </p:nvPr>
        </p:nvSpPr>
        <p:spPr>
          <a:xfrm>
            <a:off x="1432560" y="3106759"/>
            <a:ext cx="9144000" cy="723245"/>
          </a:xfrm>
        </p:spPr>
        <p:txBody>
          <a:bodyPr anchor="b"/>
          <a:lstStyle>
            <a:lvl1pPr algn="l">
              <a:defRPr sz="4000">
                <a:solidFill>
                  <a:schemeClr val="bg1"/>
                </a:solidFill>
              </a:defRPr>
            </a:lvl1pPr>
          </a:lstStyle>
          <a:p>
            <a:r>
              <a:rPr lang="sv-SE"/>
              <a:t>Namn på presentation</a:t>
            </a:r>
            <a:endParaRPr lang="en-US"/>
          </a:p>
        </p:txBody>
      </p:sp>
      <p:sp>
        <p:nvSpPr>
          <p:cNvPr id="9" name="Underrubrik 2">
            <a:extLst>
              <a:ext uri="{FF2B5EF4-FFF2-40B4-BE49-F238E27FC236}">
                <a16:creationId xmlns:a16="http://schemas.microsoft.com/office/drawing/2014/main" id="{D7279FA8-E0F8-F508-0E4B-3550935BC024}"/>
              </a:ext>
            </a:extLst>
          </p:cNvPr>
          <p:cNvSpPr>
            <a:spLocks noGrp="1"/>
          </p:cNvSpPr>
          <p:nvPr>
            <p:ph type="subTitle" idx="1" hasCustomPrompt="1"/>
          </p:nvPr>
        </p:nvSpPr>
        <p:spPr>
          <a:xfrm>
            <a:off x="1432560" y="2618935"/>
            <a:ext cx="9144000" cy="487824"/>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Gemensamma grunder</a:t>
            </a:r>
            <a:endParaRPr lang="en-US"/>
          </a:p>
        </p:txBody>
      </p:sp>
      <p:pic>
        <p:nvPicPr>
          <p:cNvPr id="10" name="Bildobjekt 7">
            <a:extLst>
              <a:ext uri="{FF2B5EF4-FFF2-40B4-BE49-F238E27FC236}">
                <a16:creationId xmlns:a16="http://schemas.microsoft.com/office/drawing/2014/main" id="{40C1A17B-FFF8-E504-32AA-0206C84B5F2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1" cy="464400"/>
          </a:xfrm>
          <a:prstGeom prst="rect">
            <a:avLst/>
          </a:prstGeom>
        </p:spPr>
      </p:pic>
      <p:pic>
        <p:nvPicPr>
          <p:cNvPr id="12" name="Bildobjekt 11">
            <a:extLst>
              <a:ext uri="{FF2B5EF4-FFF2-40B4-BE49-F238E27FC236}">
                <a16:creationId xmlns:a16="http://schemas.microsoft.com/office/drawing/2014/main" id="{4DD5A107-1623-5CD9-2373-A331B3C40C18}"/>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8957892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om sida">
    <p:spTree>
      <p:nvGrpSpPr>
        <p:cNvPr id="1" name=""/>
        <p:cNvGrpSpPr/>
        <p:nvPr/>
      </p:nvGrpSpPr>
      <p:grpSpPr>
        <a:xfrm>
          <a:off x="0" y="0"/>
          <a:ext cx="0" cy="0"/>
          <a:chOff x="0" y="0"/>
          <a:chExt cx="0" cy="0"/>
        </a:xfrm>
      </p:grpSpPr>
      <p:pic>
        <p:nvPicPr>
          <p:cNvPr id="5" name="Bildobjekt 7">
            <a:extLst>
              <a:ext uri="{FF2B5EF4-FFF2-40B4-BE49-F238E27FC236}">
                <a16:creationId xmlns:a16="http://schemas.microsoft.com/office/drawing/2014/main" id="{88097413-362C-9CE4-F7F2-18D282DFF57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6" name="Bildobjekt 5">
            <a:extLst>
              <a:ext uri="{FF2B5EF4-FFF2-40B4-BE49-F238E27FC236}">
                <a16:creationId xmlns:a16="http://schemas.microsoft.com/office/drawing/2014/main" id="{C90E9EA2-0F19-FE50-5040-5F8EDB7C169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12767" y="261938"/>
            <a:ext cx="596900" cy="457200"/>
          </a:xfrm>
          <a:prstGeom prst="rect">
            <a:avLst/>
          </a:prstGeom>
        </p:spPr>
      </p:pic>
    </p:spTree>
    <p:extLst>
      <p:ext uri="{BB962C8B-B14F-4D97-AF65-F5344CB8AC3E}">
        <p14:creationId xmlns:p14="http://schemas.microsoft.com/office/powerpoint/2010/main" val="90900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4" name="Rubrik 1">
            <a:extLst>
              <a:ext uri="{FF2B5EF4-FFF2-40B4-BE49-F238E27FC236}">
                <a16:creationId xmlns:a16="http://schemas.microsoft.com/office/drawing/2014/main" id="{4BFF3614-DF96-023A-53F4-CD0AB967FB74}"/>
              </a:ext>
            </a:extLst>
          </p:cNvPr>
          <p:cNvSpPr>
            <a:spLocks noGrp="1"/>
          </p:cNvSpPr>
          <p:nvPr>
            <p:ph type="title" hasCustomPrompt="1"/>
          </p:nvPr>
        </p:nvSpPr>
        <p:spPr>
          <a:xfrm>
            <a:off x="1678671" y="681038"/>
            <a:ext cx="8597864"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0443858" y="6047117"/>
            <a:ext cx="1328022" cy="464400"/>
          </a:xfrm>
          <a:prstGeom prst="rect">
            <a:avLst/>
          </a:prstGeom>
        </p:spPr>
      </p:pic>
      <p:sp>
        <p:nvSpPr>
          <p:cNvPr id="2" name="Platshållare för innehåll 2">
            <a:extLst>
              <a:ext uri="{FF2B5EF4-FFF2-40B4-BE49-F238E27FC236}">
                <a16:creationId xmlns:a16="http://schemas.microsoft.com/office/drawing/2014/main" id="{DF2D06B1-DCB1-241D-2255-566BA6BAFCB1}"/>
              </a:ext>
            </a:extLst>
          </p:cNvPr>
          <p:cNvSpPr>
            <a:spLocks noGrp="1"/>
          </p:cNvSpPr>
          <p:nvPr>
            <p:ph sz="half" idx="1" hasCustomPrompt="1"/>
            <p:custDataLst>
              <p:tags r:id="rId1"/>
            </p:custDataLst>
          </p:nvPr>
        </p:nvSpPr>
        <p:spPr>
          <a:xfrm>
            <a:off x="1674916"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4CC74606-9AC2-39F1-0619-9AC0BD35E30B}"/>
              </a:ext>
            </a:extLst>
          </p:cNvPr>
          <p:cNvSpPr>
            <a:spLocks noGrp="1"/>
          </p:cNvSpPr>
          <p:nvPr>
            <p:ph sz="half" idx="11"/>
            <p:custDataLst>
              <p:tags r:id="rId2"/>
            </p:custDataLst>
          </p:nvPr>
        </p:nvSpPr>
        <p:spPr>
          <a:xfrm>
            <a:off x="6080040" y="1467530"/>
            <a:ext cx="4196495"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7" name="Bildobjekt 6">
            <a:extLst>
              <a:ext uri="{FF2B5EF4-FFF2-40B4-BE49-F238E27FC236}">
                <a16:creationId xmlns:a16="http://schemas.microsoft.com/office/drawing/2014/main" id="{8B262E66-6103-0EB3-8DBF-26B0FBF767AC}"/>
              </a:ext>
            </a:extLst>
          </p:cNvPr>
          <p:cNvPicPr>
            <a:picLocks noChangeAspect="1"/>
          </p:cNvPicPr>
          <p:nvPr userDrawn="1"/>
        </p:nvPicPr>
        <p:blipFill>
          <a:blip r:embed="rId6">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078715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EB09906A-9F81-C2DD-2E0C-1D4E7AC0E8D6}"/>
              </a:ext>
            </a:extLst>
          </p:cNvPr>
          <p:cNvSpPr>
            <a:spLocks noGrp="1"/>
          </p:cNvSpPr>
          <p:nvPr>
            <p:ph type="title" hasCustomPrompt="1"/>
          </p:nvPr>
        </p:nvSpPr>
        <p:spPr>
          <a:xfrm>
            <a:off x="1515041"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7502E1DF-E598-8041-13FF-DB58AAB32BEF}"/>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2585715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spTree>
    <p:extLst>
      <p:ext uri="{BB962C8B-B14F-4D97-AF65-F5344CB8AC3E}">
        <p14:creationId xmlns:p14="http://schemas.microsoft.com/office/powerpoint/2010/main" val="1796338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349DFD48-7E48-E31F-AB81-E84FE5ACAFE9}"/>
              </a:ext>
            </a:extLst>
          </p:cNvPr>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FC23CA8D-7027-2FDA-1B04-E0AA9845AD60}"/>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dirty="0"/>
              <a:t>Klicka här för att ändra format</a:t>
            </a:r>
            <a:endParaRPr lang="en-US" dirty="0"/>
          </a:p>
        </p:txBody>
      </p:sp>
      <p:sp>
        <p:nvSpPr>
          <p:cNvPr id="3" name="Underrubrik 2">
            <a:extLst>
              <a:ext uri="{FF2B5EF4-FFF2-40B4-BE49-F238E27FC236}">
                <a16:creationId xmlns:a16="http://schemas.microsoft.com/office/drawing/2014/main" id="{5A3E1ABC-EA39-D489-EC88-A962717309DB}"/>
              </a:ext>
            </a:extLst>
          </p:cNvPr>
          <p:cNvSpPr>
            <a:spLocks noGrp="1"/>
          </p:cNvSpPr>
          <p:nvPr>
            <p:ph type="subTitle" idx="1" hasCustomPrompt="1"/>
          </p:nvPr>
        </p:nvSpPr>
        <p:spPr>
          <a:xfrm>
            <a:off x="1432560" y="2618935"/>
            <a:ext cx="9144000" cy="48782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Arbetssätt</a:t>
            </a:r>
            <a:endParaRPr lang="en-US" dirty="0"/>
          </a:p>
        </p:txBody>
      </p:sp>
      <p:pic>
        <p:nvPicPr>
          <p:cNvPr id="4" name="Bildobjekt 7">
            <a:extLst>
              <a:ext uri="{FF2B5EF4-FFF2-40B4-BE49-F238E27FC236}">
                <a16:creationId xmlns:a16="http://schemas.microsoft.com/office/drawing/2014/main" id="{E2EADC11-D720-26F5-2D0D-4D5C950FD8B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8" name="Bildobjekt 7">
            <a:extLst>
              <a:ext uri="{FF2B5EF4-FFF2-40B4-BE49-F238E27FC236}">
                <a16:creationId xmlns:a16="http://schemas.microsoft.com/office/drawing/2014/main" id="{772E0B7E-E500-6F8D-BE98-BF618A11402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2241081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00DC3FE5-C63A-BC15-B658-4C246E0F586C}"/>
              </a:ext>
            </a:extLst>
          </p:cNvPr>
          <p:cNvSpPr/>
          <p:nvPr userDrawn="1"/>
        </p:nvSpPr>
        <p:spPr>
          <a:xfrm>
            <a:off x="0" y="0"/>
            <a:ext cx="12192000"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1">
            <a:extLst>
              <a:ext uri="{FF2B5EF4-FFF2-40B4-BE49-F238E27FC236}">
                <a16:creationId xmlns:a16="http://schemas.microsoft.com/office/drawing/2014/main" id="{0CC2D943-5636-B269-DE11-8F598769F5EB}"/>
              </a:ext>
            </a:extLst>
          </p:cNvPr>
          <p:cNvSpPr>
            <a:spLocks noGrp="1"/>
          </p:cNvSpPr>
          <p:nvPr>
            <p:ph type="ctrTitle" hasCustomPrompt="1"/>
          </p:nvPr>
        </p:nvSpPr>
        <p:spPr>
          <a:xfrm>
            <a:off x="1432560" y="3106759"/>
            <a:ext cx="9144000" cy="723245"/>
          </a:xfrm>
        </p:spPr>
        <p:txBody>
          <a:bodyPr anchor="b"/>
          <a:lstStyle>
            <a:lvl1pPr algn="l">
              <a:defRPr sz="4000"/>
            </a:lvl1pPr>
          </a:lstStyle>
          <a:p>
            <a:r>
              <a:rPr lang="sv-SE"/>
              <a:t>Namn på presentation</a:t>
            </a:r>
            <a:endParaRPr lang="en-US"/>
          </a:p>
        </p:txBody>
      </p:sp>
      <p:sp>
        <p:nvSpPr>
          <p:cNvPr id="10" name="Underrubrik 2">
            <a:extLst>
              <a:ext uri="{FF2B5EF4-FFF2-40B4-BE49-F238E27FC236}">
                <a16:creationId xmlns:a16="http://schemas.microsoft.com/office/drawing/2014/main" id="{F9431811-FBD2-E573-F62E-143472D371E3}"/>
              </a:ext>
            </a:extLst>
          </p:cNvPr>
          <p:cNvSpPr>
            <a:spLocks noGrp="1"/>
          </p:cNvSpPr>
          <p:nvPr>
            <p:ph type="subTitle" idx="1" hasCustomPrompt="1"/>
          </p:nvPr>
        </p:nvSpPr>
        <p:spPr>
          <a:xfrm>
            <a:off x="1432560" y="2618935"/>
            <a:ext cx="9144000" cy="48782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Förhållningssätt</a:t>
            </a:r>
            <a:endParaRPr lang="en-US"/>
          </a:p>
        </p:txBody>
      </p:sp>
      <p:pic>
        <p:nvPicPr>
          <p:cNvPr id="3" name="Bildobjekt 7">
            <a:extLst>
              <a:ext uri="{FF2B5EF4-FFF2-40B4-BE49-F238E27FC236}">
                <a16:creationId xmlns:a16="http://schemas.microsoft.com/office/drawing/2014/main" id="{9A0A0358-EBDD-6CC7-239A-D79B053C915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5" name="Bildobjekt 4">
            <a:extLst>
              <a:ext uri="{FF2B5EF4-FFF2-40B4-BE49-F238E27FC236}">
                <a16:creationId xmlns:a16="http://schemas.microsoft.com/office/drawing/2014/main" id="{BA3472AE-C2CE-6032-3758-02228CD6FDB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37221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grpSp>
        <p:nvGrpSpPr>
          <p:cNvPr id="11" name="Grupp 10">
            <a:extLst>
              <a:ext uri="{FF2B5EF4-FFF2-40B4-BE49-F238E27FC236}">
                <a16:creationId xmlns:a16="http://schemas.microsoft.com/office/drawing/2014/main" id="{4376267E-D34D-F0D7-B1F4-AEC5575CFC1F}"/>
              </a:ext>
              <a:ext uri="{C183D7F6-B498-43B3-948B-1728B52AA6E4}">
                <adec:decorative xmlns:adec="http://schemas.microsoft.com/office/drawing/2017/decorative" val="1"/>
              </a:ext>
            </a:extLst>
          </p:cNvPr>
          <p:cNvGrpSpPr/>
          <p:nvPr userDrawn="1"/>
        </p:nvGrpSpPr>
        <p:grpSpPr>
          <a:xfrm>
            <a:off x="-2" y="0"/>
            <a:ext cx="12192002" cy="6858000"/>
            <a:chOff x="-2" y="0"/>
            <a:chExt cx="12192002" cy="6858000"/>
          </a:xfrm>
        </p:grpSpPr>
        <p:sp>
          <p:nvSpPr>
            <p:cNvPr id="12" name="Frihandsfigur 8">
              <a:extLst>
                <a:ext uri="{FF2B5EF4-FFF2-40B4-BE49-F238E27FC236}">
                  <a16:creationId xmlns:a16="http://schemas.microsoft.com/office/drawing/2014/main" id="{6160EE3A-0738-E84E-63D0-35C97E5A398D}"/>
                </a:ext>
              </a:extLst>
            </p:cNvPr>
            <p:cNvSpPr/>
            <p:nvPr/>
          </p:nvSpPr>
          <p:spPr>
            <a:xfrm>
              <a:off x="-2" y="0"/>
              <a:ext cx="12192001" cy="6858000"/>
            </a:xfrm>
            <a:custGeom>
              <a:avLst/>
              <a:gdLst>
                <a:gd name="connsiteX0" fmla="*/ 0 w 12146434"/>
                <a:gd name="connsiteY0" fmla="*/ 0 h 6835928"/>
                <a:gd name="connsiteX1" fmla="*/ 12146435 w 12146434"/>
                <a:gd name="connsiteY1" fmla="*/ 0 h 6835928"/>
                <a:gd name="connsiteX2" fmla="*/ 12146435 w 12146434"/>
                <a:gd name="connsiteY2" fmla="*/ 6835928 h 6835928"/>
                <a:gd name="connsiteX3" fmla="*/ 0 w 12146434"/>
                <a:gd name="connsiteY3" fmla="*/ 6835928 h 6835928"/>
              </a:gdLst>
              <a:ahLst/>
              <a:cxnLst>
                <a:cxn ang="0">
                  <a:pos x="connsiteX0" y="connsiteY0"/>
                </a:cxn>
                <a:cxn ang="0">
                  <a:pos x="connsiteX1" y="connsiteY1"/>
                </a:cxn>
                <a:cxn ang="0">
                  <a:pos x="connsiteX2" y="connsiteY2"/>
                </a:cxn>
                <a:cxn ang="0">
                  <a:pos x="connsiteX3" y="connsiteY3"/>
                </a:cxn>
              </a:cxnLst>
              <a:rect l="l" t="t" r="r" b="b"/>
              <a:pathLst>
                <a:path w="12146434" h="6835928">
                  <a:moveTo>
                    <a:pt x="0" y="0"/>
                  </a:moveTo>
                  <a:lnTo>
                    <a:pt x="12146435" y="0"/>
                  </a:lnTo>
                  <a:lnTo>
                    <a:pt x="12146435" y="6835928"/>
                  </a:lnTo>
                  <a:lnTo>
                    <a:pt x="0" y="6835928"/>
                  </a:lnTo>
                  <a:close/>
                </a:path>
              </a:pathLst>
            </a:custGeom>
            <a:gradFill>
              <a:gsLst>
                <a:gs pos="50000">
                  <a:srgbClr val="F6EFE9"/>
                </a:gs>
                <a:gs pos="25000">
                  <a:srgbClr val="F6EFE9"/>
                </a:gs>
                <a:gs pos="0">
                  <a:srgbClr val="F6EFE9"/>
                </a:gs>
                <a:gs pos="75000">
                  <a:srgbClr val="F8F5F3"/>
                </a:gs>
                <a:gs pos="100000">
                  <a:srgbClr val="F8F5F3"/>
                </a:gs>
              </a:gsLst>
              <a:lin ang="0" scaled="0"/>
            </a:gradFill>
            <a:ln w="6322" cap="flat">
              <a:noFill/>
              <a:prstDash val="solid"/>
              <a:miter/>
            </a:ln>
          </p:spPr>
          <p:txBody>
            <a:bodyPr rtlCol="0" anchor="ctr"/>
            <a:lstStyle/>
            <a:p>
              <a:endParaRPr lang="sv-SE" dirty="0"/>
            </a:p>
          </p:txBody>
        </p:sp>
        <p:sp>
          <p:nvSpPr>
            <p:cNvPr id="13" name="Frihandsfigur 9">
              <a:extLst>
                <a:ext uri="{FF2B5EF4-FFF2-40B4-BE49-F238E27FC236}">
                  <a16:creationId xmlns:a16="http://schemas.microsoft.com/office/drawing/2014/main" id="{18D0AA6C-EBDC-F54A-2C13-414AEF4483FF}"/>
                </a:ext>
              </a:extLst>
            </p:cNvPr>
            <p:cNvSpPr/>
            <p:nvPr/>
          </p:nvSpPr>
          <p:spPr>
            <a:xfrm>
              <a:off x="-1" y="5162500"/>
              <a:ext cx="7261670" cy="1695500"/>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0">
                  <a:srgbClr val="F8F5F3"/>
                </a:gs>
                <a:gs pos="75000">
                  <a:srgbClr val="F6EFE9"/>
                </a:gs>
                <a:gs pos="49000">
                  <a:srgbClr val="F7F2EE"/>
                </a:gs>
                <a:gs pos="25000">
                  <a:srgbClr val="F8F5F3"/>
                </a:gs>
                <a:gs pos="100000">
                  <a:srgbClr val="F6EFE9"/>
                </a:gs>
              </a:gsLst>
              <a:lin ang="5400000" scaled="0"/>
            </a:gradFill>
            <a:ln w="6322" cap="flat">
              <a:noFill/>
              <a:prstDash val="solid"/>
              <a:miter/>
            </a:ln>
          </p:spPr>
          <p:txBody>
            <a:bodyPr rtlCol="0" anchor="ctr"/>
            <a:lstStyle/>
            <a:p>
              <a:endParaRPr lang="sv-SE"/>
            </a:p>
          </p:txBody>
        </p:sp>
        <p:sp>
          <p:nvSpPr>
            <p:cNvPr id="14" name="Frihandsfigur 10">
              <a:extLst>
                <a:ext uri="{FF2B5EF4-FFF2-40B4-BE49-F238E27FC236}">
                  <a16:creationId xmlns:a16="http://schemas.microsoft.com/office/drawing/2014/main" id="{09570EFA-3FBB-051F-8AF6-AACEB9E8AED3}"/>
                </a:ext>
              </a:extLst>
            </p:cNvPr>
            <p:cNvSpPr/>
            <p:nvPr/>
          </p:nvSpPr>
          <p:spPr>
            <a:xfrm rot="5400000" flipV="1">
              <a:off x="8205490" y="1267028"/>
              <a:ext cx="5253538" cy="2719482"/>
            </a:xfrm>
            <a:custGeom>
              <a:avLst/>
              <a:gdLst>
                <a:gd name="connsiteX0" fmla="*/ 0 w 7261670"/>
                <a:gd name="connsiteY0" fmla="*/ 0 h 1695500"/>
                <a:gd name="connsiteX1" fmla="*/ 7261670 w 7261670"/>
                <a:gd name="connsiteY1" fmla="*/ 0 h 1695500"/>
                <a:gd name="connsiteX2" fmla="*/ 7261670 w 7261670"/>
                <a:gd name="connsiteY2" fmla="*/ 1695500 h 1695500"/>
                <a:gd name="connsiteX3" fmla="*/ 0 w 7261670"/>
                <a:gd name="connsiteY3" fmla="*/ 1695500 h 1695500"/>
                <a:gd name="connsiteX0" fmla="*/ 0 w 7261670"/>
                <a:gd name="connsiteY0" fmla="*/ 0 h 1695500"/>
                <a:gd name="connsiteX1" fmla="*/ 7261670 w 7261670"/>
                <a:gd name="connsiteY1" fmla="*/ 1695500 h 1695500"/>
                <a:gd name="connsiteX2" fmla="*/ 0 w 7261670"/>
                <a:gd name="connsiteY2" fmla="*/ 1695500 h 1695500"/>
                <a:gd name="connsiteX3" fmla="*/ 0 w 7261670"/>
                <a:gd name="connsiteY3" fmla="*/ 0 h 1695500"/>
              </a:gdLst>
              <a:ahLst/>
              <a:cxnLst>
                <a:cxn ang="0">
                  <a:pos x="connsiteX0" y="connsiteY0"/>
                </a:cxn>
                <a:cxn ang="0">
                  <a:pos x="connsiteX1" y="connsiteY1"/>
                </a:cxn>
                <a:cxn ang="0">
                  <a:pos x="connsiteX2" y="connsiteY2"/>
                </a:cxn>
                <a:cxn ang="0">
                  <a:pos x="connsiteX3" y="connsiteY3"/>
                </a:cxn>
              </a:cxnLst>
              <a:rect l="l" t="t" r="r" b="b"/>
              <a:pathLst>
                <a:path w="7261670" h="1695500">
                  <a:moveTo>
                    <a:pt x="0" y="0"/>
                  </a:moveTo>
                  <a:lnTo>
                    <a:pt x="7261670" y="1695500"/>
                  </a:lnTo>
                  <a:lnTo>
                    <a:pt x="0" y="1695500"/>
                  </a:lnTo>
                  <a:lnTo>
                    <a:pt x="0" y="0"/>
                  </a:lnTo>
                  <a:close/>
                </a:path>
              </a:pathLst>
            </a:custGeom>
            <a:gradFill>
              <a:gsLst>
                <a:gs pos="50000">
                  <a:srgbClr val="F7F2EE"/>
                </a:gs>
                <a:gs pos="25000">
                  <a:srgbClr val="F8F5F3"/>
                </a:gs>
                <a:gs pos="100000">
                  <a:srgbClr val="F6EFE9"/>
                </a:gs>
                <a:gs pos="0">
                  <a:srgbClr val="F8F5F3"/>
                </a:gs>
                <a:gs pos="74000">
                  <a:srgbClr val="F6EFE9"/>
                </a:gs>
              </a:gsLst>
              <a:lin ang="0" scaled="0"/>
            </a:gradFill>
            <a:ln w="6322" cap="flat">
              <a:noFill/>
              <a:prstDash val="solid"/>
              <a:miter/>
            </a:ln>
          </p:spPr>
          <p:txBody>
            <a:bodyPr rtlCol="0" anchor="ctr"/>
            <a:lstStyle/>
            <a:p>
              <a:endParaRPr lang="sv-SE"/>
            </a:p>
          </p:txBody>
        </p:sp>
      </p:grpSp>
      <p:sp>
        <p:nvSpPr>
          <p:cNvPr id="5" name="Rubrik 1">
            <a:extLst>
              <a:ext uri="{FF2B5EF4-FFF2-40B4-BE49-F238E27FC236}">
                <a16:creationId xmlns:a16="http://schemas.microsoft.com/office/drawing/2014/main" id="{BC346CE2-07CD-41E2-DA17-61A683C3EFAF}"/>
              </a:ext>
            </a:extLst>
          </p:cNvPr>
          <p:cNvSpPr>
            <a:spLocks noGrp="1"/>
          </p:cNvSpPr>
          <p:nvPr>
            <p:ph type="title" hasCustomPrompt="1"/>
          </p:nvPr>
        </p:nvSpPr>
        <p:spPr>
          <a:xfrm>
            <a:off x="1678670" y="844667"/>
            <a:ext cx="8543806"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6" name="Platshållare för innehåll 2">
            <a:extLst>
              <a:ext uri="{FF2B5EF4-FFF2-40B4-BE49-F238E27FC236}">
                <a16:creationId xmlns:a16="http://schemas.microsoft.com/office/drawing/2014/main" id="{21995352-94D7-3C73-AA49-CF6ADD35EE95}"/>
              </a:ext>
            </a:extLst>
          </p:cNvPr>
          <p:cNvSpPr>
            <a:spLocks noGrp="1"/>
          </p:cNvSpPr>
          <p:nvPr>
            <p:ph idx="1"/>
          </p:nvPr>
        </p:nvSpPr>
        <p:spPr>
          <a:xfrm>
            <a:off x="1678669" y="1595206"/>
            <a:ext cx="8543807"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5" name="Bildobjekt 7">
            <a:extLst>
              <a:ext uri="{FF2B5EF4-FFF2-40B4-BE49-F238E27FC236}">
                <a16:creationId xmlns:a16="http://schemas.microsoft.com/office/drawing/2014/main" id="{45871DA9-5FEC-F062-F08B-1C22DBF7B0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443858" y="6047117"/>
            <a:ext cx="1328022" cy="464400"/>
          </a:xfrm>
          <a:prstGeom prst="rect">
            <a:avLst/>
          </a:prstGeom>
        </p:spPr>
      </p:pic>
      <p:pic>
        <p:nvPicPr>
          <p:cNvPr id="4" name="Bildobjekt 3">
            <a:extLst>
              <a:ext uri="{FF2B5EF4-FFF2-40B4-BE49-F238E27FC236}">
                <a16:creationId xmlns:a16="http://schemas.microsoft.com/office/drawing/2014/main" id="{666E91B7-4CC2-FBDF-82D6-72BCE2D25A6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1456138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sv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image" Target="../media/image2.svg"/><Relationship Id="rId5" Type="http://schemas.openxmlformats.org/officeDocument/2006/relationships/slideLayout" Target="../slideLayouts/slideLayout12.xml"/><Relationship Id="rId10" Type="http://schemas.openxmlformats.org/officeDocument/2006/relationships/image" Target="../media/image1.png"/><Relationship Id="rId4" Type="http://schemas.openxmlformats.org/officeDocument/2006/relationships/slideLayout" Target="../slideLayouts/slideLayout11.xml"/><Relationship Id="rId9"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image" Target="../media/image2.svg"/><Relationship Id="rId5" Type="http://schemas.openxmlformats.org/officeDocument/2006/relationships/slideLayout" Target="../slideLayouts/slideLayout19.xml"/><Relationship Id="rId10" Type="http://schemas.openxmlformats.org/officeDocument/2006/relationships/image" Target="../media/image1.png"/><Relationship Id="rId4" Type="http://schemas.openxmlformats.org/officeDocument/2006/relationships/slideLayout" Target="../slideLayouts/slideLayout18.xml"/><Relationship Id="rId9"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image" Target="../media/image6.png"/><Relationship Id="rId5" Type="http://schemas.openxmlformats.org/officeDocument/2006/relationships/slideLayout" Target="../slideLayouts/slideLayout26.xml"/><Relationship Id="rId10" Type="http://schemas.openxmlformats.org/officeDocument/2006/relationships/image" Target="../media/image2.svg"/><Relationship Id="rId4" Type="http://schemas.openxmlformats.org/officeDocument/2006/relationships/slideLayout" Target="../slideLayouts/slideLayout25.xml"/><Relationship Id="rId9"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image" Target="../media/image8.svg"/><Relationship Id="rId5" Type="http://schemas.openxmlformats.org/officeDocument/2006/relationships/slideLayout" Target="../slideLayouts/slideLayout33.xml"/><Relationship Id="rId10" Type="http://schemas.openxmlformats.org/officeDocument/2006/relationships/image" Target="../media/image7.png"/><Relationship Id="rId4" Type="http://schemas.openxmlformats.org/officeDocument/2006/relationships/slideLayout" Target="../slideLayouts/slideLayout32.xml"/><Relationship Id="rId9"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65BB23E-5A9E-6FEE-51A7-C705E7531C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93818D68-17D8-C7C1-3E87-6954CE365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79FB9081-1B99-BFDD-D18E-332B1485C1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4/23/26</a:t>
            </a:fld>
            <a:endParaRPr lang="en-US"/>
          </a:p>
        </p:txBody>
      </p:sp>
      <p:sp>
        <p:nvSpPr>
          <p:cNvPr id="5" name="Platshållare för sidfot 4">
            <a:extLst>
              <a:ext uri="{FF2B5EF4-FFF2-40B4-BE49-F238E27FC236}">
                <a16:creationId xmlns:a16="http://schemas.microsoft.com/office/drawing/2014/main" id="{F8B5905D-D4B0-B5F5-F957-56D889FA3A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pic>
        <p:nvPicPr>
          <p:cNvPr id="7" name="Bildobjekt 7">
            <a:extLst>
              <a:ext uri="{FF2B5EF4-FFF2-40B4-BE49-F238E27FC236}">
                <a16:creationId xmlns:a16="http://schemas.microsoft.com/office/drawing/2014/main" id="{7C5A7B74-FD43-14CC-7768-1F10165ACC3F}"/>
              </a:ext>
              <a:ext uri="{C183D7F6-B498-43B3-948B-1728B52AA6E4}">
                <adec:decorative xmlns:adec="http://schemas.microsoft.com/office/drawing/2017/decorative" val="1"/>
              </a:ext>
            </a:extLst>
          </p:cNvPr>
          <p:cNvPicPr>
            <a:picLocks noChangeAspect="1"/>
          </p:cNvPicPr>
          <p:nvPr userDrawn="1"/>
        </p:nvPicPr>
        <p:blipFill>
          <a:blip r:embed="rId9">
            <a:extLst>
              <a:ext uri="{96DAC541-7B7A-43D3-8B79-37D633B846F1}">
                <asvg:svgBlip xmlns:asvg="http://schemas.microsoft.com/office/drawing/2016/SVG/main" r:embed="rId10"/>
              </a:ext>
            </a:extLst>
          </a:blip>
          <a:srcRect/>
          <a:stretch/>
        </p:blipFill>
        <p:spPr>
          <a:xfrm>
            <a:off x="10443858" y="6047117"/>
            <a:ext cx="1328022" cy="464400"/>
          </a:xfrm>
          <a:prstGeom prst="rect">
            <a:avLst/>
          </a:prstGeom>
        </p:spPr>
      </p:pic>
      <p:pic>
        <p:nvPicPr>
          <p:cNvPr id="9" name="Bildobjekt 8">
            <a:extLst>
              <a:ext uri="{FF2B5EF4-FFF2-40B4-BE49-F238E27FC236}">
                <a16:creationId xmlns:a16="http://schemas.microsoft.com/office/drawing/2014/main" id="{0782E4CB-7F65-E3C1-97D2-050E1DAAA068}"/>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Tree>
    <p:extLst>
      <p:ext uri="{BB962C8B-B14F-4D97-AF65-F5344CB8AC3E}">
        <p14:creationId xmlns:p14="http://schemas.microsoft.com/office/powerpoint/2010/main" val="4022125099"/>
      </p:ext>
    </p:extLst>
  </p:cSld>
  <p:clrMap bg1="lt1" tx1="dk1" bg2="lt2" tx2="dk2" accent1="accent1" accent2="accent2" accent3="accent3" accent4="accent4" accent5="accent5" accent6="accent6" hlink="hlink" folHlink="folHlink"/>
  <p:sldLayoutIdLst>
    <p:sldLayoutId id="2147483663" r:id="rId1"/>
    <p:sldLayoutId id="2147483680" r:id="rId2"/>
    <p:sldLayoutId id="2147483681" r:id="rId3"/>
    <p:sldLayoutId id="2147483682" r:id="rId4"/>
    <p:sldLayoutId id="2147483683" r:id="rId5"/>
    <p:sldLayoutId id="2147483684" r:id="rId6"/>
    <p:sldLayoutId id="2147483685" r:id="rId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D9813BBA-9468-E99C-001A-6794C5170078}"/>
              </a:ext>
            </a:extLst>
          </p:cNvPr>
          <p:cNvPicPr>
            <a:picLocks noChangeAspect="1"/>
          </p:cNvPicPr>
          <p:nvPr userDrawn="1"/>
        </p:nvPicPr>
        <p:blipFill>
          <a:blip r:embed="rId9">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
        <p:nvSpPr>
          <p:cNvPr id="2" name="Platshållare för rubrik 1">
            <a:extLst>
              <a:ext uri="{FF2B5EF4-FFF2-40B4-BE49-F238E27FC236}">
                <a16:creationId xmlns:a16="http://schemas.microsoft.com/office/drawing/2014/main" id="{D65BB23E-5A9E-6FEE-51A7-C705E7531C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93818D68-17D8-C7C1-3E87-6954CE365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79FB9081-1B99-BFDD-D18E-332B1485C1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4/23/26</a:t>
            </a:fld>
            <a:endParaRPr lang="en-US"/>
          </a:p>
        </p:txBody>
      </p:sp>
      <p:sp>
        <p:nvSpPr>
          <p:cNvPr id="5" name="Platshållare för sidfot 4">
            <a:extLst>
              <a:ext uri="{FF2B5EF4-FFF2-40B4-BE49-F238E27FC236}">
                <a16:creationId xmlns:a16="http://schemas.microsoft.com/office/drawing/2014/main" id="{F8B5905D-D4B0-B5F5-F957-56D889FA3A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pic>
        <p:nvPicPr>
          <p:cNvPr id="7" name="Bildobjekt 7">
            <a:extLst>
              <a:ext uri="{FF2B5EF4-FFF2-40B4-BE49-F238E27FC236}">
                <a16:creationId xmlns:a16="http://schemas.microsoft.com/office/drawing/2014/main" id="{320CCAD5-AF81-5197-E111-6BDEBC70E1B7}"/>
              </a:ext>
              <a:ext uri="{C183D7F6-B498-43B3-948B-1728B52AA6E4}">
                <adec:decorative xmlns:adec="http://schemas.microsoft.com/office/drawing/2017/decorative" val="1"/>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10443858" y="6047117"/>
            <a:ext cx="1328022" cy="464400"/>
          </a:xfrm>
          <a:prstGeom prst="rect">
            <a:avLst/>
          </a:prstGeom>
        </p:spPr>
      </p:pic>
    </p:spTree>
    <p:extLst>
      <p:ext uri="{BB962C8B-B14F-4D97-AF65-F5344CB8AC3E}">
        <p14:creationId xmlns:p14="http://schemas.microsoft.com/office/powerpoint/2010/main" val="3368941197"/>
      </p:ext>
    </p:extLst>
  </p:cSld>
  <p:clrMap bg1="lt1" tx1="dk1" bg2="lt2" tx2="dk2" accent1="accent1" accent2="accent2" accent3="accent3" accent4="accent4" accent5="accent5" accent6="accent6" hlink="hlink" folHlink="folHlink"/>
  <p:sldLayoutIdLst>
    <p:sldLayoutId id="2147483665" r:id="rId1"/>
    <p:sldLayoutId id="2147483686" r:id="rId2"/>
    <p:sldLayoutId id="2147483687" r:id="rId3"/>
    <p:sldLayoutId id="2147483688" r:id="rId4"/>
    <p:sldLayoutId id="2147483689" r:id="rId5"/>
    <p:sldLayoutId id="2147483690" r:id="rId6"/>
    <p:sldLayoutId id="2147483691" r:id="rId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Bildobjekt 9">
            <a:extLst>
              <a:ext uri="{FF2B5EF4-FFF2-40B4-BE49-F238E27FC236}">
                <a16:creationId xmlns:a16="http://schemas.microsoft.com/office/drawing/2014/main" id="{9E5454C3-4AEC-046F-C2EA-5875631CC3A7}"/>
              </a:ext>
            </a:extLst>
          </p:cNvPr>
          <p:cNvPicPr>
            <a:picLocks noChangeAspect="1"/>
          </p:cNvPicPr>
          <p:nvPr userDrawn="1"/>
        </p:nvPicPr>
        <p:blipFill>
          <a:blip r:embed="rId9">
            <a:extLst>
              <a:ext uri="{28A0092B-C50C-407E-A947-70E740481C1C}">
                <a14:useLocalDpi xmlns:a14="http://schemas.microsoft.com/office/drawing/2010/main" val="0"/>
              </a:ext>
            </a:extLst>
          </a:blip>
          <a:srcRect/>
          <a:stretch/>
        </p:blipFill>
        <p:spPr>
          <a:xfrm>
            <a:off x="11208424" y="232806"/>
            <a:ext cx="749300" cy="584200"/>
          </a:xfrm>
          <a:prstGeom prst="rect">
            <a:avLst/>
          </a:prstGeom>
        </p:spPr>
      </p:pic>
      <p:sp>
        <p:nvSpPr>
          <p:cNvPr id="2" name="Platshållare för rubrik 1">
            <a:extLst>
              <a:ext uri="{FF2B5EF4-FFF2-40B4-BE49-F238E27FC236}">
                <a16:creationId xmlns:a16="http://schemas.microsoft.com/office/drawing/2014/main" id="{D65BB23E-5A9E-6FEE-51A7-C705E7531C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93818D68-17D8-C7C1-3E87-6954CE365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79FB9081-1B99-BFDD-D18E-332B1485C1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4/23/26</a:t>
            </a:fld>
            <a:endParaRPr lang="en-US"/>
          </a:p>
        </p:txBody>
      </p:sp>
      <p:sp>
        <p:nvSpPr>
          <p:cNvPr id="5" name="Platshållare för sidfot 4">
            <a:extLst>
              <a:ext uri="{FF2B5EF4-FFF2-40B4-BE49-F238E27FC236}">
                <a16:creationId xmlns:a16="http://schemas.microsoft.com/office/drawing/2014/main" id="{F8B5905D-D4B0-B5F5-F957-56D889FA3A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pic>
        <p:nvPicPr>
          <p:cNvPr id="7" name="Bildobjekt 7">
            <a:extLst>
              <a:ext uri="{FF2B5EF4-FFF2-40B4-BE49-F238E27FC236}">
                <a16:creationId xmlns:a16="http://schemas.microsoft.com/office/drawing/2014/main" id="{1F819F74-CB1E-FB9B-BA20-B6A3D344ED50}"/>
              </a:ext>
              <a:ext uri="{C183D7F6-B498-43B3-948B-1728B52AA6E4}">
                <adec:decorative xmlns:adec="http://schemas.microsoft.com/office/drawing/2017/decorative" val="1"/>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10443858" y="6047117"/>
            <a:ext cx="1328022" cy="464400"/>
          </a:xfrm>
          <a:prstGeom prst="rect">
            <a:avLst/>
          </a:prstGeom>
        </p:spPr>
      </p:pic>
    </p:spTree>
    <p:extLst>
      <p:ext uri="{BB962C8B-B14F-4D97-AF65-F5344CB8AC3E}">
        <p14:creationId xmlns:p14="http://schemas.microsoft.com/office/powerpoint/2010/main" val="911398434"/>
      </p:ext>
    </p:extLst>
  </p:cSld>
  <p:clrMap bg1="lt1" tx1="dk1" bg2="lt2" tx2="dk2" accent1="accent1" accent2="accent2" accent3="accent3" accent4="accent4" accent5="accent5" accent6="accent6" hlink="hlink" folHlink="folHlink"/>
  <p:sldLayoutIdLst>
    <p:sldLayoutId id="2147483667" r:id="rId1"/>
    <p:sldLayoutId id="2147483692" r:id="rId2"/>
    <p:sldLayoutId id="2147483693" r:id="rId3"/>
    <p:sldLayoutId id="2147483694" r:id="rId4"/>
    <p:sldLayoutId id="2147483695" r:id="rId5"/>
    <p:sldLayoutId id="2147483696" r:id="rId6"/>
    <p:sldLayoutId id="2147483697" r:id="rId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65BB23E-5A9E-6FEE-51A7-C705E7531C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93818D68-17D8-C7C1-3E87-6954CE365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79FB9081-1B99-BFDD-D18E-332B1485C1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4/23/26</a:t>
            </a:fld>
            <a:endParaRPr lang="en-US"/>
          </a:p>
        </p:txBody>
      </p:sp>
      <p:sp>
        <p:nvSpPr>
          <p:cNvPr id="5" name="Platshållare för sidfot 4">
            <a:extLst>
              <a:ext uri="{FF2B5EF4-FFF2-40B4-BE49-F238E27FC236}">
                <a16:creationId xmlns:a16="http://schemas.microsoft.com/office/drawing/2014/main" id="{F8B5905D-D4B0-B5F5-F957-56D889FA3A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pic>
        <p:nvPicPr>
          <p:cNvPr id="7" name="Bildobjekt 7">
            <a:extLst>
              <a:ext uri="{FF2B5EF4-FFF2-40B4-BE49-F238E27FC236}">
                <a16:creationId xmlns:a16="http://schemas.microsoft.com/office/drawing/2014/main" id="{9DEE712D-A3F0-CD6E-5803-A8F525E7FCA7}"/>
              </a:ext>
              <a:ext uri="{C183D7F6-B498-43B3-948B-1728B52AA6E4}">
                <adec:decorative xmlns:adec="http://schemas.microsoft.com/office/drawing/2017/decorative" val="1"/>
              </a:ext>
            </a:extLst>
          </p:cNvPr>
          <p:cNvPicPr>
            <a:picLocks noChangeAspect="1"/>
          </p:cNvPicPr>
          <p:nvPr userDrawn="1"/>
        </p:nvPicPr>
        <p:blipFill>
          <a:blip r:embed="rId9">
            <a:extLst>
              <a:ext uri="{96DAC541-7B7A-43D3-8B79-37D633B846F1}">
                <asvg:svgBlip xmlns:asvg="http://schemas.microsoft.com/office/drawing/2016/SVG/main" r:embed="rId10"/>
              </a:ext>
            </a:extLst>
          </a:blip>
          <a:srcRect/>
          <a:stretch/>
        </p:blipFill>
        <p:spPr>
          <a:xfrm>
            <a:off x="10443858" y="6047117"/>
            <a:ext cx="1328022" cy="464400"/>
          </a:xfrm>
          <a:prstGeom prst="rect">
            <a:avLst/>
          </a:prstGeom>
        </p:spPr>
      </p:pic>
      <p:pic>
        <p:nvPicPr>
          <p:cNvPr id="9" name="Bildobjekt 8">
            <a:extLst>
              <a:ext uri="{FF2B5EF4-FFF2-40B4-BE49-F238E27FC236}">
                <a16:creationId xmlns:a16="http://schemas.microsoft.com/office/drawing/2014/main" id="{A07CC897-340D-6814-4C6C-1BBB7816B313}"/>
              </a:ext>
            </a:extLst>
          </p:cNvPr>
          <p:cNvPicPr>
            <a:picLocks noChangeAspect="1"/>
          </p:cNvPicPr>
          <p:nvPr userDrawn="1"/>
        </p:nvPicPr>
        <p:blipFill>
          <a:blip r:embed="rId11">
            <a:extLst>
              <a:ext uri="{28A0092B-C50C-407E-A947-70E740481C1C}">
                <a14:useLocalDpi xmlns:a14="http://schemas.microsoft.com/office/drawing/2010/main" val="0"/>
              </a:ext>
            </a:extLst>
          </a:blip>
          <a:srcRect/>
          <a:stretch/>
        </p:blipFill>
        <p:spPr>
          <a:xfrm>
            <a:off x="11227474" y="230188"/>
            <a:ext cx="711200" cy="520699"/>
          </a:xfrm>
          <a:prstGeom prst="rect">
            <a:avLst/>
          </a:prstGeom>
        </p:spPr>
      </p:pic>
    </p:spTree>
    <p:extLst>
      <p:ext uri="{BB962C8B-B14F-4D97-AF65-F5344CB8AC3E}">
        <p14:creationId xmlns:p14="http://schemas.microsoft.com/office/powerpoint/2010/main" val="1844928714"/>
      </p:ext>
    </p:extLst>
  </p:cSld>
  <p:clrMap bg1="lt1" tx1="dk1" bg2="lt2" tx2="dk2" accent1="accent1" accent2="accent2" accent3="accent3" accent4="accent4" accent5="accent5" accent6="accent6" hlink="hlink" folHlink="folHlink"/>
  <p:sldLayoutIdLst>
    <p:sldLayoutId id="2147483669" r:id="rId1"/>
    <p:sldLayoutId id="2147483698" r:id="rId2"/>
    <p:sldLayoutId id="2147483699" r:id="rId3"/>
    <p:sldLayoutId id="2147483700" r:id="rId4"/>
    <p:sldLayoutId id="2147483701" r:id="rId5"/>
    <p:sldLayoutId id="2147483702" r:id="rId6"/>
    <p:sldLayoutId id="2147483703" r:id="rId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65BB23E-5A9E-6FEE-51A7-C705E7531C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93818D68-17D8-C7C1-3E87-6954CE365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79FB9081-1B99-BFDD-D18E-332B1485C1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F8789-9D8C-4E28-B1C7-E293747BD279}" type="datetimeFigureOut">
              <a:rPr lang="en-US" smtClean="0"/>
              <a:t>4/23/26</a:t>
            </a:fld>
            <a:endParaRPr lang="en-US"/>
          </a:p>
        </p:txBody>
      </p:sp>
      <p:sp>
        <p:nvSpPr>
          <p:cNvPr id="5" name="Platshållare för sidfot 4">
            <a:extLst>
              <a:ext uri="{FF2B5EF4-FFF2-40B4-BE49-F238E27FC236}">
                <a16:creationId xmlns:a16="http://schemas.microsoft.com/office/drawing/2014/main" id="{F8B5905D-D4B0-B5F5-F957-56D889FA3A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pic>
        <p:nvPicPr>
          <p:cNvPr id="7" name="Bildobjekt 7">
            <a:extLst>
              <a:ext uri="{FF2B5EF4-FFF2-40B4-BE49-F238E27FC236}">
                <a16:creationId xmlns:a16="http://schemas.microsoft.com/office/drawing/2014/main" id="{BB2A32DF-3FD1-0A1E-D747-166E7F46152B}"/>
              </a:ext>
              <a:ext uri="{C183D7F6-B498-43B3-948B-1728B52AA6E4}">
                <adec:decorative xmlns:adec="http://schemas.microsoft.com/office/drawing/2017/decorative" val="1"/>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10443858" y="6047117"/>
            <a:ext cx="1328021" cy="464400"/>
          </a:xfrm>
          <a:prstGeom prst="rect">
            <a:avLst/>
          </a:prstGeom>
        </p:spPr>
      </p:pic>
    </p:spTree>
    <p:extLst>
      <p:ext uri="{BB962C8B-B14F-4D97-AF65-F5344CB8AC3E}">
        <p14:creationId xmlns:p14="http://schemas.microsoft.com/office/powerpoint/2010/main" val="1662703619"/>
      </p:ext>
    </p:extLst>
  </p:cSld>
  <p:clrMap bg1="lt1" tx1="dk1" bg2="lt2" tx2="dk2" accent1="accent1" accent2="accent2" accent3="accent3" accent4="accent4" accent5="accent5" accent6="accent6" hlink="hlink" folHlink="folHlink"/>
  <p:sldLayoutIdLst>
    <p:sldLayoutId id="2147483671" r:id="rId1"/>
    <p:sldLayoutId id="2147483704" r:id="rId2"/>
    <p:sldLayoutId id="2147483705" r:id="rId3"/>
    <p:sldLayoutId id="2147483706" r:id="rId4"/>
    <p:sldLayoutId id="2147483707" r:id="rId5"/>
    <p:sldLayoutId id="2147483708" r:id="rId6"/>
    <p:sldLayoutId id="2147483709" r:id="rId7"/>
    <p:sldLayoutId id="2147483710" r:id="rId8"/>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9.svg"/></Relationships>
</file>

<file path=ppt/slides/_rels/slide13.xml.rels><?xml version="1.0" encoding="UTF-8" standalone="yes"?>
<Relationships xmlns="http://schemas.openxmlformats.org/package/2006/relationships"><Relationship Id="rId3" Type="http://schemas.openxmlformats.org/officeDocument/2006/relationships/hyperlink" Target="https://www.mcf.se/sv/amnesomraden/krisberedskap--civilt-forsvar/samverkan-och-ledning/"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ledningsamverkan@mcf.s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descr="En bild som visar text, skärmbild, Teckensnitt, grafisk design&#10;&#10;AI-genererat innehåll kan vara felaktigt.">
            <a:extLst>
              <a:ext uri="{FF2B5EF4-FFF2-40B4-BE49-F238E27FC236}">
                <a16:creationId xmlns:a16="http://schemas.microsoft.com/office/drawing/2014/main" id="{7C2718C6-7D2C-E0B2-2A32-77B982EB72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01883" y="818046"/>
            <a:ext cx="3988233" cy="5221908"/>
          </a:xfrm>
          <a:prstGeom prst="rect">
            <a:avLst/>
          </a:prstGeom>
        </p:spPr>
      </p:pic>
    </p:spTree>
    <p:extLst>
      <p:ext uri="{BB962C8B-B14F-4D97-AF65-F5344CB8AC3E}">
        <p14:creationId xmlns:p14="http://schemas.microsoft.com/office/powerpoint/2010/main" val="267420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41714-5FFF-A1A7-A657-ECA3748480CD}"/>
            </a:ext>
          </a:extLst>
        </p:cNvPr>
        <p:cNvGrpSpPr/>
        <p:nvPr/>
      </p:nvGrpSpPr>
      <p:grpSpPr>
        <a:xfrm>
          <a:off x="0" y="0"/>
          <a:ext cx="0" cy="0"/>
          <a:chOff x="0" y="0"/>
          <a:chExt cx="0" cy="0"/>
        </a:xfrm>
      </p:grpSpPr>
      <p:sp>
        <p:nvSpPr>
          <p:cNvPr id="5" name="Rubrik 1">
            <a:extLst>
              <a:ext uri="{FF2B5EF4-FFF2-40B4-BE49-F238E27FC236}">
                <a16:creationId xmlns:a16="http://schemas.microsoft.com/office/drawing/2014/main" id="{E0B85D35-6F95-0A2C-2A25-A994BAC19650}"/>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Modell för inriktning och samordning på central nivå</a:t>
            </a:r>
            <a:endParaRPr lang="sv-SE" sz="2800" dirty="0"/>
          </a:p>
        </p:txBody>
      </p:sp>
      <p:sp>
        <p:nvSpPr>
          <p:cNvPr id="46" name="Rektangel 45">
            <a:extLst>
              <a:ext uri="{FF2B5EF4-FFF2-40B4-BE49-F238E27FC236}">
                <a16:creationId xmlns:a16="http://schemas.microsoft.com/office/drawing/2014/main" id="{B62E7A83-B56F-EB0C-D6D9-DA002905CA78}"/>
              </a:ext>
            </a:extLst>
          </p:cNvPr>
          <p:cNvSpPr/>
          <p:nvPr/>
        </p:nvSpPr>
        <p:spPr>
          <a:xfrm>
            <a:off x="4585467" y="1488653"/>
            <a:ext cx="3036204" cy="530095"/>
          </a:xfrm>
          <a:prstGeom prst="rect">
            <a:avLst/>
          </a:prstGeom>
          <a:solidFill>
            <a:srgbClr val="D0D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2" name="Rektangel 111">
            <a:extLst>
              <a:ext uri="{FF2B5EF4-FFF2-40B4-BE49-F238E27FC236}">
                <a16:creationId xmlns:a16="http://schemas.microsoft.com/office/drawing/2014/main" id="{81315C74-FE8E-6216-6D6A-4B3D75D68477}"/>
              </a:ext>
            </a:extLst>
          </p:cNvPr>
          <p:cNvSpPr/>
          <p:nvPr/>
        </p:nvSpPr>
        <p:spPr>
          <a:xfrm>
            <a:off x="1424861" y="4576446"/>
            <a:ext cx="9334606" cy="1152029"/>
          </a:xfrm>
          <a:prstGeom prst="rect">
            <a:avLst/>
          </a:prstGeom>
          <a:solidFill>
            <a:srgbClr val="0B23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6" name="Rektangel 105">
            <a:extLst>
              <a:ext uri="{FF2B5EF4-FFF2-40B4-BE49-F238E27FC236}">
                <a16:creationId xmlns:a16="http://schemas.microsoft.com/office/drawing/2014/main" id="{3F9F341D-6D91-4364-BA0A-4AA8E5918FD9}"/>
              </a:ext>
            </a:extLst>
          </p:cNvPr>
          <p:cNvSpPr/>
          <p:nvPr/>
        </p:nvSpPr>
        <p:spPr>
          <a:xfrm>
            <a:off x="1424861" y="2132887"/>
            <a:ext cx="9340268" cy="1117161"/>
          </a:xfrm>
          <a:prstGeom prst="rect">
            <a:avLst/>
          </a:prstGeom>
          <a:solidFill>
            <a:srgbClr val="6D7B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8" name="Rektangel 107">
            <a:extLst>
              <a:ext uri="{FF2B5EF4-FFF2-40B4-BE49-F238E27FC236}">
                <a16:creationId xmlns:a16="http://schemas.microsoft.com/office/drawing/2014/main" id="{3A2AD656-1587-E277-F56C-FD348C634249}"/>
              </a:ext>
            </a:extLst>
          </p:cNvPr>
          <p:cNvSpPr/>
          <p:nvPr/>
        </p:nvSpPr>
        <p:spPr>
          <a:xfrm>
            <a:off x="1424861" y="3339317"/>
            <a:ext cx="9334606" cy="1152029"/>
          </a:xfrm>
          <a:prstGeom prst="rect">
            <a:avLst/>
          </a:prstGeom>
          <a:solidFill>
            <a:srgbClr val="3C4F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med rundade hörn 10">
            <a:extLst>
              <a:ext uri="{FF2B5EF4-FFF2-40B4-BE49-F238E27FC236}">
                <a16:creationId xmlns:a16="http://schemas.microsoft.com/office/drawing/2014/main" id="{45FDC12C-344B-529F-AF06-CD2953D6A2FD}"/>
              </a:ext>
            </a:extLst>
          </p:cNvPr>
          <p:cNvSpPr/>
          <p:nvPr/>
        </p:nvSpPr>
        <p:spPr>
          <a:xfrm>
            <a:off x="8764246" y="2718800"/>
            <a:ext cx="1874902" cy="430384"/>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2" name="textruta 81">
            <a:extLst>
              <a:ext uri="{FF2B5EF4-FFF2-40B4-BE49-F238E27FC236}">
                <a16:creationId xmlns:a16="http://schemas.microsoft.com/office/drawing/2014/main" id="{0D2433BA-BD98-65A1-FA8B-8FBBE185349B}"/>
              </a:ext>
            </a:extLst>
          </p:cNvPr>
          <p:cNvSpPr txBox="1"/>
          <p:nvPr/>
        </p:nvSpPr>
        <p:spPr>
          <a:xfrm>
            <a:off x="4798296" y="2491760"/>
            <a:ext cx="248818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Civilt beredskapsråd</a:t>
            </a:r>
          </a:p>
        </p:txBody>
      </p:sp>
      <p:sp>
        <p:nvSpPr>
          <p:cNvPr id="41" name="Rektangel med rundade hörn 22">
            <a:extLst>
              <a:ext uri="{FF2B5EF4-FFF2-40B4-BE49-F238E27FC236}">
                <a16:creationId xmlns:a16="http://schemas.microsoft.com/office/drawing/2014/main" id="{C0CAD8B9-660E-5334-70CF-04EA5E616785}"/>
              </a:ext>
            </a:extLst>
          </p:cNvPr>
          <p:cNvSpPr/>
          <p:nvPr/>
        </p:nvSpPr>
        <p:spPr>
          <a:xfrm>
            <a:off x="6269113" y="5232769"/>
            <a:ext cx="1600507" cy="4303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40" name="textruta 39">
            <a:extLst>
              <a:ext uri="{FF2B5EF4-FFF2-40B4-BE49-F238E27FC236}">
                <a16:creationId xmlns:a16="http://schemas.microsoft.com/office/drawing/2014/main" id="{FEAF2B16-85E3-F610-5A23-9992AA430753}"/>
              </a:ext>
            </a:extLst>
          </p:cNvPr>
          <p:cNvSpPr txBox="1"/>
          <p:nvPr/>
        </p:nvSpPr>
        <p:spPr>
          <a:xfrm>
            <a:off x="6269113" y="5257542"/>
            <a:ext cx="1600507" cy="369332"/>
          </a:xfrm>
          <a:prstGeom prst="rect">
            <a:avLst/>
          </a:prstGeom>
          <a:noFill/>
        </p:spPr>
        <p:txBody>
          <a:bodyPr wrap="square" rtlCol="0">
            <a:spAutoFit/>
          </a:bodyPr>
          <a:lstStyle/>
          <a:p>
            <a:pPr lvl="0" algn="ctr">
              <a:defRPr/>
            </a:pPr>
            <a:r>
              <a:rPr lang="sv-SE" sz="900" dirty="0">
                <a:solidFill>
                  <a:prstClr val="black"/>
                </a:solidFill>
                <a:latin typeface="Helvetica" pitchFamily="2" charset="0"/>
              </a:rPr>
              <a:t>Arbetsgruppen till personalförsörjningsrådet</a:t>
            </a:r>
            <a:endParaRPr kumimoji="0" lang="sv-SE" sz="900" b="0" i="0" u="none" strike="noStrike" kern="1200" cap="none" spc="0" normalizeH="0" baseline="0" noProof="0" dirty="0">
              <a:ln>
                <a:noFill/>
              </a:ln>
              <a:solidFill>
                <a:prstClr val="black"/>
              </a:solidFill>
              <a:effectLst/>
              <a:uLnTx/>
              <a:uFillTx/>
              <a:latin typeface="Helvetica" pitchFamily="2" charset="0"/>
            </a:endParaRPr>
          </a:p>
        </p:txBody>
      </p:sp>
      <p:sp>
        <p:nvSpPr>
          <p:cNvPr id="83" name="textruta 82">
            <a:extLst>
              <a:ext uri="{FF2B5EF4-FFF2-40B4-BE49-F238E27FC236}">
                <a16:creationId xmlns:a16="http://schemas.microsoft.com/office/drawing/2014/main" id="{0FE4F46E-F093-A759-8E2B-B8AC48797016}"/>
              </a:ext>
            </a:extLst>
          </p:cNvPr>
          <p:cNvSpPr txBox="1"/>
          <p:nvPr/>
        </p:nvSpPr>
        <p:spPr>
          <a:xfrm>
            <a:off x="5159774" y="2292733"/>
            <a:ext cx="17652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Myndighetschefsnivå</a:t>
            </a:r>
          </a:p>
        </p:txBody>
      </p:sp>
      <p:sp>
        <p:nvSpPr>
          <p:cNvPr id="84" name="textruta 83">
            <a:extLst>
              <a:ext uri="{FF2B5EF4-FFF2-40B4-BE49-F238E27FC236}">
                <a16:creationId xmlns:a16="http://schemas.microsoft.com/office/drawing/2014/main" id="{05600050-8579-67FA-C57C-729CE3F09586}"/>
              </a:ext>
            </a:extLst>
          </p:cNvPr>
          <p:cNvSpPr txBox="1"/>
          <p:nvPr/>
        </p:nvSpPr>
        <p:spPr>
          <a:xfrm>
            <a:off x="5287624" y="3648652"/>
            <a:ext cx="147989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Chefsforum</a:t>
            </a:r>
          </a:p>
        </p:txBody>
      </p:sp>
      <p:sp>
        <p:nvSpPr>
          <p:cNvPr id="85" name="textruta 84">
            <a:extLst>
              <a:ext uri="{FF2B5EF4-FFF2-40B4-BE49-F238E27FC236}">
                <a16:creationId xmlns:a16="http://schemas.microsoft.com/office/drawing/2014/main" id="{3B0FDE33-CFAA-7D34-F0D0-8E08B24C0563}"/>
              </a:ext>
            </a:extLst>
          </p:cNvPr>
          <p:cNvSpPr txBox="1"/>
          <p:nvPr/>
        </p:nvSpPr>
        <p:spPr>
          <a:xfrm>
            <a:off x="5395463" y="3449566"/>
            <a:ext cx="129715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Inriktande nivå</a:t>
            </a:r>
          </a:p>
        </p:txBody>
      </p:sp>
      <p:sp>
        <p:nvSpPr>
          <p:cNvPr id="86" name="textruta 85">
            <a:extLst>
              <a:ext uri="{FF2B5EF4-FFF2-40B4-BE49-F238E27FC236}">
                <a16:creationId xmlns:a16="http://schemas.microsoft.com/office/drawing/2014/main" id="{368ECC6B-AFAA-DB3F-81C4-7AD063F35647}"/>
              </a:ext>
            </a:extLst>
          </p:cNvPr>
          <p:cNvSpPr txBox="1"/>
          <p:nvPr/>
        </p:nvSpPr>
        <p:spPr>
          <a:xfrm>
            <a:off x="4498518" y="4900241"/>
            <a:ext cx="3195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Arbetsgrupper och nätverk</a:t>
            </a:r>
          </a:p>
        </p:txBody>
      </p:sp>
      <p:sp>
        <p:nvSpPr>
          <p:cNvPr id="23" name="Rektangel med rundade hörn 22">
            <a:extLst>
              <a:ext uri="{FF2B5EF4-FFF2-40B4-BE49-F238E27FC236}">
                <a16:creationId xmlns:a16="http://schemas.microsoft.com/office/drawing/2014/main" id="{56A3E307-C3B1-70C4-A597-851DD26BB771}"/>
              </a:ext>
            </a:extLst>
          </p:cNvPr>
          <p:cNvSpPr/>
          <p:nvPr/>
        </p:nvSpPr>
        <p:spPr>
          <a:xfrm>
            <a:off x="3657481" y="3423788"/>
            <a:ext cx="1429374" cy="432000"/>
          </a:xfrm>
          <a:prstGeom prst="roundRect">
            <a:avLst>
              <a:gd name="adj" fmla="val 0"/>
            </a:avLst>
          </a:prstGeom>
          <a:solidFill>
            <a:schemeClr val="accent3">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 name="Rektangel med rundade hörn 7">
            <a:extLst>
              <a:ext uri="{FF2B5EF4-FFF2-40B4-BE49-F238E27FC236}">
                <a16:creationId xmlns:a16="http://schemas.microsoft.com/office/drawing/2014/main" id="{F34B620D-49F7-5075-9015-8BB74A95FFB4}"/>
              </a:ext>
            </a:extLst>
          </p:cNvPr>
          <p:cNvSpPr/>
          <p:nvPr/>
        </p:nvSpPr>
        <p:spPr>
          <a:xfrm>
            <a:off x="1547724" y="2241270"/>
            <a:ext cx="1302724" cy="430384"/>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1" name="Rektangel med rundade hörn 20">
            <a:extLst>
              <a:ext uri="{FF2B5EF4-FFF2-40B4-BE49-F238E27FC236}">
                <a16:creationId xmlns:a16="http://schemas.microsoft.com/office/drawing/2014/main" id="{2294B0FE-6D85-A7BD-9F67-71832B209064}"/>
              </a:ext>
            </a:extLst>
          </p:cNvPr>
          <p:cNvSpPr/>
          <p:nvPr/>
        </p:nvSpPr>
        <p:spPr>
          <a:xfrm>
            <a:off x="7119572" y="3423534"/>
            <a:ext cx="1132365" cy="430384"/>
          </a:xfrm>
          <a:prstGeom prst="roundRect">
            <a:avLst>
              <a:gd name="adj" fmla="val 0"/>
            </a:avLst>
          </a:prstGeom>
          <a:solidFill>
            <a:schemeClr val="accent3">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7" name="textruta 86">
            <a:extLst>
              <a:ext uri="{FF2B5EF4-FFF2-40B4-BE49-F238E27FC236}">
                <a16:creationId xmlns:a16="http://schemas.microsoft.com/office/drawing/2014/main" id="{A8C8CD7C-A682-B5F3-7155-BDD988DE76ED}"/>
              </a:ext>
            </a:extLst>
          </p:cNvPr>
          <p:cNvSpPr txBox="1"/>
          <p:nvPr/>
        </p:nvSpPr>
        <p:spPr>
          <a:xfrm>
            <a:off x="5310778" y="4721853"/>
            <a:ext cx="16049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Samordnande nivå</a:t>
            </a:r>
          </a:p>
        </p:txBody>
      </p:sp>
      <p:sp>
        <p:nvSpPr>
          <p:cNvPr id="97" name="textruta 96">
            <a:extLst>
              <a:ext uri="{FF2B5EF4-FFF2-40B4-BE49-F238E27FC236}">
                <a16:creationId xmlns:a16="http://schemas.microsoft.com/office/drawing/2014/main" id="{B9D950D2-4BE3-8FB9-5118-24B42A54E107}"/>
              </a:ext>
            </a:extLst>
          </p:cNvPr>
          <p:cNvSpPr txBox="1"/>
          <p:nvPr/>
        </p:nvSpPr>
        <p:spPr>
          <a:xfrm>
            <a:off x="5582433" y="1616592"/>
            <a:ext cx="104227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Regeringen</a:t>
            </a:r>
          </a:p>
        </p:txBody>
      </p:sp>
      <p:pic>
        <p:nvPicPr>
          <p:cNvPr id="98" name="PIL-kort">
            <a:extLst>
              <a:ext uri="{FF2B5EF4-FFF2-40B4-BE49-F238E27FC236}">
                <a16:creationId xmlns:a16="http://schemas.microsoft.com/office/drawing/2014/main" id="{F5725930-80F6-7617-1CD7-A6821A156E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1874641"/>
            <a:ext cx="151999" cy="425598"/>
          </a:xfrm>
          <a:prstGeom prst="rect">
            <a:avLst/>
          </a:prstGeom>
        </p:spPr>
      </p:pic>
      <p:pic>
        <p:nvPicPr>
          <p:cNvPr id="99" name="PIL-kort">
            <a:extLst>
              <a:ext uri="{FF2B5EF4-FFF2-40B4-BE49-F238E27FC236}">
                <a16:creationId xmlns:a16="http://schemas.microsoft.com/office/drawing/2014/main" id="{4BAF6B34-6661-03D5-C46C-4B5A962C68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3066359"/>
            <a:ext cx="151999" cy="425598"/>
          </a:xfrm>
          <a:prstGeom prst="rect">
            <a:avLst/>
          </a:prstGeom>
        </p:spPr>
      </p:pic>
      <p:pic>
        <p:nvPicPr>
          <p:cNvPr id="100" name="PIL-kort">
            <a:extLst>
              <a:ext uri="{FF2B5EF4-FFF2-40B4-BE49-F238E27FC236}">
                <a16:creationId xmlns:a16="http://schemas.microsoft.com/office/drawing/2014/main" id="{243AEE41-3EEF-1017-3DB0-A3A8C3887E6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4392988"/>
            <a:ext cx="151999" cy="425598"/>
          </a:xfrm>
          <a:prstGeom prst="rect">
            <a:avLst/>
          </a:prstGeom>
        </p:spPr>
      </p:pic>
      <p:sp>
        <p:nvSpPr>
          <p:cNvPr id="2" name="textruta 1">
            <a:extLst>
              <a:ext uri="{FF2B5EF4-FFF2-40B4-BE49-F238E27FC236}">
                <a16:creationId xmlns:a16="http://schemas.microsoft.com/office/drawing/2014/main" id="{ECF68263-A3A6-D307-8F66-C972CEDBB1B4}"/>
              </a:ext>
            </a:extLst>
          </p:cNvPr>
          <p:cNvSpPr txBox="1"/>
          <p:nvPr/>
        </p:nvSpPr>
        <p:spPr>
          <a:xfrm>
            <a:off x="1538703" y="2276721"/>
            <a:ext cx="131866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Civilt beredskapsråd mindre format</a:t>
            </a:r>
          </a:p>
        </p:txBody>
      </p:sp>
      <p:sp>
        <p:nvSpPr>
          <p:cNvPr id="3" name="Rektangel med rundade hörn 2">
            <a:extLst>
              <a:ext uri="{FF2B5EF4-FFF2-40B4-BE49-F238E27FC236}">
                <a16:creationId xmlns:a16="http://schemas.microsoft.com/office/drawing/2014/main" id="{F15933EB-30F8-7C32-98BE-819AAAE90FCE}"/>
              </a:ext>
            </a:extLst>
          </p:cNvPr>
          <p:cNvSpPr/>
          <p:nvPr/>
        </p:nvSpPr>
        <p:spPr>
          <a:xfrm>
            <a:off x="7333112" y="2282981"/>
            <a:ext cx="1302724" cy="430384"/>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4" name="textruta 3">
            <a:extLst>
              <a:ext uri="{FF2B5EF4-FFF2-40B4-BE49-F238E27FC236}">
                <a16:creationId xmlns:a16="http://schemas.microsoft.com/office/drawing/2014/main" id="{66258E26-18AF-81A2-C67E-C013F80EDD2E}"/>
              </a:ext>
            </a:extLst>
          </p:cNvPr>
          <p:cNvSpPr txBox="1"/>
          <p:nvPr/>
        </p:nvSpPr>
        <p:spPr>
          <a:xfrm>
            <a:off x="7330631" y="2318072"/>
            <a:ext cx="131866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Civilt beredskapsråd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större format</a:t>
            </a:r>
          </a:p>
        </p:txBody>
      </p:sp>
      <p:sp>
        <p:nvSpPr>
          <p:cNvPr id="6" name="Rektangel med rundade hörn 5">
            <a:extLst>
              <a:ext uri="{FF2B5EF4-FFF2-40B4-BE49-F238E27FC236}">
                <a16:creationId xmlns:a16="http://schemas.microsoft.com/office/drawing/2014/main" id="{63869B5B-43DC-63F3-66DC-BCE92A96B529}"/>
              </a:ext>
            </a:extLst>
          </p:cNvPr>
          <p:cNvSpPr/>
          <p:nvPr/>
        </p:nvSpPr>
        <p:spPr>
          <a:xfrm>
            <a:off x="3002942" y="2750309"/>
            <a:ext cx="1642860" cy="430384"/>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7" name="textruta 6">
            <a:extLst>
              <a:ext uri="{FF2B5EF4-FFF2-40B4-BE49-F238E27FC236}">
                <a16:creationId xmlns:a16="http://schemas.microsoft.com/office/drawing/2014/main" id="{094E85AB-B001-C32B-DB13-549372630694}"/>
              </a:ext>
            </a:extLst>
          </p:cNvPr>
          <p:cNvSpPr txBox="1"/>
          <p:nvPr/>
        </p:nvSpPr>
        <p:spPr>
          <a:xfrm>
            <a:off x="3099920" y="2790899"/>
            <a:ext cx="144219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Samverkanskonferenser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för myndighetschefer</a:t>
            </a:r>
          </a:p>
        </p:txBody>
      </p:sp>
      <p:sp>
        <p:nvSpPr>
          <p:cNvPr id="10" name="textruta 9">
            <a:extLst>
              <a:ext uri="{FF2B5EF4-FFF2-40B4-BE49-F238E27FC236}">
                <a16:creationId xmlns:a16="http://schemas.microsoft.com/office/drawing/2014/main" id="{FFB547BC-A4C7-A54F-A2D3-C681EE206D6F}"/>
              </a:ext>
            </a:extLst>
          </p:cNvPr>
          <p:cNvSpPr txBox="1"/>
          <p:nvPr/>
        </p:nvSpPr>
        <p:spPr>
          <a:xfrm>
            <a:off x="8777708" y="2763932"/>
            <a:ext cx="1969850" cy="369332"/>
          </a:xfrm>
          <a:prstGeom prst="rect">
            <a:avLst/>
          </a:prstGeom>
          <a:noFill/>
        </p:spPr>
        <p:txBody>
          <a:bodyPr wrap="square">
            <a:spAutoFit/>
          </a:bodyPr>
          <a:lstStyle/>
          <a:p>
            <a:r>
              <a:rPr lang="sv-SE" sz="900" dirty="0">
                <a:solidFill>
                  <a:schemeClr val="accent1"/>
                </a:solidFill>
                <a:latin typeface="Helvetica" pitchFamily="2" charset="0"/>
              </a:rPr>
              <a:t>Personalförsörjningsrådet inom civilt försvar, Civilsamhällesrådet</a:t>
            </a:r>
          </a:p>
        </p:txBody>
      </p:sp>
      <p:sp>
        <p:nvSpPr>
          <p:cNvPr id="12" name="textruta 11">
            <a:extLst>
              <a:ext uri="{FF2B5EF4-FFF2-40B4-BE49-F238E27FC236}">
                <a16:creationId xmlns:a16="http://schemas.microsoft.com/office/drawing/2014/main" id="{85F19387-D13E-DAE6-189C-BD79B43D68AE}"/>
              </a:ext>
            </a:extLst>
          </p:cNvPr>
          <p:cNvSpPr txBox="1"/>
          <p:nvPr/>
        </p:nvSpPr>
        <p:spPr>
          <a:xfrm>
            <a:off x="7119572" y="3456714"/>
            <a:ext cx="113236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operativa chefer</a:t>
            </a:r>
          </a:p>
        </p:txBody>
      </p:sp>
      <p:sp>
        <p:nvSpPr>
          <p:cNvPr id="13" name="Rektangel med rundade hörn 12">
            <a:extLst>
              <a:ext uri="{FF2B5EF4-FFF2-40B4-BE49-F238E27FC236}">
                <a16:creationId xmlns:a16="http://schemas.microsoft.com/office/drawing/2014/main" id="{9E7526EB-C397-6FE5-1CD1-5D39ACE694D0}"/>
              </a:ext>
            </a:extLst>
          </p:cNvPr>
          <p:cNvSpPr/>
          <p:nvPr/>
        </p:nvSpPr>
        <p:spPr>
          <a:xfrm>
            <a:off x="9097242" y="3420589"/>
            <a:ext cx="1478124" cy="430384"/>
          </a:xfrm>
          <a:prstGeom prst="roundRect">
            <a:avLst>
              <a:gd name="adj" fmla="val 0"/>
            </a:avLst>
          </a:prstGeom>
          <a:solidFill>
            <a:schemeClr val="accent3">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4" name="textruta 13">
            <a:extLst>
              <a:ext uri="{FF2B5EF4-FFF2-40B4-BE49-F238E27FC236}">
                <a16:creationId xmlns:a16="http://schemas.microsoft.com/office/drawing/2014/main" id="{6102AF79-73F5-11BB-F2CA-AA37094F737F}"/>
              </a:ext>
            </a:extLst>
          </p:cNvPr>
          <p:cNvSpPr txBox="1"/>
          <p:nvPr/>
        </p:nvSpPr>
        <p:spPr>
          <a:xfrm>
            <a:off x="9117125" y="3445924"/>
            <a:ext cx="1461894"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kommunikationschefer</a:t>
            </a:r>
          </a:p>
        </p:txBody>
      </p:sp>
      <p:sp>
        <p:nvSpPr>
          <p:cNvPr id="44" name="Rektangel med rundade hörn 43">
            <a:extLst>
              <a:ext uri="{FF2B5EF4-FFF2-40B4-BE49-F238E27FC236}">
                <a16:creationId xmlns:a16="http://schemas.microsoft.com/office/drawing/2014/main" id="{6477471E-F1E2-25A0-C517-06537E5CE9C0}"/>
              </a:ext>
            </a:extLst>
          </p:cNvPr>
          <p:cNvSpPr/>
          <p:nvPr/>
        </p:nvSpPr>
        <p:spPr>
          <a:xfrm>
            <a:off x="8415827" y="3977977"/>
            <a:ext cx="1132365" cy="430384"/>
          </a:xfrm>
          <a:prstGeom prst="roundRect">
            <a:avLst>
              <a:gd name="adj" fmla="val 0"/>
            </a:avLst>
          </a:prstGeom>
          <a:solidFill>
            <a:schemeClr val="accent3">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5" name="Rektangel med rundade hörn 14">
            <a:extLst>
              <a:ext uri="{FF2B5EF4-FFF2-40B4-BE49-F238E27FC236}">
                <a16:creationId xmlns:a16="http://schemas.microsoft.com/office/drawing/2014/main" id="{7C4CFC0A-DD78-7918-EF71-6A68D7EEF86A}"/>
              </a:ext>
            </a:extLst>
          </p:cNvPr>
          <p:cNvSpPr/>
          <p:nvPr/>
        </p:nvSpPr>
        <p:spPr>
          <a:xfrm>
            <a:off x="1508641" y="3423788"/>
            <a:ext cx="1429374" cy="432000"/>
          </a:xfrm>
          <a:prstGeom prst="roundRect">
            <a:avLst>
              <a:gd name="adj" fmla="val 0"/>
            </a:avLst>
          </a:prstGeom>
          <a:solidFill>
            <a:schemeClr val="accent3">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6" name="textruta 15">
            <a:extLst>
              <a:ext uri="{FF2B5EF4-FFF2-40B4-BE49-F238E27FC236}">
                <a16:creationId xmlns:a16="http://schemas.microsoft.com/office/drawing/2014/main" id="{81CA0AC9-FF91-D1F6-75FA-1EE1461B6BA3}"/>
              </a:ext>
            </a:extLst>
          </p:cNvPr>
          <p:cNvSpPr txBox="1"/>
          <p:nvPr/>
        </p:nvSpPr>
        <p:spPr>
          <a:xfrm>
            <a:off x="1488280" y="3452939"/>
            <a:ext cx="147009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Chefsmöte civil beredskap (CCB)</a:t>
            </a:r>
            <a:endParaRPr kumimoji="0" lang="sv-SE" sz="900" b="0" i="0" u="none" strike="sngStrike" kern="1200" cap="none" spc="0" normalizeH="0" baseline="0" noProof="0" dirty="0">
              <a:ln>
                <a:noFill/>
              </a:ln>
              <a:solidFill>
                <a:prstClr val="black"/>
              </a:solidFill>
              <a:effectLst/>
              <a:uLnTx/>
              <a:uFillTx/>
              <a:latin typeface="Helvetica" pitchFamily="2" charset="0"/>
            </a:endParaRPr>
          </a:p>
        </p:txBody>
      </p:sp>
      <p:sp>
        <p:nvSpPr>
          <p:cNvPr id="17" name="Rektangel med rundade hörn 16">
            <a:extLst>
              <a:ext uri="{FF2B5EF4-FFF2-40B4-BE49-F238E27FC236}">
                <a16:creationId xmlns:a16="http://schemas.microsoft.com/office/drawing/2014/main" id="{7388D0C5-8242-B08B-C5CA-E9A8739734BC}"/>
              </a:ext>
            </a:extLst>
          </p:cNvPr>
          <p:cNvSpPr/>
          <p:nvPr/>
        </p:nvSpPr>
        <p:spPr>
          <a:xfrm>
            <a:off x="2555488" y="3963748"/>
            <a:ext cx="1824282" cy="430384"/>
          </a:xfrm>
          <a:prstGeom prst="roundRect">
            <a:avLst>
              <a:gd name="adj" fmla="val 0"/>
            </a:avLst>
          </a:prstGeom>
          <a:solidFill>
            <a:schemeClr val="accent3">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8" name="textruta 17">
            <a:extLst>
              <a:ext uri="{FF2B5EF4-FFF2-40B4-BE49-F238E27FC236}">
                <a16:creationId xmlns:a16="http://schemas.microsoft.com/office/drawing/2014/main" id="{8BE07A46-1312-3831-E507-5057F06AF71B}"/>
              </a:ext>
            </a:extLst>
          </p:cNvPr>
          <p:cNvSpPr txBox="1"/>
          <p:nvPr/>
        </p:nvSpPr>
        <p:spPr>
          <a:xfrm>
            <a:off x="2588651" y="4066075"/>
            <a:ext cx="188029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civil beredskap (FCB)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900" b="0" i="0" u="none" strike="sngStrike" kern="1200" cap="none" spc="0" normalizeH="0" baseline="0" noProof="0" dirty="0">
              <a:ln>
                <a:noFill/>
              </a:ln>
              <a:solidFill>
                <a:prstClr val="black"/>
              </a:solidFill>
              <a:effectLst/>
              <a:uLnTx/>
              <a:uFillTx/>
              <a:latin typeface="Helvetica" pitchFamily="2" charset="0"/>
            </a:endParaRPr>
          </a:p>
        </p:txBody>
      </p:sp>
      <p:sp>
        <p:nvSpPr>
          <p:cNvPr id="19" name="Rektangel med rundade hörn 18">
            <a:extLst>
              <a:ext uri="{FF2B5EF4-FFF2-40B4-BE49-F238E27FC236}">
                <a16:creationId xmlns:a16="http://schemas.microsoft.com/office/drawing/2014/main" id="{A493D7AD-A5D8-F76D-9653-27BF14AA5F3B}"/>
              </a:ext>
            </a:extLst>
          </p:cNvPr>
          <p:cNvSpPr/>
          <p:nvPr/>
        </p:nvSpPr>
        <p:spPr>
          <a:xfrm>
            <a:off x="6489941" y="3981740"/>
            <a:ext cx="1132365" cy="430384"/>
          </a:xfrm>
          <a:prstGeom prst="roundRect">
            <a:avLst>
              <a:gd name="adj" fmla="val 0"/>
            </a:avLst>
          </a:prstGeom>
          <a:solidFill>
            <a:schemeClr val="accent3">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0" name="textruta 19">
            <a:extLst>
              <a:ext uri="{FF2B5EF4-FFF2-40B4-BE49-F238E27FC236}">
                <a16:creationId xmlns:a16="http://schemas.microsoft.com/office/drawing/2014/main" id="{449B55D1-D00D-4536-E388-E3366D7BDCB2}"/>
              </a:ext>
            </a:extLst>
          </p:cNvPr>
          <p:cNvSpPr txBox="1"/>
          <p:nvPr/>
        </p:nvSpPr>
        <p:spPr>
          <a:xfrm>
            <a:off x="6538199" y="4017749"/>
            <a:ext cx="108347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Planeringsgrupp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GO</a:t>
            </a:r>
          </a:p>
        </p:txBody>
      </p:sp>
      <p:sp>
        <p:nvSpPr>
          <p:cNvPr id="22" name="textruta 21">
            <a:extLst>
              <a:ext uri="{FF2B5EF4-FFF2-40B4-BE49-F238E27FC236}">
                <a16:creationId xmlns:a16="http://schemas.microsoft.com/office/drawing/2014/main" id="{3EF61244-566C-F413-45E9-328E8FDEA4DB}"/>
              </a:ext>
            </a:extLst>
          </p:cNvPr>
          <p:cNvSpPr txBox="1"/>
          <p:nvPr/>
        </p:nvSpPr>
        <p:spPr>
          <a:xfrm>
            <a:off x="3652140" y="3456714"/>
            <a:ext cx="1429374"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för försörjningsberedskap</a:t>
            </a:r>
          </a:p>
        </p:txBody>
      </p:sp>
      <p:sp>
        <p:nvSpPr>
          <p:cNvPr id="24" name="Rektangel med rundade hörn 23">
            <a:extLst>
              <a:ext uri="{FF2B5EF4-FFF2-40B4-BE49-F238E27FC236}">
                <a16:creationId xmlns:a16="http://schemas.microsoft.com/office/drawing/2014/main" id="{8A84B39A-9274-91C6-457C-E74ADF29E76B}"/>
              </a:ext>
            </a:extLst>
          </p:cNvPr>
          <p:cNvSpPr/>
          <p:nvPr/>
        </p:nvSpPr>
        <p:spPr>
          <a:xfrm>
            <a:off x="1534757" y="4686409"/>
            <a:ext cx="1046408" cy="405966"/>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5" name="textruta 24">
            <a:extLst>
              <a:ext uri="{FF2B5EF4-FFF2-40B4-BE49-F238E27FC236}">
                <a16:creationId xmlns:a16="http://schemas.microsoft.com/office/drawing/2014/main" id="{0FCA4800-6D3A-0136-D9A7-2053362A2B6D}"/>
              </a:ext>
            </a:extLst>
          </p:cNvPr>
          <p:cNvSpPr txBox="1"/>
          <p:nvPr/>
        </p:nvSpPr>
        <p:spPr>
          <a:xfrm>
            <a:off x="1588491" y="4700806"/>
            <a:ext cx="92521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Signalskydd</a:t>
            </a:r>
          </a:p>
        </p:txBody>
      </p:sp>
      <p:sp>
        <p:nvSpPr>
          <p:cNvPr id="27" name="Rektangel med rundade hörn 26">
            <a:extLst>
              <a:ext uri="{FF2B5EF4-FFF2-40B4-BE49-F238E27FC236}">
                <a16:creationId xmlns:a16="http://schemas.microsoft.com/office/drawing/2014/main" id="{05D384C1-6035-E72C-60D4-909CE87974E8}"/>
              </a:ext>
            </a:extLst>
          </p:cNvPr>
          <p:cNvSpPr/>
          <p:nvPr/>
        </p:nvSpPr>
        <p:spPr>
          <a:xfrm>
            <a:off x="2982241" y="4673399"/>
            <a:ext cx="1259175" cy="4303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Helvetica" pitchFamily="2" charset="0"/>
            </a:endParaRPr>
          </a:p>
        </p:txBody>
      </p:sp>
      <p:sp>
        <p:nvSpPr>
          <p:cNvPr id="28" name="textruta 27">
            <a:extLst>
              <a:ext uri="{FF2B5EF4-FFF2-40B4-BE49-F238E27FC236}">
                <a16:creationId xmlns:a16="http://schemas.microsoft.com/office/drawing/2014/main" id="{D681DDFB-ADC9-B679-0903-FE58D4EA897F}"/>
              </a:ext>
            </a:extLst>
          </p:cNvPr>
          <p:cNvSpPr txBox="1"/>
          <p:nvPr/>
        </p:nvSpPr>
        <p:spPr>
          <a:xfrm>
            <a:off x="3029856" y="4698702"/>
            <a:ext cx="116173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Expertmöte civil beredskap (XCB)</a:t>
            </a:r>
          </a:p>
        </p:txBody>
      </p:sp>
      <p:sp>
        <p:nvSpPr>
          <p:cNvPr id="29" name="Rektangel med rundade hörn 28">
            <a:extLst>
              <a:ext uri="{FF2B5EF4-FFF2-40B4-BE49-F238E27FC236}">
                <a16:creationId xmlns:a16="http://schemas.microsoft.com/office/drawing/2014/main" id="{FE2B40A1-2A07-FD6E-C85D-C482B400969E}"/>
              </a:ext>
            </a:extLst>
          </p:cNvPr>
          <p:cNvSpPr/>
          <p:nvPr/>
        </p:nvSpPr>
        <p:spPr>
          <a:xfrm>
            <a:off x="1540204" y="5196990"/>
            <a:ext cx="1810552" cy="4303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0" name="textruta 29">
            <a:extLst>
              <a:ext uri="{FF2B5EF4-FFF2-40B4-BE49-F238E27FC236}">
                <a16:creationId xmlns:a16="http://schemas.microsoft.com/office/drawing/2014/main" id="{8CAE66BB-6972-827C-7B8E-B6BE2067A191}"/>
              </a:ext>
            </a:extLst>
          </p:cNvPr>
          <p:cNvSpPr txBox="1"/>
          <p:nvPr/>
        </p:nvSpPr>
        <p:spPr>
          <a:xfrm>
            <a:off x="1508641" y="5226475"/>
            <a:ext cx="188161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lokaler och teknik för ledning och samverkan</a:t>
            </a:r>
          </a:p>
        </p:txBody>
      </p:sp>
      <p:sp>
        <p:nvSpPr>
          <p:cNvPr id="31" name="Rektangel med rundade hörn 30">
            <a:extLst>
              <a:ext uri="{FF2B5EF4-FFF2-40B4-BE49-F238E27FC236}">
                <a16:creationId xmlns:a16="http://schemas.microsoft.com/office/drawing/2014/main" id="{9F38715C-E0B1-A87D-77E9-375444D3FFC4}"/>
              </a:ext>
            </a:extLst>
          </p:cNvPr>
          <p:cNvSpPr/>
          <p:nvPr/>
        </p:nvSpPr>
        <p:spPr>
          <a:xfrm>
            <a:off x="9325634" y="4679114"/>
            <a:ext cx="1329876" cy="4303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2" name="textruta 31">
            <a:extLst>
              <a:ext uri="{FF2B5EF4-FFF2-40B4-BE49-F238E27FC236}">
                <a16:creationId xmlns:a16="http://schemas.microsoft.com/office/drawing/2014/main" id="{5E19CE1A-1EB6-986A-BE11-CA97E517E074}"/>
              </a:ext>
            </a:extLst>
          </p:cNvPr>
          <p:cNvSpPr txBox="1"/>
          <p:nvPr/>
        </p:nvSpPr>
        <p:spPr>
          <a:xfrm>
            <a:off x="9325634" y="4714845"/>
            <a:ext cx="132987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Regelbunden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samverkanskonferens</a:t>
            </a:r>
          </a:p>
        </p:txBody>
      </p:sp>
      <p:sp>
        <p:nvSpPr>
          <p:cNvPr id="33" name="Rektangel med rundade hörn 32">
            <a:extLst>
              <a:ext uri="{FF2B5EF4-FFF2-40B4-BE49-F238E27FC236}">
                <a16:creationId xmlns:a16="http://schemas.microsoft.com/office/drawing/2014/main" id="{F212BF7B-E889-4B79-043A-97D358385330}"/>
              </a:ext>
            </a:extLst>
          </p:cNvPr>
          <p:cNvSpPr/>
          <p:nvPr/>
        </p:nvSpPr>
        <p:spPr>
          <a:xfrm>
            <a:off x="8831494" y="5205083"/>
            <a:ext cx="1760305" cy="4303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4" name="textruta 33">
            <a:extLst>
              <a:ext uri="{FF2B5EF4-FFF2-40B4-BE49-F238E27FC236}">
                <a16:creationId xmlns:a16="http://schemas.microsoft.com/office/drawing/2014/main" id="{848B5D0B-DD68-3008-72FA-A14CA8323B18}"/>
              </a:ext>
            </a:extLst>
          </p:cNvPr>
          <p:cNvSpPr txBox="1"/>
          <p:nvPr/>
        </p:nvSpPr>
        <p:spPr>
          <a:xfrm>
            <a:off x="8825585" y="5303568"/>
            <a:ext cx="1760306"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Kommunikatörsforum</a:t>
            </a:r>
          </a:p>
        </p:txBody>
      </p:sp>
      <p:sp>
        <p:nvSpPr>
          <p:cNvPr id="35" name="Rektangel med rundade hörn 31">
            <a:extLst>
              <a:ext uri="{FF2B5EF4-FFF2-40B4-BE49-F238E27FC236}">
                <a16:creationId xmlns:a16="http://schemas.microsoft.com/office/drawing/2014/main" id="{E0C86519-652F-7F3E-8C4F-88DBEB0BE74A}"/>
              </a:ext>
            </a:extLst>
          </p:cNvPr>
          <p:cNvSpPr/>
          <p:nvPr/>
        </p:nvSpPr>
        <p:spPr>
          <a:xfrm>
            <a:off x="7771638" y="4681171"/>
            <a:ext cx="1121360" cy="41120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6" name="textruta 35">
            <a:extLst>
              <a:ext uri="{FF2B5EF4-FFF2-40B4-BE49-F238E27FC236}">
                <a16:creationId xmlns:a16="http://schemas.microsoft.com/office/drawing/2014/main" id="{AB5FFB06-4318-10AF-86CA-D35CEE9B517B}"/>
              </a:ext>
            </a:extLst>
          </p:cNvPr>
          <p:cNvSpPr txBox="1"/>
          <p:nvPr/>
        </p:nvSpPr>
        <p:spPr>
          <a:xfrm>
            <a:off x="7771638" y="4699606"/>
            <a:ext cx="112136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för rapportering</a:t>
            </a:r>
          </a:p>
        </p:txBody>
      </p:sp>
      <p:sp>
        <p:nvSpPr>
          <p:cNvPr id="38" name="Rektangel med rundade hörn 22">
            <a:extLst>
              <a:ext uri="{FF2B5EF4-FFF2-40B4-BE49-F238E27FC236}">
                <a16:creationId xmlns:a16="http://schemas.microsoft.com/office/drawing/2014/main" id="{87D67BD7-2E3A-604C-F7AA-75E43F57DCAD}"/>
              </a:ext>
            </a:extLst>
          </p:cNvPr>
          <p:cNvSpPr/>
          <p:nvPr/>
        </p:nvSpPr>
        <p:spPr>
          <a:xfrm>
            <a:off x="3686848" y="5232769"/>
            <a:ext cx="1349930" cy="4303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9" name="textruta 38">
            <a:extLst>
              <a:ext uri="{FF2B5EF4-FFF2-40B4-BE49-F238E27FC236}">
                <a16:creationId xmlns:a16="http://schemas.microsoft.com/office/drawing/2014/main" id="{5C90561A-6D86-3F26-4E11-9C2CE457D4EC}"/>
              </a:ext>
            </a:extLst>
          </p:cNvPr>
          <p:cNvSpPr txBox="1"/>
          <p:nvPr/>
        </p:nvSpPr>
        <p:spPr>
          <a:xfrm>
            <a:off x="3647353" y="5262790"/>
            <a:ext cx="144151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för försörjningsberedskap</a:t>
            </a:r>
          </a:p>
        </p:txBody>
      </p:sp>
      <p:sp>
        <p:nvSpPr>
          <p:cNvPr id="43" name="textruta 42">
            <a:extLst>
              <a:ext uri="{FF2B5EF4-FFF2-40B4-BE49-F238E27FC236}">
                <a16:creationId xmlns:a16="http://schemas.microsoft.com/office/drawing/2014/main" id="{10065396-DB43-581D-F0C2-859B00CFB7D2}"/>
              </a:ext>
            </a:extLst>
          </p:cNvPr>
          <p:cNvSpPr txBox="1"/>
          <p:nvPr/>
        </p:nvSpPr>
        <p:spPr>
          <a:xfrm>
            <a:off x="8414936" y="4000669"/>
            <a:ext cx="1135086" cy="369332"/>
          </a:xfrm>
          <a:prstGeom prst="rect">
            <a:avLst/>
          </a:prstGeom>
          <a:noFill/>
        </p:spPr>
        <p:txBody>
          <a:bodyPr wrap="square">
            <a:spAutoFit/>
          </a:bodyPr>
          <a:lstStyle/>
          <a:p>
            <a:pPr algn="ctr"/>
            <a:r>
              <a:rPr lang="sv-SE" sz="900" dirty="0">
                <a:latin typeface="Helvetica" pitchFamily="2" charset="0"/>
              </a:rPr>
              <a:t>Beredskapsforum för chefsjurister</a:t>
            </a:r>
          </a:p>
        </p:txBody>
      </p:sp>
      <p:pic>
        <p:nvPicPr>
          <p:cNvPr id="47" name="Bild 46">
            <a:extLst>
              <a:ext uri="{FF2B5EF4-FFF2-40B4-BE49-F238E27FC236}">
                <a16:creationId xmlns:a16="http://schemas.microsoft.com/office/drawing/2014/main" id="{36636CFC-5529-2736-BCBA-FE5CAFFF574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97462" y="5986614"/>
            <a:ext cx="4860000" cy="74768"/>
          </a:xfrm>
          <a:prstGeom prst="rect">
            <a:avLst/>
          </a:prstGeom>
        </p:spPr>
      </p:pic>
      <p:sp>
        <p:nvSpPr>
          <p:cNvPr id="48" name="textruta 47">
            <a:extLst>
              <a:ext uri="{FF2B5EF4-FFF2-40B4-BE49-F238E27FC236}">
                <a16:creationId xmlns:a16="http://schemas.microsoft.com/office/drawing/2014/main" id="{6630B287-6EDA-153A-B4F6-58290A31EA08}"/>
              </a:ext>
            </a:extLst>
          </p:cNvPr>
          <p:cNvSpPr txBox="1"/>
          <p:nvPr/>
        </p:nvSpPr>
        <p:spPr>
          <a:xfrm>
            <a:off x="1941019" y="5888704"/>
            <a:ext cx="175175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Ordinarie samverkan</a:t>
            </a:r>
          </a:p>
        </p:txBody>
      </p:sp>
      <p:sp>
        <p:nvSpPr>
          <p:cNvPr id="49" name="textruta 48">
            <a:extLst>
              <a:ext uri="{FF2B5EF4-FFF2-40B4-BE49-F238E27FC236}">
                <a16:creationId xmlns:a16="http://schemas.microsoft.com/office/drawing/2014/main" id="{94E37A88-8C35-56E0-CFD9-A6DF15DA5E04}"/>
              </a:ext>
            </a:extLst>
          </p:cNvPr>
          <p:cNvSpPr txBox="1"/>
          <p:nvPr/>
        </p:nvSpPr>
        <p:spPr>
          <a:xfrm>
            <a:off x="8601792" y="5888704"/>
            <a:ext cx="146783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Stärkt samverkan</a:t>
            </a:r>
          </a:p>
        </p:txBody>
      </p:sp>
      <p:pic>
        <p:nvPicPr>
          <p:cNvPr id="45" name="Bild 44">
            <a:extLst>
              <a:ext uri="{FF2B5EF4-FFF2-40B4-BE49-F238E27FC236}">
                <a16:creationId xmlns:a16="http://schemas.microsoft.com/office/drawing/2014/main" id="{843D3D02-04AF-3B65-742A-24982EB1F31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011590" y="5932318"/>
            <a:ext cx="180005" cy="180005"/>
          </a:xfrm>
          <a:prstGeom prst="rect">
            <a:avLst/>
          </a:prstGeom>
        </p:spPr>
      </p:pic>
    </p:spTree>
    <p:extLst>
      <p:ext uri="{BB962C8B-B14F-4D97-AF65-F5344CB8AC3E}">
        <p14:creationId xmlns:p14="http://schemas.microsoft.com/office/powerpoint/2010/main" val="411772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100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D0DBA-852F-7132-DB72-5CCB3C9858BF}"/>
            </a:ext>
          </a:extLst>
        </p:cNvPr>
        <p:cNvGrpSpPr/>
        <p:nvPr/>
      </p:nvGrpSpPr>
      <p:grpSpPr>
        <a:xfrm>
          <a:off x="0" y="0"/>
          <a:ext cx="0" cy="0"/>
          <a:chOff x="0" y="0"/>
          <a:chExt cx="0" cy="0"/>
        </a:xfrm>
      </p:grpSpPr>
      <p:sp>
        <p:nvSpPr>
          <p:cNvPr id="5" name="Rubrik 1">
            <a:extLst>
              <a:ext uri="{FF2B5EF4-FFF2-40B4-BE49-F238E27FC236}">
                <a16:creationId xmlns:a16="http://schemas.microsoft.com/office/drawing/2014/main" id="{AF787F1A-E3B5-AB0C-61B0-697A4290C1CE}"/>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Modell för inriktning och samordning på central nivå</a:t>
            </a:r>
            <a:endParaRPr lang="sv-SE" sz="2800" dirty="0"/>
          </a:p>
        </p:txBody>
      </p:sp>
      <p:sp>
        <p:nvSpPr>
          <p:cNvPr id="46" name="Rektangel 45">
            <a:extLst>
              <a:ext uri="{FF2B5EF4-FFF2-40B4-BE49-F238E27FC236}">
                <a16:creationId xmlns:a16="http://schemas.microsoft.com/office/drawing/2014/main" id="{0CE56032-184C-2210-61C8-3B47910771F4}"/>
              </a:ext>
            </a:extLst>
          </p:cNvPr>
          <p:cNvSpPr/>
          <p:nvPr/>
        </p:nvSpPr>
        <p:spPr>
          <a:xfrm>
            <a:off x="4585467" y="1488653"/>
            <a:ext cx="3036204" cy="530095"/>
          </a:xfrm>
          <a:prstGeom prst="rect">
            <a:avLst/>
          </a:prstGeom>
          <a:solidFill>
            <a:srgbClr val="D0D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2" name="Rektangel 111">
            <a:extLst>
              <a:ext uri="{FF2B5EF4-FFF2-40B4-BE49-F238E27FC236}">
                <a16:creationId xmlns:a16="http://schemas.microsoft.com/office/drawing/2014/main" id="{93850A48-1D2F-B38D-786B-0F1A9CCBE27C}"/>
              </a:ext>
            </a:extLst>
          </p:cNvPr>
          <p:cNvSpPr/>
          <p:nvPr/>
        </p:nvSpPr>
        <p:spPr>
          <a:xfrm>
            <a:off x="1424861" y="4576446"/>
            <a:ext cx="9334606" cy="1152029"/>
          </a:xfrm>
          <a:prstGeom prst="rect">
            <a:avLst/>
          </a:prstGeom>
          <a:solidFill>
            <a:srgbClr val="0B23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6" name="Rektangel 105">
            <a:extLst>
              <a:ext uri="{FF2B5EF4-FFF2-40B4-BE49-F238E27FC236}">
                <a16:creationId xmlns:a16="http://schemas.microsoft.com/office/drawing/2014/main" id="{F3EC300A-2F21-6247-E846-E3D340CBEF77}"/>
              </a:ext>
            </a:extLst>
          </p:cNvPr>
          <p:cNvSpPr/>
          <p:nvPr/>
        </p:nvSpPr>
        <p:spPr>
          <a:xfrm>
            <a:off x="1424861" y="2132887"/>
            <a:ext cx="9340268" cy="1117161"/>
          </a:xfrm>
          <a:prstGeom prst="rect">
            <a:avLst/>
          </a:prstGeom>
          <a:solidFill>
            <a:srgbClr val="6D7B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8" name="Rektangel 107">
            <a:extLst>
              <a:ext uri="{FF2B5EF4-FFF2-40B4-BE49-F238E27FC236}">
                <a16:creationId xmlns:a16="http://schemas.microsoft.com/office/drawing/2014/main" id="{05FE2023-9639-01ED-6A3E-4D67CA9FA448}"/>
              </a:ext>
            </a:extLst>
          </p:cNvPr>
          <p:cNvSpPr/>
          <p:nvPr/>
        </p:nvSpPr>
        <p:spPr>
          <a:xfrm>
            <a:off x="1424861" y="3339317"/>
            <a:ext cx="9334606" cy="1152029"/>
          </a:xfrm>
          <a:prstGeom prst="rect">
            <a:avLst/>
          </a:prstGeom>
          <a:solidFill>
            <a:srgbClr val="3C4F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med rundade hörn 10">
            <a:extLst>
              <a:ext uri="{FF2B5EF4-FFF2-40B4-BE49-F238E27FC236}">
                <a16:creationId xmlns:a16="http://schemas.microsoft.com/office/drawing/2014/main" id="{B2F7B948-630B-7040-7BC2-9B6F995BEE9F}"/>
              </a:ext>
            </a:extLst>
          </p:cNvPr>
          <p:cNvSpPr/>
          <p:nvPr/>
        </p:nvSpPr>
        <p:spPr>
          <a:xfrm>
            <a:off x="8764246" y="2718800"/>
            <a:ext cx="1874902" cy="430384"/>
          </a:xfrm>
          <a:prstGeom prst="roundRect">
            <a:avLst>
              <a:gd name="adj" fmla="val 0"/>
            </a:avLst>
          </a:prstGeom>
          <a:solidFill>
            <a:schemeClr val="accent3">
              <a:lumMod val="20000"/>
              <a:lumOff val="8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2" name="textruta 81">
            <a:extLst>
              <a:ext uri="{FF2B5EF4-FFF2-40B4-BE49-F238E27FC236}">
                <a16:creationId xmlns:a16="http://schemas.microsoft.com/office/drawing/2014/main" id="{A62E1813-663C-3448-B16B-47DD6A9D5A17}"/>
              </a:ext>
            </a:extLst>
          </p:cNvPr>
          <p:cNvSpPr txBox="1"/>
          <p:nvPr/>
        </p:nvSpPr>
        <p:spPr>
          <a:xfrm>
            <a:off x="4798296" y="2491760"/>
            <a:ext cx="248818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Civilt beredskapsråd</a:t>
            </a:r>
          </a:p>
        </p:txBody>
      </p:sp>
      <p:sp>
        <p:nvSpPr>
          <p:cNvPr id="41" name="Rektangel med rundade hörn 22">
            <a:extLst>
              <a:ext uri="{FF2B5EF4-FFF2-40B4-BE49-F238E27FC236}">
                <a16:creationId xmlns:a16="http://schemas.microsoft.com/office/drawing/2014/main" id="{E58B954A-3A20-D18D-5EA1-A1D4A1268D3D}"/>
              </a:ext>
            </a:extLst>
          </p:cNvPr>
          <p:cNvSpPr/>
          <p:nvPr/>
        </p:nvSpPr>
        <p:spPr>
          <a:xfrm>
            <a:off x="6269113" y="5232769"/>
            <a:ext cx="1600507" cy="430384"/>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3" name="textruta 82">
            <a:extLst>
              <a:ext uri="{FF2B5EF4-FFF2-40B4-BE49-F238E27FC236}">
                <a16:creationId xmlns:a16="http://schemas.microsoft.com/office/drawing/2014/main" id="{8F429976-65A2-0DD4-70EC-A985A676A1B8}"/>
              </a:ext>
            </a:extLst>
          </p:cNvPr>
          <p:cNvSpPr txBox="1"/>
          <p:nvPr/>
        </p:nvSpPr>
        <p:spPr>
          <a:xfrm>
            <a:off x="5159774" y="2292733"/>
            <a:ext cx="17652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Myndighetschefsnivå</a:t>
            </a:r>
          </a:p>
        </p:txBody>
      </p:sp>
      <p:sp>
        <p:nvSpPr>
          <p:cNvPr id="84" name="textruta 83">
            <a:extLst>
              <a:ext uri="{FF2B5EF4-FFF2-40B4-BE49-F238E27FC236}">
                <a16:creationId xmlns:a16="http://schemas.microsoft.com/office/drawing/2014/main" id="{84A69992-BF78-2714-977F-0C30C31C0377}"/>
              </a:ext>
            </a:extLst>
          </p:cNvPr>
          <p:cNvSpPr txBox="1"/>
          <p:nvPr/>
        </p:nvSpPr>
        <p:spPr>
          <a:xfrm>
            <a:off x="5287624" y="3648652"/>
            <a:ext cx="147989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Chefsforum</a:t>
            </a:r>
          </a:p>
        </p:txBody>
      </p:sp>
      <p:sp>
        <p:nvSpPr>
          <p:cNvPr id="85" name="textruta 84">
            <a:extLst>
              <a:ext uri="{FF2B5EF4-FFF2-40B4-BE49-F238E27FC236}">
                <a16:creationId xmlns:a16="http://schemas.microsoft.com/office/drawing/2014/main" id="{A19EBC95-9E2D-B2AD-1D03-5F108C0EA741}"/>
              </a:ext>
            </a:extLst>
          </p:cNvPr>
          <p:cNvSpPr txBox="1"/>
          <p:nvPr/>
        </p:nvSpPr>
        <p:spPr>
          <a:xfrm>
            <a:off x="5395463" y="3449566"/>
            <a:ext cx="129715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Inriktande nivå</a:t>
            </a:r>
          </a:p>
        </p:txBody>
      </p:sp>
      <p:sp>
        <p:nvSpPr>
          <p:cNvPr id="86" name="textruta 85">
            <a:extLst>
              <a:ext uri="{FF2B5EF4-FFF2-40B4-BE49-F238E27FC236}">
                <a16:creationId xmlns:a16="http://schemas.microsoft.com/office/drawing/2014/main" id="{6B79F0A4-B967-D0DD-A90F-FAD146BAE04B}"/>
              </a:ext>
            </a:extLst>
          </p:cNvPr>
          <p:cNvSpPr txBox="1"/>
          <p:nvPr/>
        </p:nvSpPr>
        <p:spPr>
          <a:xfrm>
            <a:off x="4498518" y="4900241"/>
            <a:ext cx="3195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Arbetsgrupper och nätverk</a:t>
            </a:r>
          </a:p>
        </p:txBody>
      </p:sp>
      <p:sp>
        <p:nvSpPr>
          <p:cNvPr id="23" name="Rektangel med rundade hörn 22">
            <a:extLst>
              <a:ext uri="{FF2B5EF4-FFF2-40B4-BE49-F238E27FC236}">
                <a16:creationId xmlns:a16="http://schemas.microsoft.com/office/drawing/2014/main" id="{A44B918C-7660-2FA6-19A4-B4D61517D235}"/>
              </a:ext>
            </a:extLst>
          </p:cNvPr>
          <p:cNvSpPr/>
          <p:nvPr/>
        </p:nvSpPr>
        <p:spPr>
          <a:xfrm>
            <a:off x="3657481" y="3423788"/>
            <a:ext cx="1429374" cy="432000"/>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 name="Rektangel med rundade hörn 7">
            <a:extLst>
              <a:ext uri="{FF2B5EF4-FFF2-40B4-BE49-F238E27FC236}">
                <a16:creationId xmlns:a16="http://schemas.microsoft.com/office/drawing/2014/main" id="{67D34FB4-739F-C4CA-4E50-31850FA5C422}"/>
              </a:ext>
            </a:extLst>
          </p:cNvPr>
          <p:cNvSpPr/>
          <p:nvPr/>
        </p:nvSpPr>
        <p:spPr>
          <a:xfrm>
            <a:off x="1547724" y="2241270"/>
            <a:ext cx="1302724" cy="430384"/>
          </a:xfrm>
          <a:prstGeom prst="roundRect">
            <a:avLst>
              <a:gd name="adj" fmla="val 0"/>
            </a:avLst>
          </a:prstGeom>
          <a:solidFill>
            <a:schemeClr val="accent3">
              <a:lumMod val="20000"/>
              <a:lumOff val="8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1" name="Rektangel med rundade hörn 20">
            <a:extLst>
              <a:ext uri="{FF2B5EF4-FFF2-40B4-BE49-F238E27FC236}">
                <a16:creationId xmlns:a16="http://schemas.microsoft.com/office/drawing/2014/main" id="{0E48F814-C480-98EB-9715-676E7CC37FD7}"/>
              </a:ext>
            </a:extLst>
          </p:cNvPr>
          <p:cNvSpPr/>
          <p:nvPr/>
        </p:nvSpPr>
        <p:spPr>
          <a:xfrm>
            <a:off x="7119572" y="3423534"/>
            <a:ext cx="1132365" cy="430384"/>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7" name="textruta 86">
            <a:extLst>
              <a:ext uri="{FF2B5EF4-FFF2-40B4-BE49-F238E27FC236}">
                <a16:creationId xmlns:a16="http://schemas.microsoft.com/office/drawing/2014/main" id="{4FE7E0A2-A687-AB0F-4278-A4BEFE60A8F1}"/>
              </a:ext>
            </a:extLst>
          </p:cNvPr>
          <p:cNvSpPr txBox="1"/>
          <p:nvPr/>
        </p:nvSpPr>
        <p:spPr>
          <a:xfrm>
            <a:off x="5310778" y="4721853"/>
            <a:ext cx="16049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Samordnande nivå</a:t>
            </a:r>
          </a:p>
        </p:txBody>
      </p:sp>
      <p:sp>
        <p:nvSpPr>
          <p:cNvPr id="97" name="textruta 96">
            <a:extLst>
              <a:ext uri="{FF2B5EF4-FFF2-40B4-BE49-F238E27FC236}">
                <a16:creationId xmlns:a16="http://schemas.microsoft.com/office/drawing/2014/main" id="{135935A2-C3BF-8BD9-0F34-F7313663FB9A}"/>
              </a:ext>
            </a:extLst>
          </p:cNvPr>
          <p:cNvSpPr txBox="1"/>
          <p:nvPr/>
        </p:nvSpPr>
        <p:spPr>
          <a:xfrm>
            <a:off x="5582433" y="1616592"/>
            <a:ext cx="104227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Regeringen</a:t>
            </a:r>
          </a:p>
        </p:txBody>
      </p:sp>
      <p:pic>
        <p:nvPicPr>
          <p:cNvPr id="98" name="PIL-kort">
            <a:extLst>
              <a:ext uri="{FF2B5EF4-FFF2-40B4-BE49-F238E27FC236}">
                <a16:creationId xmlns:a16="http://schemas.microsoft.com/office/drawing/2014/main" id="{36400FDB-E9F3-1702-3934-4F7A0AE61D9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1874641"/>
            <a:ext cx="151999" cy="425598"/>
          </a:xfrm>
          <a:prstGeom prst="rect">
            <a:avLst/>
          </a:prstGeom>
        </p:spPr>
      </p:pic>
      <p:pic>
        <p:nvPicPr>
          <p:cNvPr id="99" name="PIL-kort">
            <a:extLst>
              <a:ext uri="{FF2B5EF4-FFF2-40B4-BE49-F238E27FC236}">
                <a16:creationId xmlns:a16="http://schemas.microsoft.com/office/drawing/2014/main" id="{1AA710B8-E33F-553F-2FD2-20670726FF6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3066359"/>
            <a:ext cx="151999" cy="425598"/>
          </a:xfrm>
          <a:prstGeom prst="rect">
            <a:avLst/>
          </a:prstGeom>
        </p:spPr>
      </p:pic>
      <p:pic>
        <p:nvPicPr>
          <p:cNvPr id="100" name="PIL-kort">
            <a:extLst>
              <a:ext uri="{FF2B5EF4-FFF2-40B4-BE49-F238E27FC236}">
                <a16:creationId xmlns:a16="http://schemas.microsoft.com/office/drawing/2014/main" id="{7273F31D-B6A6-72B4-C249-E3CFFCBA4F6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4392988"/>
            <a:ext cx="151999" cy="425598"/>
          </a:xfrm>
          <a:prstGeom prst="rect">
            <a:avLst/>
          </a:prstGeom>
        </p:spPr>
      </p:pic>
      <p:sp>
        <p:nvSpPr>
          <p:cNvPr id="3" name="Rektangel med rundade hörn 2">
            <a:extLst>
              <a:ext uri="{FF2B5EF4-FFF2-40B4-BE49-F238E27FC236}">
                <a16:creationId xmlns:a16="http://schemas.microsoft.com/office/drawing/2014/main" id="{5861DB83-3670-BC81-A51E-65B439581C04}"/>
              </a:ext>
            </a:extLst>
          </p:cNvPr>
          <p:cNvSpPr/>
          <p:nvPr/>
        </p:nvSpPr>
        <p:spPr>
          <a:xfrm>
            <a:off x="7333112" y="2282981"/>
            <a:ext cx="1302724" cy="430384"/>
          </a:xfrm>
          <a:prstGeom prst="roundRect">
            <a:avLst>
              <a:gd name="adj" fmla="val 0"/>
            </a:avLst>
          </a:prstGeom>
          <a:solidFill>
            <a:schemeClr val="accent3">
              <a:lumMod val="20000"/>
              <a:lumOff val="8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6" name="Rektangel med rundade hörn 5">
            <a:extLst>
              <a:ext uri="{FF2B5EF4-FFF2-40B4-BE49-F238E27FC236}">
                <a16:creationId xmlns:a16="http://schemas.microsoft.com/office/drawing/2014/main" id="{BD1E730B-913A-B4D6-26BF-854ED2AB3914}"/>
              </a:ext>
            </a:extLst>
          </p:cNvPr>
          <p:cNvSpPr/>
          <p:nvPr/>
        </p:nvSpPr>
        <p:spPr>
          <a:xfrm>
            <a:off x="3002942" y="2750309"/>
            <a:ext cx="1642860" cy="430384"/>
          </a:xfrm>
          <a:prstGeom prst="roundRect">
            <a:avLst>
              <a:gd name="adj" fmla="val 0"/>
            </a:avLst>
          </a:prstGeom>
          <a:solidFill>
            <a:schemeClr val="accent3">
              <a:lumMod val="20000"/>
              <a:lumOff val="8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7" name="textruta 6">
            <a:extLst>
              <a:ext uri="{FF2B5EF4-FFF2-40B4-BE49-F238E27FC236}">
                <a16:creationId xmlns:a16="http://schemas.microsoft.com/office/drawing/2014/main" id="{98CFA69A-3709-DB89-0413-B38766D7F50A}"/>
              </a:ext>
            </a:extLst>
          </p:cNvPr>
          <p:cNvSpPr txBox="1"/>
          <p:nvPr/>
        </p:nvSpPr>
        <p:spPr>
          <a:xfrm>
            <a:off x="3099920" y="2790899"/>
            <a:ext cx="1442198"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Samverkanskonferenser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för myndighetschefer</a:t>
            </a:r>
          </a:p>
        </p:txBody>
      </p:sp>
      <p:sp>
        <p:nvSpPr>
          <p:cNvPr id="12" name="textruta 11">
            <a:extLst>
              <a:ext uri="{FF2B5EF4-FFF2-40B4-BE49-F238E27FC236}">
                <a16:creationId xmlns:a16="http://schemas.microsoft.com/office/drawing/2014/main" id="{25E33EB9-357D-4188-134A-AE91CCE5D6C8}"/>
              </a:ext>
            </a:extLst>
          </p:cNvPr>
          <p:cNvSpPr txBox="1"/>
          <p:nvPr/>
        </p:nvSpPr>
        <p:spPr>
          <a:xfrm>
            <a:off x="7119572" y="3456714"/>
            <a:ext cx="113236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operativa chefer</a:t>
            </a:r>
          </a:p>
        </p:txBody>
      </p:sp>
      <p:sp>
        <p:nvSpPr>
          <p:cNvPr id="13" name="Rektangel med rundade hörn 12">
            <a:extLst>
              <a:ext uri="{FF2B5EF4-FFF2-40B4-BE49-F238E27FC236}">
                <a16:creationId xmlns:a16="http://schemas.microsoft.com/office/drawing/2014/main" id="{5BFE4FD4-635C-17D3-DD82-D01B51B86E1C}"/>
              </a:ext>
            </a:extLst>
          </p:cNvPr>
          <p:cNvSpPr/>
          <p:nvPr/>
        </p:nvSpPr>
        <p:spPr>
          <a:xfrm>
            <a:off x="9097242" y="3420589"/>
            <a:ext cx="1478124" cy="430384"/>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4" name="textruta 13">
            <a:extLst>
              <a:ext uri="{FF2B5EF4-FFF2-40B4-BE49-F238E27FC236}">
                <a16:creationId xmlns:a16="http://schemas.microsoft.com/office/drawing/2014/main" id="{581065E4-6C6D-240C-16BC-D79C3D3ED2EC}"/>
              </a:ext>
            </a:extLst>
          </p:cNvPr>
          <p:cNvSpPr txBox="1"/>
          <p:nvPr/>
        </p:nvSpPr>
        <p:spPr>
          <a:xfrm>
            <a:off x="9117125" y="3445924"/>
            <a:ext cx="1461894"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kommunikationschefer</a:t>
            </a:r>
          </a:p>
        </p:txBody>
      </p:sp>
      <p:sp>
        <p:nvSpPr>
          <p:cNvPr id="44" name="Rektangel med rundade hörn 43">
            <a:extLst>
              <a:ext uri="{FF2B5EF4-FFF2-40B4-BE49-F238E27FC236}">
                <a16:creationId xmlns:a16="http://schemas.microsoft.com/office/drawing/2014/main" id="{5E1B852C-2ED1-ABE5-9041-8F1F3906A4B8}"/>
              </a:ext>
            </a:extLst>
          </p:cNvPr>
          <p:cNvSpPr/>
          <p:nvPr/>
        </p:nvSpPr>
        <p:spPr>
          <a:xfrm>
            <a:off x="8415827" y="3977977"/>
            <a:ext cx="1132365" cy="430384"/>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5" name="Rektangel med rundade hörn 14">
            <a:extLst>
              <a:ext uri="{FF2B5EF4-FFF2-40B4-BE49-F238E27FC236}">
                <a16:creationId xmlns:a16="http://schemas.microsoft.com/office/drawing/2014/main" id="{47852062-1408-AD71-3281-E1845E848D4C}"/>
              </a:ext>
            </a:extLst>
          </p:cNvPr>
          <p:cNvSpPr/>
          <p:nvPr/>
        </p:nvSpPr>
        <p:spPr>
          <a:xfrm>
            <a:off x="1508641" y="3423788"/>
            <a:ext cx="1429374" cy="432000"/>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6" name="textruta 15">
            <a:extLst>
              <a:ext uri="{FF2B5EF4-FFF2-40B4-BE49-F238E27FC236}">
                <a16:creationId xmlns:a16="http://schemas.microsoft.com/office/drawing/2014/main" id="{7AB74BF8-2D32-1966-D95B-40C557DB7BA7}"/>
              </a:ext>
            </a:extLst>
          </p:cNvPr>
          <p:cNvSpPr txBox="1"/>
          <p:nvPr/>
        </p:nvSpPr>
        <p:spPr>
          <a:xfrm>
            <a:off x="1488280" y="3452939"/>
            <a:ext cx="147009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Chefsmöte civil beredskap (CCB)</a:t>
            </a:r>
            <a:endParaRPr kumimoji="0" lang="sv-SE" sz="900" b="0" i="0" u="none" strike="sngStrike" kern="1200" cap="none" spc="0" normalizeH="0" baseline="0" noProof="0" dirty="0">
              <a:ln>
                <a:noFill/>
              </a:ln>
              <a:solidFill>
                <a:prstClr val="black"/>
              </a:solidFill>
              <a:effectLst/>
              <a:uLnTx/>
              <a:uFillTx/>
              <a:latin typeface="Helvetica" pitchFamily="2" charset="0"/>
            </a:endParaRPr>
          </a:p>
        </p:txBody>
      </p:sp>
      <p:sp>
        <p:nvSpPr>
          <p:cNvPr id="17" name="Rektangel med rundade hörn 16">
            <a:extLst>
              <a:ext uri="{FF2B5EF4-FFF2-40B4-BE49-F238E27FC236}">
                <a16:creationId xmlns:a16="http://schemas.microsoft.com/office/drawing/2014/main" id="{1EC8B131-BBC0-E64B-5233-050CD12EDA44}"/>
              </a:ext>
            </a:extLst>
          </p:cNvPr>
          <p:cNvSpPr/>
          <p:nvPr/>
        </p:nvSpPr>
        <p:spPr>
          <a:xfrm>
            <a:off x="2555488" y="3963748"/>
            <a:ext cx="1824282" cy="430384"/>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8" name="textruta 17">
            <a:extLst>
              <a:ext uri="{FF2B5EF4-FFF2-40B4-BE49-F238E27FC236}">
                <a16:creationId xmlns:a16="http://schemas.microsoft.com/office/drawing/2014/main" id="{301240EE-EA15-E602-6FDB-8FC9A0020AAA}"/>
              </a:ext>
            </a:extLst>
          </p:cNvPr>
          <p:cNvSpPr txBox="1"/>
          <p:nvPr/>
        </p:nvSpPr>
        <p:spPr>
          <a:xfrm>
            <a:off x="2588651" y="4066075"/>
            <a:ext cx="188029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Forum civil beredskap (FCB)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900" b="0" i="0" u="none" strike="sngStrike" kern="1200" cap="none" spc="0" normalizeH="0" baseline="0" noProof="0" dirty="0">
              <a:ln>
                <a:noFill/>
              </a:ln>
              <a:solidFill>
                <a:prstClr val="black"/>
              </a:solidFill>
              <a:effectLst/>
              <a:uLnTx/>
              <a:uFillTx/>
              <a:latin typeface="Helvetica" pitchFamily="2" charset="0"/>
            </a:endParaRPr>
          </a:p>
        </p:txBody>
      </p:sp>
      <p:sp>
        <p:nvSpPr>
          <p:cNvPr id="19" name="Rektangel med rundade hörn 18">
            <a:extLst>
              <a:ext uri="{FF2B5EF4-FFF2-40B4-BE49-F238E27FC236}">
                <a16:creationId xmlns:a16="http://schemas.microsoft.com/office/drawing/2014/main" id="{5D326884-83AB-E37A-191B-B198171F87D5}"/>
              </a:ext>
            </a:extLst>
          </p:cNvPr>
          <p:cNvSpPr/>
          <p:nvPr/>
        </p:nvSpPr>
        <p:spPr>
          <a:xfrm>
            <a:off x="6489941" y="3981740"/>
            <a:ext cx="1132365" cy="430384"/>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0" name="textruta 19">
            <a:extLst>
              <a:ext uri="{FF2B5EF4-FFF2-40B4-BE49-F238E27FC236}">
                <a16:creationId xmlns:a16="http://schemas.microsoft.com/office/drawing/2014/main" id="{DD202332-CC54-D477-34D5-20C0625159CE}"/>
              </a:ext>
            </a:extLst>
          </p:cNvPr>
          <p:cNvSpPr txBox="1"/>
          <p:nvPr/>
        </p:nvSpPr>
        <p:spPr>
          <a:xfrm>
            <a:off x="6538199" y="4017749"/>
            <a:ext cx="108347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Planeringsgrupp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GO</a:t>
            </a:r>
          </a:p>
        </p:txBody>
      </p:sp>
      <p:sp>
        <p:nvSpPr>
          <p:cNvPr id="24" name="Rektangel med rundade hörn 23">
            <a:extLst>
              <a:ext uri="{FF2B5EF4-FFF2-40B4-BE49-F238E27FC236}">
                <a16:creationId xmlns:a16="http://schemas.microsoft.com/office/drawing/2014/main" id="{3C89025F-ED74-2913-A3CB-2DD95373D15C}"/>
              </a:ext>
            </a:extLst>
          </p:cNvPr>
          <p:cNvSpPr/>
          <p:nvPr/>
        </p:nvSpPr>
        <p:spPr>
          <a:xfrm>
            <a:off x="1534757" y="4686409"/>
            <a:ext cx="1046408" cy="405966"/>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7" name="Rektangel med rundade hörn 26">
            <a:extLst>
              <a:ext uri="{FF2B5EF4-FFF2-40B4-BE49-F238E27FC236}">
                <a16:creationId xmlns:a16="http://schemas.microsoft.com/office/drawing/2014/main" id="{9727A934-D45C-DFB6-93C6-19806E03A547}"/>
              </a:ext>
            </a:extLst>
          </p:cNvPr>
          <p:cNvSpPr/>
          <p:nvPr/>
        </p:nvSpPr>
        <p:spPr>
          <a:xfrm>
            <a:off x="2982241" y="4673399"/>
            <a:ext cx="1259175" cy="430384"/>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Helvetica" pitchFamily="2" charset="0"/>
            </a:endParaRPr>
          </a:p>
        </p:txBody>
      </p:sp>
      <p:sp>
        <p:nvSpPr>
          <p:cNvPr id="29" name="Rektangel med rundade hörn 28">
            <a:extLst>
              <a:ext uri="{FF2B5EF4-FFF2-40B4-BE49-F238E27FC236}">
                <a16:creationId xmlns:a16="http://schemas.microsoft.com/office/drawing/2014/main" id="{F1EC2BEE-C71C-F003-0494-3B2BC0C5AEF1}"/>
              </a:ext>
            </a:extLst>
          </p:cNvPr>
          <p:cNvSpPr/>
          <p:nvPr/>
        </p:nvSpPr>
        <p:spPr>
          <a:xfrm>
            <a:off x="1540204" y="5196990"/>
            <a:ext cx="1810552" cy="430384"/>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1" name="Rektangel med rundade hörn 30">
            <a:extLst>
              <a:ext uri="{FF2B5EF4-FFF2-40B4-BE49-F238E27FC236}">
                <a16:creationId xmlns:a16="http://schemas.microsoft.com/office/drawing/2014/main" id="{94467D9D-19C5-1A0F-FE68-A03B68A945BF}"/>
              </a:ext>
            </a:extLst>
          </p:cNvPr>
          <p:cNvSpPr/>
          <p:nvPr/>
        </p:nvSpPr>
        <p:spPr>
          <a:xfrm>
            <a:off x="9325634" y="4679114"/>
            <a:ext cx="1329876" cy="430384"/>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2" name="textruta 31">
            <a:extLst>
              <a:ext uri="{FF2B5EF4-FFF2-40B4-BE49-F238E27FC236}">
                <a16:creationId xmlns:a16="http://schemas.microsoft.com/office/drawing/2014/main" id="{14AA9B1C-37D3-4FD8-1E8C-1CEEBC9442DD}"/>
              </a:ext>
            </a:extLst>
          </p:cNvPr>
          <p:cNvSpPr txBox="1"/>
          <p:nvPr/>
        </p:nvSpPr>
        <p:spPr>
          <a:xfrm>
            <a:off x="9325634" y="4714845"/>
            <a:ext cx="132987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Regelbunden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samverkanskonferens</a:t>
            </a:r>
          </a:p>
        </p:txBody>
      </p:sp>
      <p:sp>
        <p:nvSpPr>
          <p:cNvPr id="33" name="Rektangel med rundade hörn 32">
            <a:extLst>
              <a:ext uri="{FF2B5EF4-FFF2-40B4-BE49-F238E27FC236}">
                <a16:creationId xmlns:a16="http://schemas.microsoft.com/office/drawing/2014/main" id="{0EB78B52-54C8-2DFB-7FF7-8970D68121D3}"/>
              </a:ext>
            </a:extLst>
          </p:cNvPr>
          <p:cNvSpPr/>
          <p:nvPr/>
        </p:nvSpPr>
        <p:spPr>
          <a:xfrm>
            <a:off x="8831494" y="5205083"/>
            <a:ext cx="1760305" cy="430384"/>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4" name="textruta 33">
            <a:extLst>
              <a:ext uri="{FF2B5EF4-FFF2-40B4-BE49-F238E27FC236}">
                <a16:creationId xmlns:a16="http://schemas.microsoft.com/office/drawing/2014/main" id="{080F1A1A-25E7-302B-38BB-34B461870AF4}"/>
              </a:ext>
            </a:extLst>
          </p:cNvPr>
          <p:cNvSpPr txBox="1"/>
          <p:nvPr/>
        </p:nvSpPr>
        <p:spPr>
          <a:xfrm>
            <a:off x="8825585" y="5303568"/>
            <a:ext cx="1760306"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Kommunikatörsforum</a:t>
            </a:r>
          </a:p>
        </p:txBody>
      </p:sp>
      <p:sp>
        <p:nvSpPr>
          <p:cNvPr id="35" name="Rektangel med rundade hörn 31">
            <a:extLst>
              <a:ext uri="{FF2B5EF4-FFF2-40B4-BE49-F238E27FC236}">
                <a16:creationId xmlns:a16="http://schemas.microsoft.com/office/drawing/2014/main" id="{D8CACC73-B628-8E10-D683-2D91214F5CF7}"/>
              </a:ext>
            </a:extLst>
          </p:cNvPr>
          <p:cNvSpPr/>
          <p:nvPr/>
        </p:nvSpPr>
        <p:spPr>
          <a:xfrm>
            <a:off x="7771638" y="4681171"/>
            <a:ext cx="1121360" cy="411204"/>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38" name="Rektangel med rundade hörn 22">
            <a:extLst>
              <a:ext uri="{FF2B5EF4-FFF2-40B4-BE49-F238E27FC236}">
                <a16:creationId xmlns:a16="http://schemas.microsoft.com/office/drawing/2014/main" id="{417AB2A6-B77E-3F93-AE0E-40C0B5071438}"/>
              </a:ext>
            </a:extLst>
          </p:cNvPr>
          <p:cNvSpPr/>
          <p:nvPr/>
        </p:nvSpPr>
        <p:spPr>
          <a:xfrm>
            <a:off x="3686848" y="5232769"/>
            <a:ext cx="1349930" cy="430384"/>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 name="Rektangel med rundade hörn 8">
            <a:extLst>
              <a:ext uri="{FF2B5EF4-FFF2-40B4-BE49-F238E27FC236}">
                <a16:creationId xmlns:a16="http://schemas.microsoft.com/office/drawing/2014/main" id="{D249B1E8-D501-BA30-D0F8-690A42F36BF7}"/>
              </a:ext>
            </a:extLst>
          </p:cNvPr>
          <p:cNvSpPr/>
          <p:nvPr/>
        </p:nvSpPr>
        <p:spPr>
          <a:xfrm>
            <a:off x="8883087" y="2201669"/>
            <a:ext cx="1684510" cy="430384"/>
          </a:xfrm>
          <a:prstGeom prst="roundRect">
            <a:avLst>
              <a:gd name="adj" fmla="val 0"/>
            </a:avLst>
          </a:prstGeom>
          <a:solidFill>
            <a:schemeClr val="accent3">
              <a:lumMod val="20000"/>
              <a:lumOff val="8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26" name="textruta 25">
            <a:extLst>
              <a:ext uri="{FF2B5EF4-FFF2-40B4-BE49-F238E27FC236}">
                <a16:creationId xmlns:a16="http://schemas.microsoft.com/office/drawing/2014/main" id="{2E906711-4257-1776-16B1-1F0B45755003}"/>
              </a:ext>
            </a:extLst>
          </p:cNvPr>
          <p:cNvSpPr txBox="1"/>
          <p:nvPr/>
        </p:nvSpPr>
        <p:spPr>
          <a:xfrm>
            <a:off x="8905572" y="2236760"/>
            <a:ext cx="164286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prstClr val="black"/>
                </a:solidFill>
                <a:effectLst/>
                <a:uLnTx/>
                <a:uFillTx/>
                <a:latin typeface="Helvetica" pitchFamily="2" charset="0"/>
              </a:rPr>
              <a:t>Civilt beredskapsråd </a:t>
            </a:r>
            <a:r>
              <a:rPr kumimoji="0" lang="sv-SE" sz="900" b="0" i="0" u="none" strike="noStrike" kern="1200" cap="none" spc="0" normalizeH="0" baseline="0" noProof="0" dirty="0" err="1">
                <a:ln>
                  <a:noFill/>
                </a:ln>
                <a:solidFill>
                  <a:prstClr val="black"/>
                </a:solidFill>
                <a:effectLst/>
                <a:uLnTx/>
                <a:uFillTx/>
                <a:latin typeface="Helvetica" pitchFamily="2" charset="0"/>
              </a:rPr>
              <a:t>situationsanpassat</a:t>
            </a:r>
            <a:r>
              <a:rPr kumimoji="0" lang="sv-SE" sz="900" b="0" i="0" u="none" strike="noStrike" kern="1200" cap="none" spc="0" normalizeH="0" baseline="0" noProof="0" dirty="0">
                <a:ln>
                  <a:noFill/>
                </a:ln>
                <a:solidFill>
                  <a:prstClr val="black"/>
                </a:solidFill>
                <a:effectLst/>
                <a:uLnTx/>
                <a:uFillTx/>
                <a:latin typeface="Helvetica" pitchFamily="2" charset="0"/>
              </a:rPr>
              <a:t> format</a:t>
            </a:r>
          </a:p>
        </p:txBody>
      </p:sp>
      <p:sp>
        <p:nvSpPr>
          <p:cNvPr id="37" name="Rektangel med rundade hörn 36">
            <a:extLst>
              <a:ext uri="{FF2B5EF4-FFF2-40B4-BE49-F238E27FC236}">
                <a16:creationId xmlns:a16="http://schemas.microsoft.com/office/drawing/2014/main" id="{EF924CA2-DA02-6B84-38AB-4489BA1AAC2C}"/>
              </a:ext>
            </a:extLst>
          </p:cNvPr>
          <p:cNvSpPr/>
          <p:nvPr/>
        </p:nvSpPr>
        <p:spPr>
          <a:xfrm>
            <a:off x="3211926" y="2244068"/>
            <a:ext cx="1302724" cy="430384"/>
          </a:xfrm>
          <a:prstGeom prst="roundRect">
            <a:avLst>
              <a:gd name="adj" fmla="val 0"/>
            </a:avLst>
          </a:prstGeom>
          <a:solidFill>
            <a:schemeClr val="accent3">
              <a:lumMod val="20000"/>
              <a:lumOff val="8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42" name="textruta 41">
            <a:extLst>
              <a:ext uri="{FF2B5EF4-FFF2-40B4-BE49-F238E27FC236}">
                <a16:creationId xmlns:a16="http://schemas.microsoft.com/office/drawing/2014/main" id="{A7094A81-10D9-F658-BA11-7B3E4B2D38AE}"/>
              </a:ext>
            </a:extLst>
          </p:cNvPr>
          <p:cNvSpPr txBox="1"/>
          <p:nvPr/>
        </p:nvSpPr>
        <p:spPr>
          <a:xfrm>
            <a:off x="9151387" y="1557744"/>
            <a:ext cx="160808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err="1">
                <a:ln>
                  <a:noFill/>
                </a:ln>
                <a:solidFill>
                  <a:prstClr val="black"/>
                </a:solidFill>
                <a:effectLst/>
                <a:uLnTx/>
                <a:uFillTx/>
                <a:latin typeface="Helvetica" pitchFamily="2" charset="0"/>
              </a:rPr>
              <a:t>Situationsanpassat</a:t>
            </a:r>
            <a:endParaRPr kumimoji="0" lang="sv-SE" sz="1200" b="1" i="0" u="none" strike="noStrike" kern="1200" cap="none" spc="0" normalizeH="0" baseline="0" noProof="0" dirty="0">
              <a:ln>
                <a:noFill/>
              </a:ln>
              <a:solidFill>
                <a:prstClr val="black"/>
              </a:solidFill>
              <a:effectLst/>
              <a:uLnTx/>
              <a:uFillTx/>
              <a:latin typeface="Helvetica"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 Olika deltagare</a:t>
            </a:r>
          </a:p>
        </p:txBody>
      </p:sp>
      <p:pic>
        <p:nvPicPr>
          <p:cNvPr id="47" name="Bild 46">
            <a:extLst>
              <a:ext uri="{FF2B5EF4-FFF2-40B4-BE49-F238E27FC236}">
                <a16:creationId xmlns:a16="http://schemas.microsoft.com/office/drawing/2014/main" id="{0E1CC7EE-0F3C-D9B2-EDF7-5F1BB013305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97462" y="5986614"/>
            <a:ext cx="4860000" cy="74768"/>
          </a:xfrm>
          <a:prstGeom prst="rect">
            <a:avLst/>
          </a:prstGeom>
        </p:spPr>
      </p:pic>
      <p:sp>
        <p:nvSpPr>
          <p:cNvPr id="48" name="textruta 47">
            <a:extLst>
              <a:ext uri="{FF2B5EF4-FFF2-40B4-BE49-F238E27FC236}">
                <a16:creationId xmlns:a16="http://schemas.microsoft.com/office/drawing/2014/main" id="{3BD4FF8C-A5AA-5C7C-A830-D6D22B2E94F3}"/>
              </a:ext>
            </a:extLst>
          </p:cNvPr>
          <p:cNvSpPr txBox="1"/>
          <p:nvPr/>
        </p:nvSpPr>
        <p:spPr>
          <a:xfrm>
            <a:off x="1941019" y="5888704"/>
            <a:ext cx="175175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Ordinarie samverkan</a:t>
            </a:r>
          </a:p>
        </p:txBody>
      </p:sp>
      <p:sp>
        <p:nvSpPr>
          <p:cNvPr id="49" name="textruta 48">
            <a:extLst>
              <a:ext uri="{FF2B5EF4-FFF2-40B4-BE49-F238E27FC236}">
                <a16:creationId xmlns:a16="http://schemas.microsoft.com/office/drawing/2014/main" id="{6AC60BE1-CA62-4F78-E5CA-EEC0AF73D4C9}"/>
              </a:ext>
            </a:extLst>
          </p:cNvPr>
          <p:cNvSpPr txBox="1"/>
          <p:nvPr/>
        </p:nvSpPr>
        <p:spPr>
          <a:xfrm>
            <a:off x="8601792" y="5888704"/>
            <a:ext cx="146783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Stärkt samverkan</a:t>
            </a:r>
          </a:p>
        </p:txBody>
      </p:sp>
      <p:pic>
        <p:nvPicPr>
          <p:cNvPr id="45" name="Bild 44">
            <a:extLst>
              <a:ext uri="{FF2B5EF4-FFF2-40B4-BE49-F238E27FC236}">
                <a16:creationId xmlns:a16="http://schemas.microsoft.com/office/drawing/2014/main" id="{C2FF1875-F5FE-7526-0C66-1CE64A2F96E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034328" y="5938575"/>
            <a:ext cx="180005" cy="180005"/>
          </a:xfrm>
          <a:prstGeom prst="rect">
            <a:avLst/>
          </a:prstGeom>
        </p:spPr>
      </p:pic>
    </p:spTree>
    <p:extLst>
      <p:ext uri="{BB962C8B-B14F-4D97-AF65-F5344CB8AC3E}">
        <p14:creationId xmlns:p14="http://schemas.microsoft.com/office/powerpoint/2010/main" val="17764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100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56886-799E-F5E7-39BD-7EAEB7D7FF5B}"/>
            </a:ext>
          </a:extLst>
        </p:cNvPr>
        <p:cNvGrpSpPr/>
        <p:nvPr/>
      </p:nvGrpSpPr>
      <p:grpSpPr>
        <a:xfrm>
          <a:off x="0" y="0"/>
          <a:ext cx="0" cy="0"/>
          <a:chOff x="0" y="0"/>
          <a:chExt cx="0" cy="0"/>
        </a:xfrm>
      </p:grpSpPr>
      <p:sp>
        <p:nvSpPr>
          <p:cNvPr id="158" name="Rektangel 157">
            <a:extLst>
              <a:ext uri="{FF2B5EF4-FFF2-40B4-BE49-F238E27FC236}">
                <a16:creationId xmlns:a16="http://schemas.microsoft.com/office/drawing/2014/main" id="{47DDD384-6D0C-60EB-155D-C79DA20457D3}"/>
              </a:ext>
            </a:extLst>
          </p:cNvPr>
          <p:cNvSpPr/>
          <p:nvPr/>
        </p:nvSpPr>
        <p:spPr>
          <a:xfrm>
            <a:off x="2677663" y="4582881"/>
            <a:ext cx="6756264" cy="1152029"/>
          </a:xfrm>
          <a:prstGeom prst="rect">
            <a:avLst/>
          </a:prstGeom>
          <a:solidFill>
            <a:srgbClr val="0B23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9" name="Rektangel 158">
            <a:extLst>
              <a:ext uri="{FF2B5EF4-FFF2-40B4-BE49-F238E27FC236}">
                <a16:creationId xmlns:a16="http://schemas.microsoft.com/office/drawing/2014/main" id="{2A89AB1B-84E5-9987-BB7E-2F8FDEAB58C1}"/>
              </a:ext>
            </a:extLst>
          </p:cNvPr>
          <p:cNvSpPr/>
          <p:nvPr/>
        </p:nvSpPr>
        <p:spPr>
          <a:xfrm>
            <a:off x="2677717" y="2139322"/>
            <a:ext cx="6756266" cy="1117161"/>
          </a:xfrm>
          <a:prstGeom prst="rect">
            <a:avLst/>
          </a:prstGeom>
          <a:solidFill>
            <a:srgbClr val="6D7B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7" name="Rektangel 166">
            <a:extLst>
              <a:ext uri="{FF2B5EF4-FFF2-40B4-BE49-F238E27FC236}">
                <a16:creationId xmlns:a16="http://schemas.microsoft.com/office/drawing/2014/main" id="{8CE27E5C-1BF5-727B-87EE-4E5EE7DE6B37}"/>
              </a:ext>
            </a:extLst>
          </p:cNvPr>
          <p:cNvSpPr/>
          <p:nvPr/>
        </p:nvSpPr>
        <p:spPr>
          <a:xfrm>
            <a:off x="2677663" y="1488653"/>
            <a:ext cx="6756263" cy="530095"/>
          </a:xfrm>
          <a:prstGeom prst="rect">
            <a:avLst/>
          </a:prstGeom>
          <a:solidFill>
            <a:srgbClr val="D0D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0" name="Rektangel 159">
            <a:extLst>
              <a:ext uri="{FF2B5EF4-FFF2-40B4-BE49-F238E27FC236}">
                <a16:creationId xmlns:a16="http://schemas.microsoft.com/office/drawing/2014/main" id="{96B5D420-7293-DFFF-E6A1-517E6249209A}"/>
              </a:ext>
            </a:extLst>
          </p:cNvPr>
          <p:cNvSpPr/>
          <p:nvPr/>
        </p:nvSpPr>
        <p:spPr>
          <a:xfrm>
            <a:off x="2677664" y="3345752"/>
            <a:ext cx="6756264" cy="1152029"/>
          </a:xfrm>
          <a:prstGeom prst="rect">
            <a:avLst/>
          </a:prstGeom>
          <a:solidFill>
            <a:srgbClr val="3C4F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3" name="textruta 82">
            <a:extLst>
              <a:ext uri="{FF2B5EF4-FFF2-40B4-BE49-F238E27FC236}">
                <a16:creationId xmlns:a16="http://schemas.microsoft.com/office/drawing/2014/main" id="{5406AE8A-F95F-44D6-1182-6E8D17DFB820}"/>
              </a:ext>
            </a:extLst>
          </p:cNvPr>
          <p:cNvSpPr txBox="1"/>
          <p:nvPr/>
        </p:nvSpPr>
        <p:spPr>
          <a:xfrm>
            <a:off x="5217267" y="2257369"/>
            <a:ext cx="17652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Myndighetschefsnivå</a:t>
            </a:r>
          </a:p>
        </p:txBody>
      </p:sp>
      <p:sp>
        <p:nvSpPr>
          <p:cNvPr id="84" name="textruta 83">
            <a:extLst>
              <a:ext uri="{FF2B5EF4-FFF2-40B4-BE49-F238E27FC236}">
                <a16:creationId xmlns:a16="http://schemas.microsoft.com/office/drawing/2014/main" id="{98708469-8B9C-3923-685C-CD769478E37C}"/>
              </a:ext>
            </a:extLst>
          </p:cNvPr>
          <p:cNvSpPr txBox="1"/>
          <p:nvPr/>
        </p:nvSpPr>
        <p:spPr>
          <a:xfrm>
            <a:off x="5450119" y="3475459"/>
            <a:ext cx="129715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Inriktande nivå</a:t>
            </a:r>
          </a:p>
        </p:txBody>
      </p:sp>
      <p:sp>
        <p:nvSpPr>
          <p:cNvPr id="85" name="textruta 84">
            <a:extLst>
              <a:ext uri="{FF2B5EF4-FFF2-40B4-BE49-F238E27FC236}">
                <a16:creationId xmlns:a16="http://schemas.microsoft.com/office/drawing/2014/main" id="{DF92A507-75D7-B0F8-F4F1-C702B8ED4F24}"/>
              </a:ext>
            </a:extLst>
          </p:cNvPr>
          <p:cNvSpPr txBox="1"/>
          <p:nvPr/>
        </p:nvSpPr>
        <p:spPr>
          <a:xfrm>
            <a:off x="5298346" y="4709264"/>
            <a:ext cx="16049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Samordnande nivå</a:t>
            </a:r>
          </a:p>
        </p:txBody>
      </p:sp>
      <p:sp>
        <p:nvSpPr>
          <p:cNvPr id="87" name="textruta 86">
            <a:extLst>
              <a:ext uri="{FF2B5EF4-FFF2-40B4-BE49-F238E27FC236}">
                <a16:creationId xmlns:a16="http://schemas.microsoft.com/office/drawing/2014/main" id="{8ECC5AA2-760C-D200-0FF6-C08329FD8D52}"/>
              </a:ext>
            </a:extLst>
          </p:cNvPr>
          <p:cNvSpPr txBox="1"/>
          <p:nvPr/>
        </p:nvSpPr>
        <p:spPr>
          <a:xfrm>
            <a:off x="5582433" y="1612766"/>
            <a:ext cx="104227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Regeringen</a:t>
            </a:r>
          </a:p>
        </p:txBody>
      </p:sp>
      <p:pic>
        <p:nvPicPr>
          <p:cNvPr id="88" name="PIL-kort">
            <a:extLst>
              <a:ext uri="{FF2B5EF4-FFF2-40B4-BE49-F238E27FC236}">
                <a16:creationId xmlns:a16="http://schemas.microsoft.com/office/drawing/2014/main" id="{8F4F3174-DE70-A94F-A236-AAFF5B1AF17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1870815"/>
            <a:ext cx="151999" cy="425598"/>
          </a:xfrm>
          <a:prstGeom prst="rect">
            <a:avLst/>
          </a:prstGeom>
        </p:spPr>
      </p:pic>
      <p:pic>
        <p:nvPicPr>
          <p:cNvPr id="89" name="PIL-kort">
            <a:extLst>
              <a:ext uri="{FF2B5EF4-FFF2-40B4-BE49-F238E27FC236}">
                <a16:creationId xmlns:a16="http://schemas.microsoft.com/office/drawing/2014/main" id="{403D3299-E6BA-4037-EA9E-A0E5DFD689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3087267"/>
            <a:ext cx="151999" cy="425598"/>
          </a:xfrm>
          <a:prstGeom prst="rect">
            <a:avLst/>
          </a:prstGeom>
        </p:spPr>
      </p:pic>
      <p:pic>
        <p:nvPicPr>
          <p:cNvPr id="90" name="PIL-kort">
            <a:extLst>
              <a:ext uri="{FF2B5EF4-FFF2-40B4-BE49-F238E27FC236}">
                <a16:creationId xmlns:a16="http://schemas.microsoft.com/office/drawing/2014/main" id="{E5C928F5-CB3D-4A68-7FD4-C3579799585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27570" y="4325787"/>
            <a:ext cx="151999" cy="425598"/>
          </a:xfrm>
          <a:prstGeom prst="rect">
            <a:avLst/>
          </a:prstGeom>
        </p:spPr>
      </p:pic>
      <p:sp>
        <p:nvSpPr>
          <p:cNvPr id="91" name="Rektangel med rundade hörn 90">
            <a:extLst>
              <a:ext uri="{FF2B5EF4-FFF2-40B4-BE49-F238E27FC236}">
                <a16:creationId xmlns:a16="http://schemas.microsoft.com/office/drawing/2014/main" id="{33E2AF0E-C61A-7FB7-3C78-E60F89585D08}"/>
              </a:ext>
            </a:extLst>
          </p:cNvPr>
          <p:cNvSpPr/>
          <p:nvPr/>
        </p:nvSpPr>
        <p:spPr>
          <a:xfrm>
            <a:off x="5036317" y="2589894"/>
            <a:ext cx="1168628" cy="330584"/>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2" name="textruta 91">
            <a:extLst>
              <a:ext uri="{FF2B5EF4-FFF2-40B4-BE49-F238E27FC236}">
                <a16:creationId xmlns:a16="http://schemas.microsoft.com/office/drawing/2014/main" id="{DA351E81-78FB-16A4-8F61-A057B244339C}"/>
              </a:ext>
            </a:extLst>
          </p:cNvPr>
          <p:cNvSpPr txBox="1"/>
          <p:nvPr/>
        </p:nvSpPr>
        <p:spPr>
          <a:xfrm>
            <a:off x="5020592" y="2639770"/>
            <a:ext cx="1200078"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err="1">
                <a:ln>
                  <a:noFill/>
                </a:ln>
                <a:solidFill>
                  <a:prstClr val="black"/>
                </a:solidFill>
                <a:effectLst/>
                <a:uLnTx/>
                <a:uFillTx/>
                <a:latin typeface="Helvetica" pitchFamily="2" charset="0"/>
              </a:rPr>
              <a:t>Samverkansforum</a:t>
            </a:r>
            <a:endParaRPr kumimoji="0" lang="sv-SE" sz="900" b="1" i="0" u="none" strike="noStrike" kern="1200" cap="none" spc="0" normalizeH="0" baseline="0" noProof="0" dirty="0">
              <a:ln>
                <a:noFill/>
              </a:ln>
              <a:solidFill>
                <a:prstClr val="black"/>
              </a:solidFill>
              <a:effectLst/>
              <a:uLnTx/>
              <a:uFillTx/>
              <a:latin typeface="Helvetica" pitchFamily="2" charset="0"/>
            </a:endParaRPr>
          </a:p>
        </p:txBody>
      </p:sp>
      <p:sp>
        <p:nvSpPr>
          <p:cNvPr id="93" name="Rektangel med rundade hörn 92">
            <a:extLst>
              <a:ext uri="{FF2B5EF4-FFF2-40B4-BE49-F238E27FC236}">
                <a16:creationId xmlns:a16="http://schemas.microsoft.com/office/drawing/2014/main" id="{5A8D11E4-C470-709B-1F21-6A022D31B452}"/>
              </a:ext>
            </a:extLst>
          </p:cNvPr>
          <p:cNvSpPr/>
          <p:nvPr/>
        </p:nvSpPr>
        <p:spPr>
          <a:xfrm>
            <a:off x="5036316" y="3831392"/>
            <a:ext cx="1168628" cy="330584"/>
          </a:xfrm>
          <a:prstGeom prst="roundRect">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4" name="textruta 93">
            <a:extLst>
              <a:ext uri="{FF2B5EF4-FFF2-40B4-BE49-F238E27FC236}">
                <a16:creationId xmlns:a16="http://schemas.microsoft.com/office/drawing/2014/main" id="{00817359-586A-2CCC-85B1-5FF5CEA40EA5}"/>
              </a:ext>
            </a:extLst>
          </p:cNvPr>
          <p:cNvSpPr txBox="1"/>
          <p:nvPr/>
        </p:nvSpPr>
        <p:spPr>
          <a:xfrm>
            <a:off x="5020591" y="3881268"/>
            <a:ext cx="1200078"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err="1">
                <a:ln>
                  <a:noFill/>
                </a:ln>
                <a:solidFill>
                  <a:prstClr val="black"/>
                </a:solidFill>
                <a:effectLst/>
                <a:uLnTx/>
                <a:uFillTx/>
                <a:latin typeface="Helvetica" pitchFamily="2" charset="0"/>
              </a:rPr>
              <a:t>Samverkansforum</a:t>
            </a:r>
            <a:endParaRPr kumimoji="0" lang="sv-SE" sz="900" b="1" i="0" u="none" strike="noStrike" kern="1200" cap="none" spc="0" normalizeH="0" baseline="0" noProof="0" dirty="0">
              <a:ln>
                <a:noFill/>
              </a:ln>
              <a:solidFill>
                <a:prstClr val="black"/>
              </a:solidFill>
              <a:effectLst/>
              <a:uLnTx/>
              <a:uFillTx/>
              <a:latin typeface="Helvetica" pitchFamily="2" charset="0"/>
            </a:endParaRPr>
          </a:p>
        </p:txBody>
      </p:sp>
      <p:sp>
        <p:nvSpPr>
          <p:cNvPr id="95" name="Rektangel med rundade hörn 94">
            <a:extLst>
              <a:ext uri="{FF2B5EF4-FFF2-40B4-BE49-F238E27FC236}">
                <a16:creationId xmlns:a16="http://schemas.microsoft.com/office/drawing/2014/main" id="{E3A981FD-1906-7CE6-2A61-FD2491758044}"/>
              </a:ext>
            </a:extLst>
          </p:cNvPr>
          <p:cNvSpPr/>
          <p:nvPr/>
        </p:nvSpPr>
        <p:spPr>
          <a:xfrm>
            <a:off x="5020591" y="5080018"/>
            <a:ext cx="1168628" cy="3305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6" name="textruta 95">
            <a:extLst>
              <a:ext uri="{FF2B5EF4-FFF2-40B4-BE49-F238E27FC236}">
                <a16:creationId xmlns:a16="http://schemas.microsoft.com/office/drawing/2014/main" id="{FF0BFE4A-7DE0-5B2D-0793-01FC7BE0DFF8}"/>
              </a:ext>
            </a:extLst>
          </p:cNvPr>
          <p:cNvSpPr txBox="1"/>
          <p:nvPr/>
        </p:nvSpPr>
        <p:spPr>
          <a:xfrm>
            <a:off x="5004866" y="5129894"/>
            <a:ext cx="1200078"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err="1">
                <a:ln>
                  <a:noFill/>
                </a:ln>
                <a:solidFill>
                  <a:prstClr val="black"/>
                </a:solidFill>
                <a:effectLst/>
                <a:uLnTx/>
                <a:uFillTx/>
                <a:latin typeface="Helvetica" pitchFamily="2" charset="0"/>
              </a:rPr>
              <a:t>Samverkansforum</a:t>
            </a:r>
            <a:endParaRPr kumimoji="0" lang="sv-SE" sz="900" b="1" i="0" u="none" strike="noStrike" kern="1200" cap="none" spc="0" normalizeH="0" baseline="0" noProof="0" dirty="0">
              <a:ln>
                <a:noFill/>
              </a:ln>
              <a:solidFill>
                <a:prstClr val="black"/>
              </a:solidFill>
              <a:effectLst/>
              <a:uLnTx/>
              <a:uFillTx/>
              <a:latin typeface="Helvetica" pitchFamily="2" charset="0"/>
            </a:endParaRPr>
          </a:p>
        </p:txBody>
      </p:sp>
      <p:sp>
        <p:nvSpPr>
          <p:cNvPr id="97" name="Rektangel med rundade hörn 96">
            <a:extLst>
              <a:ext uri="{FF2B5EF4-FFF2-40B4-BE49-F238E27FC236}">
                <a16:creationId xmlns:a16="http://schemas.microsoft.com/office/drawing/2014/main" id="{72605E75-A554-EC5B-C28A-F7D1027362B1}"/>
              </a:ext>
            </a:extLst>
          </p:cNvPr>
          <p:cNvSpPr/>
          <p:nvPr/>
        </p:nvSpPr>
        <p:spPr>
          <a:xfrm>
            <a:off x="3501867" y="2589894"/>
            <a:ext cx="839226" cy="330584"/>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8" name="textruta 97">
            <a:extLst>
              <a:ext uri="{FF2B5EF4-FFF2-40B4-BE49-F238E27FC236}">
                <a16:creationId xmlns:a16="http://schemas.microsoft.com/office/drawing/2014/main" id="{04D0CC1B-C860-06FF-0176-5BFF084AEF6D}"/>
              </a:ext>
            </a:extLst>
          </p:cNvPr>
          <p:cNvSpPr txBox="1"/>
          <p:nvPr/>
        </p:nvSpPr>
        <p:spPr>
          <a:xfrm>
            <a:off x="3538766" y="2639770"/>
            <a:ext cx="74938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a:ln>
                  <a:noFill/>
                </a:ln>
                <a:solidFill>
                  <a:prstClr val="black"/>
                </a:solidFill>
                <a:effectLst/>
                <a:uLnTx/>
                <a:uFillTx/>
                <a:latin typeface="Helvetica" pitchFamily="2" charset="0"/>
              </a:rPr>
              <a:t>Beredning</a:t>
            </a:r>
          </a:p>
        </p:txBody>
      </p:sp>
      <p:sp>
        <p:nvSpPr>
          <p:cNvPr id="99" name="Rektangel med rundade hörn 98">
            <a:extLst>
              <a:ext uri="{FF2B5EF4-FFF2-40B4-BE49-F238E27FC236}">
                <a16:creationId xmlns:a16="http://schemas.microsoft.com/office/drawing/2014/main" id="{D89138E1-31B8-96DA-50C7-C2E96F75A3EC}"/>
              </a:ext>
            </a:extLst>
          </p:cNvPr>
          <p:cNvSpPr/>
          <p:nvPr/>
        </p:nvSpPr>
        <p:spPr>
          <a:xfrm>
            <a:off x="6855496" y="2589894"/>
            <a:ext cx="1794217" cy="330584"/>
          </a:xfrm>
          <a:prstGeom prst="roundRect">
            <a:avLst>
              <a:gd name="adj"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00" name="textruta 99">
            <a:extLst>
              <a:ext uri="{FF2B5EF4-FFF2-40B4-BE49-F238E27FC236}">
                <a16:creationId xmlns:a16="http://schemas.microsoft.com/office/drawing/2014/main" id="{2E86D83C-9468-C499-DF95-94AE2080A53F}"/>
              </a:ext>
            </a:extLst>
          </p:cNvPr>
          <p:cNvSpPr txBox="1"/>
          <p:nvPr/>
        </p:nvSpPr>
        <p:spPr>
          <a:xfrm>
            <a:off x="6845503" y="2639770"/>
            <a:ext cx="182855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a:ln>
                  <a:noFill/>
                </a:ln>
                <a:solidFill>
                  <a:prstClr val="black"/>
                </a:solidFill>
                <a:effectLst/>
                <a:uLnTx/>
                <a:uFillTx/>
                <a:latin typeface="Helvetica" pitchFamily="2" charset="0"/>
              </a:rPr>
              <a:t>Kommunikation och Åtgärder</a:t>
            </a:r>
          </a:p>
        </p:txBody>
      </p:sp>
      <p:sp>
        <p:nvSpPr>
          <p:cNvPr id="101" name="Rektangel med rundade hörn 100">
            <a:extLst>
              <a:ext uri="{FF2B5EF4-FFF2-40B4-BE49-F238E27FC236}">
                <a16:creationId xmlns:a16="http://schemas.microsoft.com/office/drawing/2014/main" id="{70CC6B45-AD04-2862-0ADB-46F6905577D9}"/>
              </a:ext>
            </a:extLst>
          </p:cNvPr>
          <p:cNvSpPr/>
          <p:nvPr/>
        </p:nvSpPr>
        <p:spPr>
          <a:xfrm>
            <a:off x="3492719" y="3831392"/>
            <a:ext cx="839226" cy="330584"/>
          </a:xfrm>
          <a:prstGeom prst="roundRect">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02" name="textruta 101">
            <a:extLst>
              <a:ext uri="{FF2B5EF4-FFF2-40B4-BE49-F238E27FC236}">
                <a16:creationId xmlns:a16="http://schemas.microsoft.com/office/drawing/2014/main" id="{F1484ED9-01ED-BD5E-4B42-80C31751AB35}"/>
              </a:ext>
            </a:extLst>
          </p:cNvPr>
          <p:cNvSpPr txBox="1"/>
          <p:nvPr/>
        </p:nvSpPr>
        <p:spPr>
          <a:xfrm>
            <a:off x="3529618" y="3881268"/>
            <a:ext cx="74938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a:ln>
                  <a:noFill/>
                </a:ln>
                <a:solidFill>
                  <a:prstClr val="black"/>
                </a:solidFill>
                <a:effectLst/>
                <a:uLnTx/>
                <a:uFillTx/>
                <a:latin typeface="Helvetica" pitchFamily="2" charset="0"/>
              </a:rPr>
              <a:t>Beredning</a:t>
            </a:r>
          </a:p>
        </p:txBody>
      </p:sp>
      <p:sp>
        <p:nvSpPr>
          <p:cNvPr id="103" name="Rektangel med rundade hörn 102">
            <a:extLst>
              <a:ext uri="{FF2B5EF4-FFF2-40B4-BE49-F238E27FC236}">
                <a16:creationId xmlns:a16="http://schemas.microsoft.com/office/drawing/2014/main" id="{A3BE0204-2197-E6C9-0628-6513308D17D5}"/>
              </a:ext>
            </a:extLst>
          </p:cNvPr>
          <p:cNvSpPr/>
          <p:nvPr/>
        </p:nvSpPr>
        <p:spPr>
          <a:xfrm>
            <a:off x="6855496" y="3831392"/>
            <a:ext cx="1794217" cy="330584"/>
          </a:xfrm>
          <a:prstGeom prst="roundRect">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04" name="textruta 103">
            <a:extLst>
              <a:ext uri="{FF2B5EF4-FFF2-40B4-BE49-F238E27FC236}">
                <a16:creationId xmlns:a16="http://schemas.microsoft.com/office/drawing/2014/main" id="{0C4E4B10-5F9F-0B9D-161C-45A2DAE8455D}"/>
              </a:ext>
            </a:extLst>
          </p:cNvPr>
          <p:cNvSpPr txBox="1"/>
          <p:nvPr/>
        </p:nvSpPr>
        <p:spPr>
          <a:xfrm>
            <a:off x="6836355" y="3881268"/>
            <a:ext cx="182855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a:ln>
                  <a:noFill/>
                </a:ln>
                <a:solidFill>
                  <a:prstClr val="black"/>
                </a:solidFill>
                <a:effectLst/>
                <a:uLnTx/>
                <a:uFillTx/>
                <a:latin typeface="Helvetica" pitchFamily="2" charset="0"/>
              </a:rPr>
              <a:t>Kommunikation och Åtgärder</a:t>
            </a:r>
          </a:p>
        </p:txBody>
      </p:sp>
      <p:sp>
        <p:nvSpPr>
          <p:cNvPr id="105" name="Rektangel med rundade hörn 104">
            <a:extLst>
              <a:ext uri="{FF2B5EF4-FFF2-40B4-BE49-F238E27FC236}">
                <a16:creationId xmlns:a16="http://schemas.microsoft.com/office/drawing/2014/main" id="{77C1938F-FB2D-B198-B9CE-824DE0BD38F9}"/>
              </a:ext>
            </a:extLst>
          </p:cNvPr>
          <p:cNvSpPr/>
          <p:nvPr/>
        </p:nvSpPr>
        <p:spPr>
          <a:xfrm>
            <a:off x="3486142" y="5080018"/>
            <a:ext cx="839226" cy="330584"/>
          </a:xfrm>
          <a:prstGeom prst="roundRect">
            <a:avLst>
              <a:gd name="adj" fmla="val 180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06" name="textruta 105">
            <a:extLst>
              <a:ext uri="{FF2B5EF4-FFF2-40B4-BE49-F238E27FC236}">
                <a16:creationId xmlns:a16="http://schemas.microsoft.com/office/drawing/2014/main" id="{CA851ECC-15F4-3D5C-65E5-90A8391F3D8D}"/>
              </a:ext>
            </a:extLst>
          </p:cNvPr>
          <p:cNvSpPr txBox="1"/>
          <p:nvPr/>
        </p:nvSpPr>
        <p:spPr>
          <a:xfrm>
            <a:off x="3523041" y="5129894"/>
            <a:ext cx="74938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a:ln>
                  <a:noFill/>
                </a:ln>
                <a:solidFill>
                  <a:prstClr val="black"/>
                </a:solidFill>
                <a:effectLst/>
                <a:uLnTx/>
                <a:uFillTx/>
                <a:latin typeface="Helvetica" pitchFamily="2" charset="0"/>
              </a:rPr>
              <a:t>Beredning</a:t>
            </a:r>
          </a:p>
        </p:txBody>
      </p:sp>
      <p:sp>
        <p:nvSpPr>
          <p:cNvPr id="107" name="Rektangel med rundade hörn 106">
            <a:extLst>
              <a:ext uri="{FF2B5EF4-FFF2-40B4-BE49-F238E27FC236}">
                <a16:creationId xmlns:a16="http://schemas.microsoft.com/office/drawing/2014/main" id="{4EA2E7A2-A9A2-9F0B-EC26-0A91E24FD33A}"/>
              </a:ext>
            </a:extLst>
          </p:cNvPr>
          <p:cNvSpPr/>
          <p:nvPr/>
        </p:nvSpPr>
        <p:spPr>
          <a:xfrm>
            <a:off x="6855496" y="5080018"/>
            <a:ext cx="1794217" cy="330584"/>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108" name="textruta 107">
            <a:extLst>
              <a:ext uri="{FF2B5EF4-FFF2-40B4-BE49-F238E27FC236}">
                <a16:creationId xmlns:a16="http://schemas.microsoft.com/office/drawing/2014/main" id="{0F2DD90A-2B37-8DD3-EA52-44864BB2CFE6}"/>
              </a:ext>
            </a:extLst>
          </p:cNvPr>
          <p:cNvSpPr txBox="1"/>
          <p:nvPr/>
        </p:nvSpPr>
        <p:spPr>
          <a:xfrm>
            <a:off x="6833786" y="5129894"/>
            <a:ext cx="1828559"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900" b="1" i="0" u="none" strike="noStrike" kern="1200" cap="none" spc="0" normalizeH="0" baseline="0" noProof="0" dirty="0">
                <a:ln>
                  <a:noFill/>
                </a:ln>
                <a:solidFill>
                  <a:prstClr val="black"/>
                </a:solidFill>
                <a:effectLst/>
                <a:uLnTx/>
                <a:uFillTx/>
                <a:latin typeface="Helvetica" pitchFamily="2" charset="0"/>
              </a:rPr>
              <a:t>Kommunikation och Åtgärder</a:t>
            </a:r>
          </a:p>
        </p:txBody>
      </p:sp>
      <p:grpSp>
        <p:nvGrpSpPr>
          <p:cNvPr id="109" name="Bild 29">
            <a:extLst>
              <a:ext uri="{FF2B5EF4-FFF2-40B4-BE49-F238E27FC236}">
                <a16:creationId xmlns:a16="http://schemas.microsoft.com/office/drawing/2014/main" id="{83BAC7B5-48DE-F3AC-F173-5698B1641A5C}"/>
              </a:ext>
            </a:extLst>
          </p:cNvPr>
          <p:cNvGrpSpPr/>
          <p:nvPr/>
        </p:nvGrpSpPr>
        <p:grpSpPr>
          <a:xfrm>
            <a:off x="4566297" y="3933184"/>
            <a:ext cx="240464" cy="126727"/>
            <a:chOff x="5154560" y="4455661"/>
            <a:chExt cx="240464" cy="126727"/>
          </a:xfrm>
          <a:solidFill>
            <a:schemeClr val="accent3">
              <a:lumMod val="60000"/>
              <a:lumOff val="40000"/>
            </a:schemeClr>
          </a:solidFill>
        </p:grpSpPr>
        <p:sp>
          <p:nvSpPr>
            <p:cNvPr id="110" name="Frihandsfigur 109">
              <a:extLst>
                <a:ext uri="{FF2B5EF4-FFF2-40B4-BE49-F238E27FC236}">
                  <a16:creationId xmlns:a16="http://schemas.microsoft.com/office/drawing/2014/main" id="{31D2A14B-AAD9-3858-327D-D1964A22DB7E}"/>
                </a:ext>
              </a:extLst>
            </p:cNvPr>
            <p:cNvSpPr/>
            <p:nvPr/>
          </p:nvSpPr>
          <p:spPr>
            <a:xfrm>
              <a:off x="5158086" y="4461648"/>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11" name="Frihandsfigur 110">
              <a:extLst>
                <a:ext uri="{FF2B5EF4-FFF2-40B4-BE49-F238E27FC236}">
                  <a16:creationId xmlns:a16="http://schemas.microsoft.com/office/drawing/2014/main" id="{E1F6E342-7D67-5B64-5BA2-19067AC060BD}"/>
                </a:ext>
              </a:extLst>
            </p:cNvPr>
            <p:cNvSpPr/>
            <p:nvPr/>
          </p:nvSpPr>
          <p:spPr>
            <a:xfrm>
              <a:off x="5154560" y="4455661"/>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12" name="Bild 50">
            <a:extLst>
              <a:ext uri="{FF2B5EF4-FFF2-40B4-BE49-F238E27FC236}">
                <a16:creationId xmlns:a16="http://schemas.microsoft.com/office/drawing/2014/main" id="{15AF5C2C-2A2F-F665-FCA3-1E852998114E}"/>
              </a:ext>
            </a:extLst>
          </p:cNvPr>
          <p:cNvGrpSpPr/>
          <p:nvPr/>
        </p:nvGrpSpPr>
        <p:grpSpPr>
          <a:xfrm>
            <a:off x="6424090" y="3933184"/>
            <a:ext cx="240464" cy="126727"/>
            <a:chOff x="6792586" y="4455661"/>
            <a:chExt cx="240464" cy="126727"/>
          </a:xfrm>
          <a:solidFill>
            <a:schemeClr val="accent3">
              <a:lumMod val="60000"/>
              <a:lumOff val="40000"/>
            </a:schemeClr>
          </a:solidFill>
        </p:grpSpPr>
        <p:sp>
          <p:nvSpPr>
            <p:cNvPr id="113" name="Frihandsfigur 112">
              <a:extLst>
                <a:ext uri="{FF2B5EF4-FFF2-40B4-BE49-F238E27FC236}">
                  <a16:creationId xmlns:a16="http://schemas.microsoft.com/office/drawing/2014/main" id="{9B7316E4-8CA4-9B28-FCEC-1C85A133D75C}"/>
                </a:ext>
              </a:extLst>
            </p:cNvPr>
            <p:cNvSpPr/>
            <p:nvPr/>
          </p:nvSpPr>
          <p:spPr>
            <a:xfrm>
              <a:off x="6796112" y="4461648"/>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14" name="Frihandsfigur 113">
              <a:extLst>
                <a:ext uri="{FF2B5EF4-FFF2-40B4-BE49-F238E27FC236}">
                  <a16:creationId xmlns:a16="http://schemas.microsoft.com/office/drawing/2014/main" id="{0255D17D-04F2-00D9-9303-7C94AA4883D0}"/>
                </a:ext>
              </a:extLst>
            </p:cNvPr>
            <p:cNvSpPr/>
            <p:nvPr/>
          </p:nvSpPr>
          <p:spPr>
            <a:xfrm>
              <a:off x="6792586" y="4455661"/>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15" name="Bild 31">
            <a:extLst>
              <a:ext uri="{FF2B5EF4-FFF2-40B4-BE49-F238E27FC236}">
                <a16:creationId xmlns:a16="http://schemas.microsoft.com/office/drawing/2014/main" id="{81FD5B3D-4CB1-D02D-3FE5-FD4F029C3689}"/>
              </a:ext>
            </a:extLst>
          </p:cNvPr>
          <p:cNvGrpSpPr/>
          <p:nvPr/>
        </p:nvGrpSpPr>
        <p:grpSpPr>
          <a:xfrm>
            <a:off x="4566298" y="2691686"/>
            <a:ext cx="240464" cy="126727"/>
            <a:chOff x="5219815" y="3043368"/>
            <a:chExt cx="240464" cy="126727"/>
          </a:xfrm>
          <a:solidFill>
            <a:schemeClr val="accent3">
              <a:lumMod val="20000"/>
              <a:lumOff val="80000"/>
            </a:schemeClr>
          </a:solidFill>
        </p:grpSpPr>
        <p:sp>
          <p:nvSpPr>
            <p:cNvPr id="116" name="Frihandsfigur 115">
              <a:extLst>
                <a:ext uri="{FF2B5EF4-FFF2-40B4-BE49-F238E27FC236}">
                  <a16:creationId xmlns:a16="http://schemas.microsoft.com/office/drawing/2014/main" id="{5961CF19-A368-08FD-F1C3-7B5A29581DE5}"/>
                </a:ext>
              </a:extLst>
            </p:cNvPr>
            <p:cNvSpPr/>
            <p:nvPr/>
          </p:nvSpPr>
          <p:spPr>
            <a:xfrm>
              <a:off x="5223341" y="3049355"/>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17" name="Frihandsfigur 116">
              <a:extLst>
                <a:ext uri="{FF2B5EF4-FFF2-40B4-BE49-F238E27FC236}">
                  <a16:creationId xmlns:a16="http://schemas.microsoft.com/office/drawing/2014/main" id="{0B7DABB9-29E4-94E3-EA4B-761A5027893B}"/>
                </a:ext>
              </a:extLst>
            </p:cNvPr>
            <p:cNvSpPr/>
            <p:nvPr/>
          </p:nvSpPr>
          <p:spPr>
            <a:xfrm>
              <a:off x="5219815" y="3043368"/>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18" name="Bild 52">
            <a:extLst>
              <a:ext uri="{FF2B5EF4-FFF2-40B4-BE49-F238E27FC236}">
                <a16:creationId xmlns:a16="http://schemas.microsoft.com/office/drawing/2014/main" id="{52108898-944F-9CE2-3AAA-F3A7D633B4E5}"/>
              </a:ext>
            </a:extLst>
          </p:cNvPr>
          <p:cNvGrpSpPr/>
          <p:nvPr/>
        </p:nvGrpSpPr>
        <p:grpSpPr>
          <a:xfrm>
            <a:off x="6424091" y="2691686"/>
            <a:ext cx="240464" cy="126727"/>
            <a:chOff x="6792057" y="3043368"/>
            <a:chExt cx="240464" cy="126727"/>
          </a:xfrm>
          <a:solidFill>
            <a:schemeClr val="accent3">
              <a:lumMod val="20000"/>
              <a:lumOff val="80000"/>
            </a:schemeClr>
          </a:solidFill>
        </p:grpSpPr>
        <p:sp>
          <p:nvSpPr>
            <p:cNvPr id="119" name="Frihandsfigur 118">
              <a:extLst>
                <a:ext uri="{FF2B5EF4-FFF2-40B4-BE49-F238E27FC236}">
                  <a16:creationId xmlns:a16="http://schemas.microsoft.com/office/drawing/2014/main" id="{62B28F03-CC04-4440-15B9-F9272DD41935}"/>
                </a:ext>
              </a:extLst>
            </p:cNvPr>
            <p:cNvSpPr/>
            <p:nvPr/>
          </p:nvSpPr>
          <p:spPr>
            <a:xfrm>
              <a:off x="6795583" y="3049355"/>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20" name="Frihandsfigur 119">
              <a:extLst>
                <a:ext uri="{FF2B5EF4-FFF2-40B4-BE49-F238E27FC236}">
                  <a16:creationId xmlns:a16="http://schemas.microsoft.com/office/drawing/2014/main" id="{4494EC43-07C3-1F23-F993-5CAB3D56A023}"/>
                </a:ext>
              </a:extLst>
            </p:cNvPr>
            <p:cNvSpPr/>
            <p:nvPr/>
          </p:nvSpPr>
          <p:spPr>
            <a:xfrm>
              <a:off x="6792057" y="3043368"/>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21" name="Bild 48">
            <a:extLst>
              <a:ext uri="{FF2B5EF4-FFF2-40B4-BE49-F238E27FC236}">
                <a16:creationId xmlns:a16="http://schemas.microsoft.com/office/drawing/2014/main" id="{08EC3B90-0D7A-F9E4-AE86-5C04D8E68817}"/>
              </a:ext>
            </a:extLst>
          </p:cNvPr>
          <p:cNvGrpSpPr/>
          <p:nvPr/>
        </p:nvGrpSpPr>
        <p:grpSpPr>
          <a:xfrm>
            <a:off x="6408365" y="5181810"/>
            <a:ext cx="240464" cy="126727"/>
            <a:chOff x="6800592" y="5810505"/>
            <a:chExt cx="240464" cy="126727"/>
          </a:xfrm>
          <a:solidFill>
            <a:schemeClr val="accent3"/>
          </a:solidFill>
        </p:grpSpPr>
        <p:sp>
          <p:nvSpPr>
            <p:cNvPr id="122" name="Frihandsfigur 121">
              <a:extLst>
                <a:ext uri="{FF2B5EF4-FFF2-40B4-BE49-F238E27FC236}">
                  <a16:creationId xmlns:a16="http://schemas.microsoft.com/office/drawing/2014/main" id="{F230BC12-B45B-9D76-2FE6-0FF77F0F3E73}"/>
                </a:ext>
              </a:extLst>
            </p:cNvPr>
            <p:cNvSpPr/>
            <p:nvPr/>
          </p:nvSpPr>
          <p:spPr>
            <a:xfrm>
              <a:off x="6804118" y="5816492"/>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23" name="Frihandsfigur 122">
              <a:extLst>
                <a:ext uri="{FF2B5EF4-FFF2-40B4-BE49-F238E27FC236}">
                  <a16:creationId xmlns:a16="http://schemas.microsoft.com/office/drawing/2014/main" id="{A0AEB320-BF0A-FF4E-E465-170E3FCF3769}"/>
                </a:ext>
              </a:extLst>
            </p:cNvPr>
            <p:cNvSpPr/>
            <p:nvPr/>
          </p:nvSpPr>
          <p:spPr>
            <a:xfrm>
              <a:off x="6800592" y="5810505"/>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24" name="Bild 26">
            <a:extLst>
              <a:ext uri="{FF2B5EF4-FFF2-40B4-BE49-F238E27FC236}">
                <a16:creationId xmlns:a16="http://schemas.microsoft.com/office/drawing/2014/main" id="{6BD094E4-0EEC-85D8-5B13-B84613ABEAF5}"/>
              </a:ext>
            </a:extLst>
          </p:cNvPr>
          <p:cNvGrpSpPr/>
          <p:nvPr/>
        </p:nvGrpSpPr>
        <p:grpSpPr>
          <a:xfrm>
            <a:off x="4550572" y="5181810"/>
            <a:ext cx="240464" cy="126727"/>
            <a:chOff x="5195459" y="5810505"/>
            <a:chExt cx="240464" cy="126727"/>
          </a:xfrm>
          <a:solidFill>
            <a:schemeClr val="accent3"/>
          </a:solidFill>
        </p:grpSpPr>
        <p:sp>
          <p:nvSpPr>
            <p:cNvPr id="125" name="Frihandsfigur 124">
              <a:extLst>
                <a:ext uri="{FF2B5EF4-FFF2-40B4-BE49-F238E27FC236}">
                  <a16:creationId xmlns:a16="http://schemas.microsoft.com/office/drawing/2014/main" id="{FDBB84E3-3A69-EA79-7EC1-95998A36BEB2}"/>
                </a:ext>
              </a:extLst>
            </p:cNvPr>
            <p:cNvSpPr/>
            <p:nvPr/>
          </p:nvSpPr>
          <p:spPr>
            <a:xfrm>
              <a:off x="5198985" y="5816492"/>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26" name="Frihandsfigur 125">
              <a:extLst>
                <a:ext uri="{FF2B5EF4-FFF2-40B4-BE49-F238E27FC236}">
                  <a16:creationId xmlns:a16="http://schemas.microsoft.com/office/drawing/2014/main" id="{1647C123-F850-B528-B5FB-26E863B6D0D4}"/>
                </a:ext>
              </a:extLst>
            </p:cNvPr>
            <p:cNvSpPr/>
            <p:nvPr/>
          </p:nvSpPr>
          <p:spPr>
            <a:xfrm>
              <a:off x="5195459" y="5810505"/>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27" name="Bild 53">
            <a:extLst>
              <a:ext uri="{FF2B5EF4-FFF2-40B4-BE49-F238E27FC236}">
                <a16:creationId xmlns:a16="http://schemas.microsoft.com/office/drawing/2014/main" id="{416F63EF-D916-6F2C-5420-F1F3B266D017}"/>
              </a:ext>
            </a:extLst>
          </p:cNvPr>
          <p:cNvGrpSpPr/>
          <p:nvPr/>
        </p:nvGrpSpPr>
        <p:grpSpPr>
          <a:xfrm>
            <a:off x="9377773" y="2691686"/>
            <a:ext cx="240464" cy="126727"/>
            <a:chOff x="8706377" y="3043368"/>
            <a:chExt cx="240464" cy="126727"/>
          </a:xfrm>
          <a:solidFill>
            <a:schemeClr val="accent3">
              <a:lumMod val="20000"/>
              <a:lumOff val="80000"/>
            </a:schemeClr>
          </a:solidFill>
        </p:grpSpPr>
        <p:sp>
          <p:nvSpPr>
            <p:cNvPr id="128" name="Frihandsfigur 127">
              <a:extLst>
                <a:ext uri="{FF2B5EF4-FFF2-40B4-BE49-F238E27FC236}">
                  <a16:creationId xmlns:a16="http://schemas.microsoft.com/office/drawing/2014/main" id="{B21D5F85-E07D-2E43-0484-87E3C777D0B4}"/>
                </a:ext>
              </a:extLst>
            </p:cNvPr>
            <p:cNvSpPr/>
            <p:nvPr/>
          </p:nvSpPr>
          <p:spPr>
            <a:xfrm>
              <a:off x="8709903" y="3049355"/>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29" name="Frihandsfigur 128">
              <a:extLst>
                <a:ext uri="{FF2B5EF4-FFF2-40B4-BE49-F238E27FC236}">
                  <a16:creationId xmlns:a16="http://schemas.microsoft.com/office/drawing/2014/main" id="{97625D14-4961-4DC0-AA96-AD6179974555}"/>
                </a:ext>
              </a:extLst>
            </p:cNvPr>
            <p:cNvSpPr/>
            <p:nvPr/>
          </p:nvSpPr>
          <p:spPr>
            <a:xfrm>
              <a:off x="8706377" y="3043368"/>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30" name="Bild 51">
            <a:extLst>
              <a:ext uri="{FF2B5EF4-FFF2-40B4-BE49-F238E27FC236}">
                <a16:creationId xmlns:a16="http://schemas.microsoft.com/office/drawing/2014/main" id="{D957B5E6-DA8E-402F-7645-EB00408B2BF2}"/>
              </a:ext>
            </a:extLst>
          </p:cNvPr>
          <p:cNvGrpSpPr/>
          <p:nvPr/>
        </p:nvGrpSpPr>
        <p:grpSpPr>
          <a:xfrm>
            <a:off x="9377773" y="3933184"/>
            <a:ext cx="240464" cy="126727"/>
            <a:chOff x="8700327" y="4455661"/>
            <a:chExt cx="240464" cy="126727"/>
          </a:xfrm>
          <a:solidFill>
            <a:schemeClr val="accent3">
              <a:lumMod val="60000"/>
              <a:lumOff val="40000"/>
            </a:schemeClr>
          </a:solidFill>
        </p:grpSpPr>
        <p:sp>
          <p:nvSpPr>
            <p:cNvPr id="131" name="Frihandsfigur 130">
              <a:extLst>
                <a:ext uri="{FF2B5EF4-FFF2-40B4-BE49-F238E27FC236}">
                  <a16:creationId xmlns:a16="http://schemas.microsoft.com/office/drawing/2014/main" id="{3D28CADD-3B3D-686F-5FEA-45F9C80EB117}"/>
                </a:ext>
              </a:extLst>
            </p:cNvPr>
            <p:cNvSpPr/>
            <p:nvPr/>
          </p:nvSpPr>
          <p:spPr>
            <a:xfrm>
              <a:off x="8703853" y="4461648"/>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32" name="Frihandsfigur 131">
              <a:extLst>
                <a:ext uri="{FF2B5EF4-FFF2-40B4-BE49-F238E27FC236}">
                  <a16:creationId xmlns:a16="http://schemas.microsoft.com/office/drawing/2014/main" id="{32DE7568-1160-54B8-8CFF-494459FCCFDA}"/>
                </a:ext>
              </a:extLst>
            </p:cNvPr>
            <p:cNvSpPr/>
            <p:nvPr/>
          </p:nvSpPr>
          <p:spPr>
            <a:xfrm>
              <a:off x="8700327" y="4455661"/>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33" name="Bild 49">
            <a:extLst>
              <a:ext uri="{FF2B5EF4-FFF2-40B4-BE49-F238E27FC236}">
                <a16:creationId xmlns:a16="http://schemas.microsoft.com/office/drawing/2014/main" id="{3A8E4A7E-1C77-9C71-CC13-CBC7F21204CD}"/>
              </a:ext>
            </a:extLst>
          </p:cNvPr>
          <p:cNvGrpSpPr/>
          <p:nvPr/>
        </p:nvGrpSpPr>
        <p:grpSpPr>
          <a:xfrm>
            <a:off x="9377773" y="5181810"/>
            <a:ext cx="240464" cy="126727"/>
            <a:chOff x="8701755" y="5810505"/>
            <a:chExt cx="240464" cy="126727"/>
          </a:xfrm>
          <a:solidFill>
            <a:schemeClr val="accent3"/>
          </a:solidFill>
        </p:grpSpPr>
        <p:sp>
          <p:nvSpPr>
            <p:cNvPr id="134" name="Frihandsfigur 133">
              <a:extLst>
                <a:ext uri="{FF2B5EF4-FFF2-40B4-BE49-F238E27FC236}">
                  <a16:creationId xmlns:a16="http://schemas.microsoft.com/office/drawing/2014/main" id="{B6316747-9576-F88F-CB4E-A6DC3F859C80}"/>
                </a:ext>
              </a:extLst>
            </p:cNvPr>
            <p:cNvSpPr/>
            <p:nvPr/>
          </p:nvSpPr>
          <p:spPr>
            <a:xfrm>
              <a:off x="8705281" y="5816492"/>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35" name="Frihandsfigur 134">
              <a:extLst>
                <a:ext uri="{FF2B5EF4-FFF2-40B4-BE49-F238E27FC236}">
                  <a16:creationId xmlns:a16="http://schemas.microsoft.com/office/drawing/2014/main" id="{CF3358BF-8870-C0D2-D427-AA0E8092D8E4}"/>
                </a:ext>
              </a:extLst>
            </p:cNvPr>
            <p:cNvSpPr/>
            <p:nvPr/>
          </p:nvSpPr>
          <p:spPr>
            <a:xfrm>
              <a:off x="8701755" y="5810505"/>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136" name="textruta 135">
            <a:extLst>
              <a:ext uri="{FF2B5EF4-FFF2-40B4-BE49-F238E27FC236}">
                <a16:creationId xmlns:a16="http://schemas.microsoft.com/office/drawing/2014/main" id="{17288F36-2C23-8160-700B-96DCBA46E4CF}"/>
              </a:ext>
            </a:extLst>
          </p:cNvPr>
          <p:cNvSpPr txBox="1"/>
          <p:nvPr/>
        </p:nvSpPr>
        <p:spPr>
          <a:xfrm>
            <a:off x="9523637" y="1536992"/>
            <a:ext cx="1654551" cy="46166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Helvetica" pitchFamily="2" charset="0"/>
              </a:rPr>
              <a:t>Inriktningar och informationsdelning</a:t>
            </a:r>
          </a:p>
        </p:txBody>
      </p:sp>
      <p:sp>
        <p:nvSpPr>
          <p:cNvPr id="137" name="textruta 136">
            <a:extLst>
              <a:ext uri="{FF2B5EF4-FFF2-40B4-BE49-F238E27FC236}">
                <a16:creationId xmlns:a16="http://schemas.microsoft.com/office/drawing/2014/main" id="{BC4B8F49-4632-31F2-257F-C40930274032}"/>
              </a:ext>
            </a:extLst>
          </p:cNvPr>
          <p:cNvSpPr txBox="1"/>
          <p:nvPr/>
        </p:nvSpPr>
        <p:spPr>
          <a:xfrm>
            <a:off x="766119" y="5714923"/>
            <a:ext cx="1730633" cy="276999"/>
          </a:xfrm>
          <a:prstGeom prst="rect">
            <a:avLst/>
          </a:prstGeom>
          <a:noFill/>
        </p:spPr>
        <p:txBody>
          <a:bodyPr wrap="square" rtlCol="0">
            <a:spAutoFit/>
          </a:bodyPr>
          <a:lstStyle/>
          <a:p>
            <a:pPr lvl="0" algn="ctr">
              <a:defRPr/>
            </a:pPr>
            <a:r>
              <a:rPr lang="sv-SE" sz="1200" dirty="0">
                <a:solidFill>
                  <a:prstClr val="black"/>
                </a:solidFill>
                <a:latin typeface="Helvetica" pitchFamily="2" charset="0"/>
              </a:rPr>
              <a:t>Informationsförsörjning</a:t>
            </a:r>
            <a:endParaRPr kumimoji="0" lang="sv-SE" sz="1200" b="0" i="0" u="none" strike="noStrike" kern="1200" cap="none" spc="0" normalizeH="0" baseline="0" noProof="0" dirty="0">
              <a:ln>
                <a:noFill/>
              </a:ln>
              <a:solidFill>
                <a:prstClr val="black"/>
              </a:solidFill>
              <a:effectLst/>
              <a:uLnTx/>
              <a:uFillTx/>
              <a:latin typeface="Helvetica" pitchFamily="2" charset="0"/>
            </a:endParaRPr>
          </a:p>
        </p:txBody>
      </p:sp>
      <p:grpSp>
        <p:nvGrpSpPr>
          <p:cNvPr id="139" name="Bild 50">
            <a:extLst>
              <a:ext uri="{FF2B5EF4-FFF2-40B4-BE49-F238E27FC236}">
                <a16:creationId xmlns:a16="http://schemas.microsoft.com/office/drawing/2014/main" id="{9F6F8156-EC3C-80F4-19FE-A704EB3F3954}"/>
              </a:ext>
            </a:extLst>
          </p:cNvPr>
          <p:cNvGrpSpPr/>
          <p:nvPr/>
        </p:nvGrpSpPr>
        <p:grpSpPr>
          <a:xfrm rot="16200000">
            <a:off x="7639550" y="3613390"/>
            <a:ext cx="240464" cy="126727"/>
            <a:chOff x="6792586" y="4455661"/>
            <a:chExt cx="240464" cy="126727"/>
          </a:xfrm>
          <a:solidFill>
            <a:schemeClr val="accent3">
              <a:lumMod val="60000"/>
              <a:lumOff val="40000"/>
            </a:schemeClr>
          </a:solidFill>
        </p:grpSpPr>
        <p:sp>
          <p:nvSpPr>
            <p:cNvPr id="140" name="Frihandsfigur 139">
              <a:extLst>
                <a:ext uri="{FF2B5EF4-FFF2-40B4-BE49-F238E27FC236}">
                  <a16:creationId xmlns:a16="http://schemas.microsoft.com/office/drawing/2014/main" id="{F3EFB196-3565-6F35-596D-399F386BFE1B}"/>
                </a:ext>
              </a:extLst>
            </p:cNvPr>
            <p:cNvSpPr/>
            <p:nvPr/>
          </p:nvSpPr>
          <p:spPr>
            <a:xfrm>
              <a:off x="6796112" y="4461648"/>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41" name="Frihandsfigur 140">
              <a:extLst>
                <a:ext uri="{FF2B5EF4-FFF2-40B4-BE49-F238E27FC236}">
                  <a16:creationId xmlns:a16="http://schemas.microsoft.com/office/drawing/2014/main" id="{8C7DFF42-E8A2-EB0C-2616-CB833EBF46EA}"/>
                </a:ext>
              </a:extLst>
            </p:cNvPr>
            <p:cNvSpPr/>
            <p:nvPr/>
          </p:nvSpPr>
          <p:spPr>
            <a:xfrm>
              <a:off x="6792586" y="4455661"/>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42" name="Bild 50">
            <a:extLst>
              <a:ext uri="{FF2B5EF4-FFF2-40B4-BE49-F238E27FC236}">
                <a16:creationId xmlns:a16="http://schemas.microsoft.com/office/drawing/2014/main" id="{8444C4FD-EC7D-A411-E41F-D5C25BBFCDCE}"/>
              </a:ext>
            </a:extLst>
          </p:cNvPr>
          <p:cNvGrpSpPr/>
          <p:nvPr/>
        </p:nvGrpSpPr>
        <p:grpSpPr>
          <a:xfrm rot="5400000">
            <a:off x="7639551" y="4245320"/>
            <a:ext cx="240464" cy="126727"/>
            <a:chOff x="6792586" y="4455661"/>
            <a:chExt cx="240464" cy="126727"/>
          </a:xfrm>
          <a:solidFill>
            <a:schemeClr val="accent3">
              <a:lumMod val="60000"/>
              <a:lumOff val="40000"/>
            </a:schemeClr>
          </a:solidFill>
        </p:grpSpPr>
        <p:sp>
          <p:nvSpPr>
            <p:cNvPr id="143" name="Frihandsfigur 142">
              <a:extLst>
                <a:ext uri="{FF2B5EF4-FFF2-40B4-BE49-F238E27FC236}">
                  <a16:creationId xmlns:a16="http://schemas.microsoft.com/office/drawing/2014/main" id="{267CCBA2-437C-1EE9-4E40-B871901782BE}"/>
                </a:ext>
              </a:extLst>
            </p:cNvPr>
            <p:cNvSpPr/>
            <p:nvPr/>
          </p:nvSpPr>
          <p:spPr>
            <a:xfrm>
              <a:off x="6796112" y="4461648"/>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44" name="Frihandsfigur 143">
              <a:extLst>
                <a:ext uri="{FF2B5EF4-FFF2-40B4-BE49-F238E27FC236}">
                  <a16:creationId xmlns:a16="http://schemas.microsoft.com/office/drawing/2014/main" id="{CC8BE514-E966-36CC-71B2-F64F8D503230}"/>
                </a:ext>
              </a:extLst>
            </p:cNvPr>
            <p:cNvSpPr/>
            <p:nvPr/>
          </p:nvSpPr>
          <p:spPr>
            <a:xfrm>
              <a:off x="6792586" y="4455661"/>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45" name="Bild 48">
            <a:extLst>
              <a:ext uri="{FF2B5EF4-FFF2-40B4-BE49-F238E27FC236}">
                <a16:creationId xmlns:a16="http://schemas.microsoft.com/office/drawing/2014/main" id="{F2D082EA-5998-1B98-F619-9D154B5A459E}"/>
              </a:ext>
            </a:extLst>
          </p:cNvPr>
          <p:cNvGrpSpPr/>
          <p:nvPr/>
        </p:nvGrpSpPr>
        <p:grpSpPr>
          <a:xfrm rot="16200000">
            <a:off x="7639550" y="4861060"/>
            <a:ext cx="240464" cy="126727"/>
            <a:chOff x="6800592" y="5810505"/>
            <a:chExt cx="240464" cy="126727"/>
          </a:xfrm>
          <a:solidFill>
            <a:schemeClr val="accent3"/>
          </a:solidFill>
        </p:grpSpPr>
        <p:sp>
          <p:nvSpPr>
            <p:cNvPr id="146" name="Frihandsfigur 145">
              <a:extLst>
                <a:ext uri="{FF2B5EF4-FFF2-40B4-BE49-F238E27FC236}">
                  <a16:creationId xmlns:a16="http://schemas.microsoft.com/office/drawing/2014/main" id="{A320B95B-9A46-80DE-4EB2-CBDCA7D143F7}"/>
                </a:ext>
              </a:extLst>
            </p:cNvPr>
            <p:cNvSpPr/>
            <p:nvPr/>
          </p:nvSpPr>
          <p:spPr>
            <a:xfrm>
              <a:off x="6804118" y="5816492"/>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47" name="Frihandsfigur 146">
              <a:extLst>
                <a:ext uri="{FF2B5EF4-FFF2-40B4-BE49-F238E27FC236}">
                  <a16:creationId xmlns:a16="http://schemas.microsoft.com/office/drawing/2014/main" id="{E204BC30-92E5-95A4-3AB4-3795BFC47B8A}"/>
                </a:ext>
              </a:extLst>
            </p:cNvPr>
            <p:cNvSpPr/>
            <p:nvPr/>
          </p:nvSpPr>
          <p:spPr>
            <a:xfrm>
              <a:off x="6800592" y="5810505"/>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48" name="Bild 52">
            <a:extLst>
              <a:ext uri="{FF2B5EF4-FFF2-40B4-BE49-F238E27FC236}">
                <a16:creationId xmlns:a16="http://schemas.microsoft.com/office/drawing/2014/main" id="{51DB2CD0-3419-904B-A0BB-805CCB2F867F}"/>
              </a:ext>
            </a:extLst>
          </p:cNvPr>
          <p:cNvGrpSpPr/>
          <p:nvPr/>
        </p:nvGrpSpPr>
        <p:grpSpPr>
          <a:xfrm rot="16200000">
            <a:off x="7633565" y="2379707"/>
            <a:ext cx="240464" cy="126727"/>
            <a:chOff x="6792057" y="3043368"/>
            <a:chExt cx="240464" cy="126727"/>
          </a:xfrm>
          <a:solidFill>
            <a:schemeClr val="accent3">
              <a:lumMod val="20000"/>
              <a:lumOff val="80000"/>
            </a:schemeClr>
          </a:solidFill>
        </p:grpSpPr>
        <p:sp>
          <p:nvSpPr>
            <p:cNvPr id="149" name="Frihandsfigur 148">
              <a:extLst>
                <a:ext uri="{FF2B5EF4-FFF2-40B4-BE49-F238E27FC236}">
                  <a16:creationId xmlns:a16="http://schemas.microsoft.com/office/drawing/2014/main" id="{62094FA4-2F15-88A2-AD89-A375300D9234}"/>
                </a:ext>
              </a:extLst>
            </p:cNvPr>
            <p:cNvSpPr/>
            <p:nvPr/>
          </p:nvSpPr>
          <p:spPr>
            <a:xfrm>
              <a:off x="6795583" y="3049355"/>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50" name="Frihandsfigur 149">
              <a:extLst>
                <a:ext uri="{FF2B5EF4-FFF2-40B4-BE49-F238E27FC236}">
                  <a16:creationId xmlns:a16="http://schemas.microsoft.com/office/drawing/2014/main" id="{1B4C2F7D-AC97-BB85-ABE8-6D02F7FE0B33}"/>
                </a:ext>
              </a:extLst>
            </p:cNvPr>
            <p:cNvSpPr/>
            <p:nvPr/>
          </p:nvSpPr>
          <p:spPr>
            <a:xfrm>
              <a:off x="6792057" y="3043368"/>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151" name="Bild 52">
            <a:extLst>
              <a:ext uri="{FF2B5EF4-FFF2-40B4-BE49-F238E27FC236}">
                <a16:creationId xmlns:a16="http://schemas.microsoft.com/office/drawing/2014/main" id="{4F97EFEE-3C70-B9BA-3F37-D04B9C3B4833}"/>
              </a:ext>
            </a:extLst>
          </p:cNvPr>
          <p:cNvGrpSpPr/>
          <p:nvPr/>
        </p:nvGrpSpPr>
        <p:grpSpPr>
          <a:xfrm rot="5400000">
            <a:off x="7633566" y="3011079"/>
            <a:ext cx="240464" cy="126727"/>
            <a:chOff x="6792057" y="3043368"/>
            <a:chExt cx="240464" cy="126727"/>
          </a:xfrm>
          <a:solidFill>
            <a:schemeClr val="accent3">
              <a:lumMod val="20000"/>
              <a:lumOff val="80000"/>
            </a:schemeClr>
          </a:solidFill>
        </p:grpSpPr>
        <p:sp>
          <p:nvSpPr>
            <p:cNvPr id="152" name="Frihandsfigur 151">
              <a:extLst>
                <a:ext uri="{FF2B5EF4-FFF2-40B4-BE49-F238E27FC236}">
                  <a16:creationId xmlns:a16="http://schemas.microsoft.com/office/drawing/2014/main" id="{ED62DFF4-66BA-A5CB-BDD4-4FAD28EE494B}"/>
                </a:ext>
              </a:extLst>
            </p:cNvPr>
            <p:cNvSpPr/>
            <p:nvPr/>
          </p:nvSpPr>
          <p:spPr>
            <a:xfrm>
              <a:off x="6795583" y="3049355"/>
              <a:ext cx="229791" cy="114844"/>
            </a:xfrm>
            <a:custGeom>
              <a:avLst/>
              <a:gdLst>
                <a:gd name="connsiteX0" fmla="*/ 128075 w 229791"/>
                <a:gd name="connsiteY0" fmla="*/ 78014 h 114844"/>
                <a:gd name="connsiteX1" fmla="*/ 0 w 229791"/>
                <a:gd name="connsiteY1" fmla="*/ 78014 h 114844"/>
                <a:gd name="connsiteX2" fmla="*/ 0 w 229791"/>
                <a:gd name="connsiteY2" fmla="*/ 36739 h 114844"/>
                <a:gd name="connsiteX3" fmla="*/ 128075 w 229791"/>
                <a:gd name="connsiteY3" fmla="*/ 36739 h 114844"/>
                <a:gd name="connsiteX4" fmla="*/ 128075 w 229791"/>
                <a:gd name="connsiteY4" fmla="*/ 0 h 114844"/>
                <a:gd name="connsiteX5" fmla="*/ 229792 w 229791"/>
                <a:gd name="connsiteY5" fmla="*/ 57422 h 114844"/>
                <a:gd name="connsiteX6" fmla="*/ 128075 w 229791"/>
                <a:gd name="connsiteY6" fmla="*/ 114844 h 114844"/>
                <a:gd name="connsiteX7" fmla="*/ 128075 w 229791"/>
                <a:gd name="connsiteY7" fmla="*/ 78014 h 114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791" h="114844">
                  <a:moveTo>
                    <a:pt x="128075" y="78014"/>
                  </a:moveTo>
                  <a:lnTo>
                    <a:pt x="0" y="78014"/>
                  </a:lnTo>
                  <a:lnTo>
                    <a:pt x="0" y="36739"/>
                  </a:lnTo>
                  <a:lnTo>
                    <a:pt x="128075" y="36739"/>
                  </a:lnTo>
                  <a:lnTo>
                    <a:pt x="128075" y="0"/>
                  </a:lnTo>
                  <a:lnTo>
                    <a:pt x="229792" y="57422"/>
                  </a:lnTo>
                  <a:lnTo>
                    <a:pt x="128075" y="114844"/>
                  </a:lnTo>
                  <a:lnTo>
                    <a:pt x="128075" y="78014"/>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sp>
          <p:nvSpPr>
            <p:cNvPr id="153" name="Frihandsfigur 152">
              <a:extLst>
                <a:ext uri="{FF2B5EF4-FFF2-40B4-BE49-F238E27FC236}">
                  <a16:creationId xmlns:a16="http://schemas.microsoft.com/office/drawing/2014/main" id="{A90B7DB1-9166-4C6B-E7FB-CCA2F42298C8}"/>
                </a:ext>
              </a:extLst>
            </p:cNvPr>
            <p:cNvSpPr/>
            <p:nvPr/>
          </p:nvSpPr>
          <p:spPr>
            <a:xfrm>
              <a:off x="6792057" y="3043368"/>
              <a:ext cx="240464" cy="126727"/>
            </a:xfrm>
            <a:custGeom>
              <a:avLst/>
              <a:gdLst>
                <a:gd name="connsiteX0" fmla="*/ 135128 w 240464"/>
                <a:gd name="connsiteY0" fmla="*/ 11884 h 126727"/>
                <a:gd name="connsiteX1" fmla="*/ 226358 w 240464"/>
                <a:gd name="connsiteY1" fmla="*/ 63319 h 126727"/>
                <a:gd name="connsiteX2" fmla="*/ 135128 w 240464"/>
                <a:gd name="connsiteY2" fmla="*/ 114754 h 126727"/>
                <a:gd name="connsiteX3" fmla="*/ 135128 w 240464"/>
                <a:gd name="connsiteY3" fmla="*/ 80464 h 126727"/>
                <a:gd name="connsiteX4" fmla="*/ 7053 w 240464"/>
                <a:gd name="connsiteY4" fmla="*/ 80464 h 126727"/>
                <a:gd name="connsiteX5" fmla="*/ 7053 w 240464"/>
                <a:gd name="connsiteY5" fmla="*/ 46083 h 126727"/>
                <a:gd name="connsiteX6" fmla="*/ 135128 w 240464"/>
                <a:gd name="connsiteY6" fmla="*/ 46083 h 126727"/>
                <a:gd name="connsiteX7" fmla="*/ 135128 w 240464"/>
                <a:gd name="connsiteY7" fmla="*/ 11884 h 126727"/>
                <a:gd name="connsiteX8" fmla="*/ 128075 w 240464"/>
                <a:gd name="connsiteY8" fmla="*/ 0 h 126727"/>
                <a:gd name="connsiteX9" fmla="*/ 128075 w 240464"/>
                <a:gd name="connsiteY9" fmla="*/ 39279 h 126727"/>
                <a:gd name="connsiteX10" fmla="*/ 0 w 240464"/>
                <a:gd name="connsiteY10" fmla="*/ 39279 h 126727"/>
                <a:gd name="connsiteX11" fmla="*/ 0 w 240464"/>
                <a:gd name="connsiteY11" fmla="*/ 87449 h 126727"/>
                <a:gd name="connsiteX12" fmla="*/ 128075 w 240464"/>
                <a:gd name="connsiteY12" fmla="*/ 87449 h 126727"/>
                <a:gd name="connsiteX13" fmla="*/ 128075 w 240464"/>
                <a:gd name="connsiteY13" fmla="*/ 126728 h 126727"/>
                <a:gd name="connsiteX14" fmla="*/ 138655 w 240464"/>
                <a:gd name="connsiteY14" fmla="*/ 120741 h 126727"/>
                <a:gd name="connsiteX15" fmla="*/ 229885 w 240464"/>
                <a:gd name="connsiteY15" fmla="*/ 69306 h 126727"/>
                <a:gd name="connsiteX16" fmla="*/ 240465 w 240464"/>
                <a:gd name="connsiteY16" fmla="*/ 63319 h 126727"/>
                <a:gd name="connsiteX17" fmla="*/ 229885 w 240464"/>
                <a:gd name="connsiteY17" fmla="*/ 57331 h 126727"/>
                <a:gd name="connsiteX18" fmla="*/ 138655 w 240464"/>
                <a:gd name="connsiteY18" fmla="*/ 5987 h 126727"/>
                <a:gd name="connsiteX19" fmla="*/ 128075 w 240464"/>
                <a:gd name="connsiteY19" fmla="*/ 0 h 126727"/>
                <a:gd name="connsiteX20" fmla="*/ 128075 w 240464"/>
                <a:gd name="connsiteY20" fmla="*/ 0 h 126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464" h="126727">
                  <a:moveTo>
                    <a:pt x="135128" y="11884"/>
                  </a:moveTo>
                  <a:lnTo>
                    <a:pt x="226358" y="63319"/>
                  </a:lnTo>
                  <a:lnTo>
                    <a:pt x="135128" y="114754"/>
                  </a:lnTo>
                  <a:lnTo>
                    <a:pt x="135128" y="80464"/>
                  </a:lnTo>
                  <a:lnTo>
                    <a:pt x="7053" y="80464"/>
                  </a:lnTo>
                  <a:lnTo>
                    <a:pt x="7053" y="46083"/>
                  </a:lnTo>
                  <a:lnTo>
                    <a:pt x="135128" y="46083"/>
                  </a:lnTo>
                  <a:lnTo>
                    <a:pt x="135128" y="11884"/>
                  </a:lnTo>
                  <a:moveTo>
                    <a:pt x="128075" y="0"/>
                  </a:moveTo>
                  <a:lnTo>
                    <a:pt x="128075" y="39279"/>
                  </a:lnTo>
                  <a:lnTo>
                    <a:pt x="0" y="39279"/>
                  </a:lnTo>
                  <a:lnTo>
                    <a:pt x="0" y="87449"/>
                  </a:lnTo>
                  <a:lnTo>
                    <a:pt x="128075" y="87449"/>
                  </a:lnTo>
                  <a:lnTo>
                    <a:pt x="128075" y="126728"/>
                  </a:lnTo>
                  <a:lnTo>
                    <a:pt x="138655" y="120741"/>
                  </a:lnTo>
                  <a:lnTo>
                    <a:pt x="229885" y="69306"/>
                  </a:lnTo>
                  <a:lnTo>
                    <a:pt x="240465" y="63319"/>
                  </a:lnTo>
                  <a:lnTo>
                    <a:pt x="229885" y="57331"/>
                  </a:lnTo>
                  <a:lnTo>
                    <a:pt x="138655" y="5987"/>
                  </a:lnTo>
                  <a:lnTo>
                    <a:pt x="128075" y="0"/>
                  </a:lnTo>
                  <a:lnTo>
                    <a:pt x="128075" y="0"/>
                  </a:lnTo>
                  <a:close/>
                </a:path>
              </a:pathLst>
            </a:custGeom>
            <a:grpFill/>
            <a:ln w="9159" cap="flat">
              <a:solidFill>
                <a:schemeClr val="bg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Arial"/>
                <a:ea typeface="+mn-ea"/>
                <a:cs typeface="+mn-cs"/>
              </a:endParaRPr>
            </a:p>
          </p:txBody>
        </p:sp>
      </p:grpSp>
      <p:sp>
        <p:nvSpPr>
          <p:cNvPr id="164" name="Rubrik 1">
            <a:extLst>
              <a:ext uri="{FF2B5EF4-FFF2-40B4-BE49-F238E27FC236}">
                <a16:creationId xmlns:a16="http://schemas.microsoft.com/office/drawing/2014/main" id="{6A9AEDF7-3FE5-B50B-3ACC-6DEAF2151798}"/>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Modell för inriktning och samordning på central nivå</a:t>
            </a:r>
            <a:endParaRPr lang="sv-SE" sz="2800" dirty="0"/>
          </a:p>
        </p:txBody>
      </p:sp>
      <p:cxnSp>
        <p:nvCxnSpPr>
          <p:cNvPr id="3" name="Rak 2">
            <a:extLst>
              <a:ext uri="{FF2B5EF4-FFF2-40B4-BE49-F238E27FC236}">
                <a16:creationId xmlns:a16="http://schemas.microsoft.com/office/drawing/2014/main" id="{96FBC9B3-4456-DACC-52A4-53203F3DCC3F}"/>
              </a:ext>
            </a:extLst>
          </p:cNvPr>
          <p:cNvCxnSpPr/>
          <p:nvPr/>
        </p:nvCxnSpPr>
        <p:spPr>
          <a:xfrm>
            <a:off x="1979720" y="1757779"/>
            <a:ext cx="0" cy="3879541"/>
          </a:xfrm>
          <a:prstGeom prst="line">
            <a:avLst/>
          </a:prstGeom>
          <a:ln w="28575">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Rak pil 4">
            <a:extLst>
              <a:ext uri="{FF2B5EF4-FFF2-40B4-BE49-F238E27FC236}">
                <a16:creationId xmlns:a16="http://schemas.microsoft.com/office/drawing/2014/main" id="{44E39001-CC2B-C43B-E81A-82F4710ACC71}"/>
              </a:ext>
            </a:extLst>
          </p:cNvPr>
          <p:cNvCxnSpPr/>
          <p:nvPr/>
        </p:nvCxnSpPr>
        <p:spPr>
          <a:xfrm>
            <a:off x="1979720" y="1757779"/>
            <a:ext cx="517032"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6" name="Rak pil 5">
            <a:extLst>
              <a:ext uri="{FF2B5EF4-FFF2-40B4-BE49-F238E27FC236}">
                <a16:creationId xmlns:a16="http://schemas.microsoft.com/office/drawing/2014/main" id="{87424F78-31AE-DF2D-D2CC-E736C261E6E1}"/>
              </a:ext>
            </a:extLst>
          </p:cNvPr>
          <p:cNvCxnSpPr/>
          <p:nvPr/>
        </p:nvCxnSpPr>
        <p:spPr>
          <a:xfrm>
            <a:off x="1979720" y="2691686"/>
            <a:ext cx="517032"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7" name="Rak pil 6">
            <a:extLst>
              <a:ext uri="{FF2B5EF4-FFF2-40B4-BE49-F238E27FC236}">
                <a16:creationId xmlns:a16="http://schemas.microsoft.com/office/drawing/2014/main" id="{0A0443F6-54E8-CC7E-48A1-9AB34981FCB2}"/>
              </a:ext>
            </a:extLst>
          </p:cNvPr>
          <p:cNvCxnSpPr/>
          <p:nvPr/>
        </p:nvCxnSpPr>
        <p:spPr>
          <a:xfrm>
            <a:off x="1979720" y="3881644"/>
            <a:ext cx="517032"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8" name="Rak pil 7">
            <a:extLst>
              <a:ext uri="{FF2B5EF4-FFF2-40B4-BE49-F238E27FC236}">
                <a16:creationId xmlns:a16="http://schemas.microsoft.com/office/drawing/2014/main" id="{2A9A9B75-8354-A292-A305-E812330CBBA8}"/>
              </a:ext>
            </a:extLst>
          </p:cNvPr>
          <p:cNvCxnSpPr/>
          <p:nvPr/>
        </p:nvCxnSpPr>
        <p:spPr>
          <a:xfrm>
            <a:off x="1979720" y="5131294"/>
            <a:ext cx="517032" cy="0"/>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cxnSp>
        <p:nvCxnSpPr>
          <p:cNvPr id="12" name="Rak pil 11">
            <a:extLst>
              <a:ext uri="{FF2B5EF4-FFF2-40B4-BE49-F238E27FC236}">
                <a16:creationId xmlns:a16="http://schemas.microsoft.com/office/drawing/2014/main" id="{591ADB02-5814-7D8D-1EDD-74546EFFF208}"/>
              </a:ext>
            </a:extLst>
          </p:cNvPr>
          <p:cNvCxnSpPr/>
          <p:nvPr/>
        </p:nvCxnSpPr>
        <p:spPr>
          <a:xfrm>
            <a:off x="10120544" y="2061719"/>
            <a:ext cx="0" cy="3575601"/>
          </a:xfrm>
          <a:prstGeom prst="straightConnector1">
            <a:avLst/>
          </a:prstGeom>
          <a:ln w="28575">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1421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1B6D02-52CC-8732-DE76-FFEEBF361372}"/>
              </a:ext>
            </a:extLst>
          </p:cNvPr>
          <p:cNvSpPr>
            <a:spLocks noGrp="1"/>
          </p:cNvSpPr>
          <p:nvPr>
            <p:ph type="ctrTitle"/>
          </p:nvPr>
        </p:nvSpPr>
        <p:spPr>
          <a:xfrm>
            <a:off x="1432561" y="2528202"/>
            <a:ext cx="7827818" cy="723245"/>
          </a:xfrm>
        </p:spPr>
        <p:txBody>
          <a:bodyPr>
            <a:normAutofit/>
          </a:bodyPr>
          <a:lstStyle/>
          <a:p>
            <a:pPr>
              <a:lnSpc>
                <a:spcPct val="100000"/>
              </a:lnSpc>
            </a:pPr>
            <a:r>
              <a:rPr lang="sv-SE" dirty="0"/>
              <a:t>Vill du veta mer?</a:t>
            </a:r>
            <a:endParaRPr lang="sv-SE" sz="2700" dirty="0">
              <a:latin typeface="Helvetica" pitchFamily="2" charset="0"/>
            </a:endParaRPr>
          </a:p>
        </p:txBody>
      </p:sp>
      <p:sp>
        <p:nvSpPr>
          <p:cNvPr id="4" name="textruta 3">
            <a:extLst>
              <a:ext uri="{FF2B5EF4-FFF2-40B4-BE49-F238E27FC236}">
                <a16:creationId xmlns:a16="http://schemas.microsoft.com/office/drawing/2014/main" id="{FC85ADD3-F08E-797A-0ADC-9393A885D198}"/>
              </a:ext>
            </a:extLst>
          </p:cNvPr>
          <p:cNvSpPr txBox="1"/>
          <p:nvPr/>
        </p:nvSpPr>
        <p:spPr>
          <a:xfrm>
            <a:off x="1432561" y="3340223"/>
            <a:ext cx="5403245" cy="1200329"/>
          </a:xfrm>
          <a:prstGeom prst="rect">
            <a:avLst/>
          </a:prstGeom>
          <a:noFill/>
        </p:spPr>
        <p:txBody>
          <a:bodyPr wrap="square" rtlCol="0">
            <a:spAutoFit/>
          </a:bodyPr>
          <a:lstStyle/>
          <a:p>
            <a:r>
              <a:rPr lang="sv-SE" sz="2400" dirty="0"/>
              <a:t>Läs mer på </a:t>
            </a:r>
            <a:r>
              <a:rPr lang="sv-SE" sz="2400" dirty="0">
                <a:hlinkClick r:id="rId3">
                  <a:extLst>
                    <a:ext uri="{A12FA001-AC4F-418D-AE19-62706E023703}">
                      <ahyp:hlinkClr xmlns:ahyp="http://schemas.microsoft.com/office/drawing/2018/hyperlinkcolor" val="tx"/>
                    </a:ext>
                  </a:extLst>
                </a:hlinkClick>
              </a:rPr>
              <a:t>mcf.se/ledningsamverkan</a:t>
            </a:r>
            <a:r>
              <a:rPr lang="sv-SE" sz="2400" dirty="0"/>
              <a:t> </a:t>
            </a:r>
            <a:br>
              <a:rPr lang="sv-SE" sz="2400" dirty="0"/>
            </a:br>
            <a:r>
              <a:rPr lang="sv-SE" sz="2400" dirty="0"/>
              <a:t>i  ”Gemensamma grunder – Ramverk </a:t>
            </a:r>
            <a:br>
              <a:rPr lang="sv-SE" sz="2400" dirty="0"/>
            </a:br>
            <a:r>
              <a:rPr lang="sv-SE" sz="2400" dirty="0"/>
              <a:t>för ledning och samverkan”.</a:t>
            </a:r>
          </a:p>
        </p:txBody>
      </p:sp>
    </p:spTree>
    <p:extLst>
      <p:ext uri="{BB962C8B-B14F-4D97-AF65-F5344CB8AC3E}">
        <p14:creationId xmlns:p14="http://schemas.microsoft.com/office/powerpoint/2010/main" val="2380266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95530E-E43D-2142-C6D4-D9B19D1BDC53}"/>
              </a:ext>
            </a:extLst>
          </p:cNvPr>
          <p:cNvSpPr>
            <a:spLocks noGrp="1"/>
          </p:cNvSpPr>
          <p:nvPr>
            <p:ph type="ctrTitle"/>
          </p:nvPr>
        </p:nvSpPr>
        <p:spPr>
          <a:xfrm>
            <a:off x="1432560" y="3106759"/>
            <a:ext cx="9144000" cy="1234013"/>
          </a:xfrm>
        </p:spPr>
        <p:txBody>
          <a:bodyPr>
            <a:normAutofit/>
          </a:bodyPr>
          <a:lstStyle/>
          <a:p>
            <a:r>
              <a:rPr lang="sv-SE" dirty="0"/>
              <a:t>Modell för inriktning och samordning på central nivå</a:t>
            </a:r>
          </a:p>
        </p:txBody>
      </p:sp>
      <p:sp>
        <p:nvSpPr>
          <p:cNvPr id="3" name="Underrubrik 2">
            <a:extLst>
              <a:ext uri="{FF2B5EF4-FFF2-40B4-BE49-F238E27FC236}">
                <a16:creationId xmlns:a16="http://schemas.microsoft.com/office/drawing/2014/main" id="{32A97774-F99C-CF6A-0437-35718215D37A}"/>
              </a:ext>
            </a:extLst>
          </p:cNvPr>
          <p:cNvSpPr>
            <a:spLocks noGrp="1"/>
          </p:cNvSpPr>
          <p:nvPr>
            <p:ph type="subTitle" idx="1"/>
          </p:nvPr>
        </p:nvSpPr>
        <p:spPr>
          <a:xfrm>
            <a:off x="1524000" y="2618935"/>
            <a:ext cx="9144000" cy="487824"/>
          </a:xfrm>
        </p:spPr>
        <p:txBody>
          <a:bodyPr/>
          <a:lstStyle/>
          <a:p>
            <a:r>
              <a:rPr lang="sv-SE" dirty="0"/>
              <a:t>Arbetssätt</a:t>
            </a:r>
          </a:p>
        </p:txBody>
      </p:sp>
    </p:spTree>
    <p:extLst>
      <p:ext uri="{BB962C8B-B14F-4D97-AF65-F5344CB8AC3E}">
        <p14:creationId xmlns:p14="http://schemas.microsoft.com/office/powerpoint/2010/main" val="77825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C15EC3-E6D5-A71E-B878-98CFEBB338FB}"/>
              </a:ext>
            </a:extLst>
          </p:cNvPr>
          <p:cNvSpPr>
            <a:spLocks noGrp="1"/>
          </p:cNvSpPr>
          <p:nvPr>
            <p:ph type="title"/>
          </p:nvPr>
        </p:nvSpPr>
        <p:spPr/>
        <p:txBody>
          <a:bodyPr/>
          <a:lstStyle/>
          <a:p>
            <a:r>
              <a:rPr lang="sv-SE" dirty="0"/>
              <a:t>Om presentationen</a:t>
            </a:r>
          </a:p>
        </p:txBody>
      </p:sp>
      <p:sp>
        <p:nvSpPr>
          <p:cNvPr id="3" name="Platshållare för innehåll 2">
            <a:extLst>
              <a:ext uri="{FF2B5EF4-FFF2-40B4-BE49-F238E27FC236}">
                <a16:creationId xmlns:a16="http://schemas.microsoft.com/office/drawing/2014/main" id="{59AD87CA-F3D0-1F61-F4D2-44A81FDFFB8D}"/>
              </a:ext>
            </a:extLst>
          </p:cNvPr>
          <p:cNvSpPr>
            <a:spLocks noGrp="1"/>
          </p:cNvSpPr>
          <p:nvPr>
            <p:ph idx="1"/>
          </p:nvPr>
        </p:nvSpPr>
        <p:spPr/>
        <p:txBody>
          <a:bodyPr/>
          <a:lstStyle/>
          <a:p>
            <a:pPr>
              <a:spcAft>
                <a:spcPts val="600"/>
              </a:spcAft>
            </a:pPr>
            <a:r>
              <a:rPr lang="sv-SE" sz="2400" dirty="0"/>
              <a:t>Bildspelet är framtaget för att underlätta för dig som vill beskriva modellen för inriktning och samordning på central nivå för andra, till exempel vid en utbildning. </a:t>
            </a:r>
          </a:p>
          <a:p>
            <a:pPr>
              <a:spcAft>
                <a:spcPts val="600"/>
              </a:spcAft>
            </a:pPr>
            <a:r>
              <a:rPr lang="sv-SE" sz="2400" dirty="0"/>
              <a:t>I anteckningsfältet finns det stödtext till varje bild.</a:t>
            </a:r>
          </a:p>
          <a:p>
            <a:r>
              <a:rPr lang="sv-SE" sz="2400" dirty="0">
                <a:solidFill>
                  <a:srgbClr val="000000"/>
                </a:solidFill>
                <a:ea typeface="Garamond" panose="02020404030301010803" pitchFamily="18" charset="0"/>
                <a:cs typeface="Times New Roman" panose="02020603050405020304" pitchFamily="18" charset="0"/>
              </a:rPr>
              <a:t>Har du frågor om materialet? Hör av dig till </a:t>
            </a:r>
            <a:r>
              <a:rPr lang="sv-SE" sz="2400" u="sng" dirty="0">
                <a:solidFill>
                  <a:srgbClr val="0563C1"/>
                </a:solidFill>
                <a:ea typeface="Garamond" panose="02020404030301010803" pitchFamily="18" charset="0"/>
                <a:cs typeface="Times New Roman" panose="02020603050405020304" pitchFamily="18" charset="0"/>
                <a:hlinkClick r:id="rId3"/>
              </a:rPr>
              <a:t>ledningsamverkan@mcf.se </a:t>
            </a:r>
            <a:endParaRPr lang="sv-SE" sz="2400" dirty="0"/>
          </a:p>
          <a:p>
            <a:endParaRPr lang="sv-SE" dirty="0"/>
          </a:p>
        </p:txBody>
      </p:sp>
    </p:spTree>
    <p:extLst>
      <p:ext uri="{BB962C8B-B14F-4D97-AF65-F5344CB8AC3E}">
        <p14:creationId xmlns:p14="http://schemas.microsoft.com/office/powerpoint/2010/main" val="219792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278F43-87D5-3BB4-05CD-1986BB2D8C9F}"/>
              </a:ext>
            </a:extLst>
          </p:cNvPr>
          <p:cNvSpPr>
            <a:spLocks noGrp="1"/>
          </p:cNvSpPr>
          <p:nvPr>
            <p:ph type="title"/>
          </p:nvPr>
        </p:nvSpPr>
        <p:spPr>
          <a:xfrm>
            <a:off x="1678669" y="910395"/>
            <a:ext cx="8768613" cy="802790"/>
          </a:xfrm>
        </p:spPr>
        <p:txBody>
          <a:bodyPr>
            <a:noAutofit/>
          </a:bodyPr>
          <a:lstStyle/>
          <a:p>
            <a:r>
              <a:rPr lang="sv-SE" dirty="0"/>
              <a:t>En gemensam utgångspunkt i hur inriktning och samordning sker på central nivå</a:t>
            </a:r>
          </a:p>
        </p:txBody>
      </p:sp>
      <p:sp>
        <p:nvSpPr>
          <p:cNvPr id="3" name="Platshållare för innehåll 2">
            <a:extLst>
              <a:ext uri="{FF2B5EF4-FFF2-40B4-BE49-F238E27FC236}">
                <a16:creationId xmlns:a16="http://schemas.microsoft.com/office/drawing/2014/main" id="{4BD817AD-7295-0986-EF82-14F9DE1AEC6E}"/>
              </a:ext>
            </a:extLst>
          </p:cNvPr>
          <p:cNvSpPr>
            <a:spLocks noGrp="1"/>
          </p:cNvSpPr>
          <p:nvPr>
            <p:ph idx="1"/>
          </p:nvPr>
        </p:nvSpPr>
        <p:spPr>
          <a:xfrm>
            <a:off x="1678670" y="2022764"/>
            <a:ext cx="8565997" cy="3924841"/>
          </a:xfrm>
        </p:spPr>
        <p:txBody>
          <a:bodyPr>
            <a:normAutofit fontScale="70000" lnSpcReduction="20000"/>
          </a:bodyPr>
          <a:lstStyle/>
          <a:p>
            <a:pPr marL="0" lvl="0" indent="0">
              <a:lnSpc>
                <a:spcPct val="107000"/>
              </a:lnSpc>
              <a:spcBef>
                <a:spcPts val="0"/>
              </a:spcBef>
              <a:buNone/>
              <a:defRPr/>
            </a:pPr>
            <a:r>
              <a:rPr lang="sv-SE" dirty="0">
                <a:solidFill>
                  <a:prstClr val="black"/>
                </a:solidFill>
                <a:ea typeface="Garamond" panose="02020404030301010803" pitchFamily="18" charset="0"/>
                <a:cs typeface="Times New Roman" panose="02020603050405020304" pitchFamily="18" charset="0"/>
              </a:rPr>
              <a:t>Modellen</a:t>
            </a:r>
            <a:r>
              <a:rPr lang="sv-SE" i="1" dirty="0">
                <a:solidFill>
                  <a:prstClr val="black"/>
                </a:solidFill>
                <a:ea typeface="Garamond" panose="02020404030301010803" pitchFamily="18" charset="0"/>
                <a:cs typeface="Times New Roman" panose="02020603050405020304" pitchFamily="18" charset="0"/>
              </a:rPr>
              <a:t> är en tillämpning av </a:t>
            </a:r>
            <a:r>
              <a:rPr lang="sv-SE" dirty="0">
                <a:solidFill>
                  <a:prstClr val="black"/>
                </a:solidFill>
                <a:ea typeface="Garamond" panose="02020404030301010803" pitchFamily="18" charset="0"/>
                <a:cs typeface="Times New Roman" panose="02020603050405020304" pitchFamily="18" charset="0"/>
              </a:rPr>
              <a:t>Ramverket gemensamma grunder för ledning och samverkan på central nivå och syftar till att </a:t>
            </a:r>
            <a:r>
              <a:rPr lang="sv-SE" b="1" dirty="0">
                <a:solidFill>
                  <a:prstClr val="black"/>
                </a:solidFill>
                <a:ea typeface="Garamond" panose="02020404030301010803" pitchFamily="18" charset="0"/>
                <a:cs typeface="Times New Roman" panose="02020603050405020304" pitchFamily="18" charset="0"/>
              </a:rPr>
              <a:t>beskriva</a:t>
            </a:r>
            <a:r>
              <a:rPr lang="sv-SE" dirty="0">
                <a:solidFill>
                  <a:prstClr val="black"/>
                </a:solidFill>
                <a:ea typeface="Garamond" panose="02020404030301010803" pitchFamily="18" charset="0"/>
                <a:cs typeface="Times New Roman" panose="02020603050405020304" pitchFamily="18" charset="0"/>
              </a:rPr>
              <a:t> de arbetssätt och förhållningssätt som används för att civila myndigheter på central nivå ska nå inriktning och samordning i tvärsektoriella frågor i ordinarie och stärkt samverkan.</a:t>
            </a:r>
          </a:p>
          <a:p>
            <a:pPr marL="0" lvl="0" indent="0">
              <a:lnSpc>
                <a:spcPct val="107000"/>
              </a:lnSpc>
              <a:spcBef>
                <a:spcPts val="0"/>
              </a:spcBef>
              <a:spcAft>
                <a:spcPts val="800"/>
              </a:spcAft>
              <a:buNone/>
              <a:defRPr/>
            </a:pPr>
            <a:endParaRPr lang="sv-SE" dirty="0">
              <a:solidFill>
                <a:prstClr val="black"/>
              </a:solidFill>
              <a:ea typeface="Garamond" panose="02020404030301010803" pitchFamily="18" charset="0"/>
              <a:cs typeface="Times New Roman" panose="02020603050405020304" pitchFamily="18" charset="0"/>
            </a:endParaRPr>
          </a:p>
          <a:p>
            <a:pPr marL="0" lvl="0" indent="0">
              <a:lnSpc>
                <a:spcPct val="107000"/>
              </a:lnSpc>
              <a:spcBef>
                <a:spcPts val="0"/>
              </a:spcBef>
              <a:spcAft>
                <a:spcPts val="800"/>
              </a:spcAft>
              <a:buNone/>
              <a:defRPr/>
            </a:pPr>
            <a:r>
              <a:rPr lang="sv-SE" dirty="0">
                <a:solidFill>
                  <a:prstClr val="black"/>
                </a:solidFill>
                <a:ea typeface="Garamond" panose="02020404030301010803" pitchFamily="18" charset="0"/>
                <a:cs typeface="Times New Roman" panose="02020603050405020304" pitchFamily="18" charset="0"/>
              </a:rPr>
              <a:t>Modellen består av:</a:t>
            </a:r>
          </a:p>
          <a:p>
            <a:pPr marL="342900" lvl="0" indent="-342900">
              <a:lnSpc>
                <a:spcPct val="107000"/>
              </a:lnSpc>
              <a:spcBef>
                <a:spcPts val="0"/>
              </a:spcBef>
              <a:spcAft>
                <a:spcPts val="800"/>
              </a:spcAft>
              <a:buFont typeface="Symbol" panose="05050102010706020507" pitchFamily="18" charset="2"/>
              <a:buChar char=""/>
              <a:defRPr/>
            </a:pPr>
            <a:r>
              <a:rPr lang="sv-SE" dirty="0">
                <a:solidFill>
                  <a:prstClr val="black"/>
                </a:solidFill>
                <a:ea typeface="Garamond" panose="02020404030301010803" pitchFamily="18" charset="0"/>
                <a:cs typeface="Times New Roman" panose="02020603050405020304" pitchFamily="18" charset="0"/>
              </a:rPr>
              <a:t>en struktur för samverkan mellan beredskapsmyndigheterna på tre nivåer, </a:t>
            </a:r>
          </a:p>
          <a:p>
            <a:pPr marL="342900" lvl="0" indent="-342900">
              <a:lnSpc>
                <a:spcPct val="107000"/>
              </a:lnSpc>
              <a:spcBef>
                <a:spcPts val="0"/>
              </a:spcBef>
              <a:spcAft>
                <a:spcPts val="800"/>
              </a:spcAft>
              <a:buFont typeface="Symbol" panose="05050102010706020507" pitchFamily="18" charset="2"/>
              <a:buChar char=""/>
              <a:defRPr/>
            </a:pPr>
            <a:r>
              <a:rPr lang="sv-SE" dirty="0">
                <a:solidFill>
                  <a:prstClr val="black"/>
                </a:solidFill>
                <a:ea typeface="Garamond" panose="02020404030301010803" pitchFamily="18" charset="0"/>
                <a:cs typeface="Times New Roman" panose="02020603050405020304" pitchFamily="18" charset="0"/>
              </a:rPr>
              <a:t>arbetssätt för att åstadkomma inriktning och samordning, samt </a:t>
            </a:r>
          </a:p>
          <a:p>
            <a:pPr marL="342900" lvl="0" indent="-342900">
              <a:lnSpc>
                <a:spcPct val="107000"/>
              </a:lnSpc>
              <a:spcBef>
                <a:spcPts val="0"/>
              </a:spcBef>
              <a:spcAft>
                <a:spcPts val="800"/>
              </a:spcAft>
              <a:buFont typeface="Symbol" panose="05050102010706020507" pitchFamily="18" charset="2"/>
              <a:buChar char=""/>
              <a:defRPr/>
            </a:pPr>
            <a:r>
              <a:rPr lang="sv-SE" dirty="0">
                <a:solidFill>
                  <a:prstClr val="black"/>
                </a:solidFill>
                <a:ea typeface="Garamond" panose="02020404030301010803" pitchFamily="18" charset="0"/>
                <a:cs typeface="Times New Roman" panose="02020603050405020304" pitchFamily="18" charset="0"/>
              </a:rPr>
              <a:t>viktiga förhållningssätt som ska vägleda arbetet med inriktning och samordning.  </a:t>
            </a:r>
          </a:p>
          <a:p>
            <a:endParaRPr lang="sv-SE" dirty="0"/>
          </a:p>
        </p:txBody>
      </p:sp>
    </p:spTree>
    <p:extLst>
      <p:ext uri="{BB962C8B-B14F-4D97-AF65-F5344CB8AC3E}">
        <p14:creationId xmlns:p14="http://schemas.microsoft.com/office/powerpoint/2010/main" val="404656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8F59AF77-F52E-B2A0-4153-03868132E98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671441" y="1567220"/>
            <a:ext cx="6751947" cy="4211119"/>
          </a:xfrm>
          <a:prstGeom prst="rect">
            <a:avLst/>
          </a:prstGeom>
        </p:spPr>
      </p:pic>
      <p:sp>
        <p:nvSpPr>
          <p:cNvPr id="12" name="Rubrik 1">
            <a:extLst>
              <a:ext uri="{FF2B5EF4-FFF2-40B4-BE49-F238E27FC236}">
                <a16:creationId xmlns:a16="http://schemas.microsoft.com/office/drawing/2014/main" id="{B79FF38B-5787-0CF1-0215-AFEF5A11D0E4}"/>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Inriktning och samordning i civilt försvar</a:t>
            </a:r>
            <a:endParaRPr lang="sv-SE" sz="2800" dirty="0"/>
          </a:p>
        </p:txBody>
      </p:sp>
    </p:spTree>
    <p:extLst>
      <p:ext uri="{BB962C8B-B14F-4D97-AF65-F5344CB8AC3E}">
        <p14:creationId xmlns:p14="http://schemas.microsoft.com/office/powerpoint/2010/main" val="575398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1F78F-6CBF-75C0-79C8-A44ACE346838}"/>
            </a:ext>
          </a:extLst>
        </p:cNvPr>
        <p:cNvGrpSpPr/>
        <p:nvPr/>
      </p:nvGrpSpPr>
      <p:grpSpPr>
        <a:xfrm>
          <a:off x="0" y="0"/>
          <a:ext cx="0" cy="0"/>
          <a:chOff x="0" y="0"/>
          <a:chExt cx="0" cy="0"/>
        </a:xfrm>
      </p:grpSpPr>
      <p:pic>
        <p:nvPicPr>
          <p:cNvPr id="11" name="Bildobjekt 10">
            <a:extLst>
              <a:ext uri="{FF2B5EF4-FFF2-40B4-BE49-F238E27FC236}">
                <a16:creationId xmlns:a16="http://schemas.microsoft.com/office/drawing/2014/main" id="{8C8761D4-8CF6-6320-EC69-AA27FBE7A79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90954" y="1567219"/>
            <a:ext cx="6751947" cy="4211119"/>
          </a:xfrm>
          <a:prstGeom prst="rect">
            <a:avLst/>
          </a:prstGeom>
        </p:spPr>
      </p:pic>
      <p:sp>
        <p:nvSpPr>
          <p:cNvPr id="12" name="Rubrik 1">
            <a:extLst>
              <a:ext uri="{FF2B5EF4-FFF2-40B4-BE49-F238E27FC236}">
                <a16:creationId xmlns:a16="http://schemas.microsoft.com/office/drawing/2014/main" id="{998C1C6B-9AA5-8967-5A39-09781989D919}"/>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Inriktning och samordning i civilt försvar</a:t>
            </a:r>
            <a:endParaRPr lang="sv-SE" sz="2800" dirty="0"/>
          </a:p>
        </p:txBody>
      </p:sp>
    </p:spTree>
    <p:extLst>
      <p:ext uri="{BB962C8B-B14F-4D97-AF65-F5344CB8AC3E}">
        <p14:creationId xmlns:p14="http://schemas.microsoft.com/office/powerpoint/2010/main" val="1592554061"/>
      </p:ext>
    </p:extLst>
  </p:cSld>
  <p:clrMapOvr>
    <a:masterClrMapping/>
  </p:clrMapOvr>
  <mc:AlternateContent xmlns:mc="http://schemas.openxmlformats.org/markup-compatibility/2006">
    <mc:Choice xmlns:p159="http://schemas.microsoft.com/office/powerpoint/2015/09/main" Requires="p159">
      <p:transition advClick="0" advTm="250">
        <p159:morph option="byObject"/>
      </p:transition>
    </mc:Choice>
    <mc:Fallback>
      <p:transition advClick="0" advTm="25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6AD42-1360-DEF7-7E1E-AAA000900187}"/>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A33C0E1D-2118-7421-61FE-6D0D19192A1C}"/>
              </a:ext>
            </a:extLst>
          </p:cNvPr>
          <p:cNvPicPr>
            <a:picLocks noChangeAspect="1"/>
          </p:cNvPicPr>
          <p:nvPr/>
        </p:nvPicPr>
        <p:blipFill>
          <a:blip r:embed="rId3">
            <a:alphaModFix amt="50000"/>
            <a:extLst>
              <a:ext uri="{28A0092B-C50C-407E-A947-70E740481C1C}">
                <a14:useLocalDpi xmlns:a14="http://schemas.microsoft.com/office/drawing/2010/main" val="0"/>
              </a:ext>
            </a:extLst>
          </a:blip>
          <a:srcRect/>
          <a:stretch/>
        </p:blipFill>
        <p:spPr>
          <a:xfrm>
            <a:off x="490954" y="1567219"/>
            <a:ext cx="6751947" cy="4211119"/>
          </a:xfrm>
          <a:prstGeom prst="rect">
            <a:avLst/>
          </a:prstGeom>
        </p:spPr>
      </p:pic>
      <p:sp>
        <p:nvSpPr>
          <p:cNvPr id="12" name="Rubrik 1">
            <a:extLst>
              <a:ext uri="{FF2B5EF4-FFF2-40B4-BE49-F238E27FC236}">
                <a16:creationId xmlns:a16="http://schemas.microsoft.com/office/drawing/2014/main" id="{982A17E3-5F34-CD17-0F85-9ECE0DE32AFF}"/>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Inriktning och samordning i civilt försvar</a:t>
            </a:r>
            <a:endParaRPr lang="sv-SE" sz="2800" dirty="0"/>
          </a:p>
        </p:txBody>
      </p:sp>
      <p:grpSp>
        <p:nvGrpSpPr>
          <p:cNvPr id="9" name="Grupp 8">
            <a:extLst>
              <a:ext uri="{FF2B5EF4-FFF2-40B4-BE49-F238E27FC236}">
                <a16:creationId xmlns:a16="http://schemas.microsoft.com/office/drawing/2014/main" id="{F096BA51-CB4A-7184-BD07-875F84911B47}"/>
              </a:ext>
            </a:extLst>
          </p:cNvPr>
          <p:cNvGrpSpPr/>
          <p:nvPr/>
        </p:nvGrpSpPr>
        <p:grpSpPr>
          <a:xfrm>
            <a:off x="1693779" y="2100340"/>
            <a:ext cx="4200827" cy="1949380"/>
            <a:chOff x="1693779" y="2100340"/>
            <a:chExt cx="4200827" cy="1949380"/>
          </a:xfrm>
        </p:grpSpPr>
        <p:sp>
          <p:nvSpPr>
            <p:cNvPr id="6" name="Rektangel 5">
              <a:extLst>
                <a:ext uri="{FF2B5EF4-FFF2-40B4-BE49-F238E27FC236}">
                  <a16:creationId xmlns:a16="http://schemas.microsoft.com/office/drawing/2014/main" id="{A42243B8-C33E-918D-FA8B-38377BCC7AC1}"/>
                </a:ext>
              </a:extLst>
            </p:cNvPr>
            <p:cNvSpPr/>
            <p:nvPr/>
          </p:nvSpPr>
          <p:spPr>
            <a:xfrm>
              <a:off x="1693779" y="2100340"/>
              <a:ext cx="4200827" cy="19493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textruta 7">
              <a:extLst>
                <a:ext uri="{FF2B5EF4-FFF2-40B4-BE49-F238E27FC236}">
                  <a16:creationId xmlns:a16="http://schemas.microsoft.com/office/drawing/2014/main" id="{D6D6F4AA-A4F7-88D6-8256-815ED5ACA128}"/>
                </a:ext>
              </a:extLst>
            </p:cNvPr>
            <p:cNvSpPr txBox="1"/>
            <p:nvPr/>
          </p:nvSpPr>
          <p:spPr>
            <a:xfrm>
              <a:off x="1693779" y="2490254"/>
              <a:ext cx="4200827" cy="1169551"/>
            </a:xfrm>
            <a:prstGeom prst="rect">
              <a:avLst/>
            </a:prstGeom>
            <a:noFill/>
          </p:spPr>
          <p:txBody>
            <a:bodyPr wrap="square">
              <a:spAutoFit/>
            </a:bodyPr>
            <a:lstStyle/>
            <a:p>
              <a:pPr algn="ctr"/>
              <a:r>
                <a:rPr lang="sv-SE" sz="1400" b="1">
                  <a:solidFill>
                    <a:schemeClr val="bg1"/>
                  </a:solidFill>
                </a:rPr>
                <a:t>Myndigheten för civilt försvar</a:t>
              </a:r>
            </a:p>
            <a:p>
              <a:pPr algn="ctr"/>
              <a:r>
                <a:rPr lang="sv-SE" sz="1400">
                  <a:solidFill>
                    <a:schemeClr val="bg1"/>
                  </a:solidFill>
                </a:rPr>
                <a:t>säkerställer inriktning och samordning och </a:t>
              </a:r>
              <a:br>
                <a:rPr lang="sv-SE" sz="1400">
                  <a:solidFill>
                    <a:schemeClr val="bg1"/>
                  </a:solidFill>
                </a:rPr>
              </a:br>
              <a:r>
                <a:rPr lang="sv-SE" sz="1400">
                  <a:solidFill>
                    <a:schemeClr val="bg1"/>
                  </a:solidFill>
                </a:rPr>
                <a:t>företräder det civila försvaret på nationell nivå. </a:t>
              </a:r>
              <a:br>
                <a:rPr lang="sv-SE" sz="1400">
                  <a:solidFill>
                    <a:schemeClr val="bg1"/>
                  </a:solidFill>
                </a:rPr>
              </a:br>
              <a:r>
                <a:rPr lang="sv-SE" sz="1400">
                  <a:solidFill>
                    <a:schemeClr val="bg1"/>
                  </a:solidFill>
                </a:rPr>
                <a:t>Stödjer regeringen i det nationella </a:t>
              </a:r>
              <a:br>
                <a:rPr lang="sv-SE" sz="1400">
                  <a:solidFill>
                    <a:schemeClr val="bg1"/>
                  </a:solidFill>
                </a:rPr>
              </a:br>
              <a:r>
                <a:rPr lang="sv-SE" sz="1400">
                  <a:solidFill>
                    <a:schemeClr val="bg1"/>
                  </a:solidFill>
                </a:rPr>
                <a:t>geografiska områdesansvaret.</a:t>
              </a:r>
            </a:p>
          </p:txBody>
        </p:sp>
      </p:grpSp>
      <p:cxnSp>
        <p:nvCxnSpPr>
          <p:cNvPr id="7" name="Rak pil 6">
            <a:extLst>
              <a:ext uri="{FF2B5EF4-FFF2-40B4-BE49-F238E27FC236}">
                <a16:creationId xmlns:a16="http://schemas.microsoft.com/office/drawing/2014/main" id="{85E5D76C-3E31-ECE9-56EB-AEB7F64B248C}"/>
              </a:ext>
            </a:extLst>
          </p:cNvPr>
          <p:cNvCxnSpPr>
            <a:cxnSpLocks/>
          </p:cNvCxnSpPr>
          <p:nvPr/>
        </p:nvCxnSpPr>
        <p:spPr>
          <a:xfrm>
            <a:off x="5860740" y="3024230"/>
            <a:ext cx="1651706" cy="0"/>
          </a:xfrm>
          <a:prstGeom prst="straightConnector1">
            <a:avLst/>
          </a:prstGeom>
          <a:ln w="101600">
            <a:solidFill>
              <a:schemeClr val="accent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6377598"/>
      </p:ext>
    </p:extLst>
  </p:cSld>
  <p:clrMapOvr>
    <a:masterClrMapping/>
  </p:clrMapOvr>
  <mc:AlternateContent xmlns:mc="http://schemas.openxmlformats.org/markup-compatibility/2006">
    <mc:Choice xmlns:p159="http://schemas.microsoft.com/office/powerpoint/2015/09/main" Requires="p159">
      <p:transition advClick="0" advTm="250">
        <p159:morph option="byObject"/>
      </p:transition>
    </mc:Choice>
    <mc:Fallback>
      <p:transition advClick="0" advTm="25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700" fill="hold"/>
                                        <p:tgtEl>
                                          <p:spTgt spid="9"/>
                                        </p:tgtEl>
                                        <p:attrNameLst>
                                          <p:attrName>ppt_w</p:attrName>
                                        </p:attrNameLst>
                                      </p:cBhvr>
                                      <p:tavLst>
                                        <p:tav tm="0">
                                          <p:val>
                                            <p:fltVal val="0"/>
                                          </p:val>
                                        </p:tav>
                                        <p:tav tm="100000">
                                          <p:val>
                                            <p:strVal val="#ppt_w"/>
                                          </p:val>
                                        </p:tav>
                                      </p:tavLst>
                                    </p:anim>
                                    <p:anim calcmode="lin" valueType="num">
                                      <p:cBhvr>
                                        <p:cTn id="8" dur="700" fill="hold"/>
                                        <p:tgtEl>
                                          <p:spTgt spid="9"/>
                                        </p:tgtEl>
                                        <p:attrNameLst>
                                          <p:attrName>ppt_h</p:attrName>
                                        </p:attrNameLst>
                                      </p:cBhvr>
                                      <p:tavLst>
                                        <p:tav tm="0">
                                          <p:val>
                                            <p:fltVal val="0"/>
                                          </p:val>
                                        </p:tav>
                                        <p:tav tm="100000">
                                          <p:val>
                                            <p:strVal val="#ppt_h"/>
                                          </p:val>
                                        </p:tav>
                                      </p:tavLst>
                                    </p:anim>
                                    <p:animEffect transition="in" filter="fade">
                                      <p:cBhvr>
                                        <p:cTn id="9" dur="700"/>
                                        <p:tgtEl>
                                          <p:spTgt spid="9"/>
                                        </p:tgtEl>
                                      </p:cBhvr>
                                    </p:animEffect>
                                  </p:childTnLst>
                                </p:cTn>
                              </p:par>
                            </p:childTnLst>
                          </p:cTn>
                        </p:par>
                        <p:par>
                          <p:cTn id="10" fill="hold">
                            <p:stCondLst>
                              <p:cond delay="700"/>
                            </p:stCondLst>
                            <p:childTnLst>
                              <p:par>
                                <p:cTn id="11" presetID="12" presetClass="entr" presetSubtype="8" fill="hold"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p:tgtEl>
                                          <p:spTgt spid="7"/>
                                        </p:tgtEl>
                                        <p:attrNameLst>
                                          <p:attrName>ppt_x</p:attrName>
                                        </p:attrNameLst>
                                      </p:cBhvr>
                                      <p:tavLst>
                                        <p:tav tm="0">
                                          <p:val>
                                            <p:strVal val="#ppt_x-#ppt_w*1.125000"/>
                                          </p:val>
                                        </p:tav>
                                        <p:tav tm="100000">
                                          <p:val>
                                            <p:strVal val="#ppt_x"/>
                                          </p:val>
                                        </p:tav>
                                      </p:tavLst>
                                    </p:anim>
                                    <p:animEffect transition="in" filter="wipe(right)">
                                      <p:cBhvr>
                                        <p:cTn id="1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B6806-D7E0-452E-992E-687FF46A6653}"/>
            </a:ext>
          </a:extLst>
        </p:cNvPr>
        <p:cNvGrpSpPr/>
        <p:nvPr/>
      </p:nvGrpSpPr>
      <p:grpSpPr>
        <a:xfrm>
          <a:off x="0" y="0"/>
          <a:ext cx="0" cy="0"/>
          <a:chOff x="0" y="0"/>
          <a:chExt cx="0" cy="0"/>
        </a:xfrm>
      </p:grpSpPr>
      <p:sp>
        <p:nvSpPr>
          <p:cNvPr id="12" name="Rubrik 1">
            <a:extLst>
              <a:ext uri="{FF2B5EF4-FFF2-40B4-BE49-F238E27FC236}">
                <a16:creationId xmlns:a16="http://schemas.microsoft.com/office/drawing/2014/main" id="{ED7F4535-C068-FF41-C458-2322B5232395}"/>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Inriktning och samordning i civilt försvar</a:t>
            </a:r>
            <a:endParaRPr lang="sv-SE" sz="2800" dirty="0"/>
          </a:p>
        </p:txBody>
      </p:sp>
      <p:pic>
        <p:nvPicPr>
          <p:cNvPr id="4" name="Bildobjekt 3" descr="En bild som visar text, skärmbild, Teckensnitt&#10;&#10;AI-genererat innehåll kan vara felaktigt.">
            <a:extLst>
              <a:ext uri="{FF2B5EF4-FFF2-40B4-BE49-F238E27FC236}">
                <a16:creationId xmlns:a16="http://schemas.microsoft.com/office/drawing/2014/main" id="{E9D665F5-1F8A-37C7-4990-D3AE54FE83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0568" y="1933091"/>
            <a:ext cx="3703158" cy="2991817"/>
          </a:xfrm>
          <a:prstGeom prst="rect">
            <a:avLst/>
          </a:prstGeom>
        </p:spPr>
      </p:pic>
      <p:pic>
        <p:nvPicPr>
          <p:cNvPr id="8" name="Bildobjekt 7">
            <a:extLst>
              <a:ext uri="{FF2B5EF4-FFF2-40B4-BE49-F238E27FC236}">
                <a16:creationId xmlns:a16="http://schemas.microsoft.com/office/drawing/2014/main" id="{EF31A6A6-8FA2-6178-8449-11A571D2872F}"/>
              </a:ext>
            </a:extLst>
          </p:cNvPr>
          <p:cNvPicPr>
            <a:picLocks noChangeAspect="1"/>
          </p:cNvPicPr>
          <p:nvPr/>
        </p:nvPicPr>
        <p:blipFill>
          <a:blip r:embed="rId4">
            <a:alphaModFix amt="50000"/>
            <a:extLst>
              <a:ext uri="{28A0092B-C50C-407E-A947-70E740481C1C}">
                <a14:useLocalDpi xmlns:a14="http://schemas.microsoft.com/office/drawing/2010/main" val="0"/>
              </a:ext>
            </a:extLst>
          </a:blip>
          <a:srcRect/>
          <a:stretch/>
        </p:blipFill>
        <p:spPr>
          <a:xfrm>
            <a:off x="490954" y="1567219"/>
            <a:ext cx="6751947" cy="4211119"/>
          </a:xfrm>
          <a:prstGeom prst="rect">
            <a:avLst/>
          </a:prstGeom>
        </p:spPr>
      </p:pic>
      <p:cxnSp>
        <p:nvCxnSpPr>
          <p:cNvPr id="13" name="Rak pil 12">
            <a:extLst>
              <a:ext uri="{FF2B5EF4-FFF2-40B4-BE49-F238E27FC236}">
                <a16:creationId xmlns:a16="http://schemas.microsoft.com/office/drawing/2014/main" id="{F14F19B3-74D6-DA8A-2E2B-C77969253A08}"/>
              </a:ext>
            </a:extLst>
          </p:cNvPr>
          <p:cNvCxnSpPr>
            <a:cxnSpLocks/>
          </p:cNvCxnSpPr>
          <p:nvPr/>
        </p:nvCxnSpPr>
        <p:spPr>
          <a:xfrm>
            <a:off x="5860740" y="3024230"/>
            <a:ext cx="1651706" cy="0"/>
          </a:xfrm>
          <a:prstGeom prst="straightConnector1">
            <a:avLst/>
          </a:prstGeom>
          <a:ln w="101600">
            <a:solidFill>
              <a:schemeClr val="accent1"/>
            </a:solidFill>
            <a:tailEnd type="triangle"/>
          </a:ln>
        </p:spPr>
        <p:style>
          <a:lnRef idx="2">
            <a:schemeClr val="accent1"/>
          </a:lnRef>
          <a:fillRef idx="0">
            <a:schemeClr val="accent1"/>
          </a:fillRef>
          <a:effectRef idx="1">
            <a:schemeClr val="accent1"/>
          </a:effectRef>
          <a:fontRef idx="minor">
            <a:schemeClr val="tx1"/>
          </a:fontRef>
        </p:style>
      </p:cxnSp>
      <p:grpSp>
        <p:nvGrpSpPr>
          <p:cNvPr id="14" name="Grupp 13">
            <a:extLst>
              <a:ext uri="{FF2B5EF4-FFF2-40B4-BE49-F238E27FC236}">
                <a16:creationId xmlns:a16="http://schemas.microsoft.com/office/drawing/2014/main" id="{09622245-E9E0-1061-2C5C-ED00DAD416F4}"/>
              </a:ext>
            </a:extLst>
          </p:cNvPr>
          <p:cNvGrpSpPr/>
          <p:nvPr/>
        </p:nvGrpSpPr>
        <p:grpSpPr>
          <a:xfrm>
            <a:off x="1693779" y="2100340"/>
            <a:ext cx="4200827" cy="1949380"/>
            <a:chOff x="1693779" y="2100340"/>
            <a:chExt cx="4200827" cy="1949380"/>
          </a:xfrm>
        </p:grpSpPr>
        <p:sp>
          <p:nvSpPr>
            <p:cNvPr id="15" name="Rektangel 14">
              <a:extLst>
                <a:ext uri="{FF2B5EF4-FFF2-40B4-BE49-F238E27FC236}">
                  <a16:creationId xmlns:a16="http://schemas.microsoft.com/office/drawing/2014/main" id="{54EAB1CB-58AD-2A0B-4995-A6715964DA01}"/>
                </a:ext>
              </a:extLst>
            </p:cNvPr>
            <p:cNvSpPr/>
            <p:nvPr/>
          </p:nvSpPr>
          <p:spPr>
            <a:xfrm>
              <a:off x="1693779" y="2100340"/>
              <a:ext cx="4200827" cy="19493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textruta 15">
              <a:extLst>
                <a:ext uri="{FF2B5EF4-FFF2-40B4-BE49-F238E27FC236}">
                  <a16:creationId xmlns:a16="http://schemas.microsoft.com/office/drawing/2014/main" id="{61FD24C5-D9D8-75A9-79C0-77CF682C902E}"/>
                </a:ext>
              </a:extLst>
            </p:cNvPr>
            <p:cNvSpPr txBox="1"/>
            <p:nvPr/>
          </p:nvSpPr>
          <p:spPr>
            <a:xfrm>
              <a:off x="1693779" y="2490254"/>
              <a:ext cx="4200827" cy="1169551"/>
            </a:xfrm>
            <a:prstGeom prst="rect">
              <a:avLst/>
            </a:prstGeom>
            <a:noFill/>
          </p:spPr>
          <p:txBody>
            <a:bodyPr wrap="square">
              <a:spAutoFit/>
            </a:bodyPr>
            <a:lstStyle/>
            <a:p>
              <a:pPr algn="ctr"/>
              <a:r>
                <a:rPr lang="sv-SE" sz="1400" b="1">
                  <a:solidFill>
                    <a:schemeClr val="bg1"/>
                  </a:solidFill>
                </a:rPr>
                <a:t>Myndigheten för civilt försvar</a:t>
              </a:r>
            </a:p>
            <a:p>
              <a:pPr algn="ctr"/>
              <a:r>
                <a:rPr lang="sv-SE" sz="1400">
                  <a:solidFill>
                    <a:schemeClr val="bg1"/>
                  </a:solidFill>
                </a:rPr>
                <a:t>säkerställer inriktning och samordning och </a:t>
              </a:r>
              <a:br>
                <a:rPr lang="sv-SE" sz="1400">
                  <a:solidFill>
                    <a:schemeClr val="bg1"/>
                  </a:solidFill>
                </a:rPr>
              </a:br>
              <a:r>
                <a:rPr lang="sv-SE" sz="1400">
                  <a:solidFill>
                    <a:schemeClr val="bg1"/>
                  </a:solidFill>
                </a:rPr>
                <a:t>företräder det civila försvaret på nationell nivå. </a:t>
              </a:r>
              <a:br>
                <a:rPr lang="sv-SE" sz="1400">
                  <a:solidFill>
                    <a:schemeClr val="bg1"/>
                  </a:solidFill>
                </a:rPr>
              </a:br>
              <a:r>
                <a:rPr lang="sv-SE" sz="1400">
                  <a:solidFill>
                    <a:schemeClr val="bg1"/>
                  </a:solidFill>
                </a:rPr>
                <a:t>Stödjer regeringen i det nationella </a:t>
              </a:r>
              <a:br>
                <a:rPr lang="sv-SE" sz="1400">
                  <a:solidFill>
                    <a:schemeClr val="bg1"/>
                  </a:solidFill>
                </a:rPr>
              </a:br>
              <a:r>
                <a:rPr lang="sv-SE" sz="1400">
                  <a:solidFill>
                    <a:schemeClr val="bg1"/>
                  </a:solidFill>
                </a:rPr>
                <a:t>geografiska områdesansvaret.</a:t>
              </a:r>
            </a:p>
          </p:txBody>
        </p:sp>
      </p:grpSp>
    </p:spTree>
    <p:extLst>
      <p:ext uri="{BB962C8B-B14F-4D97-AF65-F5344CB8AC3E}">
        <p14:creationId xmlns:p14="http://schemas.microsoft.com/office/powerpoint/2010/main" val="2779128268"/>
      </p:ext>
    </p:extLst>
  </p:cSld>
  <p:clrMapOvr>
    <a:masterClrMapping/>
  </p:clrMapOvr>
  <mc:AlternateContent xmlns:mc="http://schemas.openxmlformats.org/markup-compatibility/2006">
    <mc:Choice xmlns:p159="http://schemas.microsoft.com/office/powerpoint/2015/09/main" Requires="p159">
      <p:transition>
        <p159:morph option="byObject"/>
      </p:transition>
    </mc:Choice>
    <mc:Fallback>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0DBE9"/>
        </a:solidFill>
        <a:effectLst/>
      </p:bgPr>
    </p:bg>
    <p:spTree>
      <p:nvGrpSpPr>
        <p:cNvPr id="1" name="">
          <a:extLst>
            <a:ext uri="{FF2B5EF4-FFF2-40B4-BE49-F238E27FC236}">
              <a16:creationId xmlns:a16="http://schemas.microsoft.com/office/drawing/2014/main" id="{5D295723-86B3-C214-71C6-9E967ACDE43A}"/>
            </a:ext>
          </a:extLst>
        </p:cNvPr>
        <p:cNvGrpSpPr/>
        <p:nvPr/>
      </p:nvGrpSpPr>
      <p:grpSpPr>
        <a:xfrm>
          <a:off x="0" y="0"/>
          <a:ext cx="0" cy="0"/>
          <a:chOff x="0" y="0"/>
          <a:chExt cx="0" cy="0"/>
        </a:xfrm>
      </p:grpSpPr>
      <p:sp>
        <p:nvSpPr>
          <p:cNvPr id="5" name="Rubrik 1">
            <a:extLst>
              <a:ext uri="{FF2B5EF4-FFF2-40B4-BE49-F238E27FC236}">
                <a16:creationId xmlns:a16="http://schemas.microsoft.com/office/drawing/2014/main" id="{40990378-111D-6D4F-9A81-B588B49C1CAB}"/>
              </a:ext>
            </a:extLst>
          </p:cNvPr>
          <p:cNvSpPr txBox="1">
            <a:spLocks/>
          </p:cNvSpPr>
          <p:nvPr/>
        </p:nvSpPr>
        <p:spPr>
          <a:xfrm>
            <a:off x="1426871" y="844666"/>
            <a:ext cx="9332596" cy="3213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sv-SE" sz="2800" dirty="0">
                <a:solidFill>
                  <a:srgbClr val="242424"/>
                </a:solidFill>
              </a:rPr>
              <a:t>Modell för inriktning och samordning på central nivå</a:t>
            </a:r>
            <a:endParaRPr lang="sv-SE" sz="2800" dirty="0"/>
          </a:p>
        </p:txBody>
      </p:sp>
      <p:sp>
        <p:nvSpPr>
          <p:cNvPr id="117" name="Rektangel 116">
            <a:extLst>
              <a:ext uri="{FF2B5EF4-FFF2-40B4-BE49-F238E27FC236}">
                <a16:creationId xmlns:a16="http://schemas.microsoft.com/office/drawing/2014/main" id="{6E5F05E9-4477-DB56-A98D-0EF4DDD07DC0}"/>
              </a:ext>
            </a:extLst>
          </p:cNvPr>
          <p:cNvSpPr/>
          <p:nvPr/>
        </p:nvSpPr>
        <p:spPr>
          <a:xfrm>
            <a:off x="4585467" y="1488653"/>
            <a:ext cx="3036204" cy="530095"/>
          </a:xfrm>
          <a:prstGeom prst="rect">
            <a:avLst/>
          </a:prstGeom>
          <a:solidFill>
            <a:srgbClr val="D0D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3" name="Rektangel 112">
            <a:extLst>
              <a:ext uri="{FF2B5EF4-FFF2-40B4-BE49-F238E27FC236}">
                <a16:creationId xmlns:a16="http://schemas.microsoft.com/office/drawing/2014/main" id="{18EAD6DC-3643-32DB-5FFA-A12E813885CD}"/>
              </a:ext>
            </a:extLst>
          </p:cNvPr>
          <p:cNvSpPr/>
          <p:nvPr/>
        </p:nvSpPr>
        <p:spPr>
          <a:xfrm>
            <a:off x="1426869" y="4570225"/>
            <a:ext cx="1189865" cy="1152029"/>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4" name="Rektangel 113">
            <a:extLst>
              <a:ext uri="{FF2B5EF4-FFF2-40B4-BE49-F238E27FC236}">
                <a16:creationId xmlns:a16="http://schemas.microsoft.com/office/drawing/2014/main" id="{9A93E950-1A25-4A91-D867-0F73821A7A16}"/>
              </a:ext>
            </a:extLst>
          </p:cNvPr>
          <p:cNvSpPr/>
          <p:nvPr/>
        </p:nvSpPr>
        <p:spPr>
          <a:xfrm>
            <a:off x="9569602" y="4568638"/>
            <a:ext cx="1189865" cy="1159837"/>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9" name="Rektangel 108">
            <a:extLst>
              <a:ext uri="{FF2B5EF4-FFF2-40B4-BE49-F238E27FC236}">
                <a16:creationId xmlns:a16="http://schemas.microsoft.com/office/drawing/2014/main" id="{3331FD68-D16C-8328-9F8A-C429A94ED6B0}"/>
              </a:ext>
            </a:extLst>
          </p:cNvPr>
          <p:cNvSpPr/>
          <p:nvPr/>
        </p:nvSpPr>
        <p:spPr>
          <a:xfrm>
            <a:off x="1426870" y="3349104"/>
            <a:ext cx="1189865" cy="1152029"/>
          </a:xfrm>
          <a:prstGeom prst="rect">
            <a:avLst/>
          </a:prstGeom>
          <a:solidFill>
            <a:schemeClr val="accent3">
              <a:lumMod val="60000"/>
              <a:lumOff val="4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0" name="Rektangel 109">
            <a:extLst>
              <a:ext uri="{FF2B5EF4-FFF2-40B4-BE49-F238E27FC236}">
                <a16:creationId xmlns:a16="http://schemas.microsoft.com/office/drawing/2014/main" id="{7A72B1B8-750E-3258-4FA0-D8F74B7F2BB5}"/>
              </a:ext>
            </a:extLst>
          </p:cNvPr>
          <p:cNvSpPr/>
          <p:nvPr/>
        </p:nvSpPr>
        <p:spPr>
          <a:xfrm>
            <a:off x="9577274" y="3339317"/>
            <a:ext cx="1189865" cy="1152029"/>
          </a:xfrm>
          <a:prstGeom prst="rect">
            <a:avLst/>
          </a:prstGeom>
          <a:solidFill>
            <a:schemeClr val="accent3">
              <a:lumMod val="60000"/>
              <a:lumOff val="4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2" name="Rektangel 111">
            <a:extLst>
              <a:ext uri="{FF2B5EF4-FFF2-40B4-BE49-F238E27FC236}">
                <a16:creationId xmlns:a16="http://schemas.microsoft.com/office/drawing/2014/main" id="{431CBD50-37C0-5000-9C0D-64B8951594A6}"/>
              </a:ext>
            </a:extLst>
          </p:cNvPr>
          <p:cNvSpPr/>
          <p:nvPr/>
        </p:nvSpPr>
        <p:spPr>
          <a:xfrm>
            <a:off x="2698909" y="4576446"/>
            <a:ext cx="6794182" cy="1152029"/>
          </a:xfrm>
          <a:prstGeom prst="rect">
            <a:avLst/>
          </a:prstGeom>
          <a:solidFill>
            <a:srgbClr val="0B23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5" name="Rektangel 104">
            <a:extLst>
              <a:ext uri="{FF2B5EF4-FFF2-40B4-BE49-F238E27FC236}">
                <a16:creationId xmlns:a16="http://schemas.microsoft.com/office/drawing/2014/main" id="{D4C87A13-052B-FEAF-0CD7-DA285DEF8283}"/>
              </a:ext>
            </a:extLst>
          </p:cNvPr>
          <p:cNvSpPr/>
          <p:nvPr/>
        </p:nvSpPr>
        <p:spPr>
          <a:xfrm>
            <a:off x="1426871" y="2132887"/>
            <a:ext cx="1189865" cy="1117161"/>
          </a:xfrm>
          <a:prstGeom prst="rect">
            <a:avLst/>
          </a:prstGeom>
          <a:solidFill>
            <a:schemeClr val="accent3">
              <a:lumMod val="20000"/>
              <a:lumOff val="8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6" name="Rektangel 105">
            <a:extLst>
              <a:ext uri="{FF2B5EF4-FFF2-40B4-BE49-F238E27FC236}">
                <a16:creationId xmlns:a16="http://schemas.microsoft.com/office/drawing/2014/main" id="{F5B12EB2-4A5E-EB57-52F3-E56C365DE86C}"/>
              </a:ext>
            </a:extLst>
          </p:cNvPr>
          <p:cNvSpPr/>
          <p:nvPr/>
        </p:nvSpPr>
        <p:spPr>
          <a:xfrm>
            <a:off x="2698909" y="2132887"/>
            <a:ext cx="6794182" cy="1117161"/>
          </a:xfrm>
          <a:prstGeom prst="rect">
            <a:avLst/>
          </a:prstGeom>
          <a:solidFill>
            <a:srgbClr val="6D7B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7" name="Rektangel 106">
            <a:extLst>
              <a:ext uri="{FF2B5EF4-FFF2-40B4-BE49-F238E27FC236}">
                <a16:creationId xmlns:a16="http://schemas.microsoft.com/office/drawing/2014/main" id="{5D3474AA-8AA1-0AD1-B444-05E27235FF51}"/>
              </a:ext>
            </a:extLst>
          </p:cNvPr>
          <p:cNvSpPr/>
          <p:nvPr/>
        </p:nvSpPr>
        <p:spPr>
          <a:xfrm>
            <a:off x="9577274" y="2132887"/>
            <a:ext cx="1189865" cy="1117161"/>
          </a:xfrm>
          <a:prstGeom prst="rect">
            <a:avLst/>
          </a:prstGeom>
          <a:solidFill>
            <a:schemeClr val="accent3">
              <a:lumMod val="20000"/>
              <a:lumOff val="8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8" name="Rektangel 107">
            <a:extLst>
              <a:ext uri="{FF2B5EF4-FFF2-40B4-BE49-F238E27FC236}">
                <a16:creationId xmlns:a16="http://schemas.microsoft.com/office/drawing/2014/main" id="{ABACC80E-9183-0242-29FF-C4D2D0D43109}"/>
              </a:ext>
            </a:extLst>
          </p:cNvPr>
          <p:cNvSpPr/>
          <p:nvPr/>
        </p:nvSpPr>
        <p:spPr>
          <a:xfrm>
            <a:off x="2698909" y="3339317"/>
            <a:ext cx="6794182" cy="1152029"/>
          </a:xfrm>
          <a:prstGeom prst="rect">
            <a:avLst/>
          </a:prstGeom>
          <a:solidFill>
            <a:srgbClr val="3C4F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6" name="PIL-lång">
            <a:extLst>
              <a:ext uri="{FF2B5EF4-FFF2-40B4-BE49-F238E27FC236}">
                <a16:creationId xmlns:a16="http://schemas.microsoft.com/office/drawing/2014/main" id="{149F5A08-BD4E-6CED-98F9-20BE1B90BB9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581917" y="2233561"/>
            <a:ext cx="137878" cy="909995"/>
          </a:xfrm>
          <a:prstGeom prst="rect">
            <a:avLst/>
          </a:prstGeom>
        </p:spPr>
      </p:pic>
      <p:pic>
        <p:nvPicPr>
          <p:cNvPr id="67" name="PIL-lång">
            <a:extLst>
              <a:ext uri="{FF2B5EF4-FFF2-40B4-BE49-F238E27FC236}">
                <a16:creationId xmlns:a16="http://schemas.microsoft.com/office/drawing/2014/main" id="{194E75F8-94D7-289B-03E7-5091B355D7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591779" y="3447260"/>
            <a:ext cx="137878" cy="909995"/>
          </a:xfrm>
          <a:prstGeom prst="rect">
            <a:avLst/>
          </a:prstGeom>
        </p:spPr>
      </p:pic>
      <p:pic>
        <p:nvPicPr>
          <p:cNvPr id="68" name="PIL-lång">
            <a:extLst>
              <a:ext uri="{FF2B5EF4-FFF2-40B4-BE49-F238E27FC236}">
                <a16:creationId xmlns:a16="http://schemas.microsoft.com/office/drawing/2014/main" id="{6C07C103-B885-DB23-00DB-6701381DA8E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2592313" y="4636821"/>
            <a:ext cx="137878" cy="909995"/>
          </a:xfrm>
          <a:prstGeom prst="rect">
            <a:avLst/>
          </a:prstGeom>
        </p:spPr>
      </p:pic>
      <p:pic>
        <p:nvPicPr>
          <p:cNvPr id="69" name="PIL-lång">
            <a:extLst>
              <a:ext uri="{FF2B5EF4-FFF2-40B4-BE49-F238E27FC236}">
                <a16:creationId xmlns:a16="http://schemas.microsoft.com/office/drawing/2014/main" id="{7625D255-80C4-8A8F-1007-7E904487BE6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9464179" y="2236128"/>
            <a:ext cx="137878" cy="909995"/>
          </a:xfrm>
          <a:prstGeom prst="rect">
            <a:avLst/>
          </a:prstGeom>
        </p:spPr>
      </p:pic>
      <p:pic>
        <p:nvPicPr>
          <p:cNvPr id="70" name="PIL-lång">
            <a:extLst>
              <a:ext uri="{FF2B5EF4-FFF2-40B4-BE49-F238E27FC236}">
                <a16:creationId xmlns:a16="http://schemas.microsoft.com/office/drawing/2014/main" id="{3947B8E7-66AA-12DD-1496-714EC37991C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9462343" y="3456092"/>
            <a:ext cx="137878" cy="909995"/>
          </a:xfrm>
          <a:prstGeom prst="rect">
            <a:avLst/>
          </a:prstGeom>
        </p:spPr>
      </p:pic>
      <p:pic>
        <p:nvPicPr>
          <p:cNvPr id="71" name="PIL-lång">
            <a:extLst>
              <a:ext uri="{FF2B5EF4-FFF2-40B4-BE49-F238E27FC236}">
                <a16:creationId xmlns:a16="http://schemas.microsoft.com/office/drawing/2014/main" id="{A254B5DD-D850-3A15-37B2-114A5ADE7C0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9462343" y="4659955"/>
            <a:ext cx="137878" cy="909995"/>
          </a:xfrm>
          <a:prstGeom prst="rect">
            <a:avLst/>
          </a:prstGeom>
        </p:spPr>
      </p:pic>
      <p:sp>
        <p:nvSpPr>
          <p:cNvPr id="72" name="textruta 71">
            <a:extLst>
              <a:ext uri="{FF2B5EF4-FFF2-40B4-BE49-F238E27FC236}">
                <a16:creationId xmlns:a16="http://schemas.microsoft.com/office/drawing/2014/main" id="{AFCF959E-C122-836E-A18F-3A240493C40B}"/>
              </a:ext>
            </a:extLst>
          </p:cNvPr>
          <p:cNvSpPr txBox="1"/>
          <p:nvPr/>
        </p:nvSpPr>
        <p:spPr>
          <a:xfrm>
            <a:off x="1440625" y="1798097"/>
            <a:ext cx="200098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Beredskapsmyndigheter</a:t>
            </a:r>
          </a:p>
        </p:txBody>
      </p:sp>
      <p:sp>
        <p:nvSpPr>
          <p:cNvPr id="73" name="textruta 72">
            <a:extLst>
              <a:ext uri="{FF2B5EF4-FFF2-40B4-BE49-F238E27FC236}">
                <a16:creationId xmlns:a16="http://schemas.microsoft.com/office/drawing/2014/main" id="{E89B1F48-5740-841E-B633-D16418176F10}"/>
              </a:ext>
            </a:extLst>
          </p:cNvPr>
          <p:cNvSpPr txBox="1"/>
          <p:nvPr/>
        </p:nvSpPr>
        <p:spPr>
          <a:xfrm>
            <a:off x="8512823" y="1442515"/>
            <a:ext cx="2246644"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Beredskapsmyndigheter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 </a:t>
            </a:r>
            <a:r>
              <a:rPr kumimoji="0" lang="sv-SE" sz="1200" b="1" i="0" u="none" strike="noStrike" kern="1200" cap="none" spc="0" normalizeH="0" baseline="0" noProof="0" dirty="0" err="1">
                <a:ln>
                  <a:noFill/>
                </a:ln>
                <a:solidFill>
                  <a:prstClr val="black"/>
                </a:solidFill>
                <a:effectLst/>
                <a:uLnTx/>
                <a:uFillTx/>
                <a:latin typeface="Helvetica" pitchFamily="2" charset="0"/>
              </a:rPr>
              <a:t>situationsanpassat</a:t>
            </a:r>
            <a:r>
              <a:rPr kumimoji="0" lang="sv-SE" sz="1200" b="1" i="0" u="none" strike="noStrike" kern="1200" cap="none" spc="0" normalizeH="0" baseline="0" noProof="0" dirty="0">
                <a:ln>
                  <a:noFill/>
                </a:ln>
                <a:solidFill>
                  <a:prstClr val="black"/>
                </a:solidFill>
                <a:effectLst/>
                <a:uLnTx/>
                <a:uFillTx/>
                <a:latin typeface="Helvetica" pitchFamily="2" charset="0"/>
              </a:rPr>
              <a:t> deltagande från fler aktörer </a:t>
            </a:r>
          </a:p>
        </p:txBody>
      </p:sp>
      <p:pic>
        <p:nvPicPr>
          <p:cNvPr id="74" name="Bild 73">
            <a:extLst>
              <a:ext uri="{FF2B5EF4-FFF2-40B4-BE49-F238E27FC236}">
                <a16:creationId xmlns:a16="http://schemas.microsoft.com/office/drawing/2014/main" id="{CA0872F5-2601-3196-7315-5A68D4FA11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111511" y="3059497"/>
            <a:ext cx="117257" cy="469027"/>
          </a:xfrm>
          <a:prstGeom prst="rect">
            <a:avLst/>
          </a:prstGeom>
        </p:spPr>
      </p:pic>
      <p:pic>
        <p:nvPicPr>
          <p:cNvPr id="75" name="Bild 74">
            <a:extLst>
              <a:ext uri="{FF2B5EF4-FFF2-40B4-BE49-F238E27FC236}">
                <a16:creationId xmlns:a16="http://schemas.microsoft.com/office/drawing/2014/main" id="{83A005A7-1B2D-09C8-4ABF-D0DF2EA6CF2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111511" y="4306817"/>
            <a:ext cx="117257" cy="469027"/>
          </a:xfrm>
          <a:prstGeom prst="rect">
            <a:avLst/>
          </a:prstGeom>
        </p:spPr>
      </p:pic>
      <p:sp>
        <p:nvSpPr>
          <p:cNvPr id="116" name="Rektangel 115">
            <a:extLst>
              <a:ext uri="{FF2B5EF4-FFF2-40B4-BE49-F238E27FC236}">
                <a16:creationId xmlns:a16="http://schemas.microsoft.com/office/drawing/2014/main" id="{51E2C88D-281F-27FE-1FB6-F33836F8919E}"/>
              </a:ext>
            </a:extLst>
          </p:cNvPr>
          <p:cNvSpPr/>
          <p:nvPr/>
        </p:nvSpPr>
        <p:spPr>
          <a:xfrm>
            <a:off x="3271035" y="2608506"/>
            <a:ext cx="1220857" cy="418621"/>
          </a:xfrm>
          <a:prstGeom prst="rect">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76" name="Bild 75">
            <a:extLst>
              <a:ext uri="{FF2B5EF4-FFF2-40B4-BE49-F238E27FC236}">
                <a16:creationId xmlns:a16="http://schemas.microsoft.com/office/drawing/2014/main" id="{75A53C15-B4F6-25AA-B5F8-054060F1F51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78371" y="3038240"/>
            <a:ext cx="117257" cy="469027"/>
          </a:xfrm>
          <a:prstGeom prst="rect">
            <a:avLst/>
          </a:prstGeom>
        </p:spPr>
      </p:pic>
      <p:pic>
        <p:nvPicPr>
          <p:cNvPr id="77" name="Bild 76">
            <a:extLst>
              <a:ext uri="{FF2B5EF4-FFF2-40B4-BE49-F238E27FC236}">
                <a16:creationId xmlns:a16="http://schemas.microsoft.com/office/drawing/2014/main" id="{C7E051E4-B30E-2F71-0942-7D84E5750ED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78371" y="4309546"/>
            <a:ext cx="117257" cy="469027"/>
          </a:xfrm>
          <a:prstGeom prst="rect">
            <a:avLst/>
          </a:prstGeom>
        </p:spPr>
      </p:pic>
      <p:sp>
        <p:nvSpPr>
          <p:cNvPr id="79" name="textruta 78">
            <a:extLst>
              <a:ext uri="{FF2B5EF4-FFF2-40B4-BE49-F238E27FC236}">
                <a16:creationId xmlns:a16="http://schemas.microsoft.com/office/drawing/2014/main" id="{712A02D2-DA7A-3DDB-A2C9-939A1BAB0EAF}"/>
              </a:ext>
            </a:extLst>
          </p:cNvPr>
          <p:cNvSpPr txBox="1"/>
          <p:nvPr/>
        </p:nvSpPr>
        <p:spPr>
          <a:xfrm>
            <a:off x="3312843" y="2617146"/>
            <a:ext cx="1161239"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Regelbundna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Fasta deltagare</a:t>
            </a:r>
          </a:p>
        </p:txBody>
      </p:sp>
      <p:sp>
        <p:nvSpPr>
          <p:cNvPr id="80" name="Rektangel med rundade hörn 79">
            <a:extLst>
              <a:ext uri="{FF2B5EF4-FFF2-40B4-BE49-F238E27FC236}">
                <a16:creationId xmlns:a16="http://schemas.microsoft.com/office/drawing/2014/main" id="{6A01E04A-3D95-DA27-4536-B85B14392248}"/>
              </a:ext>
            </a:extLst>
          </p:cNvPr>
          <p:cNvSpPr/>
          <p:nvPr/>
        </p:nvSpPr>
        <p:spPr>
          <a:xfrm>
            <a:off x="7373284" y="2613983"/>
            <a:ext cx="1441266" cy="469185"/>
          </a:xfrm>
          <a:prstGeom prst="roundRect">
            <a:avLst>
              <a:gd name="adj" fmla="val 0"/>
            </a:avLst>
          </a:prstGeom>
          <a:solidFill>
            <a:schemeClr val="accent3">
              <a:lumMod val="20000"/>
              <a:lumOff val="8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1" name="textruta 80">
            <a:extLst>
              <a:ext uri="{FF2B5EF4-FFF2-40B4-BE49-F238E27FC236}">
                <a16:creationId xmlns:a16="http://schemas.microsoft.com/office/drawing/2014/main" id="{0E457741-02F6-6690-457F-ACE8B5EF133E}"/>
              </a:ext>
            </a:extLst>
          </p:cNvPr>
          <p:cNvSpPr txBox="1"/>
          <p:nvPr/>
        </p:nvSpPr>
        <p:spPr>
          <a:xfrm>
            <a:off x="7428529" y="2650245"/>
            <a:ext cx="1386021"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err="1">
                <a:ln>
                  <a:noFill/>
                </a:ln>
                <a:solidFill>
                  <a:prstClr val="black"/>
                </a:solidFill>
                <a:effectLst/>
                <a:uLnTx/>
                <a:uFillTx/>
                <a:latin typeface="Helvetica" pitchFamily="2" charset="0"/>
              </a:rPr>
              <a:t>Situationsanpassat</a:t>
            </a:r>
            <a:endParaRPr kumimoji="0" lang="sv-SE" sz="1000" b="1" i="0" u="none" strike="noStrike" kern="1200" cap="none" spc="0" normalizeH="0" baseline="0" noProof="0" dirty="0">
              <a:ln>
                <a:noFill/>
              </a:ln>
              <a:solidFill>
                <a:prstClr val="black"/>
              </a:solidFill>
              <a:effectLst/>
              <a:uLnTx/>
              <a:uFillTx/>
              <a:latin typeface="Helvetica"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 Olika deltagare</a:t>
            </a:r>
          </a:p>
        </p:txBody>
      </p:sp>
      <p:sp>
        <p:nvSpPr>
          <p:cNvPr id="82" name="textruta 81">
            <a:extLst>
              <a:ext uri="{FF2B5EF4-FFF2-40B4-BE49-F238E27FC236}">
                <a16:creationId xmlns:a16="http://schemas.microsoft.com/office/drawing/2014/main" id="{67D15807-5896-EF32-574F-B46E85D48164}"/>
              </a:ext>
            </a:extLst>
          </p:cNvPr>
          <p:cNvSpPr txBox="1"/>
          <p:nvPr/>
        </p:nvSpPr>
        <p:spPr>
          <a:xfrm>
            <a:off x="4798296" y="2491760"/>
            <a:ext cx="248818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Civilt beredskapsråd</a:t>
            </a:r>
          </a:p>
        </p:txBody>
      </p:sp>
      <p:sp>
        <p:nvSpPr>
          <p:cNvPr id="83" name="textruta 82">
            <a:extLst>
              <a:ext uri="{FF2B5EF4-FFF2-40B4-BE49-F238E27FC236}">
                <a16:creationId xmlns:a16="http://schemas.microsoft.com/office/drawing/2014/main" id="{6B081D14-7A9B-9E59-946A-E38D0BAAAA3E}"/>
              </a:ext>
            </a:extLst>
          </p:cNvPr>
          <p:cNvSpPr txBox="1"/>
          <p:nvPr/>
        </p:nvSpPr>
        <p:spPr>
          <a:xfrm>
            <a:off x="5159774" y="2292733"/>
            <a:ext cx="17652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Myndighetschefsnivå</a:t>
            </a:r>
          </a:p>
        </p:txBody>
      </p:sp>
      <p:sp>
        <p:nvSpPr>
          <p:cNvPr id="84" name="textruta 83">
            <a:extLst>
              <a:ext uri="{FF2B5EF4-FFF2-40B4-BE49-F238E27FC236}">
                <a16:creationId xmlns:a16="http://schemas.microsoft.com/office/drawing/2014/main" id="{0D213946-248C-B05A-42F4-0DF2040D7410}"/>
              </a:ext>
            </a:extLst>
          </p:cNvPr>
          <p:cNvSpPr txBox="1"/>
          <p:nvPr/>
        </p:nvSpPr>
        <p:spPr>
          <a:xfrm>
            <a:off x="5287624" y="3648652"/>
            <a:ext cx="147989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Chefsforum</a:t>
            </a:r>
          </a:p>
        </p:txBody>
      </p:sp>
      <p:sp>
        <p:nvSpPr>
          <p:cNvPr id="85" name="textruta 84">
            <a:extLst>
              <a:ext uri="{FF2B5EF4-FFF2-40B4-BE49-F238E27FC236}">
                <a16:creationId xmlns:a16="http://schemas.microsoft.com/office/drawing/2014/main" id="{2C725B87-950D-2044-6AFD-D30C03BF63E0}"/>
              </a:ext>
            </a:extLst>
          </p:cNvPr>
          <p:cNvSpPr txBox="1"/>
          <p:nvPr/>
        </p:nvSpPr>
        <p:spPr>
          <a:xfrm>
            <a:off x="5395463" y="3449566"/>
            <a:ext cx="129715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Inriktande nivå</a:t>
            </a:r>
          </a:p>
        </p:txBody>
      </p:sp>
      <p:sp>
        <p:nvSpPr>
          <p:cNvPr id="86" name="textruta 85">
            <a:extLst>
              <a:ext uri="{FF2B5EF4-FFF2-40B4-BE49-F238E27FC236}">
                <a16:creationId xmlns:a16="http://schemas.microsoft.com/office/drawing/2014/main" id="{2A56111B-699E-3A6B-EEDE-44B45E393A3E}"/>
              </a:ext>
            </a:extLst>
          </p:cNvPr>
          <p:cNvSpPr txBox="1"/>
          <p:nvPr/>
        </p:nvSpPr>
        <p:spPr>
          <a:xfrm>
            <a:off x="4498518" y="4900241"/>
            <a:ext cx="319510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Helvetica" pitchFamily="2" charset="0"/>
              </a:rPr>
              <a:t>Arbetsgrupper och nätverk</a:t>
            </a:r>
          </a:p>
        </p:txBody>
      </p:sp>
      <p:sp>
        <p:nvSpPr>
          <p:cNvPr id="87" name="textruta 86">
            <a:extLst>
              <a:ext uri="{FF2B5EF4-FFF2-40B4-BE49-F238E27FC236}">
                <a16:creationId xmlns:a16="http://schemas.microsoft.com/office/drawing/2014/main" id="{531F4EEC-4BBB-45D6-52BE-9C80A0C06602}"/>
              </a:ext>
            </a:extLst>
          </p:cNvPr>
          <p:cNvSpPr txBox="1"/>
          <p:nvPr/>
        </p:nvSpPr>
        <p:spPr>
          <a:xfrm>
            <a:off x="5310778" y="4721853"/>
            <a:ext cx="1604927"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white"/>
                </a:solidFill>
                <a:effectLst/>
                <a:uLnTx/>
                <a:uFillTx/>
                <a:latin typeface="Helvetica" pitchFamily="2" charset="0"/>
              </a:rPr>
              <a:t>Samordnande nivå</a:t>
            </a:r>
          </a:p>
        </p:txBody>
      </p:sp>
      <p:sp>
        <p:nvSpPr>
          <p:cNvPr id="88" name="Rektangel med rundade hörn 87">
            <a:extLst>
              <a:ext uri="{FF2B5EF4-FFF2-40B4-BE49-F238E27FC236}">
                <a16:creationId xmlns:a16="http://schemas.microsoft.com/office/drawing/2014/main" id="{D26E0637-7DD5-AD67-A206-C18444D29925}"/>
              </a:ext>
            </a:extLst>
          </p:cNvPr>
          <p:cNvSpPr/>
          <p:nvPr/>
        </p:nvSpPr>
        <p:spPr>
          <a:xfrm>
            <a:off x="3275387" y="3855351"/>
            <a:ext cx="1221754" cy="437613"/>
          </a:xfrm>
          <a:prstGeom prst="roundRect">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89" name="textruta 88">
            <a:extLst>
              <a:ext uri="{FF2B5EF4-FFF2-40B4-BE49-F238E27FC236}">
                <a16:creationId xmlns:a16="http://schemas.microsoft.com/office/drawing/2014/main" id="{DEE761DF-0C13-9C1F-3FBF-C6EB9DD38505}"/>
              </a:ext>
            </a:extLst>
          </p:cNvPr>
          <p:cNvSpPr txBox="1"/>
          <p:nvPr/>
        </p:nvSpPr>
        <p:spPr>
          <a:xfrm>
            <a:off x="3312843" y="3878037"/>
            <a:ext cx="1166725"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Regelbundna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Fasta deltagare</a:t>
            </a:r>
          </a:p>
        </p:txBody>
      </p:sp>
      <p:sp>
        <p:nvSpPr>
          <p:cNvPr id="90" name="Rektangel med rundade hörn 89">
            <a:extLst>
              <a:ext uri="{FF2B5EF4-FFF2-40B4-BE49-F238E27FC236}">
                <a16:creationId xmlns:a16="http://schemas.microsoft.com/office/drawing/2014/main" id="{164A2908-8AE9-D5B1-C61F-0F8EC9D93BAB}"/>
              </a:ext>
            </a:extLst>
          </p:cNvPr>
          <p:cNvSpPr/>
          <p:nvPr/>
        </p:nvSpPr>
        <p:spPr>
          <a:xfrm>
            <a:off x="7414910" y="3810365"/>
            <a:ext cx="1441267" cy="496452"/>
          </a:xfrm>
          <a:prstGeom prst="roundRect">
            <a:avLst>
              <a:gd name="adj" fmla="val 0"/>
            </a:avLst>
          </a:prstGeom>
          <a:solidFill>
            <a:schemeClr val="accent3">
              <a:lumMod val="60000"/>
              <a:lumOff val="40000"/>
            </a:schemeClr>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1" name="textruta 90">
            <a:extLst>
              <a:ext uri="{FF2B5EF4-FFF2-40B4-BE49-F238E27FC236}">
                <a16:creationId xmlns:a16="http://schemas.microsoft.com/office/drawing/2014/main" id="{65D3F3D7-FC44-717D-5743-064D300A1889}"/>
              </a:ext>
            </a:extLst>
          </p:cNvPr>
          <p:cNvSpPr txBox="1"/>
          <p:nvPr/>
        </p:nvSpPr>
        <p:spPr>
          <a:xfrm>
            <a:off x="7173581" y="3861539"/>
            <a:ext cx="189224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Situationsanpassat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olika deltagare</a:t>
            </a:r>
          </a:p>
        </p:txBody>
      </p:sp>
      <p:sp>
        <p:nvSpPr>
          <p:cNvPr id="92" name="Rektangel med rundade hörn 91">
            <a:extLst>
              <a:ext uri="{FF2B5EF4-FFF2-40B4-BE49-F238E27FC236}">
                <a16:creationId xmlns:a16="http://schemas.microsoft.com/office/drawing/2014/main" id="{6CAE9E09-613D-9853-E1D1-5318419199FC}"/>
              </a:ext>
            </a:extLst>
          </p:cNvPr>
          <p:cNvSpPr/>
          <p:nvPr/>
        </p:nvSpPr>
        <p:spPr>
          <a:xfrm>
            <a:off x="3269479" y="5115238"/>
            <a:ext cx="1251236" cy="444342"/>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3" name="textruta 92">
            <a:extLst>
              <a:ext uri="{FF2B5EF4-FFF2-40B4-BE49-F238E27FC236}">
                <a16:creationId xmlns:a16="http://schemas.microsoft.com/office/drawing/2014/main" id="{E8425B50-6DB1-C913-2F52-FB622C96BB3B}"/>
              </a:ext>
            </a:extLst>
          </p:cNvPr>
          <p:cNvSpPr txBox="1"/>
          <p:nvPr/>
        </p:nvSpPr>
        <p:spPr>
          <a:xfrm>
            <a:off x="3307832" y="5137354"/>
            <a:ext cx="1196207"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Regelbundna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Fasta deltagare</a:t>
            </a:r>
          </a:p>
        </p:txBody>
      </p:sp>
      <p:sp>
        <p:nvSpPr>
          <p:cNvPr id="94" name="Rektangel med rundade hörn 93">
            <a:extLst>
              <a:ext uri="{FF2B5EF4-FFF2-40B4-BE49-F238E27FC236}">
                <a16:creationId xmlns:a16="http://schemas.microsoft.com/office/drawing/2014/main" id="{59018F8E-EC30-05E5-4AF1-EAC0F84D7C77}"/>
              </a:ext>
            </a:extLst>
          </p:cNvPr>
          <p:cNvSpPr/>
          <p:nvPr/>
        </p:nvSpPr>
        <p:spPr>
          <a:xfrm>
            <a:off x="7621672" y="5121662"/>
            <a:ext cx="1372932" cy="444342"/>
          </a:xfrm>
          <a:prstGeom prst="roundRect">
            <a:avLst>
              <a:gd name="adj" fmla="val 0"/>
            </a:avLst>
          </a:prstGeom>
          <a:solidFill>
            <a:schemeClr val="accent3"/>
          </a:solid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Arial"/>
              <a:ea typeface="+mn-ea"/>
              <a:cs typeface="+mn-cs"/>
            </a:endParaRPr>
          </a:p>
        </p:txBody>
      </p:sp>
      <p:sp>
        <p:nvSpPr>
          <p:cNvPr id="95" name="textruta 94">
            <a:extLst>
              <a:ext uri="{FF2B5EF4-FFF2-40B4-BE49-F238E27FC236}">
                <a16:creationId xmlns:a16="http://schemas.microsoft.com/office/drawing/2014/main" id="{C6B404E4-6E3A-7CA1-6B17-5C965C3700F9}"/>
              </a:ext>
            </a:extLst>
          </p:cNvPr>
          <p:cNvSpPr txBox="1"/>
          <p:nvPr/>
        </p:nvSpPr>
        <p:spPr>
          <a:xfrm>
            <a:off x="7595196" y="5160758"/>
            <a:ext cx="139940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err="1">
                <a:ln>
                  <a:noFill/>
                </a:ln>
                <a:solidFill>
                  <a:prstClr val="black"/>
                </a:solidFill>
                <a:effectLst/>
                <a:uLnTx/>
                <a:uFillTx/>
                <a:latin typeface="Helvetica" pitchFamily="2" charset="0"/>
              </a:rPr>
              <a:t>Situationsanpassat</a:t>
            </a:r>
            <a:endParaRPr kumimoji="0" lang="sv-SE" sz="1000" b="1" i="0" u="none" strike="noStrike" kern="1200" cap="none" spc="0" normalizeH="0" baseline="0" noProof="0" dirty="0">
              <a:ln>
                <a:noFill/>
              </a:ln>
              <a:solidFill>
                <a:prstClr val="black"/>
              </a:solidFill>
              <a:effectLst/>
              <a:uLnTx/>
              <a:uFillTx/>
              <a:latin typeface="Helvetica"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00" b="1" i="0" u="none" strike="noStrike" kern="1200" cap="none" spc="0" normalizeH="0" baseline="0" noProof="0" dirty="0">
                <a:ln>
                  <a:noFill/>
                </a:ln>
                <a:solidFill>
                  <a:prstClr val="black"/>
                </a:solidFill>
                <a:effectLst/>
                <a:uLnTx/>
                <a:uFillTx/>
                <a:latin typeface="Helvetica" pitchFamily="2" charset="0"/>
              </a:rPr>
              <a:t> Olika deltagare</a:t>
            </a:r>
          </a:p>
        </p:txBody>
      </p:sp>
      <p:sp>
        <p:nvSpPr>
          <p:cNvPr id="97" name="textruta 96">
            <a:extLst>
              <a:ext uri="{FF2B5EF4-FFF2-40B4-BE49-F238E27FC236}">
                <a16:creationId xmlns:a16="http://schemas.microsoft.com/office/drawing/2014/main" id="{25BB1AA3-2A57-7695-5EF6-0534883637D6}"/>
              </a:ext>
            </a:extLst>
          </p:cNvPr>
          <p:cNvSpPr txBox="1"/>
          <p:nvPr/>
        </p:nvSpPr>
        <p:spPr>
          <a:xfrm>
            <a:off x="5582433" y="1616592"/>
            <a:ext cx="104227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Regeringen</a:t>
            </a:r>
          </a:p>
        </p:txBody>
      </p:sp>
      <p:pic>
        <p:nvPicPr>
          <p:cNvPr id="98" name="PIL-kort">
            <a:extLst>
              <a:ext uri="{FF2B5EF4-FFF2-40B4-BE49-F238E27FC236}">
                <a16:creationId xmlns:a16="http://schemas.microsoft.com/office/drawing/2014/main" id="{744F9967-7383-7691-FF70-E5F6305BC4A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27570" y="1874641"/>
            <a:ext cx="151999" cy="425598"/>
          </a:xfrm>
          <a:prstGeom prst="rect">
            <a:avLst/>
          </a:prstGeom>
        </p:spPr>
      </p:pic>
      <p:pic>
        <p:nvPicPr>
          <p:cNvPr id="99" name="PIL-kort">
            <a:extLst>
              <a:ext uri="{FF2B5EF4-FFF2-40B4-BE49-F238E27FC236}">
                <a16:creationId xmlns:a16="http://schemas.microsoft.com/office/drawing/2014/main" id="{1A09FEAE-3369-9678-EDDE-B4E305A1DBB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27570" y="3066359"/>
            <a:ext cx="151999" cy="425598"/>
          </a:xfrm>
          <a:prstGeom prst="rect">
            <a:avLst/>
          </a:prstGeom>
        </p:spPr>
      </p:pic>
      <p:pic>
        <p:nvPicPr>
          <p:cNvPr id="100" name="PIL-kort">
            <a:extLst>
              <a:ext uri="{FF2B5EF4-FFF2-40B4-BE49-F238E27FC236}">
                <a16:creationId xmlns:a16="http://schemas.microsoft.com/office/drawing/2014/main" id="{86F43BE7-F306-BE3B-6482-99E15471498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27570" y="4392988"/>
            <a:ext cx="151999" cy="425598"/>
          </a:xfrm>
          <a:prstGeom prst="rect">
            <a:avLst/>
          </a:prstGeom>
        </p:spPr>
      </p:pic>
      <p:pic>
        <p:nvPicPr>
          <p:cNvPr id="102" name="Bild 101">
            <a:extLst>
              <a:ext uri="{FF2B5EF4-FFF2-40B4-BE49-F238E27FC236}">
                <a16:creationId xmlns:a16="http://schemas.microsoft.com/office/drawing/2014/main" id="{C9246436-B66B-4514-D3AF-EEBFA38871C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697462" y="5986614"/>
            <a:ext cx="4860000" cy="74768"/>
          </a:xfrm>
          <a:prstGeom prst="rect">
            <a:avLst/>
          </a:prstGeom>
        </p:spPr>
      </p:pic>
      <p:sp>
        <p:nvSpPr>
          <p:cNvPr id="103" name="textruta 102">
            <a:extLst>
              <a:ext uri="{FF2B5EF4-FFF2-40B4-BE49-F238E27FC236}">
                <a16:creationId xmlns:a16="http://schemas.microsoft.com/office/drawing/2014/main" id="{32209FEC-E223-88D0-82FA-16FC615FBD0C}"/>
              </a:ext>
            </a:extLst>
          </p:cNvPr>
          <p:cNvSpPr txBox="1"/>
          <p:nvPr/>
        </p:nvSpPr>
        <p:spPr>
          <a:xfrm>
            <a:off x="1941019" y="5888704"/>
            <a:ext cx="175175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Ordinarie samverkan</a:t>
            </a:r>
          </a:p>
        </p:txBody>
      </p:sp>
      <p:sp>
        <p:nvSpPr>
          <p:cNvPr id="104" name="textruta 103">
            <a:extLst>
              <a:ext uri="{FF2B5EF4-FFF2-40B4-BE49-F238E27FC236}">
                <a16:creationId xmlns:a16="http://schemas.microsoft.com/office/drawing/2014/main" id="{20F2C611-2C8A-6C22-A2B7-296208B53F94}"/>
              </a:ext>
            </a:extLst>
          </p:cNvPr>
          <p:cNvSpPr txBox="1"/>
          <p:nvPr/>
        </p:nvSpPr>
        <p:spPr>
          <a:xfrm>
            <a:off x="8601792" y="5888704"/>
            <a:ext cx="146783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a:ln>
                  <a:noFill/>
                </a:ln>
                <a:solidFill>
                  <a:prstClr val="black"/>
                </a:solidFill>
                <a:effectLst/>
                <a:uLnTx/>
                <a:uFillTx/>
                <a:latin typeface="Helvetica" pitchFamily="2" charset="0"/>
              </a:rPr>
              <a:t>Stärkt samverkan</a:t>
            </a:r>
          </a:p>
        </p:txBody>
      </p:sp>
    </p:spTree>
    <p:extLst>
      <p:ext uri="{BB962C8B-B14F-4D97-AF65-F5344CB8AC3E}">
        <p14:creationId xmlns:p14="http://schemas.microsoft.com/office/powerpoint/2010/main" val="9238737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10.xml><?xml version="1.0" encoding="utf-8"?>
<p:tagLst xmlns:a="http://schemas.openxmlformats.org/drawingml/2006/main" xmlns:r="http://schemas.openxmlformats.org/officeDocument/2006/relationships" xmlns:p="http://schemas.openxmlformats.org/presentationml/2006/main">
  <p:tag name="TEXTCOLOR" val="0"/>
</p:tagLst>
</file>

<file path=ppt/tags/tag11.xml><?xml version="1.0" encoding="utf-8"?>
<p:tagLst xmlns:a="http://schemas.openxmlformats.org/drawingml/2006/main" xmlns:r="http://schemas.openxmlformats.org/officeDocument/2006/relationships" xmlns:p="http://schemas.openxmlformats.org/presentationml/2006/main">
  <p:tag name="TEXTCOLOR" val="0"/>
</p:tagLst>
</file>

<file path=ppt/tags/tag12.xml><?xml version="1.0" encoding="utf-8"?>
<p:tagLst xmlns:a="http://schemas.openxmlformats.org/drawingml/2006/main" xmlns:r="http://schemas.openxmlformats.org/officeDocument/2006/relationships" xmlns:p="http://schemas.openxmlformats.org/presentationml/2006/main">
  <p:tag name="TEXTCOLOR" val="0"/>
</p:tagLst>
</file>

<file path=ppt/tags/tag13.xml><?xml version="1.0" encoding="utf-8"?>
<p:tagLst xmlns:a="http://schemas.openxmlformats.org/drawingml/2006/main" xmlns:r="http://schemas.openxmlformats.org/officeDocument/2006/relationships" xmlns:p="http://schemas.openxmlformats.org/presentationml/2006/main">
  <p:tag name="TEXTCOLOR" val="0"/>
</p:tagLst>
</file>

<file path=ppt/tags/tag14.xml><?xml version="1.0" encoding="utf-8"?>
<p:tagLst xmlns:a="http://schemas.openxmlformats.org/drawingml/2006/main" xmlns:r="http://schemas.openxmlformats.org/officeDocument/2006/relationships" xmlns:p="http://schemas.openxmlformats.org/presentationml/2006/main">
  <p:tag name="TEXTCOLOR" val="0"/>
</p:tagLst>
</file>

<file path=ppt/tags/tag15.xml><?xml version="1.0" encoding="utf-8"?>
<p:tagLst xmlns:a="http://schemas.openxmlformats.org/drawingml/2006/main" xmlns:r="http://schemas.openxmlformats.org/officeDocument/2006/relationships" xmlns:p="http://schemas.openxmlformats.org/presentationml/2006/main">
  <p:tag name="TEXTCOLOR" val="0"/>
</p:tagLst>
</file>

<file path=ppt/tags/tag16.xml><?xml version="1.0" encoding="utf-8"?>
<p:tagLst xmlns:a="http://schemas.openxmlformats.org/drawingml/2006/main" xmlns:r="http://schemas.openxmlformats.org/officeDocument/2006/relationships" xmlns:p="http://schemas.openxmlformats.org/presentationml/2006/main">
  <p:tag name="TEXTCOLOR" val="0"/>
</p:tagLst>
</file>

<file path=ppt/tags/tag17.xml><?xml version="1.0" encoding="utf-8"?>
<p:tagLst xmlns:a="http://schemas.openxmlformats.org/drawingml/2006/main" xmlns:r="http://schemas.openxmlformats.org/officeDocument/2006/relationships" xmlns:p="http://schemas.openxmlformats.org/presentationml/2006/main">
  <p:tag name="TEXTCOLOR" val="0"/>
</p:tagLst>
</file>

<file path=ppt/tags/tag18.xml><?xml version="1.0" encoding="utf-8"?>
<p:tagLst xmlns:a="http://schemas.openxmlformats.org/drawingml/2006/main" xmlns:r="http://schemas.openxmlformats.org/officeDocument/2006/relationships" xmlns:p="http://schemas.openxmlformats.org/presentationml/2006/main">
  <p:tag name="TEXTCOLOR" val="0"/>
</p:tagLst>
</file>

<file path=ppt/tags/tag19.xml><?xml version="1.0" encoding="utf-8"?>
<p:tagLst xmlns:a="http://schemas.openxmlformats.org/drawingml/2006/main" xmlns:r="http://schemas.openxmlformats.org/officeDocument/2006/relationships" xmlns:p="http://schemas.openxmlformats.org/presentationml/2006/main">
  <p:tag name="TEXTCOLOR" val="0"/>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20.xml><?xml version="1.0" encoding="utf-8"?>
<p:tagLst xmlns:a="http://schemas.openxmlformats.org/drawingml/2006/main" xmlns:r="http://schemas.openxmlformats.org/officeDocument/2006/relationships" xmlns:p="http://schemas.openxmlformats.org/presentationml/2006/main">
  <p:tag name="TEXTCOLOR" val="0"/>
</p:tagLst>
</file>

<file path=ppt/tags/tag3.xml><?xml version="1.0" encoding="utf-8"?>
<p:tagLst xmlns:a="http://schemas.openxmlformats.org/drawingml/2006/main" xmlns:r="http://schemas.openxmlformats.org/officeDocument/2006/relationships" xmlns:p="http://schemas.openxmlformats.org/presentationml/2006/main">
  <p:tag name="TEXTCOLOR" val="0"/>
</p:tagLst>
</file>

<file path=ppt/tags/tag4.xml><?xml version="1.0" encoding="utf-8"?>
<p:tagLst xmlns:a="http://schemas.openxmlformats.org/drawingml/2006/main" xmlns:r="http://schemas.openxmlformats.org/officeDocument/2006/relationships" xmlns:p="http://schemas.openxmlformats.org/presentationml/2006/main">
  <p:tag name="TEXTCOLOR" val="0"/>
</p:tagLst>
</file>

<file path=ppt/tags/tag5.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ags/tag9.xml><?xml version="1.0" encoding="utf-8"?>
<p:tagLst xmlns:a="http://schemas.openxmlformats.org/drawingml/2006/main" xmlns:r="http://schemas.openxmlformats.org/officeDocument/2006/relationships" xmlns:p="http://schemas.openxmlformats.org/presentationml/2006/main">
  <p:tag name="TEXTCOLOR" val="0"/>
</p:tagLst>
</file>

<file path=ppt/theme/theme1.xml><?xml version="1.0" encoding="utf-8"?>
<a:theme xmlns:a="http://schemas.openxmlformats.org/drawingml/2006/main" name="Arbetssätt">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_mall_Korr2" id="{94E7C387-76A7-E940-9198-D5E4A8941882}" vid="{772F88E8-BC1B-CD42-A165-25B5F936C9A2}"/>
    </a:ext>
  </a:extLst>
</a:theme>
</file>

<file path=ppt/theme/theme2.xml><?xml version="1.0" encoding="utf-8"?>
<a:theme xmlns:a="http://schemas.openxmlformats.org/drawingml/2006/main" name="Förhållningssätt">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_mall_Korr2" id="{94E7C387-76A7-E940-9198-D5E4A8941882}" vid="{FC6B8091-B18F-C646-BE31-E2220AEE7E8F}"/>
    </a:ext>
  </a:extLst>
</a:theme>
</file>

<file path=ppt/theme/theme3.xml><?xml version="1.0" encoding="utf-8"?>
<a:theme xmlns:a="http://schemas.openxmlformats.org/drawingml/2006/main" name="Konceptuell grund">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_mall_Korr2" id="{94E7C387-76A7-E940-9198-D5E4A8941882}" vid="{EE6F49A3-52FD-024B-92E5-89CD8980F4B3}"/>
    </a:ext>
  </a:extLst>
</a:theme>
</file>

<file path=ppt/theme/theme4.xml><?xml version="1.0" encoding="utf-8"?>
<a:theme xmlns:a="http://schemas.openxmlformats.org/drawingml/2006/main" name="Utgångspunkter">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_mall_Korr2" id="{94E7C387-76A7-E940-9198-D5E4A8941882}" vid="{4636701C-194A-A04B-B0E7-3CFC5475155E}"/>
    </a:ext>
  </a:extLst>
</a:theme>
</file>

<file path=ppt/theme/theme5.xml><?xml version="1.0" encoding="utf-8"?>
<a:theme xmlns:a="http://schemas.openxmlformats.org/drawingml/2006/main" name="Gemensamma grunder">
  <a:themeElements>
    <a:clrScheme name="Ramverket">
      <a:dk1>
        <a:srgbClr val="142239"/>
      </a:dk1>
      <a:lt1>
        <a:sysClr val="window" lastClr="FFFFFF"/>
      </a:lt1>
      <a:dk2>
        <a:srgbClr val="142239"/>
      </a:dk2>
      <a:lt2>
        <a:srgbClr val="F6EFE9"/>
      </a:lt2>
      <a:accent1>
        <a:srgbClr val="142239"/>
      </a:accent1>
      <a:accent2>
        <a:srgbClr val="EBA5BC"/>
      </a:accent2>
      <a:accent3>
        <a:srgbClr val="F07F39"/>
      </a:accent3>
      <a:accent4>
        <a:srgbClr val="92C1AA"/>
      </a:accent4>
      <a:accent5>
        <a:srgbClr val="FFE25F"/>
      </a:accent5>
      <a:accent6>
        <a:srgbClr val="C6DEED"/>
      </a:accent6>
      <a:hlink>
        <a:srgbClr val="F07F39"/>
      </a:hlink>
      <a:folHlink>
        <a:srgbClr val="142239"/>
      </a:folHlink>
    </a:clrScheme>
    <a:fontScheme name="Ramverket">
      <a:majorFont>
        <a:latin typeface="Arial"/>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_mall_Korr2" id="{94E7C387-76A7-E940-9198-D5E4A8941882}" vid="{BB4D5163-7C34-F543-B994-27BD7E692AA5}"/>
    </a:ext>
  </a:extLst>
</a:theme>
</file>

<file path=ppt/theme/theme6.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50631653F924324698BE7D90F97B627A" ma:contentTypeVersion="20" ma:contentTypeDescription="Skapa ett nytt dokument." ma:contentTypeScope="" ma:versionID="3ea85bf8c50649bdb84623a886acabbe">
  <xsd:schema xmlns:xsd="http://www.w3.org/2001/XMLSchema" xmlns:xs="http://www.w3.org/2001/XMLSchema" xmlns:p="http://schemas.microsoft.com/office/2006/metadata/properties" xmlns:ns2="1d358615-c749-462e-b141-ebbf7cdbce9a" xmlns:ns3="9c950a28-eb4a-4f43-b9f9-45c02166cf8c" targetNamespace="http://schemas.microsoft.com/office/2006/metadata/properties" ma:root="true" ma:fieldsID="5b5c5f90deb0e19cc53176b685b15c4e" ns2:_="" ns3:_="">
    <xsd:import namespace="1d358615-c749-462e-b141-ebbf7cdbce9a"/>
    <xsd:import namespace="9c950a28-eb4a-4f43-b9f9-45c02166cf8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element ref="ns3:Kanarkivera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358615-c749-462e-b141-ebbf7cdbce9a"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element name="TaxCatchAll" ma:index="24" nillable="true" ma:displayName="Taxonomy Catch All Column" ma:hidden="true" ma:list="{77465500-9256-4092-9b36-834d7d989053}" ma:internalName="TaxCatchAll" ma:showField="CatchAllData" ma:web="1d358615-c749-462e-b141-ebbf7cdbce9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950a28-eb4a-4f43-b9f9-45c02166cf8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Kanarkiveras" ma:index="20" nillable="true" ma:displayName="Kan arkiveras" ma:default="1" ma:format="Dropdown" ma:internalName="Kanarkiveras">
      <xsd:simpleType>
        <xsd:restriction base="dms:Boolea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Bildmarkeringar" ma:readOnly="false" ma:fieldId="{5cf76f15-5ced-4ddc-b409-7134ff3c332f}" ma:taxonomyMulti="true" ma:sspId="352301d2-a180-4e7a-9452-ab8a182b1d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Kanarkiveras xmlns="9c950a28-eb4a-4f43-b9f9-45c02166cf8c">true</Kanarkiveras>
    <lcf76f155ced4ddcb4097134ff3c332f xmlns="9c950a28-eb4a-4f43-b9f9-45c02166cf8c">
      <Terms xmlns="http://schemas.microsoft.com/office/infopath/2007/PartnerControls"/>
    </lcf76f155ced4ddcb4097134ff3c332f>
    <TaxCatchAll xmlns="1d358615-c749-462e-b141-ebbf7cdbce9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E784DE-5EE5-47FC-B118-FC9C77C104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358615-c749-462e-b141-ebbf7cdbce9a"/>
    <ds:schemaRef ds:uri="9c950a28-eb4a-4f43-b9f9-45c02166cf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3248D45-495C-493A-BB1A-60BD4FB580A4}">
  <ds:schemaRefs>
    <ds:schemaRef ds:uri="http://purl.org/dc/dcmitype/"/>
    <ds:schemaRef ds:uri="1d358615-c749-462e-b141-ebbf7cdbce9a"/>
    <ds:schemaRef ds:uri="http://schemas.microsoft.com/office/2006/documentManagement/types"/>
    <ds:schemaRef ds:uri="http://schemas.microsoft.com/office/infopath/2007/PartnerControls"/>
    <ds:schemaRef ds:uri="http://schemas.openxmlformats.org/package/2006/metadata/core-properties"/>
    <ds:schemaRef ds:uri="9c950a28-eb4a-4f43-b9f9-45c02166cf8c"/>
    <ds:schemaRef ds:uri="http://purl.org/dc/elements/1.1/"/>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C4A5782F-955A-49ED-B1B9-13A25341B1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Checklistor och mallar</Template>
  <TotalTime>3906</TotalTime>
  <Words>1941</Words>
  <Application>Microsoft Macintosh PowerPoint</Application>
  <PresentationFormat>Bredbild</PresentationFormat>
  <Paragraphs>192</Paragraphs>
  <Slides>13</Slides>
  <Notes>12</Notes>
  <HiddenSlides>0</HiddenSlides>
  <MMClips>0</MMClips>
  <ScaleCrop>false</ScaleCrop>
  <HeadingPairs>
    <vt:vector size="6" baseType="variant">
      <vt:variant>
        <vt:lpstr>Använt teckensnitt</vt:lpstr>
      </vt:variant>
      <vt:variant>
        <vt:i4>7</vt:i4>
      </vt:variant>
      <vt:variant>
        <vt:lpstr>Tema</vt:lpstr>
      </vt:variant>
      <vt:variant>
        <vt:i4>5</vt:i4>
      </vt:variant>
      <vt:variant>
        <vt:lpstr>Bildrubriker</vt:lpstr>
      </vt:variant>
      <vt:variant>
        <vt:i4>13</vt:i4>
      </vt:variant>
    </vt:vector>
  </HeadingPairs>
  <TitlesOfParts>
    <vt:vector size="25" baseType="lpstr">
      <vt:lpstr>Aptos</vt:lpstr>
      <vt:lpstr>Arial</vt:lpstr>
      <vt:lpstr>Century Gothic</vt:lpstr>
      <vt:lpstr>Garamond</vt:lpstr>
      <vt:lpstr>Helvetica</vt:lpstr>
      <vt:lpstr>Symbol</vt:lpstr>
      <vt:lpstr>Times New Roman</vt:lpstr>
      <vt:lpstr>Arbetssätt</vt:lpstr>
      <vt:lpstr>Förhållningssätt</vt:lpstr>
      <vt:lpstr>Konceptuell grund</vt:lpstr>
      <vt:lpstr>Utgångspunkter</vt:lpstr>
      <vt:lpstr>Gemensamma grunder</vt:lpstr>
      <vt:lpstr>PowerPoint-presentation</vt:lpstr>
      <vt:lpstr>Modell för inriktning och samordning på central nivå</vt:lpstr>
      <vt:lpstr>Om presentationen</vt:lpstr>
      <vt:lpstr>En gemensam utgångspunkt i hur inriktning och samordning sker på central nivå</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Vill du veta 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Modell för inriktning och samordning på central nivå</dc:title>
  <dc:creator>Hanna Pettergård Mix</dc:creator>
  <cp:lastModifiedBy>Caroline Asplund</cp:lastModifiedBy>
  <cp:revision>24</cp:revision>
  <dcterms:created xsi:type="dcterms:W3CDTF">2026-03-06T13:12:47Z</dcterms:created>
  <dcterms:modified xsi:type="dcterms:W3CDTF">2026-04-24T06:36:07Z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0x01010050631653F924324698BE7D90F97B627A</vt:lpwstr>
  </property>
  <property fmtid="{D5CDD505-2E9C-101B-9397-08002B2CF9AE}" pid="3" name="MediaServiceImageTags">
    <vt:lpwstr/>
  </property>
</Properties>
</file>