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5.xml" ContentType="application/vnd.openxmlformats-officedocument.them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6.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2" r:id="rId4"/>
    <p:sldMasterId id="2147483700" r:id="rId5"/>
    <p:sldMasterId id="2147483684" r:id="rId6"/>
    <p:sldMasterId id="2147483676" r:id="rId7"/>
    <p:sldMasterId id="2147483668" r:id="rId8"/>
    <p:sldMasterId id="2147483708" r:id="rId9"/>
  </p:sldMasterIdLst>
  <p:notesMasterIdLst>
    <p:notesMasterId r:id="rId27"/>
  </p:notesMasterIdLst>
  <p:sldIdLst>
    <p:sldId id="276" r:id="rId10"/>
    <p:sldId id="272" r:id="rId11"/>
    <p:sldId id="278" r:id="rId12"/>
    <p:sldId id="279" r:id="rId13"/>
    <p:sldId id="277" r:id="rId14"/>
    <p:sldId id="280" r:id="rId15"/>
    <p:sldId id="281" r:id="rId16"/>
    <p:sldId id="282" r:id="rId17"/>
    <p:sldId id="283" r:id="rId18"/>
    <p:sldId id="284" r:id="rId19"/>
    <p:sldId id="285" r:id="rId20"/>
    <p:sldId id="290" r:id="rId21"/>
    <p:sldId id="286" r:id="rId22"/>
    <p:sldId id="287" r:id="rId23"/>
    <p:sldId id="288" r:id="rId24"/>
    <p:sldId id="289" r:id="rId25"/>
    <p:sldId id="351" r:id="rId2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835A"/>
    <a:srgbClr val="4A4944"/>
    <a:srgbClr val="CECECE"/>
    <a:srgbClr val="E3D2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77" autoAdjust="0"/>
    <p:restoredTop sz="65536" autoAdjust="0"/>
  </p:normalViewPr>
  <p:slideViewPr>
    <p:cSldViewPr snapToGrid="0" showGuides="1">
      <p:cViewPr varScale="1">
        <p:scale>
          <a:sx n="44" d="100"/>
          <a:sy n="44" d="100"/>
        </p:scale>
        <p:origin x="128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4A97CF-7B66-564E-8D37-0AF7A822DEF0}" type="datetimeFigureOut">
              <a:rPr lang="sv-SE" smtClean="0"/>
              <a:t>2024-11-13</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FEE9DA-8B3F-B346-B53F-C77B96E74553}" type="slidenum">
              <a:rPr lang="sv-SE" smtClean="0"/>
              <a:t>‹#›</a:t>
            </a:fld>
            <a:endParaRPr lang="sv-SE"/>
          </a:p>
        </p:txBody>
      </p:sp>
    </p:spTree>
    <p:extLst>
      <p:ext uri="{BB962C8B-B14F-4D97-AF65-F5344CB8AC3E}">
        <p14:creationId xmlns:p14="http://schemas.microsoft.com/office/powerpoint/2010/main" val="1817222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mailto:https://www.msb.se/sv/amnesomraden/krisberedskap--civilt-forsvar/gemensamma-grunder--ramverk-for-samverkan-och-ledning/konceptuell-grund/"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mailto:https://www.msb.se/sv/amnesomraden/krisberedskap--civilt-forsvar/gemensamma-grunder--ramverk-for-samverkan-och-ledning/arbetssatt-checklistor-och-mallar/arbetssatt-for-att-arbeta-med-makt-och-normer-inom-samverkan-och-ledning/"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2</a:t>
            </a:fld>
            <a:endParaRPr lang="sv-SE"/>
          </a:p>
        </p:txBody>
      </p:sp>
    </p:spTree>
    <p:extLst>
      <p:ext uri="{BB962C8B-B14F-4D97-AF65-F5344CB8AC3E}">
        <p14:creationId xmlns:p14="http://schemas.microsoft.com/office/powerpoint/2010/main" val="20176249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2400" dirty="0"/>
              <a:t>Vi kan öka vår medvetenhet om makt och normer genom att vi </a:t>
            </a:r>
          </a:p>
          <a:p>
            <a:pPr marL="342900" lvl="0" indent="-342900">
              <a:buFont typeface="Arial" panose="020B0604020202020204" pitchFamily="34" charset="0"/>
              <a:buChar char="•"/>
            </a:pPr>
            <a:r>
              <a:rPr lang="sv-SE" sz="2000" dirty="0"/>
              <a:t>agerar för en öppenhet där vi ser händelser ur olika perspektiv </a:t>
            </a:r>
          </a:p>
          <a:p>
            <a:pPr marL="342900" lvl="0" indent="-342900">
              <a:buFont typeface="Arial" panose="020B0604020202020204" pitchFamily="34" charset="0"/>
              <a:buChar char="•"/>
            </a:pPr>
            <a:r>
              <a:rPr lang="sv-SE" sz="2000" dirty="0"/>
              <a:t>utmanar vissa aktörers perspektiv och hur dessa tränger ut andras – även när detta sker omedvetet (slentrianmässigt eller oreflekterat).</a:t>
            </a:r>
          </a:p>
          <a:p>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13</a:t>
            </a:fld>
            <a:endParaRPr lang="sv-SE"/>
          </a:p>
        </p:txBody>
      </p:sp>
    </p:spTree>
    <p:extLst>
      <p:ext uri="{BB962C8B-B14F-4D97-AF65-F5344CB8AC3E}">
        <p14:creationId xmlns:p14="http://schemas.microsoft.com/office/powerpoint/2010/main" val="2159947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ea typeface="Garamond" panose="02020404030301010803" pitchFamily="18" charset="0"/>
                <a:cs typeface="Times New Roman" panose="02020603050405020304" pitchFamily="18" charset="0"/>
              </a:rPr>
              <a:t>O</a:t>
            </a:r>
            <a:r>
              <a:rPr lang="sv-SE" dirty="0">
                <a:effectLst/>
                <a:ea typeface="Garamond" panose="02020404030301010803" pitchFamily="18" charset="0"/>
                <a:cs typeface="Times New Roman" panose="02020603050405020304" pitchFamily="18" charset="0"/>
              </a:rPr>
              <a:t>skrivna regler om ”hur saker ska vara” vara mycket svåra att komma åt – trots omorganisation och ändring i styrdokument kan det ibland visa sig att det gamla sättet att tänka lever kvar. </a:t>
            </a:r>
            <a:br>
              <a:rPr lang="sv-SE" dirty="0">
                <a:effectLst/>
                <a:ea typeface="Garamond" panose="02020404030301010803" pitchFamily="18" charset="0"/>
                <a:cs typeface="Times New Roman" panose="02020603050405020304" pitchFamily="18" charset="0"/>
              </a:rPr>
            </a:br>
            <a:endParaRPr lang="sv-SE" dirty="0">
              <a:effectLst/>
              <a:ea typeface="Garamond" panose="02020404030301010803" pitchFamily="18" charset="0"/>
              <a:cs typeface="Times New Roman" panose="02020603050405020304" pitchFamily="18" charset="0"/>
            </a:endParaRPr>
          </a:p>
          <a:p>
            <a:r>
              <a:rPr lang="sv-SE" dirty="0">
                <a:effectLst/>
                <a:ea typeface="Garamond" panose="02020404030301010803" pitchFamily="18" charset="0"/>
                <a:cs typeface="Times New Roman" panose="02020603050405020304" pitchFamily="18" charset="0"/>
              </a:rPr>
              <a:t>Det finns verktyg att ta till mot de ”osynliga reglerna”. Du hittar verktygen i nivån </a:t>
            </a:r>
            <a:r>
              <a:rPr lang="sv-SE" b="1" dirty="0">
                <a:effectLst/>
                <a:ea typeface="Garamond" panose="02020404030301010803" pitchFamily="18" charset="0"/>
                <a:cs typeface="Times New Roman" panose="02020603050405020304" pitchFamily="18" charset="0"/>
              </a:rPr>
              <a:t>Arbetssätt </a:t>
            </a:r>
            <a:r>
              <a:rPr lang="sv-SE" dirty="0">
                <a:effectLst/>
                <a:ea typeface="Garamond" panose="02020404030301010803" pitchFamily="18" charset="0"/>
                <a:cs typeface="Times New Roman" panose="02020603050405020304" pitchFamily="18" charset="0"/>
              </a:rPr>
              <a:t>i Ramverket</a:t>
            </a:r>
            <a:r>
              <a:rPr lang="sv-SE" b="1" dirty="0">
                <a:effectLst/>
                <a:ea typeface="Garamond" panose="02020404030301010803" pitchFamily="18" charset="0"/>
                <a:cs typeface="Times New Roman" panose="02020603050405020304" pitchFamily="18" charset="0"/>
              </a:rPr>
              <a:t>. </a:t>
            </a:r>
            <a:endParaRPr lang="sv-SE" sz="1800" dirty="0"/>
          </a:p>
          <a:p>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14</a:t>
            </a:fld>
            <a:endParaRPr lang="sv-SE"/>
          </a:p>
        </p:txBody>
      </p:sp>
    </p:spTree>
    <p:extLst>
      <p:ext uri="{BB962C8B-B14F-4D97-AF65-F5344CB8AC3E}">
        <p14:creationId xmlns:p14="http://schemas.microsoft.com/office/powerpoint/2010/main" val="37383271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Utan en medvetenhet om makt och normer inom ledning och samverkan så ….</a:t>
            </a:r>
          </a:p>
          <a:p>
            <a:pPr marL="342900" lvl="0" indent="-342900">
              <a:lnSpc>
                <a:spcPct val="110000"/>
              </a:lnSpc>
              <a:spcAft>
                <a:spcPts val="600"/>
              </a:spcAft>
              <a:buFont typeface="Symbol" panose="05050102010706020507" pitchFamily="18" charset="2"/>
              <a:buChar char=""/>
            </a:pPr>
            <a:r>
              <a:rPr lang="sv-SE" sz="1200" dirty="0">
                <a:ea typeface="Garamond" panose="02020404030301010803" pitchFamily="18" charset="0"/>
                <a:cs typeface="Times New Roman" panose="02020603050405020304" pitchFamily="18" charset="0"/>
              </a:rPr>
              <a:t>fortsätter vissa aktörer </a:t>
            </a:r>
            <a:r>
              <a:rPr lang="sv-SE" sz="1200" dirty="0">
                <a:effectLst/>
                <a:ea typeface="Garamond" panose="02020404030301010803" pitchFamily="18" charset="0"/>
                <a:cs typeface="Times New Roman" panose="02020603050405020304" pitchFamily="18" charset="0"/>
              </a:rPr>
              <a:t>styra vad som anses vara en samhällsstörning utifrån deras perspektiv</a:t>
            </a:r>
          </a:p>
          <a:p>
            <a:pPr marL="342900" lvl="0" indent="-342900">
              <a:lnSpc>
                <a:spcPct val="110000"/>
              </a:lnSpc>
              <a:spcAft>
                <a:spcPts val="600"/>
              </a:spcAft>
              <a:buFont typeface="Symbol" panose="05050102010706020507" pitchFamily="18" charset="2"/>
              <a:buChar char=""/>
            </a:pPr>
            <a:r>
              <a:rPr lang="sv-SE" sz="1200" dirty="0">
                <a:effectLst/>
                <a:ea typeface="Garamond" panose="02020404030301010803" pitchFamily="18" charset="0"/>
                <a:cs typeface="Times New Roman" panose="02020603050405020304" pitchFamily="18" charset="0"/>
              </a:rPr>
              <a:t>hanterar </a:t>
            </a:r>
            <a:r>
              <a:rPr lang="sv-SE" sz="1200" dirty="0">
                <a:ea typeface="Garamond" panose="02020404030301010803" pitchFamily="18" charset="0"/>
                <a:cs typeface="Times New Roman" panose="02020603050405020304" pitchFamily="18" charset="0"/>
              </a:rPr>
              <a:t>v</a:t>
            </a:r>
            <a:r>
              <a:rPr lang="sv-SE" sz="1200" dirty="0">
                <a:effectLst/>
                <a:ea typeface="Garamond" panose="02020404030301010803" pitchFamily="18" charset="0"/>
                <a:cs typeface="Times New Roman" panose="02020603050405020304" pitchFamily="18" charset="0"/>
              </a:rPr>
              <a:t>i inte alla negativa effekter som uppstår mot samhällets skyddsvärden då vi enbart ser några få effekter när vi inte bjuder in allas perspektiv på vilka de negativa effekterna är</a:t>
            </a:r>
          </a:p>
          <a:p>
            <a:pPr marL="342900" lvl="0" indent="-342900">
              <a:lnSpc>
                <a:spcPct val="110000"/>
              </a:lnSpc>
              <a:spcAft>
                <a:spcPts val="600"/>
              </a:spcAft>
              <a:buFont typeface="Symbol" panose="05050102010706020507" pitchFamily="18" charset="2"/>
              <a:buChar char=""/>
            </a:pPr>
            <a:r>
              <a:rPr lang="sv-SE" sz="1200" dirty="0">
                <a:effectLst/>
                <a:ea typeface="Garamond" panose="02020404030301010803" pitchFamily="18" charset="0"/>
                <a:cs typeface="Times New Roman" panose="02020603050405020304" pitchFamily="18" charset="0"/>
              </a:rPr>
              <a:t>kan det leda till att delar av den aktörsgemensamma hanteringen försenas för att aktörerna inte kunnat förbereda sig då de inte bjudits in till hanteringen i tid. Detta då de inte fått rätt förutsättningar och information för att proaktivt kunna planera sin del av hanteringen</a:t>
            </a:r>
          </a:p>
          <a:p>
            <a:pPr marL="342900" lvl="0" indent="-342900">
              <a:lnSpc>
                <a:spcPct val="110000"/>
              </a:lnSpc>
              <a:spcAft>
                <a:spcPts val="600"/>
              </a:spcAft>
              <a:buFont typeface="Symbol" panose="05050102010706020507" pitchFamily="18" charset="2"/>
              <a:buChar char=""/>
            </a:pPr>
            <a:r>
              <a:rPr lang="sv-SE" sz="1200" dirty="0">
                <a:effectLst/>
                <a:ea typeface="Garamond" panose="02020404030301010803" pitchFamily="18" charset="0"/>
                <a:cs typeface="Times New Roman" panose="02020603050405020304" pitchFamily="18" charset="0"/>
              </a:rPr>
              <a:t>använder vi inte samhällets resurser för att skapa bäst effekt när vi inte bjuder in alla relevanta aktörer till att vara en del av lösningen</a:t>
            </a:r>
          </a:p>
          <a:p>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16</a:t>
            </a:fld>
            <a:endParaRPr lang="sv-SE"/>
          </a:p>
        </p:txBody>
      </p:sp>
    </p:spTree>
    <p:extLst>
      <p:ext uri="{BB962C8B-B14F-4D97-AF65-F5344CB8AC3E}">
        <p14:creationId xmlns:p14="http://schemas.microsoft.com/office/powerpoint/2010/main" val="40745773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0" dirty="0"/>
              <a:t>Läs mer på Ramverks nivå </a:t>
            </a:r>
            <a:r>
              <a:rPr lang="sv-SE" sz="1200" b="0" dirty="0">
                <a:hlinkClick r:id="rId3"/>
              </a:rPr>
              <a:t>Konceptuell grund </a:t>
            </a:r>
            <a:r>
              <a:rPr lang="sv-SE" sz="1200" b="0" dirty="0"/>
              <a:t>i  texten ”Fördjupning om makt och normer inom ledning och </a:t>
            </a:r>
            <a:r>
              <a:rPr lang="sv-SE" sz="1200" b="0"/>
              <a:t>samverkan”.</a:t>
            </a:r>
          </a:p>
          <a:p>
            <a:endParaRPr lang="sv-SE"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Arbetssätt för att hantera makt och normer inom ledning och samverkan hittar du på nivån </a:t>
            </a:r>
            <a:r>
              <a:rPr lang="sv-SE" sz="1200" dirty="0">
                <a:hlinkClick r:id="rId4"/>
              </a:rPr>
              <a:t>Arbetssätt - Makt och normer inom ledning och samverkan</a:t>
            </a:r>
            <a:r>
              <a:rPr lang="sv-SE" sz="1200" dirty="0"/>
              <a:t>.</a:t>
            </a:r>
          </a:p>
          <a:p>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7FEE9DA-8B3F-B346-B53F-C77B96E74553}" type="slidenum">
              <a:rPr kumimoji="0" lang="sv-S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sv-S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22169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3</a:t>
            </a:fld>
            <a:endParaRPr lang="sv-SE"/>
          </a:p>
        </p:txBody>
      </p:sp>
    </p:spTree>
    <p:extLst>
      <p:ext uri="{BB962C8B-B14F-4D97-AF65-F5344CB8AC3E}">
        <p14:creationId xmlns:p14="http://schemas.microsoft.com/office/powerpoint/2010/main" val="2384682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Normer kan ses som upptrampade stigar för hur du bör förhålla dig som aktör och individ som du väntas följa de stigar som trampats upp sedan tidigare. Normer är som mest effektiva när de är dolda och tas för givna. </a:t>
            </a:r>
          </a:p>
          <a:p>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4</a:t>
            </a:fld>
            <a:endParaRPr lang="sv-SE"/>
          </a:p>
        </p:txBody>
      </p:sp>
    </p:spTree>
    <p:extLst>
      <p:ext uri="{BB962C8B-B14F-4D97-AF65-F5344CB8AC3E}">
        <p14:creationId xmlns:p14="http://schemas.microsoft.com/office/powerpoint/2010/main" val="2600763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Normer kan vara något positivt, till exempel skapa ordning, eller något negativt, till exempel genom att de leder till diskriminering mot de som inte passar in i normen. </a:t>
            </a:r>
          </a:p>
          <a:p>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5</a:t>
            </a:fld>
            <a:endParaRPr lang="sv-SE"/>
          </a:p>
        </p:txBody>
      </p:sp>
    </p:spTree>
    <p:extLst>
      <p:ext uri="{BB962C8B-B14F-4D97-AF65-F5344CB8AC3E}">
        <p14:creationId xmlns:p14="http://schemas.microsoft.com/office/powerpoint/2010/main" val="33365998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Makt i det här sammanhanget kan förstås som kampen om vilka normer som ska gälla. </a:t>
            </a:r>
          </a:p>
          <a:p>
            <a:r>
              <a:rPr lang="sv-SE" dirty="0"/>
              <a:t>Makt kan bestå av:</a:t>
            </a:r>
          </a:p>
          <a:p>
            <a:pPr lvl="1"/>
            <a:r>
              <a:rPr lang="sv-SE" dirty="0"/>
              <a:t>Ekonomiskt kapital – rik på resurser i form av ekonomi, teknik, personal.</a:t>
            </a:r>
          </a:p>
          <a:p>
            <a:pPr lvl="1"/>
            <a:r>
              <a:rPr lang="sv-SE" dirty="0"/>
              <a:t>Socialt kapital – rik på sociala nätverk, vara spindeln i nätet, var en viktig spelare.</a:t>
            </a:r>
          </a:p>
          <a:p>
            <a:pPr lvl="1"/>
            <a:r>
              <a:rPr lang="sv-SE" dirty="0"/>
              <a:t>Kulturellt kapital – rik på status, att kunna föra sig, kunna koderna, höra hemma, högt anseende.</a:t>
            </a:r>
          </a:p>
          <a:p>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6</a:t>
            </a:fld>
            <a:endParaRPr lang="sv-SE"/>
          </a:p>
        </p:txBody>
      </p:sp>
    </p:spTree>
    <p:extLst>
      <p:ext uri="{BB962C8B-B14F-4D97-AF65-F5344CB8AC3E}">
        <p14:creationId xmlns:p14="http://schemas.microsoft.com/office/powerpoint/2010/main" val="156766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 en gemensam hantering av samhällsstörningar har alla inblandade aktörer olika maktpositioner. </a:t>
            </a:r>
          </a:p>
          <a:p>
            <a:endParaRPr lang="sv-SE" dirty="0"/>
          </a:p>
          <a:p>
            <a:r>
              <a:rPr lang="sv-SE" dirty="0"/>
              <a:t>I samverkan handlar makt och normer inom ledning och samverkan om hur vi kan göra för att inkludera inblandade aktörer och ta vara på deras perspektiv. Det handlar alltså om att vi behöver inkludera fler perspektiv och behov än enbart från några få aktörer som har makten att definiera hur samhällsstörningen ska betraktas och hanteras.</a:t>
            </a:r>
          </a:p>
          <a:p>
            <a:endParaRPr lang="sv-SE" dirty="0"/>
          </a:p>
          <a:p>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8</a:t>
            </a:fld>
            <a:endParaRPr lang="sv-SE"/>
          </a:p>
        </p:txBody>
      </p:sp>
    </p:spTree>
    <p:extLst>
      <p:ext uri="{BB962C8B-B14F-4D97-AF65-F5344CB8AC3E}">
        <p14:creationId xmlns:p14="http://schemas.microsoft.com/office/powerpoint/2010/main" val="2609050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Genus handlar om mycket mer än mäns och kvinnors olika könstillhörighet. </a:t>
            </a:r>
          </a:p>
          <a:p>
            <a:endParaRPr lang="sv-SE" dirty="0"/>
          </a:p>
          <a:p>
            <a:r>
              <a:rPr lang="sv-SE" dirty="0"/>
              <a:t>Normer, oskrivna regler, om vad som är manligt respektive kvinnligt både återskapas och normaliseras i samhället, till exempel i frågor om hur en samhällsstörning ska hanteras. </a:t>
            </a:r>
          </a:p>
          <a:p>
            <a:endParaRPr lang="sv-SE" dirty="0"/>
          </a:p>
          <a:p>
            <a:r>
              <a:rPr lang="sv-SE" dirty="0"/>
              <a:t>Källa:</a:t>
            </a:r>
          </a:p>
          <a:p>
            <a:r>
              <a:rPr lang="sv-SE" sz="1200" dirty="0">
                <a:effectLst/>
                <a:latin typeface="Garamond" panose="02020404030301010803" pitchFamily="18" charset="0"/>
                <a:ea typeface="Garamond" panose="02020404030301010803" pitchFamily="18" charset="0"/>
                <a:cs typeface="Times New Roman" panose="02020603050405020304" pitchFamily="18" charset="0"/>
              </a:rPr>
              <a:t>2023) Misse Wester, Mathias Ericson, Maja Svenbro, Christian Uhr, ”Makt och normer i arbetet med att åstadkomma inriktning och samordning under kriser”, </a:t>
            </a:r>
            <a:r>
              <a:rPr lang="sv-SE" sz="1200" dirty="0" err="1">
                <a:effectLst/>
                <a:latin typeface="Garamond" panose="02020404030301010803" pitchFamily="18" charset="0"/>
                <a:ea typeface="Garamond" panose="02020404030301010803" pitchFamily="18" charset="0"/>
                <a:cs typeface="Times New Roman" panose="02020603050405020304" pitchFamily="18" charset="0"/>
              </a:rPr>
              <a:t>Publ</a:t>
            </a:r>
            <a:r>
              <a:rPr lang="sv-SE" sz="1200" dirty="0">
                <a:effectLst/>
                <a:latin typeface="Garamond" panose="02020404030301010803" pitchFamily="18" charset="0"/>
                <a:ea typeface="Garamond" panose="02020404030301010803" pitchFamily="18" charset="0"/>
                <a:cs typeface="Times New Roman" panose="02020603050405020304" pitchFamily="18" charset="0"/>
              </a:rPr>
              <a:t>. nr: MSB2277, s. 6</a:t>
            </a:r>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9</a:t>
            </a:fld>
            <a:endParaRPr lang="sv-SE"/>
          </a:p>
        </p:txBody>
      </p:sp>
    </p:spTree>
    <p:extLst>
      <p:ext uri="{BB962C8B-B14F-4D97-AF65-F5344CB8AC3E}">
        <p14:creationId xmlns:p14="http://schemas.microsoft.com/office/powerpoint/2010/main" val="2054337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lnSpc>
                <a:spcPct val="110000"/>
              </a:lnSpc>
              <a:spcAft>
                <a:spcPts val="600"/>
              </a:spcAft>
              <a:buNone/>
            </a:pPr>
            <a:r>
              <a:rPr lang="sv-SE" sz="1200" dirty="0">
                <a:effectLst/>
                <a:ea typeface="Garamond" panose="02020404030301010803" pitchFamily="18" charset="0"/>
                <a:cs typeface="Times New Roman" panose="02020603050405020304" pitchFamily="18" charset="0"/>
              </a:rPr>
              <a:t>”Den forskning som fokuserar på samhällsstörningar ur ett genusperspektiv betonar att de olika sociala roller som tilldelas män och kvinnor förstärks i en akut situation. </a:t>
            </a:r>
          </a:p>
          <a:p>
            <a:pPr>
              <a:lnSpc>
                <a:spcPct val="110000"/>
              </a:lnSpc>
              <a:spcAft>
                <a:spcPts val="600"/>
              </a:spcAft>
            </a:pPr>
            <a:r>
              <a:rPr lang="sv-SE" sz="1200" dirty="0">
                <a:effectLst/>
                <a:ea typeface="Garamond" panose="02020404030301010803" pitchFamily="18" charset="0"/>
                <a:cs typeface="Times New Roman" panose="02020603050405020304" pitchFamily="18" charset="0"/>
              </a:rPr>
              <a:t>Det kan handla om […] att vissa sårbara grupper och former av sårbarheter osynliggörs och inte räknas med som relevanta. </a:t>
            </a:r>
            <a:r>
              <a:rPr lang="sv-SE" sz="1200" dirty="0">
                <a:ea typeface="Garamond" panose="02020404030301010803" pitchFamily="18" charset="0"/>
                <a:cs typeface="Times New Roman" panose="02020603050405020304" pitchFamily="18" charset="0"/>
              </a:rPr>
              <a:t>Genus kan […] hjälpa oss förstå och få syn på hur skillnad görs mellan viktiga och mindre viktiga hot.”</a:t>
            </a:r>
            <a:endParaRPr lang="sv-SE" sz="1200" dirty="0">
              <a:effectLst/>
              <a:ea typeface="Garamond" panose="02020404030301010803" pitchFamily="18" charset="0"/>
              <a:cs typeface="Times New Roman" panose="02020603050405020304" pitchFamily="18" charset="0"/>
            </a:endParaRPr>
          </a:p>
          <a:p>
            <a:endParaRPr lang="sv-SE" dirty="0"/>
          </a:p>
          <a:p>
            <a:r>
              <a:rPr lang="sv-SE" dirty="0"/>
              <a:t>Källa: </a:t>
            </a:r>
            <a:r>
              <a:rPr lang="sv-SE" sz="1200" dirty="0">
                <a:effectLst/>
                <a:latin typeface="Garamond" panose="02020404030301010803" pitchFamily="18" charset="0"/>
                <a:ea typeface="Garamond" panose="02020404030301010803" pitchFamily="18" charset="0"/>
                <a:cs typeface="Times New Roman" panose="02020603050405020304" pitchFamily="18" charset="0"/>
              </a:rPr>
              <a:t>(2023) Misse Wester, Mathias Ericson, Maja Svenbro, Christian Uhr, ”Makt och normer i arbetet med att åstadkomma inriktning och samordning under kriser”, </a:t>
            </a:r>
            <a:r>
              <a:rPr lang="sv-SE" sz="1200" dirty="0" err="1">
                <a:effectLst/>
                <a:latin typeface="Garamond" panose="02020404030301010803" pitchFamily="18" charset="0"/>
                <a:ea typeface="Garamond" panose="02020404030301010803" pitchFamily="18" charset="0"/>
                <a:cs typeface="Times New Roman" panose="02020603050405020304" pitchFamily="18" charset="0"/>
              </a:rPr>
              <a:t>Publ</a:t>
            </a:r>
            <a:r>
              <a:rPr lang="sv-SE" sz="1200" dirty="0">
                <a:effectLst/>
                <a:latin typeface="Garamond" panose="02020404030301010803" pitchFamily="18" charset="0"/>
                <a:ea typeface="Garamond" panose="02020404030301010803" pitchFamily="18" charset="0"/>
                <a:cs typeface="Times New Roman" panose="02020603050405020304" pitchFamily="18" charset="0"/>
              </a:rPr>
              <a:t>. nr: MSB2277, s.7</a:t>
            </a:r>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10</a:t>
            </a:fld>
            <a:endParaRPr lang="sv-SE"/>
          </a:p>
        </p:txBody>
      </p:sp>
    </p:spTree>
    <p:extLst>
      <p:ext uri="{BB962C8B-B14F-4D97-AF65-F5344CB8AC3E}">
        <p14:creationId xmlns:p14="http://schemas.microsoft.com/office/powerpoint/2010/main" val="4002485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Att vara medveten om makt och normer är en förutsättning för att kunna se vilka perspektiv som är möjliga i olika delar av hanteringen och på vilka grunder. </a:t>
            </a:r>
          </a:p>
          <a:p>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12</a:t>
            </a:fld>
            <a:endParaRPr lang="sv-SE"/>
          </a:p>
        </p:txBody>
      </p:sp>
    </p:spTree>
    <p:extLst>
      <p:ext uri="{BB962C8B-B14F-4D97-AF65-F5344CB8AC3E}">
        <p14:creationId xmlns:p14="http://schemas.microsoft.com/office/powerpoint/2010/main" val="13099368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2.xml"/><Relationship Id="rId1" Type="http://schemas.openxmlformats.org/officeDocument/2006/relationships/tags" Target="../tags/tag11.xml"/><Relationship Id="rId4"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image" Target="../media/image1.png"/></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image" Target="../media/image1.png"/></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1.png"/></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18.xml"/><Relationship Id="rId1" Type="http://schemas.openxmlformats.org/officeDocument/2006/relationships/tags" Target="../tags/tag17.xml"/><Relationship Id="rId4" Type="http://schemas.openxmlformats.org/officeDocument/2006/relationships/image" Target="../media/image1.png"/></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image" Target="../media/image1.png"/></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3" Type="http://schemas.openxmlformats.org/officeDocument/2006/relationships/slideMaster" Target="../slideMasters/slideMaster6.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image" Target="../media/image1.png"/></Relationships>
</file>

<file path=ppt/slideLayouts/_rels/slideLayout39.xml.rels><?xml version="1.0" encoding="UTF-8" standalone="yes"?>
<Relationships xmlns="http://schemas.openxmlformats.org/package/2006/relationships"><Relationship Id="rId3" Type="http://schemas.openxmlformats.org/officeDocument/2006/relationships/slideMaster" Target="../slideMasters/slideMaster6.xml"/><Relationship Id="rId2" Type="http://schemas.openxmlformats.org/officeDocument/2006/relationships/tags" Target="../tags/tag24.xml"/><Relationship Id="rId1" Type="http://schemas.openxmlformats.org/officeDocument/2006/relationships/tags" Target="../tags/tag23.xml"/><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1.png"/></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Rubrikbild">
    <p:bg>
      <p:bgPr>
        <a:solidFill>
          <a:schemeClr val="accent1"/>
        </a:solidFill>
        <a:effectLst/>
      </p:bgPr>
    </p:bg>
    <p:spTree>
      <p:nvGrpSpPr>
        <p:cNvPr id="1" name=""/>
        <p:cNvGrpSpPr/>
        <p:nvPr/>
      </p:nvGrpSpPr>
      <p:grpSpPr>
        <a:xfrm>
          <a:off x="0" y="0"/>
          <a:ext cx="0" cy="0"/>
          <a:chOff x="0" y="0"/>
          <a:chExt cx="0" cy="0"/>
        </a:xfrm>
      </p:grpSpPr>
      <p:sp>
        <p:nvSpPr>
          <p:cNvPr id="8" name="Bild 7">
            <a:extLst>
              <a:ext uri="{FF2B5EF4-FFF2-40B4-BE49-F238E27FC236}">
                <a16:creationId xmlns:a16="http://schemas.microsoft.com/office/drawing/2014/main" id="{2775F66F-94B4-38FC-E3D4-EE0640B5EB4F}"/>
              </a:ext>
            </a:extLst>
          </p:cNvPr>
          <p:cNvSpPr/>
          <p:nvPr userDrawn="1"/>
        </p:nvSpPr>
        <p:spPr>
          <a:xfrm>
            <a:off x="-27990" y="723310"/>
            <a:ext cx="1681750"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chemeClr val="accent1"/>
          </a:solidFill>
          <a:ln w="25400" cap="flat">
            <a:solidFill>
              <a:schemeClr val="bg1"/>
            </a:solidFill>
            <a:prstDash val="solid"/>
            <a:miter/>
          </a:ln>
        </p:spPr>
        <p:txBody>
          <a:bodyPr rtlCol="0" anchor="ctr"/>
          <a:lstStyle/>
          <a:p>
            <a:endParaRPr lang="sv-SE" dirty="0"/>
          </a:p>
        </p:txBody>
      </p:sp>
      <p:sp>
        <p:nvSpPr>
          <p:cNvPr id="9" name="Rubrik 1">
            <a:extLst>
              <a:ext uri="{FF2B5EF4-FFF2-40B4-BE49-F238E27FC236}">
                <a16:creationId xmlns:a16="http://schemas.microsoft.com/office/drawing/2014/main" id="{628B7B89-8798-91F4-DD39-740AFA51D947}"/>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bg1"/>
                </a:solidFill>
              </a:defRPr>
            </a:lvl1pPr>
          </a:lstStyle>
          <a:p>
            <a:r>
              <a:rPr lang="sv-SE" dirty="0"/>
              <a:t>Namn på presentation</a:t>
            </a:r>
          </a:p>
        </p:txBody>
      </p:sp>
      <p:sp>
        <p:nvSpPr>
          <p:cNvPr id="10" name="Underrubrik 2">
            <a:extLst>
              <a:ext uri="{FF2B5EF4-FFF2-40B4-BE49-F238E27FC236}">
                <a16:creationId xmlns:a16="http://schemas.microsoft.com/office/drawing/2014/main" id="{CE747B5F-7AF9-7221-D486-4BC302C6DA08}"/>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Gemensamma grunder</a:t>
            </a:r>
          </a:p>
        </p:txBody>
      </p:sp>
      <p:sp>
        <p:nvSpPr>
          <p:cNvPr id="2" name="Rektangel 1">
            <a:extLst>
              <a:ext uri="{FF2B5EF4-FFF2-40B4-BE49-F238E27FC236}">
                <a16:creationId xmlns:a16="http://schemas.microsoft.com/office/drawing/2014/main" id="{0CFDE584-BA30-1EE3-E783-08F2E0127BE2}"/>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 name="Bildobjekt 4" descr="MSB Logotyp">
            <a:extLst>
              <a:ext uri="{FF2B5EF4-FFF2-40B4-BE49-F238E27FC236}">
                <a16:creationId xmlns:a16="http://schemas.microsoft.com/office/drawing/2014/main" id="{CC357C05-C182-1754-70E5-118F6FB02F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Platshållare för text 13">
            <a:extLst>
              <a:ext uri="{FF2B5EF4-FFF2-40B4-BE49-F238E27FC236}">
                <a16:creationId xmlns:a16="http://schemas.microsoft.com/office/drawing/2014/main" id="{0DB10B92-0F72-9F9A-14B7-6B0D2111C6A0}"/>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17" name="Grupp 16">
            <a:extLst>
              <a:ext uri="{FF2B5EF4-FFF2-40B4-BE49-F238E27FC236}">
                <a16:creationId xmlns:a16="http://schemas.microsoft.com/office/drawing/2014/main" id="{7C143F4A-8800-E04A-7622-26745AE222BA}"/>
              </a:ext>
            </a:extLst>
          </p:cNvPr>
          <p:cNvGrpSpPr/>
          <p:nvPr userDrawn="1"/>
        </p:nvGrpSpPr>
        <p:grpSpPr>
          <a:xfrm>
            <a:off x="11323838" y="152021"/>
            <a:ext cx="718458" cy="720000"/>
            <a:chOff x="11271288" y="204571"/>
            <a:chExt cx="718458" cy="720000"/>
          </a:xfrm>
        </p:grpSpPr>
        <p:sp>
          <p:nvSpPr>
            <p:cNvPr id="18" name="Ellips 17">
              <a:extLst>
                <a:ext uri="{FF2B5EF4-FFF2-40B4-BE49-F238E27FC236}">
                  <a16:creationId xmlns:a16="http://schemas.microsoft.com/office/drawing/2014/main" id="{C5D6A1A4-BE7D-8E1D-1966-E9B518A70353}"/>
                </a:ext>
              </a:extLst>
            </p:cNvPr>
            <p:cNvSpPr/>
            <p:nvPr userDrawn="1"/>
          </p:nvSpPr>
          <p:spPr>
            <a:xfrm>
              <a:off x="11271288" y="204571"/>
              <a:ext cx="718458" cy="720000"/>
            </a:xfrm>
            <a:prstGeom prst="ellipse">
              <a:avLst/>
            </a:prstGeom>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19" name="Grupp 18">
              <a:extLst>
                <a:ext uri="{FF2B5EF4-FFF2-40B4-BE49-F238E27FC236}">
                  <a16:creationId xmlns:a16="http://schemas.microsoft.com/office/drawing/2014/main" id="{58DC6E3F-42C3-B1D9-8C60-610426961430}"/>
                </a:ext>
              </a:extLst>
            </p:cNvPr>
            <p:cNvGrpSpPr/>
            <p:nvPr userDrawn="1"/>
          </p:nvGrpSpPr>
          <p:grpSpPr>
            <a:xfrm>
              <a:off x="11467070" y="408768"/>
              <a:ext cx="326895" cy="311606"/>
              <a:chOff x="2382579" y="1208223"/>
              <a:chExt cx="217742" cy="207114"/>
            </a:xfrm>
          </p:grpSpPr>
          <p:cxnSp>
            <p:nvCxnSpPr>
              <p:cNvPr id="20" name="Rak 19">
                <a:extLst>
                  <a:ext uri="{FF2B5EF4-FFF2-40B4-BE49-F238E27FC236}">
                    <a16:creationId xmlns:a16="http://schemas.microsoft.com/office/drawing/2014/main" id="{70BBA0F5-CBFD-E60F-2B30-E4A5018E7A36}"/>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 name="Rak 20">
                <a:extLst>
                  <a:ext uri="{FF2B5EF4-FFF2-40B4-BE49-F238E27FC236}">
                    <a16:creationId xmlns:a16="http://schemas.microsoft.com/office/drawing/2014/main" id="{4A21B88C-F3C4-AF98-AA44-DF94A7B81EA8}"/>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 name="Rak 21">
                <a:extLst>
                  <a:ext uri="{FF2B5EF4-FFF2-40B4-BE49-F238E27FC236}">
                    <a16:creationId xmlns:a16="http://schemas.microsoft.com/office/drawing/2014/main" id="{BA472DA5-5C26-D700-453A-FF04D01D3E92}"/>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3" name="Rak 22">
                <a:extLst>
                  <a:ext uri="{FF2B5EF4-FFF2-40B4-BE49-F238E27FC236}">
                    <a16:creationId xmlns:a16="http://schemas.microsoft.com/office/drawing/2014/main" id="{07D76A24-C3AB-56DE-719F-BE80C4DB5D6A}"/>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4" name="Rak 23">
                <a:extLst>
                  <a:ext uri="{FF2B5EF4-FFF2-40B4-BE49-F238E27FC236}">
                    <a16:creationId xmlns:a16="http://schemas.microsoft.com/office/drawing/2014/main" id="{96E3D986-3B00-FBA1-C5BB-3DC30A9D5F37}"/>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25621401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9B311755-39ED-0BFC-1984-2D57935E90E1}"/>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14EE9E5C-677E-6940-EA02-980AF4CB63BB}"/>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
        <p:nvSpPr>
          <p:cNvPr id="2" name="Rubrik 1">
            <a:extLst>
              <a:ext uri="{FF2B5EF4-FFF2-40B4-BE49-F238E27FC236}">
                <a16:creationId xmlns:a16="http://schemas.microsoft.com/office/drawing/2014/main" id="{4E95A7C2-4395-2A6D-E1E8-D2D95D58F0A4}"/>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3" name="Platshållare för text 2">
            <a:extLst>
              <a:ext uri="{FF2B5EF4-FFF2-40B4-BE49-F238E27FC236}">
                <a16:creationId xmlns:a16="http://schemas.microsoft.com/office/drawing/2014/main" id="{EBC0EE35-CE6D-D2EE-2E43-730649B5F6FA}"/>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3368685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D2B4FE26-6217-A695-1EEA-DBE58DCF49E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04E0420D-7E92-1002-B6E3-0C9B99B02A5E}"/>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
        <p:nvSpPr>
          <p:cNvPr id="2" name="Platshållare för innehåll 2">
            <a:extLst>
              <a:ext uri="{FF2B5EF4-FFF2-40B4-BE49-F238E27FC236}">
                <a16:creationId xmlns:a16="http://schemas.microsoft.com/office/drawing/2014/main" id="{233C1052-20DD-CFA5-15A3-10A0BD220C21}"/>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EFD42723-4171-AC4C-5DAE-87A178601729}"/>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19741CE7-3802-B589-CF51-FAF69B93FCBA}"/>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4150646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92FB59E6-AADF-8DBC-3E78-2A008879F9B9}"/>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154CF1D4-2ADA-10F4-91A2-B3F715CB9FE1}"/>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
        <p:nvSpPr>
          <p:cNvPr id="2" name="Rubrik 1">
            <a:extLst>
              <a:ext uri="{FF2B5EF4-FFF2-40B4-BE49-F238E27FC236}">
                <a16:creationId xmlns:a16="http://schemas.microsoft.com/office/drawing/2014/main" id="{16F322E6-D808-3E5C-B100-3CD6479B3A16}"/>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120564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813C95AA-A153-637C-4AA0-6ABAFBD3E55E}"/>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0AE61F92-BBB1-96DB-E33A-36AA4E3FF2FA}"/>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Tree>
    <p:extLst>
      <p:ext uri="{BB962C8B-B14F-4D97-AF65-F5344CB8AC3E}">
        <p14:creationId xmlns:p14="http://schemas.microsoft.com/office/powerpoint/2010/main" val="25983203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2"/>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BE9726D-5305-3AFA-F024-489C32928B07}"/>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EB2F9DDE-E058-1F4A-1DD3-901E1C6ED9E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4090847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3"/>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Checklistor och mallar</a:t>
            </a:r>
          </a:p>
        </p:txBody>
      </p:sp>
      <p:sp>
        <p:nvSpPr>
          <p:cNvPr id="2" name="Rektangel 1">
            <a:extLst>
              <a:ext uri="{FF2B5EF4-FFF2-40B4-BE49-F238E27FC236}">
                <a16:creationId xmlns:a16="http://schemas.microsoft.com/office/drawing/2014/main" id="{387FAA35-4CC5-46DC-1729-9FA4E7393855}"/>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04C90CFE-05D3-8CAA-F423-55E27034B83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9901226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Tree>
    <p:extLst>
      <p:ext uri="{BB962C8B-B14F-4D97-AF65-F5344CB8AC3E}">
        <p14:creationId xmlns:p14="http://schemas.microsoft.com/office/powerpoint/2010/main" val="27953186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0CD4E66D-F3F6-6AB6-A004-AC7B680FC312}"/>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657FCFC8-8414-E8A4-6825-9142874AA359}"/>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
        <p:nvSpPr>
          <p:cNvPr id="4" name="Rubrik 1">
            <a:extLst>
              <a:ext uri="{FF2B5EF4-FFF2-40B4-BE49-F238E27FC236}">
                <a16:creationId xmlns:a16="http://schemas.microsoft.com/office/drawing/2014/main" id="{36752F93-BA0D-B085-81EE-BA03798EA361}"/>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5" name="Platshållare för text 2">
            <a:extLst>
              <a:ext uri="{FF2B5EF4-FFF2-40B4-BE49-F238E27FC236}">
                <a16:creationId xmlns:a16="http://schemas.microsoft.com/office/drawing/2014/main" id="{0468639E-7BC4-676F-ED5E-8DA1EE748B17}"/>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29428125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4D726CC7-6083-3B57-1A24-47077E70A501}"/>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5E40FF01-5114-1769-CD05-9B97FDA1C5D5}"/>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
        <p:nvSpPr>
          <p:cNvPr id="4" name="Platshållare för innehåll 2">
            <a:extLst>
              <a:ext uri="{FF2B5EF4-FFF2-40B4-BE49-F238E27FC236}">
                <a16:creationId xmlns:a16="http://schemas.microsoft.com/office/drawing/2014/main" id="{F3ADD501-62EA-E285-9226-5A4FB14426C1}"/>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innehåll 3">
            <a:extLst>
              <a:ext uri="{FF2B5EF4-FFF2-40B4-BE49-F238E27FC236}">
                <a16:creationId xmlns:a16="http://schemas.microsoft.com/office/drawing/2014/main" id="{4EAAC7F3-6B45-82FA-2F28-3C4C581A1B0F}"/>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5241D5C1-B329-022B-81DD-4D0DCD0854D4}"/>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4908214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3FA09420-DBED-38D3-9221-48BA8B7EC72D}"/>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808748B0-B4BB-9DE7-5BAF-956C2C0770BC}"/>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
        <p:nvSpPr>
          <p:cNvPr id="4" name="Rubrik 1">
            <a:extLst>
              <a:ext uri="{FF2B5EF4-FFF2-40B4-BE49-F238E27FC236}">
                <a16:creationId xmlns:a16="http://schemas.microsoft.com/office/drawing/2014/main" id="{468EC532-C04C-B787-862C-E7F9328EB52F}"/>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3691205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715643100"/>
      </p:ext>
    </p:extLst>
  </p:cSld>
  <p:clrMapOvr>
    <a:masterClrMapping/>
  </p:clrMapOvr>
  <p:extLst>
    <p:ext uri="{DCECCB84-F9BA-43D5-87BE-67443E8EF086}">
      <p15:sldGuideLst xmlns:p15="http://schemas.microsoft.com/office/powerpoint/2012/main">
        <p15:guide id="1" pos="118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87987530-827D-B918-B941-00612986B54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AA9C202B-AFDD-B530-1DF4-F9D6E2B7E3E7}"/>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Tree>
    <p:extLst>
      <p:ext uri="{BB962C8B-B14F-4D97-AF65-F5344CB8AC3E}">
        <p14:creationId xmlns:p14="http://schemas.microsoft.com/office/powerpoint/2010/main" val="6584675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3"/>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BE9726D-5305-3AFA-F024-489C32928B07}"/>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EB2F9DDE-E058-1F4A-1DD3-901E1C6ED9E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15721359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4"/>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Arbetssätt</a:t>
            </a:r>
          </a:p>
        </p:txBody>
      </p:sp>
      <p:sp>
        <p:nvSpPr>
          <p:cNvPr id="2" name="Rektangel 1">
            <a:extLst>
              <a:ext uri="{FF2B5EF4-FFF2-40B4-BE49-F238E27FC236}">
                <a16:creationId xmlns:a16="http://schemas.microsoft.com/office/drawing/2014/main" id="{90E908E9-E4AB-DA73-2380-64FD7541E225}"/>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7F9E752A-4701-CAEA-D824-3A455505564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189928931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30431719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Rubrik 1">
            <a:extLst>
              <a:ext uri="{FF2B5EF4-FFF2-40B4-BE49-F238E27FC236}">
                <a16:creationId xmlns:a16="http://schemas.microsoft.com/office/drawing/2014/main" id="{02DE495B-4A58-C4D7-A4EB-2CF46F94689C}"/>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3" name="Platshållare för text 2">
            <a:extLst>
              <a:ext uri="{FF2B5EF4-FFF2-40B4-BE49-F238E27FC236}">
                <a16:creationId xmlns:a16="http://schemas.microsoft.com/office/drawing/2014/main" id="{1B11D93B-ADD7-CBFE-24AC-505F81CD1D5F}"/>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
        <p:nvSpPr>
          <p:cNvPr id="6" name="Frihandsfigur 1">
            <a:extLst>
              <a:ext uri="{FF2B5EF4-FFF2-40B4-BE49-F238E27FC236}">
                <a16:creationId xmlns:a16="http://schemas.microsoft.com/office/drawing/2014/main" id="{EDF6B280-EF18-3B16-0A87-7021E21C88F7}"/>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7" name="Platshållare för text 13">
            <a:extLst>
              <a:ext uri="{FF2B5EF4-FFF2-40B4-BE49-F238E27FC236}">
                <a16:creationId xmlns:a16="http://schemas.microsoft.com/office/drawing/2014/main" id="{A66C500F-3474-C873-BE36-0CE4B67352DB}"/>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19503017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Platshållare för innehåll 2">
            <a:extLst>
              <a:ext uri="{FF2B5EF4-FFF2-40B4-BE49-F238E27FC236}">
                <a16:creationId xmlns:a16="http://schemas.microsoft.com/office/drawing/2014/main" id="{813CFEBF-A64D-41F8-0DA9-D6D7B2E8EE99}"/>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D7157DA4-69FA-BE91-D97A-10C89AB46872}"/>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DCCAA79E-0A47-B59A-E3EE-51579D7C98E5}"/>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7" name="Frihandsfigur 1">
            <a:extLst>
              <a:ext uri="{FF2B5EF4-FFF2-40B4-BE49-F238E27FC236}">
                <a16:creationId xmlns:a16="http://schemas.microsoft.com/office/drawing/2014/main" id="{D9DD7A34-6018-1784-BA70-BE07543D79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8" name="Platshållare för text 13">
            <a:extLst>
              <a:ext uri="{FF2B5EF4-FFF2-40B4-BE49-F238E27FC236}">
                <a16:creationId xmlns:a16="http://schemas.microsoft.com/office/drawing/2014/main" id="{495AFA5F-1A56-8EC2-293F-FD7E65FD81F6}"/>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1245487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Rubrik 1">
            <a:extLst>
              <a:ext uri="{FF2B5EF4-FFF2-40B4-BE49-F238E27FC236}">
                <a16:creationId xmlns:a16="http://schemas.microsoft.com/office/drawing/2014/main" id="{6383E39C-865A-FEDE-F3B2-B60C7EC7A203}"/>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3" name="Frihandsfigur 1">
            <a:extLst>
              <a:ext uri="{FF2B5EF4-FFF2-40B4-BE49-F238E27FC236}">
                <a16:creationId xmlns:a16="http://schemas.microsoft.com/office/drawing/2014/main" id="{2AAF34BA-7976-94C7-52F2-195C5927253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6" name="Platshållare för text 13">
            <a:extLst>
              <a:ext uri="{FF2B5EF4-FFF2-40B4-BE49-F238E27FC236}">
                <a16:creationId xmlns:a16="http://schemas.microsoft.com/office/drawing/2014/main" id="{DDE8185F-7351-AAA6-BA07-1A9061040B79}"/>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20910406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E74DFB49-A06D-8094-5F2B-1E58D12E41EF}"/>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6CB5CDFE-223A-6EB3-9B91-73A6A65A0517}"/>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34499815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4"/>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5C70ABB4-99FB-0D00-8C27-12E6CAE9832A}"/>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1D90760A-7567-3284-3F65-85D66EA1670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20620140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5"/>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Förhållningssätt</a:t>
            </a:r>
          </a:p>
        </p:txBody>
      </p:sp>
      <p:sp>
        <p:nvSpPr>
          <p:cNvPr id="2" name="Rektangel 1">
            <a:extLst>
              <a:ext uri="{FF2B5EF4-FFF2-40B4-BE49-F238E27FC236}">
                <a16:creationId xmlns:a16="http://schemas.microsoft.com/office/drawing/2014/main" id="{9035CA9D-A2CA-81C9-CA4C-9113F3F30EB7}"/>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715BB09B-4279-D1B2-8B6F-C24950FC61A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37892772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9" name="Rubrik 1">
            <a:extLst>
              <a:ext uri="{FF2B5EF4-FFF2-40B4-BE49-F238E27FC236}">
                <a16:creationId xmlns:a16="http://schemas.microsoft.com/office/drawing/2014/main" id="{AF8F59A4-1FCB-30AF-A942-FDDBE513D50E}"/>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r>
              <a:rPr lang="sv-SE"/>
              <a:t>Klicka här för att ändra mall för rubrikformat</a:t>
            </a:r>
            <a:endParaRPr lang="sv-SE" dirty="0"/>
          </a:p>
        </p:txBody>
      </p:sp>
      <p:sp>
        <p:nvSpPr>
          <p:cNvPr id="10" name="Platshållare för text 2">
            <a:extLst>
              <a:ext uri="{FF2B5EF4-FFF2-40B4-BE49-F238E27FC236}">
                <a16:creationId xmlns:a16="http://schemas.microsoft.com/office/drawing/2014/main" id="{AA3F864F-1DA5-45E4-1C4C-21A3DCC59610}"/>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8369474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dirty="0"/>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Tree>
    <p:extLst>
      <p:ext uri="{BB962C8B-B14F-4D97-AF65-F5344CB8AC3E}">
        <p14:creationId xmlns:p14="http://schemas.microsoft.com/office/powerpoint/2010/main" val="35341677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18EA8434-6742-6E8D-B621-C10D8241469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4A7A914B-2F55-E0AD-9ED0-2F2F333A4DCF}"/>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
        <p:nvSpPr>
          <p:cNvPr id="4" name="Rubrik 1">
            <a:extLst>
              <a:ext uri="{FF2B5EF4-FFF2-40B4-BE49-F238E27FC236}">
                <a16:creationId xmlns:a16="http://schemas.microsoft.com/office/drawing/2014/main" id="{E1365F65-87F4-C35D-5B57-3CCB1B20142C}"/>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5" name="Platshållare för text 2">
            <a:extLst>
              <a:ext uri="{FF2B5EF4-FFF2-40B4-BE49-F238E27FC236}">
                <a16:creationId xmlns:a16="http://schemas.microsoft.com/office/drawing/2014/main" id="{D697D8AF-4B56-7CC3-20B8-F99ADCDF3DD0}"/>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25579601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633308BF-360A-7BD1-B955-E90E04792EB7}"/>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DA323452-5FC7-7159-B4BD-9DC8F9CD469A}"/>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
        <p:nvSpPr>
          <p:cNvPr id="4" name="Platshållare för innehåll 2">
            <a:extLst>
              <a:ext uri="{FF2B5EF4-FFF2-40B4-BE49-F238E27FC236}">
                <a16:creationId xmlns:a16="http://schemas.microsoft.com/office/drawing/2014/main" id="{6B6F5B3C-86BC-0326-E0A7-E0FE8DDD3B33}"/>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innehåll 3">
            <a:extLst>
              <a:ext uri="{FF2B5EF4-FFF2-40B4-BE49-F238E27FC236}">
                <a16:creationId xmlns:a16="http://schemas.microsoft.com/office/drawing/2014/main" id="{5DDDD6A4-C3CE-0514-456A-5264841D2186}"/>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F1DB1106-32F0-C868-0680-103E3EBDF88A}"/>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33610167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8B95510B-6DF3-479A-3D68-FD849A031D42}"/>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66B830F1-29AC-025D-D598-5CB81FD3E0A3}"/>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
        <p:nvSpPr>
          <p:cNvPr id="4" name="Rubrik 1">
            <a:extLst>
              <a:ext uri="{FF2B5EF4-FFF2-40B4-BE49-F238E27FC236}">
                <a16:creationId xmlns:a16="http://schemas.microsoft.com/office/drawing/2014/main" id="{1385EBE7-77B8-A014-1CF4-5C7A1B096BC1}"/>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30999504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4A7AEE95-82DE-A71C-241A-9DD593EC239B}"/>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E63D418E-509F-7FF9-A689-A02DAB875ACD}"/>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Tree>
    <p:extLst>
      <p:ext uri="{BB962C8B-B14F-4D97-AF65-F5344CB8AC3E}">
        <p14:creationId xmlns:p14="http://schemas.microsoft.com/office/powerpoint/2010/main" val="10716185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5"/>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45CD2C74-4329-6FB1-D8E9-0CB6EAC4C312}"/>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736C6AEC-E4E7-A6A3-4D3E-9CC22535698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89305734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6"/>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Konceptuell grund</a:t>
            </a:r>
          </a:p>
        </p:txBody>
      </p:sp>
      <p:sp>
        <p:nvSpPr>
          <p:cNvPr id="2" name="Rektangel 1">
            <a:extLst>
              <a:ext uri="{FF2B5EF4-FFF2-40B4-BE49-F238E27FC236}">
                <a16:creationId xmlns:a16="http://schemas.microsoft.com/office/drawing/2014/main" id="{387FAA35-4CC5-46DC-1729-9FA4E7393855}"/>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04C90CFE-05D3-8CAA-F423-55E27034B83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41434600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0"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Tree>
    <p:extLst>
      <p:ext uri="{BB962C8B-B14F-4D97-AF65-F5344CB8AC3E}">
        <p14:creationId xmlns:p14="http://schemas.microsoft.com/office/powerpoint/2010/main" val="255903754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Avsnittsrubrik">
    <p:bg>
      <p:bgPr>
        <a:solidFill>
          <a:schemeClr val="bg1"/>
        </a:solidFill>
        <a:effectLst/>
      </p:bgPr>
    </p:bg>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9B311755-39ED-0BFC-1984-2D57935E90E1}"/>
              </a:ext>
            </a:extLst>
          </p:cNvPr>
          <p:cNvSpPr/>
          <p:nvPr userDrawn="1"/>
        </p:nvSpPr>
        <p:spPr>
          <a:xfrm>
            <a:off x="0" y="1222964"/>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14EE9E5C-677E-6940-EA02-980AF4CB63BB}"/>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
        <p:nvSpPr>
          <p:cNvPr id="2" name="Rubrik 1">
            <a:extLst>
              <a:ext uri="{FF2B5EF4-FFF2-40B4-BE49-F238E27FC236}">
                <a16:creationId xmlns:a16="http://schemas.microsoft.com/office/drawing/2014/main" id="{23C24B14-AAEA-A3D9-32A8-E55826177920}"/>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3" name="Platshållare för text 2">
            <a:extLst>
              <a:ext uri="{FF2B5EF4-FFF2-40B4-BE49-F238E27FC236}">
                <a16:creationId xmlns:a16="http://schemas.microsoft.com/office/drawing/2014/main" id="{E28E4139-87B7-5BB8-E7E9-2DCEB7D6047E}"/>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346748646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D2B4FE26-6217-A695-1EEA-DBE58DCF49E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04E0420D-7E92-1002-B6E3-0C9B99B02A5E}"/>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
        <p:nvSpPr>
          <p:cNvPr id="2" name="Platshållare för innehåll 2">
            <a:extLst>
              <a:ext uri="{FF2B5EF4-FFF2-40B4-BE49-F238E27FC236}">
                <a16:creationId xmlns:a16="http://schemas.microsoft.com/office/drawing/2014/main" id="{9DAFDEE3-21DD-4E2F-1539-5FCA56D59E8D}"/>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86A07881-4D64-D9D2-569F-4D3A2C61DF17}"/>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57BCA4C6-EC3A-F933-2C1F-1F3655369C78}"/>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753463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00698FFD-E962-8497-E2ED-DF6C6E4DFF54}"/>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2" name="Platshållare för innehåll 3">
            <a:extLst>
              <a:ext uri="{FF2B5EF4-FFF2-40B4-BE49-F238E27FC236}">
                <a16:creationId xmlns:a16="http://schemas.microsoft.com/office/drawing/2014/main" id="{1BAEA70A-3D37-3EEF-59B3-3A9F6F6F8D68}"/>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Rubrik 1">
            <a:extLst>
              <a:ext uri="{FF2B5EF4-FFF2-40B4-BE49-F238E27FC236}">
                <a16:creationId xmlns:a16="http://schemas.microsoft.com/office/drawing/2014/main" id="{F7E69659-D1C4-7F80-93AE-05E5B1C2B538}"/>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1977180681"/>
      </p:ext>
    </p:extLst>
  </p:cSld>
  <p:clrMapOvr>
    <a:masterClrMapping/>
  </p:clrMapOvr>
  <p:extLst>
    <p:ext uri="{DCECCB84-F9BA-43D5-87BE-67443E8EF086}">
      <p15:sldGuideLst xmlns:p15="http://schemas.microsoft.com/office/powerpoint/2012/main">
        <p15:guide id="1" pos="1186"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92FB59E6-AADF-8DBC-3E78-2A008879F9B9}"/>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154CF1D4-2ADA-10F4-91A2-B3F715CB9FE1}"/>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
        <p:nvSpPr>
          <p:cNvPr id="2" name="Rubrik 1">
            <a:extLst>
              <a:ext uri="{FF2B5EF4-FFF2-40B4-BE49-F238E27FC236}">
                <a16:creationId xmlns:a16="http://schemas.microsoft.com/office/drawing/2014/main" id="{7F213514-95BD-CA38-715B-2F486571E5A4}"/>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35595226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813C95AA-A153-637C-4AA0-6ABAFBD3E55E}"/>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0AE61F92-BBB1-96DB-E33A-36AA4E3FF2FA}"/>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Tree>
    <p:extLst>
      <p:ext uri="{BB962C8B-B14F-4D97-AF65-F5344CB8AC3E}">
        <p14:creationId xmlns:p14="http://schemas.microsoft.com/office/powerpoint/2010/main" val="134554646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6"/>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BE9726D-5305-3AFA-F024-489C32928B07}"/>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EB2F9DDE-E058-1F4A-1DD3-901E1C6ED9E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805017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Rubrik 1">
            <a:extLst>
              <a:ext uri="{FF2B5EF4-FFF2-40B4-BE49-F238E27FC236}">
                <a16:creationId xmlns:a16="http://schemas.microsoft.com/office/drawing/2014/main" id="{B27CEAA5-EB11-2675-2A7A-62A7280AD823}"/>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6381274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2653139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bg>
      <p:bgPr>
        <a:solidFill>
          <a:schemeClr val="accent1"/>
        </a:solidFill>
        <a:effectLst/>
      </p:bgPr>
    </p:bg>
    <p:spTree>
      <p:nvGrpSpPr>
        <p:cNvPr id="1" name=""/>
        <p:cNvGrpSpPr/>
        <p:nvPr/>
      </p:nvGrpSpPr>
      <p:grpSpPr>
        <a:xfrm>
          <a:off x="0" y="0"/>
          <a:ext cx="0" cy="0"/>
          <a:chOff x="0" y="0"/>
          <a:chExt cx="0" cy="0"/>
        </a:xfrm>
      </p:grpSpPr>
      <p:sp>
        <p:nvSpPr>
          <p:cNvPr id="4" name="Bild 7">
            <a:extLst>
              <a:ext uri="{FF2B5EF4-FFF2-40B4-BE49-F238E27FC236}">
                <a16:creationId xmlns:a16="http://schemas.microsoft.com/office/drawing/2014/main" id="{73E5ECB7-DEAF-D391-DFD8-23A0580D077A}"/>
              </a:ext>
            </a:extLst>
          </p:cNvPr>
          <p:cNvSpPr/>
          <p:nvPr userDrawn="1"/>
        </p:nvSpPr>
        <p:spPr>
          <a:xfrm>
            <a:off x="-27990" y="723310"/>
            <a:ext cx="1681750"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chemeClr val="accent1"/>
          </a:solidFill>
          <a:ln w="25400" cap="flat">
            <a:solidFill>
              <a:schemeClr val="bg1"/>
            </a:solidFill>
            <a:prstDash val="solid"/>
            <a:miter/>
          </a:ln>
        </p:spPr>
        <p:txBody>
          <a:bodyPr rtlCol="0" anchor="ctr"/>
          <a:lstStyle/>
          <a:p>
            <a:endParaRPr lang="sv-SE" dirty="0"/>
          </a:p>
        </p:txBody>
      </p:sp>
      <p:sp>
        <p:nvSpPr>
          <p:cNvPr id="5" name="Platshållare för text 13">
            <a:extLst>
              <a:ext uri="{FF2B5EF4-FFF2-40B4-BE49-F238E27FC236}">
                <a16:creationId xmlns:a16="http://schemas.microsoft.com/office/drawing/2014/main" id="{0730F5A3-318A-78A4-537C-5F43A9AFF9CA}"/>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sp>
        <p:nvSpPr>
          <p:cNvPr id="2" name="Rektangel 1">
            <a:extLst>
              <a:ext uri="{FF2B5EF4-FFF2-40B4-BE49-F238E27FC236}">
                <a16:creationId xmlns:a16="http://schemas.microsoft.com/office/drawing/2014/main" id="{734A5423-DD99-0BBC-7D9D-E8BFD1C7A7BB}"/>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E940C568-6126-EB11-28A7-A72DF11936C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412507702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2"/>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Utgångspunkter</a:t>
            </a:r>
          </a:p>
        </p:txBody>
      </p:sp>
      <p:sp>
        <p:nvSpPr>
          <p:cNvPr id="2" name="Rektangel 1">
            <a:extLst>
              <a:ext uri="{FF2B5EF4-FFF2-40B4-BE49-F238E27FC236}">
                <a16:creationId xmlns:a16="http://schemas.microsoft.com/office/drawing/2014/main" id="{387FAA35-4CC5-46DC-1729-9FA4E7393855}"/>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04C90CFE-05D3-8CAA-F423-55E27034B83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22845710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Tree>
    <p:extLst>
      <p:ext uri="{BB962C8B-B14F-4D97-AF65-F5344CB8AC3E}">
        <p14:creationId xmlns:p14="http://schemas.microsoft.com/office/powerpoint/2010/main" val="2031532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1.xml"/><Relationship Id="rId7" Type="http://schemas.openxmlformats.org/officeDocument/2006/relationships/slideLayout" Target="../slideLayouts/slideLayout3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8.xml"/><Relationship Id="rId7" Type="http://schemas.openxmlformats.org/officeDocument/2006/relationships/slideLayout" Target="../slideLayouts/slideLayout42.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5" Type="http://schemas.openxmlformats.org/officeDocument/2006/relationships/slideLayout" Target="../slideLayouts/slideLayout40.xml"/><Relationship Id="rId4"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chemeClr val="accent1"/>
          </a:solidFill>
          <a:ln w="5163" cap="flat">
            <a:noFill/>
            <a:prstDash val="solid"/>
            <a:miter/>
          </a:ln>
        </p:spPr>
        <p:txBody>
          <a:bodyPr rtlCol="0" anchor="ctr"/>
          <a:lstStyle/>
          <a:p>
            <a:endParaRPr lang="sv-SE" dirty="0"/>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14" name="Grupp 13">
            <a:extLst>
              <a:ext uri="{FF2B5EF4-FFF2-40B4-BE49-F238E27FC236}">
                <a16:creationId xmlns:a16="http://schemas.microsoft.com/office/drawing/2014/main" id="{D50E4EE3-95BC-AF97-F9E1-B7CF30C6F92F}"/>
              </a:ext>
            </a:extLst>
          </p:cNvPr>
          <p:cNvGrpSpPr/>
          <p:nvPr userDrawn="1"/>
        </p:nvGrpSpPr>
        <p:grpSpPr>
          <a:xfrm>
            <a:off x="11323838" y="152021"/>
            <a:ext cx="718458" cy="720000"/>
            <a:chOff x="11271288" y="204571"/>
            <a:chExt cx="718458" cy="720000"/>
          </a:xfrm>
        </p:grpSpPr>
        <p:sp>
          <p:nvSpPr>
            <p:cNvPr id="4" name="Ellips 3">
              <a:extLst>
                <a:ext uri="{FF2B5EF4-FFF2-40B4-BE49-F238E27FC236}">
                  <a16:creationId xmlns:a16="http://schemas.microsoft.com/office/drawing/2014/main" id="{57D5BDF9-976F-6614-045B-5A6A77DB532B}"/>
                </a:ext>
              </a:extLst>
            </p:cNvPr>
            <p:cNvSpPr/>
            <p:nvPr userDrawn="1"/>
          </p:nvSpPr>
          <p:spPr>
            <a:xfrm>
              <a:off x="11271288" y="204571"/>
              <a:ext cx="718458" cy="720000"/>
            </a:xfrm>
            <a:prstGeom prst="ellipse">
              <a:avLst/>
            </a:prstGeom>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5" name="Grupp 4">
              <a:extLst>
                <a:ext uri="{FF2B5EF4-FFF2-40B4-BE49-F238E27FC236}">
                  <a16:creationId xmlns:a16="http://schemas.microsoft.com/office/drawing/2014/main" id="{7A204AFF-B0CF-AF53-80DF-D5F116A24239}"/>
                </a:ext>
              </a:extLst>
            </p:cNvPr>
            <p:cNvGrpSpPr/>
            <p:nvPr userDrawn="1"/>
          </p:nvGrpSpPr>
          <p:grpSpPr>
            <a:xfrm>
              <a:off x="11467070" y="408768"/>
              <a:ext cx="326895" cy="311606"/>
              <a:chOff x="2382579" y="1208223"/>
              <a:chExt cx="217742" cy="207114"/>
            </a:xfrm>
          </p:grpSpPr>
          <p:cxnSp>
            <p:nvCxnSpPr>
              <p:cNvPr id="6" name="Rak 5">
                <a:extLst>
                  <a:ext uri="{FF2B5EF4-FFF2-40B4-BE49-F238E27FC236}">
                    <a16:creationId xmlns:a16="http://schemas.microsoft.com/office/drawing/2014/main" id="{B239105E-655A-0E61-0ED3-74CBC772415C}"/>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79A1A7FF-BFD9-C343-B5F6-A88632D28CB2}"/>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3D149087-9003-7EC1-C09C-377CA867AE47}"/>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8DA6A0ED-2E2F-E436-5EAA-71E13F9B53E9}"/>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2" name="Rak 11">
                <a:extLst>
                  <a:ext uri="{FF2B5EF4-FFF2-40B4-BE49-F238E27FC236}">
                    <a16:creationId xmlns:a16="http://schemas.microsoft.com/office/drawing/2014/main" id="{467E8F07-4158-ECB8-B48F-E97EC0D1C75C}"/>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3" name="Ellips 12">
            <a:hlinkClick r:id="" action="ppaction://noaction"/>
            <a:extLst>
              <a:ext uri="{FF2B5EF4-FFF2-40B4-BE49-F238E27FC236}">
                <a16:creationId xmlns:a16="http://schemas.microsoft.com/office/drawing/2014/main" id="{86325AB3-2EE4-66B3-A0CF-4A7490555597}"/>
              </a:ext>
            </a:extLst>
          </p:cNvPr>
          <p:cNvSpPr>
            <a:spLocks noChangeAspect="1"/>
          </p:cNvSpPr>
          <p:nvPr userDrawn="1"/>
        </p:nvSpPr>
        <p:spPr>
          <a:xfrm>
            <a:off x="9648535" y="530391"/>
            <a:ext cx="720000" cy="720000"/>
          </a:xfrm>
          <a:prstGeom prst="ellipse">
            <a:avLst/>
          </a:prstGeom>
          <a:solidFill>
            <a:schemeClr val="accent2">
              <a:alpha val="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ektangel 1" descr="TagShapePrint">
            <a:extLst>
              <a:ext uri="{FF2B5EF4-FFF2-40B4-BE49-F238E27FC236}">
                <a16:creationId xmlns:a16="http://schemas.microsoft.com/office/drawing/2014/main" id="{A40641E0-9488-4392-9391-11005BEB9643}"/>
              </a:ext>
            </a:extLst>
          </p:cNvPr>
          <p:cNvSpPr/>
          <p:nvPr userDrawn="1"/>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42035666"/>
      </p:ext>
    </p:extLst>
  </p:cSld>
  <p:clrMap bg1="lt1" tx1="dk1" bg2="lt2" tx2="dk2" accent1="accent1" accent2="accent2" accent3="accent3" accent4="accent4" accent5="accent5" accent6="accent6" hlink="hlink" folHlink="folHlink"/>
  <p:sldLayoutIdLst>
    <p:sldLayoutId id="2147483716" r:id="rId1"/>
    <p:sldLayoutId id="2147483694" r:id="rId2"/>
    <p:sldLayoutId id="2147483695" r:id="rId3"/>
    <p:sldLayoutId id="2147483696" r:id="rId4"/>
    <p:sldLayoutId id="2147483697" r:id="rId5"/>
    <p:sldLayoutId id="2147483698" r:id="rId6"/>
    <p:sldLayoutId id="2147483699"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43099017-0652-3989-9DF2-7D12BFC9A0A3}"/>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522607AD-2E31-9E1F-1763-2E1035CE4407}"/>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96A93C07-E9A3-FC03-9110-DA1B2A7DD755}"/>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E56F38EC-75AF-2812-B51E-5336325CE746}"/>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1F34199F-A64F-9E0D-35B8-6CCB87894469}"/>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D22746EA-5F56-C771-AF54-29271F7A0B98}"/>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02ACD5E5-3236-0349-CE7C-0A9E75F694E8}"/>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5639CA97-64F6-B5A0-3AD1-1C215374B6FE}"/>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5B3C653C-5583-F5C4-E6CB-B80D5BC75958}"/>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784442009"/>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37EA5A86-21FF-11E1-9C2D-C462ABBE771A}"/>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6AA3C56C-DC38-7267-47D4-741CD90C01EE}"/>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4AB442C2-A6DD-204B-296D-E808384B99C1}"/>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E4A6AC45-F03B-997A-51D8-1D7A70D63934}"/>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A180EE8A-193A-30FA-EC1B-6554B966E6D0}"/>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0CAE1A3C-710B-6AC7-2ED1-FA79A1E58B5B}"/>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80A5B0D1-5053-7DDB-5E51-08A515B96A2A}"/>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18A665D0-DF76-BD03-CB4D-439F1A05EF9F}"/>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9A9A03AE-BFBE-AA26-90E1-6B7DD9042004}"/>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26698260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E41F4AE2-1240-373D-1414-2CF14B9989C6}"/>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E32619D8-897B-8C6F-9F96-0A6E688621CE}"/>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74B5F737-A79A-BAA6-8827-8AFD3E7E1132}"/>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A968AEAB-D3E2-3FFB-4EBC-E1B7B4304FE0}"/>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7EDB5786-47AD-803E-DD82-2DA44FB52095}"/>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A97EAF1F-D554-BE06-349D-57850E038FF2}"/>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A9F1133B-88A0-BFBE-0410-B0CDEFDA9533}"/>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15E28321-8013-34C7-2BAD-C3C36FC4B780}"/>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A1163D6C-6EAE-54E3-B31B-9FBBAB2D36CA}"/>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71120684"/>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7252C2B1-5F52-A4CE-A080-A8BF24F09D88}"/>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6542E6CA-DE35-90D7-A366-BE199C6B94A9}"/>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A2474AD1-073D-DC5B-EACC-B3653F711E37}"/>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7907147D-F2DA-71F1-E46A-9ABAEBAE90EB}"/>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CC5937E2-F392-EB48-77BB-D984E10E42CF}"/>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E525F513-2EBD-F43C-44CC-257841203B90}"/>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4DE30792-8952-B0BC-EFCE-C93D6576B1EB}"/>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8B6A42B3-9E05-40BA-D6BC-6581BA0F320C}"/>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D4544310-3800-C884-177A-E5A57C5C7091}"/>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61232751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CCFF33C5-13A5-066B-14E0-07962CD5C7F2}"/>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746F3BC5-7774-4ECC-0BB6-9ABFC8777121}"/>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5D521B6D-447D-6094-8489-84D672DE0454}"/>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056A78C0-4C9A-5BF4-C319-9D162EE4D826}"/>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F5C44D22-D2DA-D880-0684-4E780E063F96}"/>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74B380F6-9A03-AB93-5125-B33C1E7A52D1}"/>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D05C1100-BB3C-ABAF-2207-34B61C797A65}"/>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1CA672BA-CA0C-46B6-53C8-D7BFDF7D8FB5}"/>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1936203A-75F9-F8ED-D63A-202D30C8BAD5}"/>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27369378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39.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9.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39.xml"/><Relationship Id="rId4" Type="http://schemas.openxmlformats.org/officeDocument/2006/relationships/image" Target="../media/image5.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3" Type="http://schemas.openxmlformats.org/officeDocument/2006/relationships/hyperlink" Target="mailto:https://www.msb.se/sv/amnesomraden/krisberedskap--civilt-forsvar/gemensamma-grunder--ramverk-for-samverkan-och-ledning/konceptuell-grund/" TargetMode="External"/><Relationship Id="rId2" Type="http://schemas.openxmlformats.org/officeDocument/2006/relationships/notesSlide" Target="../notesSlides/notesSlide13.xml"/><Relationship Id="rId1" Type="http://schemas.openxmlformats.org/officeDocument/2006/relationships/slideLayout" Target="../slideLayouts/slideLayout3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mailto:https://www.msb.se/sv/amnesomraden/krisberedskap--civilt-forsvar/gemensamma-grunder--ramverk-for-samverkan-och-ledning/arbetssatt-checklistor-och-mallar/arbetssatt-for-att-arbeta-med-makt-och-normer-inom-samverkan-och-lednin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samverkanledning@msb.se" TargetMode="External"/><Relationship Id="rId2" Type="http://schemas.openxmlformats.org/officeDocument/2006/relationships/notesSlide" Target="../notesSlides/notesSlide1.xml"/><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85C2A3-B5D2-4736-D0FE-E165C62AD8DE}"/>
              </a:ext>
            </a:extLst>
          </p:cNvPr>
          <p:cNvSpPr>
            <a:spLocks noGrp="1"/>
          </p:cNvSpPr>
          <p:nvPr>
            <p:ph type="ctrTitle"/>
          </p:nvPr>
        </p:nvSpPr>
        <p:spPr>
          <a:xfrm>
            <a:off x="1524000" y="3392997"/>
            <a:ext cx="9144000" cy="730374"/>
          </a:xfrm>
        </p:spPr>
        <p:txBody>
          <a:bodyPr/>
          <a:lstStyle/>
          <a:p>
            <a:r>
              <a:rPr lang="sv-SE" dirty="0"/>
              <a:t>Makt och normer inom ledning och samverkan</a:t>
            </a:r>
          </a:p>
        </p:txBody>
      </p:sp>
      <p:sp>
        <p:nvSpPr>
          <p:cNvPr id="3" name="Underrubrik 2">
            <a:extLst>
              <a:ext uri="{FF2B5EF4-FFF2-40B4-BE49-F238E27FC236}">
                <a16:creationId xmlns:a16="http://schemas.microsoft.com/office/drawing/2014/main" id="{089C118B-5065-AD61-C501-3BD20245458F}"/>
              </a:ext>
            </a:extLst>
          </p:cNvPr>
          <p:cNvSpPr>
            <a:spLocks noGrp="1"/>
          </p:cNvSpPr>
          <p:nvPr>
            <p:ph type="subTitle" idx="1"/>
          </p:nvPr>
        </p:nvSpPr>
        <p:spPr/>
        <p:txBody>
          <a:bodyPr/>
          <a:lstStyle/>
          <a:p>
            <a:r>
              <a:rPr lang="sv-SE" dirty="0"/>
              <a:t>Konceptuell grund - Fördjupning</a:t>
            </a:r>
          </a:p>
        </p:txBody>
      </p:sp>
    </p:spTree>
    <p:extLst>
      <p:ext uri="{BB962C8B-B14F-4D97-AF65-F5344CB8AC3E}">
        <p14:creationId xmlns:p14="http://schemas.microsoft.com/office/powerpoint/2010/main" val="2867086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D07008A3-8D04-4379-95F4-2F49A9DE6DED}"/>
              </a:ext>
            </a:extLst>
          </p:cNvPr>
          <p:cNvSpPr>
            <a:spLocks noGrp="1"/>
          </p:cNvSpPr>
          <p:nvPr>
            <p:ph type="title"/>
          </p:nvPr>
        </p:nvSpPr>
        <p:spPr/>
        <p:txBody>
          <a:bodyPr/>
          <a:lstStyle/>
          <a:p>
            <a:r>
              <a:rPr lang="sv-SE" dirty="0"/>
              <a:t>MSB-finansierad forskning på området</a:t>
            </a:r>
          </a:p>
        </p:txBody>
      </p:sp>
      <p:sp>
        <p:nvSpPr>
          <p:cNvPr id="6" name="textruta 5">
            <a:extLst>
              <a:ext uri="{FF2B5EF4-FFF2-40B4-BE49-F238E27FC236}">
                <a16:creationId xmlns:a16="http://schemas.microsoft.com/office/drawing/2014/main" id="{590A33EA-F9AA-4D44-B7D4-647D9EE4E641}"/>
              </a:ext>
            </a:extLst>
          </p:cNvPr>
          <p:cNvSpPr txBox="1"/>
          <p:nvPr/>
        </p:nvSpPr>
        <p:spPr>
          <a:xfrm>
            <a:off x="290134" y="6436351"/>
            <a:ext cx="11633642" cy="261610"/>
          </a:xfrm>
          <a:prstGeom prst="rect">
            <a:avLst/>
          </a:prstGeom>
          <a:noFill/>
        </p:spPr>
        <p:txBody>
          <a:bodyPr wrap="square">
            <a:spAutoFit/>
          </a:bodyPr>
          <a:lstStyle/>
          <a:p>
            <a:r>
              <a:rPr lang="sv-SE" sz="1100" dirty="0">
                <a:effectLst/>
                <a:latin typeface="Garamond" panose="02020404030301010803" pitchFamily="18" charset="0"/>
                <a:ea typeface="Garamond" panose="02020404030301010803" pitchFamily="18" charset="0"/>
                <a:cs typeface="Times New Roman" panose="02020603050405020304" pitchFamily="18" charset="0"/>
              </a:rPr>
              <a:t>(2023) Misse Wester, Mathias Ericson, Maja Svenbro, Christian Uhr, ”Makt och normer i arbetet med att åstadkomma inriktning och samordning under kriser”, </a:t>
            </a:r>
            <a:r>
              <a:rPr lang="sv-SE" sz="1100" dirty="0" err="1">
                <a:effectLst/>
                <a:latin typeface="Garamond" panose="02020404030301010803" pitchFamily="18" charset="0"/>
                <a:ea typeface="Garamond" panose="02020404030301010803" pitchFamily="18" charset="0"/>
                <a:cs typeface="Times New Roman" panose="02020603050405020304" pitchFamily="18" charset="0"/>
              </a:rPr>
              <a:t>Publ</a:t>
            </a:r>
            <a:r>
              <a:rPr lang="sv-SE" sz="1100" dirty="0">
                <a:effectLst/>
                <a:latin typeface="Garamond" panose="02020404030301010803" pitchFamily="18" charset="0"/>
                <a:ea typeface="Garamond" panose="02020404030301010803" pitchFamily="18" charset="0"/>
                <a:cs typeface="Times New Roman" panose="02020603050405020304" pitchFamily="18" charset="0"/>
              </a:rPr>
              <a:t>. nr: MSB2277, s.7</a:t>
            </a:r>
            <a:endParaRPr lang="sv-SE" sz="1100" dirty="0"/>
          </a:p>
        </p:txBody>
      </p:sp>
      <p:sp>
        <p:nvSpPr>
          <p:cNvPr id="8" name="textruta 7">
            <a:extLst>
              <a:ext uri="{FF2B5EF4-FFF2-40B4-BE49-F238E27FC236}">
                <a16:creationId xmlns:a16="http://schemas.microsoft.com/office/drawing/2014/main" id="{4A0F1742-2546-4E52-8478-F5948DA27C91}"/>
              </a:ext>
            </a:extLst>
          </p:cNvPr>
          <p:cNvSpPr txBox="1"/>
          <p:nvPr/>
        </p:nvSpPr>
        <p:spPr>
          <a:xfrm>
            <a:off x="2256381" y="1802112"/>
            <a:ext cx="7701148" cy="3330720"/>
          </a:xfrm>
          <a:prstGeom prst="rect">
            <a:avLst/>
          </a:prstGeom>
          <a:noFill/>
        </p:spPr>
        <p:txBody>
          <a:bodyPr wrap="square">
            <a:spAutoFit/>
          </a:bodyPr>
          <a:lstStyle/>
          <a:p>
            <a:pPr marL="0" indent="0">
              <a:lnSpc>
                <a:spcPct val="110000"/>
              </a:lnSpc>
              <a:spcAft>
                <a:spcPts val="600"/>
              </a:spcAft>
              <a:buNone/>
            </a:pPr>
            <a:r>
              <a:rPr lang="sv-SE" sz="2300" dirty="0">
                <a:effectLst/>
                <a:ea typeface="Garamond" panose="02020404030301010803" pitchFamily="18" charset="0"/>
                <a:cs typeface="Times New Roman" panose="02020603050405020304" pitchFamily="18" charset="0"/>
              </a:rPr>
              <a:t>Den forskning som fokuserar på samhällsstörningar ur ett genusperspektiv betonar att de olika sociala roller som tilldelas män och kvinnor förstärks i en akut situation. </a:t>
            </a:r>
          </a:p>
          <a:p>
            <a:pPr>
              <a:lnSpc>
                <a:spcPct val="110000"/>
              </a:lnSpc>
              <a:spcAft>
                <a:spcPts val="600"/>
              </a:spcAft>
            </a:pPr>
            <a:r>
              <a:rPr lang="sv-SE" sz="2300" dirty="0">
                <a:effectLst/>
                <a:ea typeface="Garamond" panose="02020404030301010803" pitchFamily="18" charset="0"/>
                <a:cs typeface="Times New Roman" panose="02020603050405020304" pitchFamily="18" charset="0"/>
              </a:rPr>
              <a:t>Det kan handla om […] att vissa sårbara grupper och former av sårbarheter osynliggörs och inte räknas med som relevanta. </a:t>
            </a:r>
            <a:r>
              <a:rPr lang="sv-SE" sz="2300" dirty="0">
                <a:ea typeface="Garamond" panose="02020404030301010803" pitchFamily="18" charset="0"/>
                <a:cs typeface="Times New Roman" panose="02020603050405020304" pitchFamily="18" charset="0"/>
              </a:rPr>
              <a:t>Genus kan […] hjälpa oss förstå och få syn på hur skillnad görs mellan viktiga och mindre viktiga hot.</a:t>
            </a:r>
            <a:endParaRPr lang="sv-SE" sz="2300" dirty="0">
              <a:effectLst/>
              <a:ea typeface="Garamond" panose="02020404030301010803" pitchFamily="18" charset="0"/>
              <a:cs typeface="Times New Roman" panose="02020603050405020304" pitchFamily="18" charset="0"/>
            </a:endParaRPr>
          </a:p>
        </p:txBody>
      </p:sp>
      <p:sp>
        <p:nvSpPr>
          <p:cNvPr id="12" name="textruta 11">
            <a:extLst>
              <a:ext uri="{FF2B5EF4-FFF2-40B4-BE49-F238E27FC236}">
                <a16:creationId xmlns:a16="http://schemas.microsoft.com/office/drawing/2014/main" id="{70ABF061-C3A4-4512-B69C-921722512094}"/>
              </a:ext>
            </a:extLst>
          </p:cNvPr>
          <p:cNvSpPr txBox="1"/>
          <p:nvPr/>
        </p:nvSpPr>
        <p:spPr>
          <a:xfrm>
            <a:off x="1642396" y="952001"/>
            <a:ext cx="1227968" cy="2215991"/>
          </a:xfrm>
          <a:prstGeom prst="rect">
            <a:avLst/>
          </a:prstGeom>
          <a:noFill/>
        </p:spPr>
        <p:txBody>
          <a:bodyPr wrap="square">
            <a:spAutoFit/>
          </a:bodyPr>
          <a:lstStyle/>
          <a:p>
            <a:r>
              <a:rPr lang="sv-SE" sz="13800" dirty="0">
                <a:effectLst/>
                <a:ea typeface="Garamond" panose="02020404030301010803" pitchFamily="18" charset="0"/>
                <a:cs typeface="Times New Roman" panose="02020603050405020304" pitchFamily="18" charset="0"/>
              </a:rPr>
              <a:t>”</a:t>
            </a:r>
            <a:endParaRPr lang="sv-SE" sz="13800" dirty="0"/>
          </a:p>
        </p:txBody>
      </p:sp>
    </p:spTree>
    <p:extLst>
      <p:ext uri="{BB962C8B-B14F-4D97-AF65-F5344CB8AC3E}">
        <p14:creationId xmlns:p14="http://schemas.microsoft.com/office/powerpoint/2010/main" val="194903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F5581DD1-EE7C-4A56-BC7B-5B37A72DF1CA}"/>
              </a:ext>
            </a:extLst>
          </p:cNvPr>
          <p:cNvSpPr>
            <a:spLocks noGrp="1"/>
          </p:cNvSpPr>
          <p:nvPr>
            <p:ph type="title"/>
          </p:nvPr>
        </p:nvSpPr>
        <p:spPr>
          <a:xfrm>
            <a:off x="1854962" y="2575656"/>
            <a:ext cx="8941150" cy="1273968"/>
          </a:xfrm>
        </p:spPr>
        <p:txBody>
          <a:bodyPr/>
          <a:lstStyle/>
          <a:p>
            <a:r>
              <a:rPr lang="sv-SE" dirty="0"/>
              <a:t>Vad kan vi göra för att öka vår medvetenhet om makt och normer?</a:t>
            </a:r>
          </a:p>
        </p:txBody>
      </p:sp>
    </p:spTree>
    <p:extLst>
      <p:ext uri="{BB962C8B-B14F-4D97-AF65-F5344CB8AC3E}">
        <p14:creationId xmlns:p14="http://schemas.microsoft.com/office/powerpoint/2010/main" val="1836976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innehåll 4">
            <a:extLst>
              <a:ext uri="{FF2B5EF4-FFF2-40B4-BE49-F238E27FC236}">
                <a16:creationId xmlns:a16="http://schemas.microsoft.com/office/drawing/2014/main" id="{A14C00E3-B4EF-4E6C-AD2E-315386440A55}"/>
              </a:ext>
            </a:extLst>
          </p:cNvPr>
          <p:cNvSpPr>
            <a:spLocks noGrp="1"/>
          </p:cNvSpPr>
          <p:nvPr>
            <p:ph sz="half" idx="1"/>
          </p:nvPr>
        </p:nvSpPr>
        <p:spPr>
          <a:xfrm>
            <a:off x="1900052" y="1943018"/>
            <a:ext cx="5464139" cy="3909142"/>
          </a:xfrm>
        </p:spPr>
        <p:txBody>
          <a:bodyPr/>
          <a:lstStyle/>
          <a:p>
            <a:r>
              <a:rPr lang="sv-SE" dirty="0"/>
              <a:t>Att vara medveten om makt och normer är en förutsättning för att kunna se vilka perspektiv som är möjliga i olika delar av hanteringen och på vilka grunder. </a:t>
            </a:r>
          </a:p>
          <a:p>
            <a:endParaRPr lang="sv-SE" dirty="0"/>
          </a:p>
        </p:txBody>
      </p:sp>
      <p:pic>
        <p:nvPicPr>
          <p:cNvPr id="10" name="Platshållare för innehåll 9" descr="Fyra krishanterande aktörer sitter vid ett bord. ">
            <a:extLst>
              <a:ext uri="{FF2B5EF4-FFF2-40B4-BE49-F238E27FC236}">
                <a16:creationId xmlns:a16="http://schemas.microsoft.com/office/drawing/2014/main" id="{48D58E32-471C-4BCF-ABFB-7E9E816D8361}"/>
              </a:ext>
            </a:extLst>
          </p:cNvPr>
          <p:cNvPicPr>
            <a:picLocks noGrp="1" noChangeAspect="1"/>
          </p:cNvPicPr>
          <p:nvPr>
            <p:ph sz="half" idx="11"/>
          </p:nvPr>
        </p:nvPicPr>
        <p:blipFill>
          <a:blip r:embed="rId3"/>
          <a:stretch>
            <a:fillRect/>
          </a:stretch>
        </p:blipFill>
        <p:spPr>
          <a:xfrm>
            <a:off x="8086267" y="2213020"/>
            <a:ext cx="2903810" cy="1951612"/>
          </a:xfrm>
        </p:spPr>
      </p:pic>
      <p:sp>
        <p:nvSpPr>
          <p:cNvPr id="4" name="Rubrik 3">
            <a:extLst>
              <a:ext uri="{FF2B5EF4-FFF2-40B4-BE49-F238E27FC236}">
                <a16:creationId xmlns:a16="http://schemas.microsoft.com/office/drawing/2014/main" id="{06CB07D5-BFDE-47FE-B8B8-1B42D71B677A}"/>
              </a:ext>
            </a:extLst>
          </p:cNvPr>
          <p:cNvSpPr>
            <a:spLocks noGrp="1"/>
          </p:cNvSpPr>
          <p:nvPr>
            <p:ph type="title"/>
          </p:nvPr>
        </p:nvSpPr>
        <p:spPr/>
        <p:txBody>
          <a:bodyPr/>
          <a:lstStyle/>
          <a:p>
            <a:r>
              <a:rPr lang="sv-SE" dirty="0"/>
              <a:t>Var medveten om makt och normer</a:t>
            </a:r>
          </a:p>
        </p:txBody>
      </p:sp>
    </p:spTree>
    <p:extLst>
      <p:ext uri="{BB962C8B-B14F-4D97-AF65-F5344CB8AC3E}">
        <p14:creationId xmlns:p14="http://schemas.microsoft.com/office/powerpoint/2010/main" val="1540726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1000"/>
                                        <p:tgtEl>
                                          <p:spTgt spid="5">
                                            <p:txEl>
                                              <p:pRg st="0" end="0"/>
                                            </p:txEl>
                                          </p:spTgt>
                                        </p:tgtEl>
                                      </p:cBhvr>
                                    </p:animEffect>
                                  </p:childTnLst>
                                </p:cTn>
                              </p:par>
                            </p:childTnLst>
                          </p:cTn>
                        </p:par>
                        <p:par>
                          <p:cTn id="12" fill="hold">
                            <p:stCondLst>
                              <p:cond delay="1500"/>
                            </p:stCondLst>
                            <p:childTnLst>
                              <p:par>
                                <p:cTn id="13" presetID="22" presetClass="entr" presetSubtype="4" fill="hold"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down)">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innehåll 4">
            <a:extLst>
              <a:ext uri="{FF2B5EF4-FFF2-40B4-BE49-F238E27FC236}">
                <a16:creationId xmlns:a16="http://schemas.microsoft.com/office/drawing/2014/main" id="{A14C00E3-B4EF-4E6C-AD2E-315386440A55}"/>
              </a:ext>
            </a:extLst>
          </p:cNvPr>
          <p:cNvSpPr>
            <a:spLocks noGrp="1"/>
          </p:cNvSpPr>
          <p:nvPr>
            <p:ph sz="half" idx="1"/>
          </p:nvPr>
        </p:nvSpPr>
        <p:spPr>
          <a:xfrm>
            <a:off x="1900052" y="1723562"/>
            <a:ext cx="5464139" cy="3909142"/>
          </a:xfrm>
        </p:spPr>
        <p:txBody>
          <a:bodyPr/>
          <a:lstStyle/>
          <a:p>
            <a:r>
              <a:rPr lang="sv-SE" dirty="0"/>
              <a:t>Vi kan öka vår medvetenhet om makt och normer genom att vi: </a:t>
            </a:r>
          </a:p>
          <a:p>
            <a:endParaRPr lang="sv-SE" dirty="0"/>
          </a:p>
          <a:p>
            <a:pPr lvl="1"/>
            <a:r>
              <a:rPr lang="sv-SE" dirty="0"/>
              <a:t>agerar för en öppenhet där vi ser händelser ur olika perspektiv </a:t>
            </a:r>
          </a:p>
          <a:p>
            <a:pPr lvl="1"/>
            <a:endParaRPr lang="sv-SE" dirty="0"/>
          </a:p>
          <a:p>
            <a:pPr lvl="1"/>
            <a:r>
              <a:rPr lang="sv-SE" dirty="0"/>
              <a:t>utmanar vissa aktörers perspektiv och hur dessa tränger ut andras.</a:t>
            </a:r>
            <a:endParaRPr lang="sv-SE" sz="2000" dirty="0"/>
          </a:p>
        </p:txBody>
      </p:sp>
      <p:pic>
        <p:nvPicPr>
          <p:cNvPr id="10" name="Platshållare för innehåll 9" descr="Fyra krishanterande aktörer sitter vid ett bord. ">
            <a:extLst>
              <a:ext uri="{FF2B5EF4-FFF2-40B4-BE49-F238E27FC236}">
                <a16:creationId xmlns:a16="http://schemas.microsoft.com/office/drawing/2014/main" id="{48D58E32-471C-4BCF-ABFB-7E9E816D8361}"/>
              </a:ext>
            </a:extLst>
          </p:cNvPr>
          <p:cNvPicPr>
            <a:picLocks noGrp="1" noChangeAspect="1"/>
          </p:cNvPicPr>
          <p:nvPr>
            <p:ph sz="half" idx="11"/>
          </p:nvPr>
        </p:nvPicPr>
        <p:blipFill>
          <a:blip r:embed="rId3"/>
          <a:stretch>
            <a:fillRect/>
          </a:stretch>
        </p:blipFill>
        <p:spPr>
          <a:xfrm>
            <a:off x="8086267" y="2213020"/>
            <a:ext cx="2903810" cy="1951612"/>
          </a:xfrm>
        </p:spPr>
      </p:pic>
      <p:sp>
        <p:nvSpPr>
          <p:cNvPr id="4" name="Rubrik 3">
            <a:extLst>
              <a:ext uri="{FF2B5EF4-FFF2-40B4-BE49-F238E27FC236}">
                <a16:creationId xmlns:a16="http://schemas.microsoft.com/office/drawing/2014/main" id="{06CB07D5-BFDE-47FE-B8B8-1B42D71B677A}"/>
              </a:ext>
            </a:extLst>
          </p:cNvPr>
          <p:cNvSpPr>
            <a:spLocks noGrp="1"/>
          </p:cNvSpPr>
          <p:nvPr>
            <p:ph type="title"/>
          </p:nvPr>
        </p:nvSpPr>
        <p:spPr/>
        <p:txBody>
          <a:bodyPr/>
          <a:lstStyle/>
          <a:p>
            <a:r>
              <a:rPr lang="sv-SE" dirty="0"/>
              <a:t>Var medveten om makt och normer</a:t>
            </a:r>
          </a:p>
        </p:txBody>
      </p:sp>
    </p:spTree>
    <p:extLst>
      <p:ext uri="{BB962C8B-B14F-4D97-AF65-F5344CB8AC3E}">
        <p14:creationId xmlns:p14="http://schemas.microsoft.com/office/powerpoint/2010/main" val="2474651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animEffect transition="in" filter="fade">
                                      <p:cBhvr>
                                        <p:cTn id="18" dur="500"/>
                                        <p:tgtEl>
                                          <p:spTgt spid="5">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2"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right)">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354E0327-6876-465E-9F17-40E964B68DBA}"/>
              </a:ext>
            </a:extLst>
          </p:cNvPr>
          <p:cNvSpPr>
            <a:spLocks noGrp="1"/>
          </p:cNvSpPr>
          <p:nvPr>
            <p:ph sz="half" idx="1"/>
          </p:nvPr>
        </p:nvSpPr>
        <p:spPr>
          <a:xfrm>
            <a:off x="1900052" y="1938528"/>
            <a:ext cx="6660559" cy="3997051"/>
          </a:xfrm>
        </p:spPr>
        <p:txBody>
          <a:bodyPr/>
          <a:lstStyle/>
          <a:p>
            <a:r>
              <a:rPr lang="sv-SE" dirty="0">
                <a:ea typeface="Garamond" panose="02020404030301010803" pitchFamily="18" charset="0"/>
                <a:cs typeface="Times New Roman" panose="02020603050405020304" pitchFamily="18" charset="0"/>
              </a:rPr>
              <a:t>O</a:t>
            </a:r>
            <a:r>
              <a:rPr lang="sv-SE" dirty="0">
                <a:effectLst/>
                <a:ea typeface="Garamond" panose="02020404030301010803" pitchFamily="18" charset="0"/>
                <a:cs typeface="Times New Roman" panose="02020603050405020304" pitchFamily="18" charset="0"/>
              </a:rPr>
              <a:t>skrivna regler om ”hur saker ska vara” kan vara mycket svåra att komma åt.</a:t>
            </a:r>
            <a:br>
              <a:rPr lang="sv-SE" dirty="0">
                <a:effectLst/>
                <a:ea typeface="Garamond" panose="02020404030301010803" pitchFamily="18" charset="0"/>
                <a:cs typeface="Times New Roman" panose="02020603050405020304" pitchFamily="18" charset="0"/>
              </a:rPr>
            </a:br>
            <a:endParaRPr lang="sv-SE" dirty="0">
              <a:effectLst/>
              <a:ea typeface="Garamond" panose="02020404030301010803" pitchFamily="18" charset="0"/>
              <a:cs typeface="Times New Roman" panose="02020603050405020304" pitchFamily="18" charset="0"/>
            </a:endParaRPr>
          </a:p>
          <a:p>
            <a:r>
              <a:rPr lang="sv-SE" dirty="0">
                <a:effectLst/>
                <a:ea typeface="Garamond" panose="02020404030301010803" pitchFamily="18" charset="0"/>
                <a:cs typeface="Times New Roman" panose="02020603050405020304" pitchFamily="18" charset="0"/>
              </a:rPr>
              <a:t>Det finns verktyg att ta till mot de ”osynliga reglerna”. Du hittar verktygen i nivån </a:t>
            </a:r>
            <a:r>
              <a:rPr lang="sv-SE" b="1" dirty="0">
                <a:effectLst/>
                <a:ea typeface="Garamond" panose="02020404030301010803" pitchFamily="18" charset="0"/>
                <a:cs typeface="Times New Roman" panose="02020603050405020304" pitchFamily="18" charset="0"/>
              </a:rPr>
              <a:t>Arbetssätt </a:t>
            </a:r>
            <a:r>
              <a:rPr lang="sv-SE" dirty="0">
                <a:effectLst/>
                <a:ea typeface="Garamond" panose="02020404030301010803" pitchFamily="18" charset="0"/>
                <a:cs typeface="Times New Roman" panose="02020603050405020304" pitchFamily="18" charset="0"/>
              </a:rPr>
              <a:t>i Ramverket</a:t>
            </a:r>
            <a:r>
              <a:rPr lang="sv-SE" b="1" dirty="0">
                <a:effectLst/>
                <a:ea typeface="Garamond" panose="02020404030301010803" pitchFamily="18" charset="0"/>
                <a:cs typeface="Times New Roman" panose="02020603050405020304" pitchFamily="18" charset="0"/>
              </a:rPr>
              <a:t>. </a:t>
            </a:r>
            <a:endParaRPr lang="sv-SE" sz="4000" dirty="0"/>
          </a:p>
        </p:txBody>
      </p:sp>
      <p:sp>
        <p:nvSpPr>
          <p:cNvPr id="4" name="Rubrik 3">
            <a:extLst>
              <a:ext uri="{FF2B5EF4-FFF2-40B4-BE49-F238E27FC236}">
                <a16:creationId xmlns:a16="http://schemas.microsoft.com/office/drawing/2014/main" id="{14EEE630-4A95-490C-8CA0-B9F02512E0C4}"/>
              </a:ext>
            </a:extLst>
          </p:cNvPr>
          <p:cNvSpPr>
            <a:spLocks noGrp="1"/>
          </p:cNvSpPr>
          <p:nvPr>
            <p:ph type="title"/>
          </p:nvPr>
        </p:nvSpPr>
        <p:spPr/>
        <p:txBody>
          <a:bodyPr/>
          <a:lstStyle/>
          <a:p>
            <a:r>
              <a:rPr lang="sv-SE" dirty="0"/>
              <a:t>Viktigt men kan vara svårt</a:t>
            </a:r>
          </a:p>
        </p:txBody>
      </p:sp>
      <p:grpSp>
        <p:nvGrpSpPr>
          <p:cNvPr id="7" name="Grupp 6" descr="En orange ruta med tre kugghjul i olika storlekar.">
            <a:extLst>
              <a:ext uri="{FF2B5EF4-FFF2-40B4-BE49-F238E27FC236}">
                <a16:creationId xmlns:a16="http://schemas.microsoft.com/office/drawing/2014/main" id="{7B530D9E-17DC-4757-BAA4-2A723620FF9F}"/>
              </a:ext>
            </a:extLst>
          </p:cNvPr>
          <p:cNvGrpSpPr/>
          <p:nvPr/>
        </p:nvGrpSpPr>
        <p:grpSpPr>
          <a:xfrm>
            <a:off x="8951493" y="3801311"/>
            <a:ext cx="1620253" cy="1299411"/>
            <a:chOff x="8438147" y="4299284"/>
            <a:chExt cx="1122948" cy="882316"/>
          </a:xfrm>
        </p:grpSpPr>
        <p:sp>
          <p:nvSpPr>
            <p:cNvPr id="6" name="Rektangel: rundade hörn 5">
              <a:extLst>
                <a:ext uri="{FF2B5EF4-FFF2-40B4-BE49-F238E27FC236}">
                  <a16:creationId xmlns:a16="http://schemas.microsoft.com/office/drawing/2014/main" id="{C7A5DB98-A9A7-4D62-9817-59DC8CEA3BC5}"/>
                </a:ext>
              </a:extLst>
            </p:cNvPr>
            <p:cNvSpPr/>
            <p:nvPr/>
          </p:nvSpPr>
          <p:spPr>
            <a:xfrm>
              <a:off x="8438147" y="4299284"/>
              <a:ext cx="1122948" cy="882316"/>
            </a:xfrm>
            <a:prstGeom prst="roundRect">
              <a:avLst/>
            </a:prstGeom>
            <a:solidFill>
              <a:srgbClr val="DB83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 name="Bild 4">
              <a:extLst>
                <a:ext uri="{FF2B5EF4-FFF2-40B4-BE49-F238E27FC236}">
                  <a16:creationId xmlns:a16="http://schemas.microsoft.com/office/drawing/2014/main" id="{AC0ECFEE-9578-4544-918C-2D9917931A7C}"/>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8622121" y="4457317"/>
              <a:ext cx="755000" cy="566250"/>
            </a:xfrm>
            <a:prstGeom prst="rect">
              <a:avLst/>
            </a:prstGeom>
          </p:spPr>
        </p:pic>
      </p:grpSp>
    </p:spTree>
    <p:extLst>
      <p:ext uri="{BB962C8B-B14F-4D97-AF65-F5344CB8AC3E}">
        <p14:creationId xmlns:p14="http://schemas.microsoft.com/office/powerpoint/2010/main" val="3003707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F5581DD1-EE7C-4A56-BC7B-5B37A72DF1CA}"/>
              </a:ext>
            </a:extLst>
          </p:cNvPr>
          <p:cNvSpPr>
            <a:spLocks noGrp="1"/>
          </p:cNvSpPr>
          <p:nvPr>
            <p:ph type="title"/>
          </p:nvPr>
        </p:nvSpPr>
        <p:spPr>
          <a:xfrm>
            <a:off x="1854962" y="2575656"/>
            <a:ext cx="8941150" cy="1273968"/>
          </a:xfrm>
        </p:spPr>
        <p:txBody>
          <a:bodyPr/>
          <a:lstStyle/>
          <a:p>
            <a:r>
              <a:rPr lang="sv-SE" dirty="0"/>
              <a:t>Vad händer om vi inte är makt- och </a:t>
            </a:r>
            <a:r>
              <a:rPr lang="sv-SE" dirty="0" err="1"/>
              <a:t>normkritiska</a:t>
            </a:r>
            <a:r>
              <a:rPr lang="sv-SE" dirty="0"/>
              <a:t>?</a:t>
            </a:r>
          </a:p>
        </p:txBody>
      </p:sp>
    </p:spTree>
    <p:extLst>
      <p:ext uri="{BB962C8B-B14F-4D97-AF65-F5344CB8AC3E}">
        <p14:creationId xmlns:p14="http://schemas.microsoft.com/office/powerpoint/2010/main" val="3922494700"/>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innehåll 4">
            <a:extLst>
              <a:ext uri="{FF2B5EF4-FFF2-40B4-BE49-F238E27FC236}">
                <a16:creationId xmlns:a16="http://schemas.microsoft.com/office/drawing/2014/main" id="{65BFC266-E837-438D-9CFE-CEDEFC88E2A2}"/>
              </a:ext>
            </a:extLst>
          </p:cNvPr>
          <p:cNvSpPr>
            <a:spLocks noGrp="1"/>
          </p:cNvSpPr>
          <p:nvPr>
            <p:ph sz="half" idx="1"/>
          </p:nvPr>
        </p:nvSpPr>
        <p:spPr>
          <a:xfrm>
            <a:off x="1900052" y="1883664"/>
            <a:ext cx="8609675" cy="4443984"/>
          </a:xfrm>
        </p:spPr>
        <p:txBody>
          <a:bodyPr/>
          <a:lstStyle/>
          <a:p>
            <a:pPr marL="342900" lvl="0" indent="-342900">
              <a:lnSpc>
                <a:spcPct val="110000"/>
              </a:lnSpc>
              <a:spcAft>
                <a:spcPts val="600"/>
              </a:spcAft>
              <a:buFont typeface="Symbol" panose="05050102010706020507" pitchFamily="18" charset="2"/>
              <a:buChar char=""/>
            </a:pPr>
            <a:r>
              <a:rPr lang="sv-SE" dirty="0">
                <a:ea typeface="Garamond" panose="02020404030301010803" pitchFamily="18" charset="0"/>
                <a:cs typeface="Times New Roman" panose="02020603050405020304" pitchFamily="18" charset="0"/>
              </a:rPr>
              <a:t>fortsätter vissa aktörer </a:t>
            </a:r>
            <a:r>
              <a:rPr lang="sv-SE" dirty="0">
                <a:effectLst/>
                <a:ea typeface="Garamond" panose="02020404030301010803" pitchFamily="18" charset="0"/>
                <a:cs typeface="Times New Roman" panose="02020603050405020304" pitchFamily="18" charset="0"/>
              </a:rPr>
              <a:t>styra vad som anses vara en samhällsstörning utifrån deras perspektiv</a:t>
            </a:r>
          </a:p>
          <a:p>
            <a:pPr marL="342900" lvl="0" indent="-342900">
              <a:lnSpc>
                <a:spcPct val="110000"/>
              </a:lnSpc>
              <a:spcAft>
                <a:spcPts val="600"/>
              </a:spcAft>
              <a:buFont typeface="Symbol" panose="05050102010706020507" pitchFamily="18" charset="2"/>
              <a:buChar char=""/>
            </a:pPr>
            <a:r>
              <a:rPr lang="sv-SE" dirty="0">
                <a:effectLst/>
                <a:ea typeface="Garamond" panose="02020404030301010803" pitchFamily="18" charset="0"/>
                <a:cs typeface="Times New Roman" panose="02020603050405020304" pitchFamily="18" charset="0"/>
              </a:rPr>
              <a:t>hanterar vi inte alla negativa effekter som uppstår mot samhällets skyddsvärden</a:t>
            </a:r>
          </a:p>
          <a:p>
            <a:pPr marL="342900" lvl="0" indent="-342900">
              <a:lnSpc>
                <a:spcPct val="110000"/>
              </a:lnSpc>
              <a:spcAft>
                <a:spcPts val="600"/>
              </a:spcAft>
              <a:buFont typeface="Symbol" panose="05050102010706020507" pitchFamily="18" charset="2"/>
              <a:buChar char=""/>
            </a:pPr>
            <a:r>
              <a:rPr lang="sv-SE" dirty="0">
                <a:effectLst/>
                <a:ea typeface="Garamond" panose="02020404030301010803" pitchFamily="18" charset="0"/>
                <a:cs typeface="Times New Roman" panose="02020603050405020304" pitchFamily="18" charset="0"/>
              </a:rPr>
              <a:t>kan det leda till att delar av den aktörsgemensamma hanteringen försenas</a:t>
            </a:r>
          </a:p>
          <a:p>
            <a:pPr marL="342900" lvl="0" indent="-342900">
              <a:lnSpc>
                <a:spcPct val="110000"/>
              </a:lnSpc>
              <a:spcAft>
                <a:spcPts val="600"/>
              </a:spcAft>
              <a:buFont typeface="Symbol" panose="05050102010706020507" pitchFamily="18" charset="2"/>
              <a:buChar char=""/>
            </a:pPr>
            <a:r>
              <a:rPr lang="sv-SE" dirty="0">
                <a:effectLst/>
                <a:ea typeface="Garamond" panose="02020404030301010803" pitchFamily="18" charset="0"/>
                <a:cs typeface="Times New Roman" panose="02020603050405020304" pitchFamily="18" charset="0"/>
              </a:rPr>
              <a:t>använder vi inte samhällets resurser för att skapa bäst effekt.</a:t>
            </a:r>
          </a:p>
          <a:p>
            <a:endParaRPr lang="sv-SE" sz="4000" dirty="0"/>
          </a:p>
        </p:txBody>
      </p:sp>
      <p:sp>
        <p:nvSpPr>
          <p:cNvPr id="4" name="Rubrik 3">
            <a:extLst>
              <a:ext uri="{FF2B5EF4-FFF2-40B4-BE49-F238E27FC236}">
                <a16:creationId xmlns:a16="http://schemas.microsoft.com/office/drawing/2014/main" id="{EADD5470-C9E7-481B-B097-32C6B4DD3056}"/>
              </a:ext>
            </a:extLst>
          </p:cNvPr>
          <p:cNvSpPr>
            <a:spLocks noGrp="1"/>
          </p:cNvSpPr>
          <p:nvPr>
            <p:ph type="title"/>
          </p:nvPr>
        </p:nvSpPr>
        <p:spPr>
          <a:xfrm>
            <a:off x="1900052" y="681037"/>
            <a:ext cx="9453748" cy="1051509"/>
          </a:xfrm>
        </p:spPr>
        <p:txBody>
          <a:bodyPr/>
          <a:lstStyle/>
          <a:p>
            <a:r>
              <a:rPr lang="sv-SE" dirty="0"/>
              <a:t>Utan en medvetenhet om makt och normer inom ledning och samverkan så ….</a:t>
            </a:r>
          </a:p>
        </p:txBody>
      </p:sp>
    </p:spTree>
    <p:extLst>
      <p:ext uri="{BB962C8B-B14F-4D97-AF65-F5344CB8AC3E}">
        <p14:creationId xmlns:p14="http://schemas.microsoft.com/office/powerpoint/2010/main" val="3105184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1000"/>
                                        <p:tgtEl>
                                          <p:spTgt spid="5">
                                            <p:txEl>
                                              <p:pRg st="0" end="0"/>
                                            </p:txEl>
                                          </p:spTgt>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1000"/>
                                        <p:tgtEl>
                                          <p:spTgt spid="5">
                                            <p:txEl>
                                              <p:pRg st="1" end="1"/>
                                            </p:txEl>
                                          </p:spTgt>
                                        </p:tgtEl>
                                      </p:cBhvr>
                                    </p:animEffect>
                                  </p:childTnLst>
                                </p:cTn>
                              </p:par>
                            </p:childTnLst>
                          </p:cTn>
                        </p:par>
                        <p:par>
                          <p:cTn id="16" fill="hold">
                            <p:stCondLst>
                              <p:cond delay="2500"/>
                            </p:stCondLst>
                            <p:childTnLst>
                              <p:par>
                                <p:cTn id="17" presetID="10" presetClass="entr" presetSubtype="0" fill="hold" grpId="0"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000"/>
                                        <p:tgtEl>
                                          <p:spTgt spid="5">
                                            <p:txEl>
                                              <p:pRg st="2" end="2"/>
                                            </p:txEl>
                                          </p:spTgt>
                                        </p:tgtEl>
                                      </p:cBhvr>
                                    </p:animEffect>
                                  </p:childTnLst>
                                </p:cTn>
                              </p:par>
                            </p:childTnLst>
                          </p:cTn>
                        </p:par>
                        <p:par>
                          <p:cTn id="20" fill="hold">
                            <p:stCondLst>
                              <p:cond delay="3500"/>
                            </p:stCondLst>
                            <p:childTnLst>
                              <p:par>
                                <p:cTn id="21" presetID="10" presetClass="entr" presetSubtype="0" fill="hold" grpId="0" nodeType="after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animEffect transition="in" filter="fade">
                                      <p:cBhvr>
                                        <p:cTn id="23"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725A0FD-2E66-40E1-A35F-DC6644685B60}"/>
              </a:ext>
            </a:extLst>
          </p:cNvPr>
          <p:cNvSpPr>
            <a:spLocks noGrp="1"/>
          </p:cNvSpPr>
          <p:nvPr>
            <p:ph type="title"/>
          </p:nvPr>
        </p:nvSpPr>
        <p:spPr/>
        <p:txBody>
          <a:bodyPr/>
          <a:lstStyle/>
          <a:p>
            <a:r>
              <a:rPr lang="sv-SE" dirty="0"/>
              <a:t>Vill du veta mer?</a:t>
            </a:r>
          </a:p>
        </p:txBody>
      </p:sp>
      <p:sp>
        <p:nvSpPr>
          <p:cNvPr id="3" name="Platshållare för innehåll 2">
            <a:extLst>
              <a:ext uri="{FF2B5EF4-FFF2-40B4-BE49-F238E27FC236}">
                <a16:creationId xmlns:a16="http://schemas.microsoft.com/office/drawing/2014/main" id="{15BAB0AC-968E-473C-8374-67344E12E6BD}"/>
              </a:ext>
            </a:extLst>
          </p:cNvPr>
          <p:cNvSpPr>
            <a:spLocks noGrp="1"/>
          </p:cNvSpPr>
          <p:nvPr>
            <p:ph idx="1"/>
          </p:nvPr>
        </p:nvSpPr>
        <p:spPr>
          <a:xfrm>
            <a:off x="2028388" y="1688250"/>
            <a:ext cx="5463275" cy="3833852"/>
          </a:xfrm>
        </p:spPr>
        <p:txBody>
          <a:bodyPr/>
          <a:lstStyle/>
          <a:p>
            <a:pPr marL="0" indent="0">
              <a:buNone/>
            </a:pPr>
            <a:r>
              <a:rPr lang="sv-SE" sz="2400" b="0" dirty="0"/>
              <a:t>Läs mer på ramverket under: </a:t>
            </a:r>
          </a:p>
          <a:p>
            <a:r>
              <a:rPr lang="sv-SE" sz="2400" b="0" dirty="0"/>
              <a:t> </a:t>
            </a:r>
            <a:r>
              <a:rPr lang="sv-SE" sz="2400" b="0" dirty="0">
                <a:hlinkClick r:id="rId3"/>
              </a:rPr>
              <a:t>Konceptuell grund </a:t>
            </a:r>
            <a:r>
              <a:rPr lang="sv-SE" sz="2400" b="0" dirty="0"/>
              <a:t>i  texten ”Fördjupning om makt och normer inom ledning och samverkan”</a:t>
            </a:r>
            <a:br>
              <a:rPr lang="sv-SE" sz="2400" b="0" dirty="0"/>
            </a:br>
            <a:endParaRPr lang="sv-SE" sz="2400" b="0" dirty="0"/>
          </a:p>
          <a:p>
            <a:r>
              <a:rPr lang="sv-SE" sz="2400" dirty="0"/>
              <a:t>Arbetssätt för att hantera makt och normer inom ledning och samverkan hittar du på nivån </a:t>
            </a:r>
            <a:r>
              <a:rPr lang="sv-SE" sz="2400" dirty="0">
                <a:hlinkClick r:id="rId4"/>
              </a:rPr>
              <a:t>Arbetssätt - Makt och normer inom ledning och samverkan</a:t>
            </a:r>
            <a:r>
              <a:rPr lang="sv-SE" sz="2400" dirty="0"/>
              <a:t>.</a:t>
            </a:r>
          </a:p>
        </p:txBody>
      </p:sp>
      <p:pic>
        <p:nvPicPr>
          <p:cNvPr id="6" name="Bildobjekt 5" descr="Framsidan på texten &quot;Fördjupning om makt och normer inom ledning och samverkan&quot;">
            <a:extLst>
              <a:ext uri="{FF2B5EF4-FFF2-40B4-BE49-F238E27FC236}">
                <a16:creationId xmlns:a16="http://schemas.microsoft.com/office/drawing/2014/main" id="{656EE1F2-F2C2-4AAE-902D-9E2DBD469FEE}"/>
              </a:ext>
            </a:extLst>
          </p:cNvPr>
          <p:cNvPicPr>
            <a:picLocks noChangeAspect="1"/>
          </p:cNvPicPr>
          <p:nvPr/>
        </p:nvPicPr>
        <p:blipFill>
          <a:blip r:embed="rId5"/>
          <a:stretch>
            <a:fillRect/>
          </a:stretch>
        </p:blipFill>
        <p:spPr>
          <a:xfrm rot="823891">
            <a:off x="8249223" y="1004016"/>
            <a:ext cx="1772973" cy="2486297"/>
          </a:xfrm>
          <a:prstGeom prst="rect">
            <a:avLst/>
          </a:prstGeom>
        </p:spPr>
      </p:pic>
      <p:grpSp>
        <p:nvGrpSpPr>
          <p:cNvPr id="8" name="Grupp 7" descr="Framsidan på stödmaterialet om hur vi kan hantera makt och normer inom ledning och samverkan. ">
            <a:extLst>
              <a:ext uri="{FF2B5EF4-FFF2-40B4-BE49-F238E27FC236}">
                <a16:creationId xmlns:a16="http://schemas.microsoft.com/office/drawing/2014/main" id="{370E0075-16D0-4026-A139-FA28D9CE6658}"/>
              </a:ext>
            </a:extLst>
          </p:cNvPr>
          <p:cNvGrpSpPr/>
          <p:nvPr/>
        </p:nvGrpSpPr>
        <p:grpSpPr>
          <a:xfrm rot="765508">
            <a:off x="8946417" y="2925540"/>
            <a:ext cx="1760621" cy="2432178"/>
            <a:chOff x="5131275" y="719915"/>
            <a:chExt cx="5745271" cy="7985632"/>
          </a:xfrm>
        </p:grpSpPr>
        <p:pic>
          <p:nvPicPr>
            <p:cNvPr id="9" name="Bildobjekt 8">
              <a:extLst>
                <a:ext uri="{FF2B5EF4-FFF2-40B4-BE49-F238E27FC236}">
                  <a16:creationId xmlns:a16="http://schemas.microsoft.com/office/drawing/2014/main" id="{A6B934F9-9F2E-4BB9-BF69-521DFD6787E1}"/>
                </a:ext>
              </a:extLst>
            </p:cNvPr>
            <p:cNvPicPr>
              <a:picLocks noChangeAspect="1"/>
            </p:cNvPicPr>
            <p:nvPr/>
          </p:nvPicPr>
          <p:blipFill rotWithShape="1">
            <a:blip r:embed="rId6"/>
            <a:srcRect r="30915"/>
            <a:stretch/>
          </p:blipFill>
          <p:spPr>
            <a:xfrm>
              <a:off x="5131275" y="719915"/>
              <a:ext cx="5745271" cy="7985632"/>
            </a:xfrm>
            <a:prstGeom prst="rect">
              <a:avLst/>
            </a:prstGeom>
          </p:spPr>
        </p:pic>
        <p:sp>
          <p:nvSpPr>
            <p:cNvPr id="10" name="Rektangel 9">
              <a:extLst>
                <a:ext uri="{FF2B5EF4-FFF2-40B4-BE49-F238E27FC236}">
                  <a16:creationId xmlns:a16="http://schemas.microsoft.com/office/drawing/2014/main" id="{CF27EB44-1082-4D98-93CE-E9D78CA5ADEC}"/>
                </a:ext>
              </a:extLst>
            </p:cNvPr>
            <p:cNvSpPr/>
            <p:nvPr/>
          </p:nvSpPr>
          <p:spPr>
            <a:xfrm>
              <a:off x="5646821" y="2474677"/>
              <a:ext cx="1203158" cy="2203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1568094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par>
                          <p:cTn id="21" fill="hold">
                            <p:stCondLst>
                              <p:cond delay="500"/>
                            </p:stCondLst>
                            <p:childTnLst>
                              <p:par>
                                <p:cTn id="22" presetID="2" presetClass="entr" presetSubtype="4" fill="hold" nodeType="after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cTn>
                              </p:par>
                            </p:childTnLst>
                          </p:cTn>
                        </p:par>
                        <p:par>
                          <p:cTn id="26" fill="hold">
                            <p:stCondLst>
                              <p:cond delay="1000"/>
                            </p:stCondLst>
                            <p:childTnLst>
                              <p:par>
                                <p:cTn id="27" presetID="2" presetClass="entr" presetSubtype="4" fill="hold" nodeType="after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CC9F2759-FAB6-917B-EE6D-DE46088FD583}"/>
              </a:ext>
            </a:extLst>
          </p:cNvPr>
          <p:cNvSpPr>
            <a:spLocks noGrp="1"/>
          </p:cNvSpPr>
          <p:nvPr>
            <p:ph type="title"/>
          </p:nvPr>
        </p:nvSpPr>
        <p:spPr/>
        <p:txBody>
          <a:bodyPr/>
          <a:lstStyle/>
          <a:p>
            <a:r>
              <a:rPr lang="sv-SE" dirty="0"/>
              <a:t>Om presentationen</a:t>
            </a:r>
          </a:p>
        </p:txBody>
      </p:sp>
      <p:sp>
        <p:nvSpPr>
          <p:cNvPr id="5" name="Platshållare för innehåll 4">
            <a:extLst>
              <a:ext uri="{FF2B5EF4-FFF2-40B4-BE49-F238E27FC236}">
                <a16:creationId xmlns:a16="http://schemas.microsoft.com/office/drawing/2014/main" id="{964CA4D1-D603-74F0-E161-A40BD2440744}"/>
              </a:ext>
            </a:extLst>
          </p:cNvPr>
          <p:cNvSpPr>
            <a:spLocks noGrp="1"/>
          </p:cNvSpPr>
          <p:nvPr>
            <p:ph idx="1"/>
          </p:nvPr>
        </p:nvSpPr>
        <p:spPr>
          <a:xfrm>
            <a:off x="1900052" y="1431577"/>
            <a:ext cx="8575038" cy="4351338"/>
          </a:xfrm>
        </p:spPr>
        <p:txBody>
          <a:bodyPr/>
          <a:lstStyle/>
          <a:p>
            <a:r>
              <a:rPr lang="sv-SE" sz="2400" dirty="0"/>
              <a:t>Bildspelet är framtaget för att underlätta för dig som på ett översiktligt sätt vill beskriva makt och normer inom ledning och samverkan för andra, till exempel vid en utbildning. </a:t>
            </a:r>
            <a:br>
              <a:rPr lang="sv-SE" sz="2400" dirty="0"/>
            </a:br>
            <a:endParaRPr lang="sv-SE" sz="2400" dirty="0"/>
          </a:p>
          <a:p>
            <a:r>
              <a:rPr lang="sv-SE" sz="2400" dirty="0"/>
              <a:t>I anteckningsfältet finns det stödtext till varje bild.</a:t>
            </a:r>
            <a:br>
              <a:rPr lang="sv-SE" sz="2400" dirty="0"/>
            </a:br>
            <a:endParaRPr lang="sv-SE" sz="2400" dirty="0"/>
          </a:p>
          <a:p>
            <a:r>
              <a:rPr lang="sv-SE" sz="2400" dirty="0">
                <a:solidFill>
                  <a:srgbClr val="000000"/>
                </a:solidFill>
                <a:effectLst/>
                <a:ea typeface="Garamond" panose="02020404030301010803" pitchFamily="18" charset="0"/>
                <a:cs typeface="Times New Roman" panose="02020603050405020304" pitchFamily="18" charset="0"/>
              </a:rPr>
              <a:t>Har du frågor om materialet? Hör av dig till </a:t>
            </a:r>
            <a:r>
              <a:rPr lang="sv-SE" sz="2400" b="1" u="sng" dirty="0">
                <a:solidFill>
                  <a:srgbClr val="0563C1"/>
                </a:solidFill>
                <a:ea typeface="Garamond" panose="02020404030301010803" pitchFamily="18" charset="0"/>
                <a:cs typeface="Times New Roman" panose="02020603050405020304" pitchFamily="18" charset="0"/>
              </a:rPr>
              <a:t>ledningsamverkan</a:t>
            </a:r>
            <a:r>
              <a:rPr lang="sv-SE" sz="2400" b="1" u="sng" dirty="0">
                <a:solidFill>
                  <a:srgbClr val="0563C1"/>
                </a:solidFill>
                <a:effectLst/>
                <a:ea typeface="Garamond" panose="02020404030301010803" pitchFamily="18" charset="0"/>
                <a:cs typeface="Times New Roman" panose="02020603050405020304" pitchFamily="18" charset="0"/>
                <a:hlinkClick r:id="rId3"/>
              </a:rPr>
              <a:t>@msb.se</a:t>
            </a:r>
            <a:r>
              <a:rPr lang="sv-SE" sz="2400" dirty="0">
                <a:solidFill>
                  <a:srgbClr val="000000"/>
                </a:solidFill>
                <a:effectLst/>
                <a:ea typeface="Garamond" panose="02020404030301010803" pitchFamily="18" charset="0"/>
                <a:cs typeface="Times New Roman" panose="02020603050405020304" pitchFamily="18" charset="0"/>
              </a:rPr>
              <a:t>. </a:t>
            </a:r>
            <a:endParaRPr lang="sv-SE" sz="2400" dirty="0">
              <a:solidFill>
                <a:srgbClr val="FF0000"/>
              </a:solidFill>
            </a:endParaRPr>
          </a:p>
          <a:p>
            <a:pPr marL="0" indent="0">
              <a:buNone/>
            </a:pPr>
            <a:endParaRPr lang="sv-SE" sz="3200" dirty="0"/>
          </a:p>
        </p:txBody>
      </p:sp>
    </p:spTree>
    <p:extLst>
      <p:ext uri="{BB962C8B-B14F-4D97-AF65-F5344CB8AC3E}">
        <p14:creationId xmlns:p14="http://schemas.microsoft.com/office/powerpoint/2010/main" val="1581035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F5581DD1-EE7C-4A56-BC7B-5B37A72DF1CA}"/>
              </a:ext>
            </a:extLst>
          </p:cNvPr>
          <p:cNvSpPr>
            <a:spLocks noGrp="1"/>
          </p:cNvSpPr>
          <p:nvPr>
            <p:ph type="title"/>
          </p:nvPr>
        </p:nvSpPr>
        <p:spPr>
          <a:xfrm>
            <a:off x="1946402" y="2593944"/>
            <a:ext cx="8941150" cy="1273968"/>
          </a:xfrm>
        </p:spPr>
        <p:txBody>
          <a:bodyPr/>
          <a:lstStyle/>
          <a:p>
            <a:r>
              <a:rPr lang="sv-SE" dirty="0"/>
              <a:t>Vad är makt och normer inom ledning och samverkan?</a:t>
            </a:r>
          </a:p>
        </p:txBody>
      </p:sp>
    </p:spTree>
    <p:extLst>
      <p:ext uri="{BB962C8B-B14F-4D97-AF65-F5344CB8AC3E}">
        <p14:creationId xmlns:p14="http://schemas.microsoft.com/office/powerpoint/2010/main" val="4362112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259BF33-66BA-4063-9BED-971D54E443FF}"/>
              </a:ext>
            </a:extLst>
          </p:cNvPr>
          <p:cNvSpPr>
            <a:spLocks noGrp="1"/>
          </p:cNvSpPr>
          <p:nvPr>
            <p:ph type="title"/>
          </p:nvPr>
        </p:nvSpPr>
        <p:spPr/>
        <p:txBody>
          <a:bodyPr/>
          <a:lstStyle/>
          <a:p>
            <a:r>
              <a:rPr lang="sv-SE" dirty="0"/>
              <a:t>Normer inom ledning och samverkan</a:t>
            </a:r>
          </a:p>
        </p:txBody>
      </p:sp>
      <p:sp>
        <p:nvSpPr>
          <p:cNvPr id="3" name="Platshållare för innehåll 2">
            <a:extLst>
              <a:ext uri="{FF2B5EF4-FFF2-40B4-BE49-F238E27FC236}">
                <a16:creationId xmlns:a16="http://schemas.microsoft.com/office/drawing/2014/main" id="{3BEFD7E2-093E-4460-B4FE-C95A82F56A5D}"/>
              </a:ext>
            </a:extLst>
          </p:cNvPr>
          <p:cNvSpPr>
            <a:spLocks noGrp="1"/>
          </p:cNvSpPr>
          <p:nvPr>
            <p:ph idx="1"/>
          </p:nvPr>
        </p:nvSpPr>
        <p:spPr>
          <a:xfrm>
            <a:off x="1900053" y="1865375"/>
            <a:ext cx="7445115" cy="3954115"/>
          </a:xfrm>
        </p:spPr>
        <p:txBody>
          <a:bodyPr numCol="1"/>
          <a:lstStyle/>
          <a:p>
            <a:r>
              <a:rPr lang="sv-SE" dirty="0"/>
              <a:t>Normer kan ses som upptrampade stigar för hur du bör förhålla dig som aktör och individ.</a:t>
            </a:r>
          </a:p>
          <a:p>
            <a:r>
              <a:rPr lang="sv-SE" dirty="0"/>
              <a:t>Du väntas följa de stigar som trampats upp sedan tidigare. </a:t>
            </a:r>
          </a:p>
          <a:p>
            <a:r>
              <a:rPr lang="sv-SE" dirty="0"/>
              <a:t>Normer är som mest effektiva när de är dolda och tas för givna. </a:t>
            </a:r>
          </a:p>
          <a:p>
            <a:endParaRPr lang="sv-SE" dirty="0"/>
          </a:p>
        </p:txBody>
      </p:sp>
    </p:spTree>
    <p:extLst>
      <p:ext uri="{BB962C8B-B14F-4D97-AF65-F5344CB8AC3E}">
        <p14:creationId xmlns:p14="http://schemas.microsoft.com/office/powerpoint/2010/main" val="2843191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259BF33-66BA-4063-9BED-971D54E443FF}"/>
              </a:ext>
            </a:extLst>
          </p:cNvPr>
          <p:cNvSpPr>
            <a:spLocks noGrp="1"/>
          </p:cNvSpPr>
          <p:nvPr>
            <p:ph type="title"/>
          </p:nvPr>
        </p:nvSpPr>
        <p:spPr/>
        <p:txBody>
          <a:bodyPr/>
          <a:lstStyle/>
          <a:p>
            <a:r>
              <a:rPr lang="sv-SE" dirty="0"/>
              <a:t>Normer inom ledning och samverkan</a:t>
            </a:r>
          </a:p>
        </p:txBody>
      </p:sp>
      <p:sp>
        <p:nvSpPr>
          <p:cNvPr id="3" name="Platshållare för innehåll 2">
            <a:extLst>
              <a:ext uri="{FF2B5EF4-FFF2-40B4-BE49-F238E27FC236}">
                <a16:creationId xmlns:a16="http://schemas.microsoft.com/office/drawing/2014/main" id="{3BEFD7E2-093E-4460-B4FE-C95A82F56A5D}"/>
              </a:ext>
            </a:extLst>
          </p:cNvPr>
          <p:cNvSpPr>
            <a:spLocks noGrp="1"/>
          </p:cNvSpPr>
          <p:nvPr>
            <p:ph idx="1"/>
          </p:nvPr>
        </p:nvSpPr>
        <p:spPr>
          <a:xfrm>
            <a:off x="1900052" y="2029967"/>
            <a:ext cx="7445116" cy="3954115"/>
          </a:xfrm>
        </p:spPr>
        <p:txBody>
          <a:bodyPr numCol="1"/>
          <a:lstStyle/>
          <a:p>
            <a:r>
              <a:rPr lang="sv-SE" dirty="0"/>
              <a:t>Normer kan vara något positivt, till exempel skapa ordning, eller</a:t>
            </a:r>
          </a:p>
          <a:p>
            <a:r>
              <a:rPr lang="sv-SE" dirty="0"/>
              <a:t>något negativt, till exempel genom att de leder till diskriminering mot de som inte passar in i normen. </a:t>
            </a:r>
          </a:p>
        </p:txBody>
      </p:sp>
    </p:spTree>
    <p:extLst>
      <p:ext uri="{BB962C8B-B14F-4D97-AF65-F5344CB8AC3E}">
        <p14:creationId xmlns:p14="http://schemas.microsoft.com/office/powerpoint/2010/main" val="596259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CB6FEA3-E147-44F7-84F1-48BDBABBEC34}"/>
              </a:ext>
            </a:extLst>
          </p:cNvPr>
          <p:cNvSpPr>
            <a:spLocks noGrp="1"/>
          </p:cNvSpPr>
          <p:nvPr>
            <p:ph type="title"/>
          </p:nvPr>
        </p:nvSpPr>
        <p:spPr/>
        <p:txBody>
          <a:bodyPr/>
          <a:lstStyle/>
          <a:p>
            <a:r>
              <a:rPr lang="sv-SE" dirty="0"/>
              <a:t>Makt inom ledning och samverkan</a:t>
            </a:r>
          </a:p>
        </p:txBody>
      </p:sp>
      <p:sp>
        <p:nvSpPr>
          <p:cNvPr id="3" name="Platshållare för innehåll 2">
            <a:extLst>
              <a:ext uri="{FF2B5EF4-FFF2-40B4-BE49-F238E27FC236}">
                <a16:creationId xmlns:a16="http://schemas.microsoft.com/office/drawing/2014/main" id="{58DDD846-A5E8-40BB-96A2-9D0719C481D8}"/>
              </a:ext>
            </a:extLst>
          </p:cNvPr>
          <p:cNvSpPr>
            <a:spLocks noGrp="1"/>
          </p:cNvSpPr>
          <p:nvPr>
            <p:ph idx="1"/>
          </p:nvPr>
        </p:nvSpPr>
        <p:spPr>
          <a:xfrm>
            <a:off x="1900051" y="1431577"/>
            <a:ext cx="7079357" cy="4351338"/>
          </a:xfrm>
        </p:spPr>
        <p:txBody>
          <a:bodyPr/>
          <a:lstStyle/>
          <a:p>
            <a:r>
              <a:rPr lang="sv-SE" dirty="0"/>
              <a:t>Makt i det här sammanhanget kan förstås som kampen om vilka normer som ska gälla. </a:t>
            </a:r>
            <a:br>
              <a:rPr lang="sv-SE" dirty="0"/>
            </a:br>
            <a:endParaRPr lang="sv-SE" dirty="0"/>
          </a:p>
          <a:p>
            <a:r>
              <a:rPr lang="sv-SE" dirty="0"/>
              <a:t>Makt kan bestå av:</a:t>
            </a:r>
          </a:p>
          <a:p>
            <a:pPr lvl="1"/>
            <a:r>
              <a:rPr lang="sv-SE" b="1" dirty="0"/>
              <a:t>Ekonomiskt kapital </a:t>
            </a:r>
            <a:r>
              <a:rPr lang="sv-SE" dirty="0"/>
              <a:t>– rik på resurser i form av ekonomi, teknik, personal.</a:t>
            </a:r>
          </a:p>
          <a:p>
            <a:pPr lvl="1"/>
            <a:r>
              <a:rPr lang="sv-SE" b="1" dirty="0"/>
              <a:t>Socialt kapital </a:t>
            </a:r>
            <a:r>
              <a:rPr lang="sv-SE" dirty="0"/>
              <a:t>– rik på sociala nätverk, vara spindeln i nätet, var en viktig spelare.</a:t>
            </a:r>
          </a:p>
          <a:p>
            <a:pPr lvl="1"/>
            <a:r>
              <a:rPr lang="sv-SE" b="1" dirty="0"/>
              <a:t>Kulturellt kapital </a:t>
            </a:r>
            <a:r>
              <a:rPr lang="sv-SE" dirty="0"/>
              <a:t>– rik på status, att kunna föra sig, kunna koderna, höra hemma, högt anseende.</a:t>
            </a:r>
          </a:p>
          <a:p>
            <a:endParaRPr lang="sv-SE" dirty="0"/>
          </a:p>
        </p:txBody>
      </p:sp>
    </p:spTree>
    <p:extLst>
      <p:ext uri="{BB962C8B-B14F-4D97-AF65-F5344CB8AC3E}">
        <p14:creationId xmlns:p14="http://schemas.microsoft.com/office/powerpoint/2010/main" val="127845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F5581DD1-EE7C-4A56-BC7B-5B37A72DF1CA}"/>
              </a:ext>
            </a:extLst>
          </p:cNvPr>
          <p:cNvSpPr>
            <a:spLocks noGrp="1"/>
          </p:cNvSpPr>
          <p:nvPr>
            <p:ph type="title"/>
          </p:nvPr>
        </p:nvSpPr>
        <p:spPr>
          <a:xfrm>
            <a:off x="1854962" y="2575656"/>
            <a:ext cx="8941150" cy="1273968"/>
          </a:xfrm>
        </p:spPr>
        <p:txBody>
          <a:bodyPr/>
          <a:lstStyle/>
          <a:p>
            <a:r>
              <a:rPr lang="sv-SE" dirty="0"/>
              <a:t>Hur påverkar makt och normer området ledning och samverkan?</a:t>
            </a:r>
          </a:p>
        </p:txBody>
      </p:sp>
    </p:spTree>
    <p:extLst>
      <p:ext uri="{BB962C8B-B14F-4D97-AF65-F5344CB8AC3E}">
        <p14:creationId xmlns:p14="http://schemas.microsoft.com/office/powerpoint/2010/main" val="1086943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DD4F2C7D-8D05-4135-931E-01DBA3410D65}"/>
              </a:ext>
            </a:extLst>
          </p:cNvPr>
          <p:cNvSpPr>
            <a:spLocks noGrp="1"/>
          </p:cNvSpPr>
          <p:nvPr>
            <p:ph sz="half" idx="1"/>
          </p:nvPr>
        </p:nvSpPr>
        <p:spPr>
          <a:xfrm>
            <a:off x="1998427" y="1812757"/>
            <a:ext cx="5061803" cy="3232486"/>
          </a:xfrm>
        </p:spPr>
        <p:txBody>
          <a:bodyPr/>
          <a:lstStyle/>
          <a:p>
            <a:r>
              <a:rPr lang="sv-SE" dirty="0"/>
              <a:t>I en gemensam hantering av samhällsstörningar har alla inblandade aktörer olika maktpositioner. </a:t>
            </a:r>
          </a:p>
          <a:p>
            <a:pPr marL="0" indent="0">
              <a:buNone/>
            </a:pPr>
            <a:endParaRPr lang="sv-SE" dirty="0"/>
          </a:p>
          <a:p>
            <a:r>
              <a:rPr lang="sv-SE" dirty="0"/>
              <a:t>I samverkan handlar makt och normer om hur vi kan inkludera fler perspektiv och behov.</a:t>
            </a:r>
          </a:p>
        </p:txBody>
      </p:sp>
      <p:sp>
        <p:nvSpPr>
          <p:cNvPr id="4" name="Rubrik 3">
            <a:extLst>
              <a:ext uri="{FF2B5EF4-FFF2-40B4-BE49-F238E27FC236}">
                <a16:creationId xmlns:a16="http://schemas.microsoft.com/office/drawing/2014/main" id="{0540DEF5-1950-44A5-B574-BDD761201E16}"/>
              </a:ext>
            </a:extLst>
          </p:cNvPr>
          <p:cNvSpPr>
            <a:spLocks noGrp="1"/>
          </p:cNvSpPr>
          <p:nvPr>
            <p:ph type="title"/>
          </p:nvPr>
        </p:nvSpPr>
        <p:spPr/>
        <p:txBody>
          <a:bodyPr/>
          <a:lstStyle/>
          <a:p>
            <a:r>
              <a:rPr lang="sv-SE" dirty="0"/>
              <a:t>Påverkan på samverkan</a:t>
            </a:r>
          </a:p>
        </p:txBody>
      </p:sp>
      <p:pic>
        <p:nvPicPr>
          <p:cNvPr id="11" name="Bildobjekt 10" descr="En samling krishanterande aktörer står uppradade. ">
            <a:extLst>
              <a:ext uri="{FF2B5EF4-FFF2-40B4-BE49-F238E27FC236}">
                <a16:creationId xmlns:a16="http://schemas.microsoft.com/office/drawing/2014/main" id="{A84B4D9C-2465-4871-9A11-088ADE738FB6}"/>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7662672" y="1498450"/>
            <a:ext cx="3261165" cy="3861100"/>
          </a:xfrm>
          <a:prstGeom prst="rect">
            <a:avLst/>
          </a:prstGeom>
        </p:spPr>
      </p:pic>
    </p:spTree>
    <p:extLst>
      <p:ext uri="{BB962C8B-B14F-4D97-AF65-F5344CB8AC3E}">
        <p14:creationId xmlns:p14="http://schemas.microsoft.com/office/powerpoint/2010/main" val="60131999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1000"/>
                                        <p:tgtEl>
                                          <p:spTgt spid="2">
                                            <p:txEl>
                                              <p:pRg st="0" end="0"/>
                                            </p:txEl>
                                          </p:spTgt>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1000"/>
                                        <p:tgtEl>
                                          <p:spTgt spid="2">
                                            <p:txEl>
                                              <p:pRg st="2" end="2"/>
                                            </p:txEl>
                                          </p:spTgt>
                                        </p:tgtEl>
                                      </p:cBhvr>
                                    </p:animEffect>
                                  </p:childTnLst>
                                </p:cTn>
                              </p:par>
                            </p:childTnLst>
                          </p:cTn>
                        </p:par>
                        <p:par>
                          <p:cTn id="16" fill="hold">
                            <p:stCondLst>
                              <p:cond delay="2500"/>
                            </p:stCondLst>
                            <p:childTnLst>
                              <p:par>
                                <p:cTn id="17" presetID="2" presetClass="entr" presetSubtype="2" fill="hold" nodeType="after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1+#ppt_w/2"/>
                                          </p:val>
                                        </p:tav>
                                        <p:tav tm="100000">
                                          <p:val>
                                            <p:strVal val="#ppt_x"/>
                                          </p:val>
                                        </p:tav>
                                      </p:tavLst>
                                    </p:anim>
                                    <p:anim calcmode="lin" valueType="num">
                                      <p:cBhvr additive="base">
                                        <p:cTn id="20"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EE7BAD9E-E2E8-4EF8-9A9E-32AC6677DEB9}"/>
              </a:ext>
            </a:extLst>
          </p:cNvPr>
          <p:cNvSpPr>
            <a:spLocks noGrp="1"/>
          </p:cNvSpPr>
          <p:nvPr>
            <p:ph sz="half" idx="1"/>
          </p:nvPr>
        </p:nvSpPr>
        <p:spPr>
          <a:xfrm>
            <a:off x="1900052" y="1869866"/>
            <a:ext cx="6945467" cy="3574027"/>
          </a:xfrm>
        </p:spPr>
        <p:txBody>
          <a:bodyPr/>
          <a:lstStyle/>
          <a:p>
            <a:r>
              <a:rPr lang="sv-SE" dirty="0"/>
              <a:t>Genus handlar om mycket mer än mäns och kvinnors olika könstillhörighet. </a:t>
            </a:r>
          </a:p>
          <a:p>
            <a:r>
              <a:rPr lang="sv-SE" dirty="0"/>
              <a:t>Normer, oskrivna regler, om vad som är manligt respektive kvinnligt både återskapas och normaliseras i samhället.</a:t>
            </a:r>
          </a:p>
          <a:p>
            <a:r>
              <a:rPr lang="sv-SE" dirty="0"/>
              <a:t>Till exempel i frågor om hur en samhällsstörning ska hanteras. </a:t>
            </a:r>
          </a:p>
        </p:txBody>
      </p:sp>
      <p:sp>
        <p:nvSpPr>
          <p:cNvPr id="4" name="Rubrik 3">
            <a:extLst>
              <a:ext uri="{FF2B5EF4-FFF2-40B4-BE49-F238E27FC236}">
                <a16:creationId xmlns:a16="http://schemas.microsoft.com/office/drawing/2014/main" id="{F0567F96-DF8A-40EB-943E-37208F21B869}"/>
              </a:ext>
            </a:extLst>
          </p:cNvPr>
          <p:cNvSpPr>
            <a:spLocks noGrp="1"/>
          </p:cNvSpPr>
          <p:nvPr>
            <p:ph type="title"/>
          </p:nvPr>
        </p:nvSpPr>
        <p:spPr/>
        <p:txBody>
          <a:bodyPr/>
          <a:lstStyle/>
          <a:p>
            <a:r>
              <a:rPr lang="sv-SE" dirty="0"/>
              <a:t>Forskning på området</a:t>
            </a:r>
          </a:p>
        </p:txBody>
      </p:sp>
      <p:sp>
        <p:nvSpPr>
          <p:cNvPr id="6" name="textruta 5">
            <a:extLst>
              <a:ext uri="{FF2B5EF4-FFF2-40B4-BE49-F238E27FC236}">
                <a16:creationId xmlns:a16="http://schemas.microsoft.com/office/drawing/2014/main" id="{00F1533B-43C1-4224-9DD6-10FF06F5D3A7}"/>
              </a:ext>
            </a:extLst>
          </p:cNvPr>
          <p:cNvSpPr txBox="1"/>
          <p:nvPr/>
        </p:nvSpPr>
        <p:spPr>
          <a:xfrm>
            <a:off x="296418" y="6428529"/>
            <a:ext cx="11599164" cy="261610"/>
          </a:xfrm>
          <a:prstGeom prst="rect">
            <a:avLst/>
          </a:prstGeom>
          <a:noFill/>
        </p:spPr>
        <p:txBody>
          <a:bodyPr wrap="square">
            <a:spAutoFit/>
          </a:bodyPr>
          <a:lstStyle/>
          <a:p>
            <a:r>
              <a:rPr lang="sv-SE" sz="1100" dirty="0">
                <a:effectLst/>
                <a:latin typeface="Garamond" panose="02020404030301010803" pitchFamily="18" charset="0"/>
                <a:ea typeface="Garamond" panose="02020404030301010803" pitchFamily="18" charset="0"/>
                <a:cs typeface="Times New Roman" panose="02020603050405020304" pitchFamily="18" charset="0"/>
              </a:rPr>
              <a:t>(2023) Misse Wester, Mathias Ericson, Maja Svenbro, Christian Uhr, ”Makt och normer i arbetet med att åstadkomma inriktning och samordning under kriser”, </a:t>
            </a:r>
            <a:r>
              <a:rPr lang="sv-SE" sz="1100" dirty="0" err="1">
                <a:effectLst/>
                <a:latin typeface="Garamond" panose="02020404030301010803" pitchFamily="18" charset="0"/>
                <a:ea typeface="Garamond" panose="02020404030301010803" pitchFamily="18" charset="0"/>
                <a:cs typeface="Times New Roman" panose="02020603050405020304" pitchFamily="18" charset="0"/>
              </a:rPr>
              <a:t>Publ</a:t>
            </a:r>
            <a:r>
              <a:rPr lang="sv-SE" sz="1100" dirty="0">
                <a:effectLst/>
                <a:latin typeface="Garamond" panose="02020404030301010803" pitchFamily="18" charset="0"/>
                <a:ea typeface="Garamond" panose="02020404030301010803" pitchFamily="18" charset="0"/>
                <a:cs typeface="Times New Roman" panose="02020603050405020304" pitchFamily="18" charset="0"/>
              </a:rPr>
              <a:t>. nr: MSB2277, s. 6</a:t>
            </a:r>
            <a:endParaRPr lang="sv-SE" sz="1100" dirty="0"/>
          </a:p>
        </p:txBody>
      </p:sp>
    </p:spTree>
    <p:extLst>
      <p:ext uri="{BB962C8B-B14F-4D97-AF65-F5344CB8AC3E}">
        <p14:creationId xmlns:p14="http://schemas.microsoft.com/office/powerpoint/2010/main" val="2704861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1000"/>
                                        <p:tgtEl>
                                          <p:spTgt spid="2">
                                            <p:txEl>
                                              <p:pRg st="0" end="0"/>
                                            </p:txEl>
                                          </p:spTgt>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fade">
                                      <p:cBhvr>
                                        <p:cTn id="15" dur="1000"/>
                                        <p:tgtEl>
                                          <p:spTgt spid="2">
                                            <p:txEl>
                                              <p:pRg st="1" end="1"/>
                                            </p:txEl>
                                          </p:spTgt>
                                        </p:tgtEl>
                                      </p:cBhvr>
                                    </p:animEffect>
                                  </p:childTnLst>
                                </p:cTn>
                              </p:par>
                            </p:childTnLst>
                          </p:cTn>
                        </p:par>
                        <p:par>
                          <p:cTn id="16" fill="hold">
                            <p:stCondLst>
                              <p:cond delay="2500"/>
                            </p:stCondLst>
                            <p:childTnLst>
                              <p:par>
                                <p:cTn id="17" presetID="10" presetClass="entr" presetSubtype="0" fill="hold" grpId="0" nodeType="after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TEXTCOLOR" val="0"/>
</p:tagLst>
</file>

<file path=ppt/tags/tag10.xml><?xml version="1.0" encoding="utf-8"?>
<p:tagLst xmlns:a="http://schemas.openxmlformats.org/drawingml/2006/main" xmlns:r="http://schemas.openxmlformats.org/officeDocument/2006/relationships" xmlns:p="http://schemas.openxmlformats.org/presentationml/2006/main">
  <p:tag name="TEXTCOLOR" val="0"/>
</p:tagLst>
</file>

<file path=ppt/tags/tag11.xml><?xml version="1.0" encoding="utf-8"?>
<p:tagLst xmlns:a="http://schemas.openxmlformats.org/drawingml/2006/main" xmlns:r="http://schemas.openxmlformats.org/officeDocument/2006/relationships" xmlns:p="http://schemas.openxmlformats.org/presentationml/2006/main">
  <p:tag name="TEXTCOLOR" val="0"/>
</p:tagLst>
</file>

<file path=ppt/tags/tag12.xml><?xml version="1.0" encoding="utf-8"?>
<p:tagLst xmlns:a="http://schemas.openxmlformats.org/drawingml/2006/main" xmlns:r="http://schemas.openxmlformats.org/officeDocument/2006/relationships" xmlns:p="http://schemas.openxmlformats.org/presentationml/2006/main">
  <p:tag name="TEXTCOLOR" val="0"/>
</p:tagLst>
</file>

<file path=ppt/tags/tag13.xml><?xml version="1.0" encoding="utf-8"?>
<p:tagLst xmlns:a="http://schemas.openxmlformats.org/drawingml/2006/main" xmlns:r="http://schemas.openxmlformats.org/officeDocument/2006/relationships" xmlns:p="http://schemas.openxmlformats.org/presentationml/2006/main">
  <p:tag name="TEXTCOLOR" val="0"/>
</p:tagLst>
</file>

<file path=ppt/tags/tag14.xml><?xml version="1.0" encoding="utf-8"?>
<p:tagLst xmlns:a="http://schemas.openxmlformats.org/drawingml/2006/main" xmlns:r="http://schemas.openxmlformats.org/officeDocument/2006/relationships" xmlns:p="http://schemas.openxmlformats.org/presentationml/2006/main">
  <p:tag name="TEXTCOLOR" val="0"/>
</p:tagLst>
</file>

<file path=ppt/tags/tag15.xml><?xml version="1.0" encoding="utf-8"?>
<p:tagLst xmlns:a="http://schemas.openxmlformats.org/drawingml/2006/main" xmlns:r="http://schemas.openxmlformats.org/officeDocument/2006/relationships" xmlns:p="http://schemas.openxmlformats.org/presentationml/2006/main">
  <p:tag name="TEXTCOLOR" val="0"/>
</p:tagLst>
</file>

<file path=ppt/tags/tag16.xml><?xml version="1.0" encoding="utf-8"?>
<p:tagLst xmlns:a="http://schemas.openxmlformats.org/drawingml/2006/main" xmlns:r="http://schemas.openxmlformats.org/officeDocument/2006/relationships" xmlns:p="http://schemas.openxmlformats.org/presentationml/2006/main">
  <p:tag name="TEXTCOLOR" val="0"/>
</p:tagLst>
</file>

<file path=ppt/tags/tag17.xml><?xml version="1.0" encoding="utf-8"?>
<p:tagLst xmlns:a="http://schemas.openxmlformats.org/drawingml/2006/main" xmlns:r="http://schemas.openxmlformats.org/officeDocument/2006/relationships" xmlns:p="http://schemas.openxmlformats.org/presentationml/2006/main">
  <p:tag name="TEXTCOLOR" val="0"/>
</p:tagLst>
</file>

<file path=ppt/tags/tag18.xml><?xml version="1.0" encoding="utf-8"?>
<p:tagLst xmlns:a="http://schemas.openxmlformats.org/drawingml/2006/main" xmlns:r="http://schemas.openxmlformats.org/officeDocument/2006/relationships" xmlns:p="http://schemas.openxmlformats.org/presentationml/2006/main">
  <p:tag name="TEXTCOLOR" val="0"/>
</p:tagLst>
</file>

<file path=ppt/tags/tag19.xml><?xml version="1.0" encoding="utf-8"?>
<p:tagLst xmlns:a="http://schemas.openxmlformats.org/drawingml/2006/main" xmlns:r="http://schemas.openxmlformats.org/officeDocument/2006/relationships" xmlns:p="http://schemas.openxmlformats.org/presentationml/2006/main">
  <p:tag name="TEXTCOLOR" val="0"/>
</p:tagLst>
</file>

<file path=ppt/tags/tag2.xml><?xml version="1.0" encoding="utf-8"?>
<p:tagLst xmlns:a="http://schemas.openxmlformats.org/drawingml/2006/main" xmlns:r="http://schemas.openxmlformats.org/officeDocument/2006/relationships" xmlns:p="http://schemas.openxmlformats.org/presentationml/2006/main">
  <p:tag name="TEXTCOLOR" val="0"/>
</p:tagLst>
</file>

<file path=ppt/tags/tag20.xml><?xml version="1.0" encoding="utf-8"?>
<p:tagLst xmlns:a="http://schemas.openxmlformats.org/drawingml/2006/main" xmlns:r="http://schemas.openxmlformats.org/officeDocument/2006/relationships" xmlns:p="http://schemas.openxmlformats.org/presentationml/2006/main">
  <p:tag name="TEXTCOLOR" val="0"/>
</p:tagLst>
</file>

<file path=ppt/tags/tag21.xml><?xml version="1.0" encoding="utf-8"?>
<p:tagLst xmlns:a="http://schemas.openxmlformats.org/drawingml/2006/main" xmlns:r="http://schemas.openxmlformats.org/officeDocument/2006/relationships" xmlns:p="http://schemas.openxmlformats.org/presentationml/2006/main">
  <p:tag name="TEXTCOLOR" val="0"/>
</p:tagLst>
</file>

<file path=ppt/tags/tag22.xml><?xml version="1.0" encoding="utf-8"?>
<p:tagLst xmlns:a="http://schemas.openxmlformats.org/drawingml/2006/main" xmlns:r="http://schemas.openxmlformats.org/officeDocument/2006/relationships" xmlns:p="http://schemas.openxmlformats.org/presentationml/2006/main">
  <p:tag name="TEXTCOLOR" val="0"/>
</p:tagLst>
</file>

<file path=ppt/tags/tag23.xml><?xml version="1.0" encoding="utf-8"?>
<p:tagLst xmlns:a="http://schemas.openxmlformats.org/drawingml/2006/main" xmlns:r="http://schemas.openxmlformats.org/officeDocument/2006/relationships" xmlns:p="http://schemas.openxmlformats.org/presentationml/2006/main">
  <p:tag name="TEXTCOLOR" val="0"/>
</p:tagLst>
</file>

<file path=ppt/tags/tag24.xml><?xml version="1.0" encoding="utf-8"?>
<p:tagLst xmlns:a="http://schemas.openxmlformats.org/drawingml/2006/main" xmlns:r="http://schemas.openxmlformats.org/officeDocument/2006/relationships" xmlns:p="http://schemas.openxmlformats.org/presentationml/2006/main">
  <p:tag name="TEXTCOLOR" val="0"/>
</p:tagLst>
</file>

<file path=ppt/tags/tag3.xml><?xml version="1.0" encoding="utf-8"?>
<p:tagLst xmlns:a="http://schemas.openxmlformats.org/drawingml/2006/main" xmlns:r="http://schemas.openxmlformats.org/officeDocument/2006/relationships" xmlns:p="http://schemas.openxmlformats.org/presentationml/2006/main">
  <p:tag name="TEXTCOLOR" val="0"/>
</p:tagLst>
</file>

<file path=ppt/tags/tag4.xml><?xml version="1.0" encoding="utf-8"?>
<p:tagLst xmlns:a="http://schemas.openxmlformats.org/drawingml/2006/main" xmlns:r="http://schemas.openxmlformats.org/officeDocument/2006/relationships" xmlns:p="http://schemas.openxmlformats.org/presentationml/2006/main">
  <p:tag name="TEXTCOLOR" val="0"/>
</p:tagLst>
</file>

<file path=ppt/tags/tag5.xml><?xml version="1.0" encoding="utf-8"?>
<p:tagLst xmlns:a="http://schemas.openxmlformats.org/drawingml/2006/main" xmlns:r="http://schemas.openxmlformats.org/officeDocument/2006/relationships" xmlns:p="http://schemas.openxmlformats.org/presentationml/2006/main">
  <p:tag name="TEXTCOLOR" val="0"/>
</p:tagLst>
</file>

<file path=ppt/tags/tag6.xml><?xml version="1.0" encoding="utf-8"?>
<p:tagLst xmlns:a="http://schemas.openxmlformats.org/drawingml/2006/main" xmlns:r="http://schemas.openxmlformats.org/officeDocument/2006/relationships" xmlns:p="http://schemas.openxmlformats.org/presentationml/2006/main">
  <p:tag name="TEXTCOLOR" val="0"/>
</p:tagLst>
</file>

<file path=ppt/tags/tag7.xml><?xml version="1.0" encoding="utf-8"?>
<p:tagLst xmlns:a="http://schemas.openxmlformats.org/drawingml/2006/main" xmlns:r="http://schemas.openxmlformats.org/officeDocument/2006/relationships" xmlns:p="http://schemas.openxmlformats.org/presentationml/2006/main">
  <p:tag name="TEXTCOLOR" val="0"/>
</p:tagLst>
</file>

<file path=ppt/tags/tag8.xml><?xml version="1.0" encoding="utf-8"?>
<p:tagLst xmlns:a="http://schemas.openxmlformats.org/drawingml/2006/main" xmlns:r="http://schemas.openxmlformats.org/officeDocument/2006/relationships" xmlns:p="http://schemas.openxmlformats.org/presentationml/2006/main">
  <p:tag name="TEXTCOLOR" val="0"/>
</p:tagLst>
</file>

<file path=ppt/tags/tag9.xml><?xml version="1.0" encoding="utf-8"?>
<p:tagLst xmlns:a="http://schemas.openxmlformats.org/drawingml/2006/main" xmlns:r="http://schemas.openxmlformats.org/officeDocument/2006/relationships" xmlns:p="http://schemas.openxmlformats.org/presentationml/2006/main">
  <p:tag name="TEXTCOLOR" val="0"/>
</p:tagLst>
</file>

<file path=ppt/theme/theme1.xml><?xml version="1.0" encoding="utf-8"?>
<a:theme xmlns:a="http://schemas.openxmlformats.org/drawingml/2006/main" name="Gemensamma grunder">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GGV_Mall" id="{0E8093CE-D4D6-4A58-AF9D-59E576AA737A}" vid="{C97AB0A6-D601-4A44-A547-71043BBF6A83}"/>
    </a:ext>
  </a:extLst>
</a:theme>
</file>

<file path=ppt/theme/theme2.xml><?xml version="1.0" encoding="utf-8"?>
<a:theme xmlns:a="http://schemas.openxmlformats.org/drawingml/2006/main" name="Utgångspunkter">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GGV_Mall" id="{0E8093CE-D4D6-4A58-AF9D-59E576AA737A}" vid="{13684EDB-962F-4929-AD25-8060E0055BC0}"/>
    </a:ext>
  </a:extLst>
</a:theme>
</file>

<file path=ppt/theme/theme3.xml><?xml version="1.0" encoding="utf-8"?>
<a:theme xmlns:a="http://schemas.openxmlformats.org/drawingml/2006/main" name="Rutiner och checklistor">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GGV_Mall" id="{0E8093CE-D4D6-4A58-AF9D-59E576AA737A}" vid="{C54A9391-626A-4E06-84E1-D8E22EFB3F8E}"/>
    </a:ext>
  </a:extLst>
</a:theme>
</file>

<file path=ppt/theme/theme4.xml><?xml version="1.0" encoding="utf-8"?>
<a:theme xmlns:a="http://schemas.openxmlformats.org/drawingml/2006/main" name="Arbetssätt">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GGV_Mall" id="{0E8093CE-D4D6-4A58-AF9D-59E576AA737A}" vid="{AB43A47D-18B7-417E-A9B7-53458C21C5DF}"/>
    </a:ext>
  </a:extLst>
</a:theme>
</file>

<file path=ppt/theme/theme5.xml><?xml version="1.0" encoding="utf-8"?>
<a:theme xmlns:a="http://schemas.openxmlformats.org/drawingml/2006/main" name="Förhållningssätt">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GGV_Mall" id="{0E8093CE-D4D6-4A58-AF9D-59E576AA737A}" vid="{4EFAF425-795B-47A9-8FA8-D66EB22548AA}"/>
    </a:ext>
  </a:extLst>
</a:theme>
</file>

<file path=ppt/theme/theme6.xml><?xml version="1.0" encoding="utf-8"?>
<a:theme xmlns:a="http://schemas.openxmlformats.org/drawingml/2006/main" name="Konceptuell grund">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GGV_Mall" id="{0E8093CE-D4D6-4A58-AF9D-59E576AA737A}" vid="{05E04EE9-F52C-4256-B33A-BF668E8993BC}"/>
    </a:ext>
  </a:extLst>
</a:theme>
</file>

<file path=ppt/theme/theme7.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40B55C163EB90458BDE35D4726831D6" ma:contentTypeVersion="2" ma:contentTypeDescription="Skapa ett nytt dokument." ma:contentTypeScope="" ma:versionID="d09095029e12e54bba9f5e819bd336a3">
  <xsd:schema xmlns:xsd="http://www.w3.org/2001/XMLSchema" xmlns:xs="http://www.w3.org/2001/XMLSchema" xmlns:p="http://schemas.microsoft.com/office/2006/metadata/properties" xmlns:ns2="03895b0a-d61f-4293-917f-0cd761b2cdea" targetNamespace="http://schemas.microsoft.com/office/2006/metadata/properties" ma:root="true" ma:fieldsID="55050264076c175eae4f46ad52de0e3b" ns2:_="">
    <xsd:import namespace="03895b0a-d61f-4293-917f-0cd761b2cdea"/>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895b0a-d61f-4293-917f-0cd761b2cdea" elementFormDefault="qualified">
    <xsd:import namespace="http://schemas.microsoft.com/office/2006/documentManagement/types"/>
    <xsd:import namespace="http://schemas.microsoft.com/office/infopath/2007/PartnerControls"/>
    <xsd:element name="SharedWithUsers" ma:index="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D06082-4631-4517-9637-CACE61C30185}">
  <ds:schemaRefs>
    <ds:schemaRef ds:uri="http://schemas.microsoft.com/sharepoint/v3/contenttype/forms"/>
  </ds:schemaRefs>
</ds:datastoreItem>
</file>

<file path=customXml/itemProps2.xml><?xml version="1.0" encoding="utf-8"?>
<ds:datastoreItem xmlns:ds="http://schemas.openxmlformats.org/officeDocument/2006/customXml" ds:itemID="{C8B7EF6E-8DFF-4BAF-880E-39621E4B80B0}">
  <ds:schemaRefs>
    <ds:schemaRef ds:uri="03895b0a-d61f-4293-917f-0cd761b2cdea"/>
    <ds:schemaRef ds:uri="http://purl.org/dc/dcmitype/"/>
    <ds:schemaRef ds:uri="http://schemas.microsoft.com/office/2006/documentManagement/types"/>
    <ds:schemaRef ds:uri="http://purl.org/dc/term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35147C6A-7345-48D3-ADD9-AE2812DA4F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895b0a-d61f-4293-917f-0cd761b2cd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Gemensamma grunder</Template>
  <TotalTime>641</TotalTime>
  <Words>1466</Words>
  <Application>Microsoft Office PowerPoint</Application>
  <PresentationFormat>Bredbild</PresentationFormat>
  <Paragraphs>104</Paragraphs>
  <Slides>17</Slides>
  <Notes>13</Notes>
  <HiddenSlides>0</HiddenSlides>
  <MMClips>0</MMClips>
  <ScaleCrop>false</ScaleCrop>
  <HeadingPairs>
    <vt:vector size="6" baseType="variant">
      <vt:variant>
        <vt:lpstr>Använt teckensnitt</vt:lpstr>
      </vt:variant>
      <vt:variant>
        <vt:i4>5</vt:i4>
      </vt:variant>
      <vt:variant>
        <vt:lpstr>Tema</vt:lpstr>
      </vt:variant>
      <vt:variant>
        <vt:i4>6</vt:i4>
      </vt:variant>
      <vt:variant>
        <vt:lpstr>Bildrubriker</vt:lpstr>
      </vt:variant>
      <vt:variant>
        <vt:i4>17</vt:i4>
      </vt:variant>
    </vt:vector>
  </HeadingPairs>
  <TitlesOfParts>
    <vt:vector size="28" baseType="lpstr">
      <vt:lpstr>Aptos</vt:lpstr>
      <vt:lpstr>Arial</vt:lpstr>
      <vt:lpstr>Century Gothic</vt:lpstr>
      <vt:lpstr>Garamond</vt:lpstr>
      <vt:lpstr>Symbol</vt:lpstr>
      <vt:lpstr>Gemensamma grunder</vt:lpstr>
      <vt:lpstr>Utgångspunkter</vt:lpstr>
      <vt:lpstr>Rutiner och checklistor</vt:lpstr>
      <vt:lpstr>Arbetssätt</vt:lpstr>
      <vt:lpstr>Förhållningssätt</vt:lpstr>
      <vt:lpstr>Konceptuell grund</vt:lpstr>
      <vt:lpstr>Makt och normer inom ledning och samverkan</vt:lpstr>
      <vt:lpstr>Om presentationen</vt:lpstr>
      <vt:lpstr>Vad är makt och normer inom ledning och samverkan?</vt:lpstr>
      <vt:lpstr>Normer inom ledning och samverkan</vt:lpstr>
      <vt:lpstr>Normer inom ledning och samverkan</vt:lpstr>
      <vt:lpstr>Makt inom ledning och samverkan</vt:lpstr>
      <vt:lpstr>Hur påverkar makt och normer området ledning och samverkan?</vt:lpstr>
      <vt:lpstr>Påverkan på samverkan</vt:lpstr>
      <vt:lpstr>Forskning på området</vt:lpstr>
      <vt:lpstr>MSB-finansierad forskning på området</vt:lpstr>
      <vt:lpstr>Vad kan vi göra för att öka vår medvetenhet om makt och normer?</vt:lpstr>
      <vt:lpstr>Var medveten om makt och normer</vt:lpstr>
      <vt:lpstr>Var medveten om makt och normer</vt:lpstr>
      <vt:lpstr>Viktigt men kan vara svårt</vt:lpstr>
      <vt:lpstr>Vad händer om vi inte är makt- och normkritiska?</vt:lpstr>
      <vt:lpstr>Utan en medvetenhet om makt och normer inom ledning och samverkan så ….</vt:lpstr>
      <vt:lpstr>Vill du veta 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Emma Nilsson</dc:creator>
  <cp:lastModifiedBy>Sortelius Anna</cp:lastModifiedBy>
  <cp:revision>8</cp:revision>
  <dcterms:created xsi:type="dcterms:W3CDTF">2024-09-05T13:52:02Z</dcterms:created>
  <dcterms:modified xsi:type="dcterms:W3CDTF">2024-11-13T15:23:25Z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0x010100740B55C163EB90458BDE35D4726831D6</vt:lpwstr>
  </property>
  <property fmtid="{D5CDD505-2E9C-101B-9397-08002B2CF9AE}" pid="3" name="MediaServiceImageTags">
    <vt:lpwstr/>
  </property>
</Properties>
</file>