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sldIdLst>
    <p:sldId id="489" r:id="rId5"/>
    <p:sldId id="360" r:id="rId6"/>
    <p:sldId id="490" r:id="rId7"/>
    <p:sldId id="491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rdahl Anna" initials="NA" lastIdx="1" clrIdx="0">
    <p:extLst>
      <p:ext uri="{19B8F6BF-5375-455C-9EA6-DF929625EA0E}">
        <p15:presenceInfo xmlns:p15="http://schemas.microsoft.com/office/powerpoint/2012/main" userId="S-1-5-21-466509168-1772936955-2901788264-48551" providerId="AD"/>
      </p:ext>
    </p:extLst>
  </p:cmAuthor>
  <p:cmAuthor id="2" name="Grundel Lauritzen Alexandra" initials="GLA" lastIdx="4" clrIdx="1">
    <p:extLst>
      <p:ext uri="{19B8F6BF-5375-455C-9EA6-DF929625EA0E}">
        <p15:presenceInfo xmlns:p15="http://schemas.microsoft.com/office/powerpoint/2012/main" userId="S-1-5-21-466509168-1772936955-2901788264-15327" providerId="AD"/>
      </p:ext>
    </p:extLst>
  </p:cmAuthor>
  <p:cmAuthor id="3" name="Nilsson Kristina" initials="NK" lastIdx="4" clrIdx="2">
    <p:extLst>
      <p:ext uri="{19B8F6BF-5375-455C-9EA6-DF929625EA0E}">
        <p15:presenceInfo xmlns:p15="http://schemas.microsoft.com/office/powerpoint/2012/main" userId="S-1-5-21-466509168-1772936955-2901788264-492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582" autoAdjust="0"/>
  </p:normalViewPr>
  <p:slideViewPr>
    <p:cSldViewPr snapToGrid="0">
      <p:cViewPr varScale="1">
        <p:scale>
          <a:sx n="58" d="100"/>
          <a:sy n="58" d="100"/>
        </p:scale>
        <p:origin x="9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B4FFB0-9B57-4FB8-9C6D-BE877D2E95C7}" type="datetimeFigureOut">
              <a:rPr lang="sv-SE" smtClean="0"/>
              <a:t>2026-07-03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7B60E-3FDD-41F7-A124-02894DD10B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493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/>
              <a:t>Gruppövning - Riskbedömning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Syfte: </a:t>
            </a:r>
            <a:r>
              <a:rPr lang="sv-SE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tillämpa delarna i att genomföra riskbedömning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Format: </a:t>
            </a:r>
            <a:r>
              <a:rPr lang="sv-SE" sz="12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i grupper om 4-6 personer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Tidsåtgång</a:t>
            </a:r>
            <a:r>
              <a:rPr lang="sv-SE" sz="1200" b="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: 6</a:t>
            </a:r>
            <a:r>
              <a:rPr lang="sv-SE" sz="12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0 minuter</a:t>
            </a:r>
          </a:p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BCA38-E219-45C2-8992-9152482A77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172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Utgå från tidigare grupparbete och fortsätt med delarna för riskbedömningen. </a:t>
            </a:r>
          </a:p>
          <a:p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BCA38-E219-45C2-8992-9152482A77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413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Mall 1 är för att dokumentera riskbedömning </a:t>
            </a: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Notera att det ska vara EN risk per rad.</a:t>
            </a:r>
          </a:p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BCA38-E219-45C2-8992-9152482A77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961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Mall 2 kan användas för att dokumentera information som bör finnas med i en åtgärdsplan</a:t>
            </a:r>
          </a:p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BCA38-E219-45C2-8992-9152482A77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3188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 9">
            <a:extLst>
              <a:ext uri="{FF2B5EF4-FFF2-40B4-BE49-F238E27FC236}">
                <a16:creationId xmlns:a16="http://schemas.microsoft.com/office/drawing/2014/main" id="{5ADF8B40-A042-13D6-BE86-3FFC67629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3" name="Frihandsfigur 7">
              <a:extLst>
                <a:ext uri="{FF2B5EF4-FFF2-40B4-BE49-F238E27FC236}">
                  <a16:creationId xmlns:a16="http://schemas.microsoft.com/office/drawing/2014/main" id="{712C975F-A0C1-763B-2A36-614D8FD23DBE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8">
              <a:extLst>
                <a:ext uri="{FF2B5EF4-FFF2-40B4-BE49-F238E27FC236}">
                  <a16:creationId xmlns:a16="http://schemas.microsoft.com/office/drawing/2014/main" id="{54976291-150F-DAD1-440F-BED5D275218D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7">
              <a:extLst>
                <a:ext uri="{FF2B5EF4-FFF2-40B4-BE49-F238E27FC236}">
                  <a16:creationId xmlns:a16="http://schemas.microsoft.com/office/drawing/2014/main" id="{4EABF5EA-D2BA-B292-9E72-DBF0F0790F25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pic>
        <p:nvPicPr>
          <p:cNvPr id="11" name="Bildobjekt 7" descr="Logotyp Myndigheten för civilt försvar">
            <a:extLst>
              <a:ext uri="{FF2B5EF4-FFF2-40B4-BE49-F238E27FC236}">
                <a16:creationId xmlns:a16="http://schemas.microsoft.com/office/drawing/2014/main" id="{729ADCA1-CB36-9E5B-7763-B612A7D40F9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93172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9" y="5806222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2449" y="6049291"/>
            <a:ext cx="2581397" cy="171536"/>
          </a:xfrm>
        </p:spPr>
        <p:txBody>
          <a:bodyPr/>
          <a:lstStyle>
            <a:lvl1pPr algn="l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94373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gress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 3">
            <a:extLst>
              <a:ext uri="{FF2B5EF4-FFF2-40B4-BE49-F238E27FC236}">
                <a16:creationId xmlns:a16="http://schemas.microsoft.com/office/drawing/2014/main" id="{70C9EF7F-4E9D-01CB-0A3B-7EC4BAA1E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V="1">
            <a:off x="-1" y="0"/>
            <a:ext cx="12192001" cy="6859786"/>
            <a:chOff x="-1" y="0"/>
            <a:chExt cx="12192001" cy="6859786"/>
          </a:xfrm>
        </p:grpSpPr>
        <p:sp>
          <p:nvSpPr>
            <p:cNvPr id="5" name="Frihandsfigur 7">
              <a:extLst>
                <a:ext uri="{FF2B5EF4-FFF2-40B4-BE49-F238E27FC236}">
                  <a16:creationId xmlns:a16="http://schemas.microsoft.com/office/drawing/2014/main" id="{751230EC-D4EE-7634-5952-23B3C6903803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6" name="Frihandsfigur 8">
              <a:extLst>
                <a:ext uri="{FF2B5EF4-FFF2-40B4-BE49-F238E27FC236}">
                  <a16:creationId xmlns:a16="http://schemas.microsoft.com/office/drawing/2014/main" id="{8BF2D478-504C-7203-3B9B-71C3AAF9D9B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0" name="Frihandsfigur 29">
              <a:extLst>
                <a:ext uri="{FF2B5EF4-FFF2-40B4-BE49-F238E27FC236}">
                  <a16:creationId xmlns:a16="http://schemas.microsoft.com/office/drawing/2014/main" id="{33D85435-D413-2D00-519D-604805AA7A58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5967566-D4E8-35A6-964F-0C46C8EDA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BF3430F1-2CC2-CB28-0926-B5210A462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600AD73-0E36-F193-DCC0-921D5E5F7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165313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gress beige">
    <p:bg>
      <p:bgPr>
        <a:solidFill>
          <a:srgbClr val="F8EF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>
            <a:extLst>
              <a:ext uri="{FF2B5EF4-FFF2-40B4-BE49-F238E27FC236}">
                <a16:creationId xmlns:a16="http://schemas.microsoft.com/office/drawing/2014/main" id="{33B76DF6-218C-14CE-B5E6-5D948EB69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V="1">
            <a:off x="-2" y="0"/>
            <a:ext cx="12192002" cy="6858000"/>
            <a:chOff x="-2" y="0"/>
            <a:chExt cx="12192002" cy="6858000"/>
          </a:xfrm>
        </p:grpSpPr>
        <p:sp>
          <p:nvSpPr>
            <p:cNvPr id="13" name="Frihandsfigur 8">
              <a:extLst>
                <a:ext uri="{FF2B5EF4-FFF2-40B4-BE49-F238E27FC236}">
                  <a16:creationId xmlns:a16="http://schemas.microsoft.com/office/drawing/2014/main" id="{9D385243-B572-0054-4693-832A5A07D9E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9">
              <a:extLst>
                <a:ext uri="{FF2B5EF4-FFF2-40B4-BE49-F238E27FC236}">
                  <a16:creationId xmlns:a16="http://schemas.microsoft.com/office/drawing/2014/main" id="{6B3B333B-FD12-0540-7C46-7E3C209BED12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0">
              <a:extLst>
                <a:ext uri="{FF2B5EF4-FFF2-40B4-BE49-F238E27FC236}">
                  <a16:creationId xmlns:a16="http://schemas.microsoft.com/office/drawing/2014/main" id="{6C653514-2D89-D68D-F4E0-08AD9E51593D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5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3" name="Bildobjekt 7">
            <a:extLst>
              <a:ext uri="{FF2B5EF4-FFF2-40B4-BE49-F238E27FC236}">
                <a16:creationId xmlns:a16="http://schemas.microsoft.com/office/drawing/2014/main" id="{4128BDF4-620E-CC3E-819A-C2159EA6F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E6BECCA-6200-31CD-7D21-98E8E4760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5C18AFE-567E-81A6-80A0-61F39F09A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E4E1945-CF06-000D-C245-F4D4CB34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6796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13">
            <a:extLst>
              <a:ext uri="{FF2B5EF4-FFF2-40B4-BE49-F238E27FC236}">
                <a16:creationId xmlns:a16="http://schemas.microsoft.com/office/drawing/2014/main" id="{46AB4229-6FEF-264A-5F66-A12E0991D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BFA89A-2A0C-68F9-4BD8-FE54E245C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3201" y="1641231"/>
            <a:ext cx="4542258" cy="422616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E3BC10B-6DBF-5CC2-2C75-E1A4D8B92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946" y="1641230"/>
            <a:ext cx="4543200" cy="422616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E5BF03A-795D-8FBE-5111-85459A087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F18C69-D70F-EDF3-8EB8-82DC83CCC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D4387AE-E4CD-7F19-0698-62400B05D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313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DD354708-470A-BCA2-C582-062F2F65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5AEE2E4-E0CB-8FB7-C05B-1617E7FBE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1" y="1641230"/>
            <a:ext cx="4542258" cy="615532"/>
          </a:xfrm>
        </p:spPr>
        <p:txBody>
          <a:bodyPr lIns="0" rIns="0" bIns="0"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AF71B8F-35F9-EE72-B38B-49B584EF3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93201" y="2375632"/>
            <a:ext cx="4542258" cy="3458398"/>
          </a:xfrm>
        </p:spPr>
        <p:txBody>
          <a:bodyPr lIns="0" rIns="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4854401-1DC8-4894-53D6-48EDF4B1BA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5888" y="1641232"/>
            <a:ext cx="4542258" cy="61553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D5C32DE-332E-08A6-8FE6-8A971EE166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5888" y="2375632"/>
            <a:ext cx="4542258" cy="345551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9A1D26B9-A9C3-27B1-BC5A-1B829CE3E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0CECA7-2596-B5B5-1314-C881F3677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F16ECCE8-0EC0-DC5D-5F6C-B3458D47E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9986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CC9151-9ACB-3005-DD31-28C60558C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B1DA9291-C237-13F2-C433-166DA741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61050746-B6E2-6FA2-038E-03335356E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24ACC02-D9B1-B91A-CB25-10EE836B9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9051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9F2BF20-7946-FACE-C10F-16F86CB29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52621C7-4F25-D156-E911-628A78F65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A054EB4-FB18-0ADA-0BFB-CC73D9FE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027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med foto/illustration">
    <p:bg>
      <p:bgPr>
        <a:solidFill>
          <a:srgbClr val="FA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>
            <a:extLst>
              <a:ext uri="{FF2B5EF4-FFF2-40B4-BE49-F238E27FC236}">
                <a16:creationId xmlns:a16="http://schemas.microsoft.com/office/drawing/2014/main" id="{36B5C13E-3B2D-3292-6115-32BDD377C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65884"/>
            <a:chOff x="-2" y="0"/>
            <a:chExt cx="12192002" cy="6865884"/>
          </a:xfrm>
        </p:grpSpPr>
        <p:sp>
          <p:nvSpPr>
            <p:cNvPr id="8" name="Frihandsfigur 8">
              <a:extLst>
                <a:ext uri="{FF2B5EF4-FFF2-40B4-BE49-F238E27FC236}">
                  <a16:creationId xmlns:a16="http://schemas.microsoft.com/office/drawing/2014/main" id="{ADF60E9D-72D2-B3F4-A791-2AADD3465199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49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7F2E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ACF66A86-5703-1B4B-A6F6-00D0BFB2A5F7}"/>
                </a:ext>
              </a:extLst>
            </p:cNvPr>
            <p:cNvSpPr/>
            <p:nvPr/>
          </p:nvSpPr>
          <p:spPr>
            <a:xfrm rot="5400000">
              <a:off x="-560032" y="560031"/>
              <a:ext cx="6865884" cy="5745821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  <a:gd name="connsiteX0" fmla="*/ 0 w 7261670"/>
                <a:gd name="connsiteY0" fmla="*/ 0 h 1695500"/>
                <a:gd name="connsiteX1" fmla="*/ 6084779 w 7261670"/>
                <a:gd name="connsiteY1" fmla="*/ 1418697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4" fmla="*/ 0 w 7261670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70017" h="1695500">
                  <a:moveTo>
                    <a:pt x="0" y="0"/>
                  </a:moveTo>
                  <a:lnTo>
                    <a:pt x="7270017" y="492919"/>
                  </a:lnTo>
                  <a:cubicBezTo>
                    <a:pt x="7267235" y="893779"/>
                    <a:pt x="7264452" y="1294640"/>
                    <a:pt x="7261670" y="1695500"/>
                  </a:cubicBez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9F2EE"/>
                </a:gs>
                <a:gs pos="0">
                  <a:schemeClr val="bg2"/>
                </a:gs>
                <a:gs pos="75000">
                  <a:schemeClr val="accent6"/>
                </a:gs>
                <a:gs pos="25000">
                  <a:schemeClr val="bg2"/>
                </a:gs>
                <a:gs pos="99000">
                  <a:schemeClr val="accent6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0">
              <a:extLst>
                <a:ext uri="{FF2B5EF4-FFF2-40B4-BE49-F238E27FC236}">
                  <a16:creationId xmlns:a16="http://schemas.microsoft.com/office/drawing/2014/main" id="{4B333006-CC6F-FD1D-0A1A-88C61E9EC527}"/>
                </a:ext>
              </a:extLst>
            </p:cNvPr>
            <p:cNvSpPr/>
            <p:nvPr/>
          </p:nvSpPr>
          <p:spPr>
            <a:xfrm rot="5400000" flipV="1">
              <a:off x="10115549" y="628651"/>
              <a:ext cx="2705102" cy="1447801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F8F5F3"/>
                </a:gs>
                <a:gs pos="45000">
                  <a:srgbClr val="F8F5F3"/>
                </a:gs>
                <a:gs pos="100000">
                  <a:srgbClr val="F8F5F3"/>
                </a:gs>
                <a:gs pos="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FF7C4F9-DBA7-35EC-BB58-25655C89C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-1"/>
            <a:ext cx="5745821" cy="6857999"/>
          </a:xfrm>
          <a:custGeom>
            <a:avLst/>
            <a:gdLst>
              <a:gd name="connsiteX0" fmla="*/ 0 w 5745821"/>
              <a:gd name="connsiteY0" fmla="*/ 0 h 6857999"/>
              <a:gd name="connsiteX1" fmla="*/ 5745821 w 5745821"/>
              <a:gd name="connsiteY1" fmla="*/ 0 h 6857999"/>
              <a:gd name="connsiteX2" fmla="*/ 4068368 w 5745821"/>
              <a:gd name="connsiteY2" fmla="*/ 6857999 h 6857999"/>
              <a:gd name="connsiteX3" fmla="*/ 0 w 574582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5821" h="6857999">
                <a:moveTo>
                  <a:pt x="0" y="0"/>
                </a:moveTo>
                <a:lnTo>
                  <a:pt x="5745821" y="0"/>
                </a:lnTo>
                <a:lnTo>
                  <a:pt x="4068368" y="6857999"/>
                </a:lnTo>
                <a:lnTo>
                  <a:pt x="0" y="6857999"/>
                </a:lnTo>
                <a:close/>
              </a:path>
            </a:pathLst>
          </a:custGeom>
          <a:noFill/>
        </p:spPr>
        <p:txBody>
          <a:bodyPr wrap="square" tIns="288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FD59613-B1D0-87BD-32BE-3F7AF0B78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888" y="638890"/>
            <a:ext cx="4675382" cy="87833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FD2CCCB-B201-D40A-5847-4AF2DA7F5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4946" y="1641230"/>
            <a:ext cx="4676324" cy="4235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FC90D35C-57D5-DC70-7668-E7F57526E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436" y="7049830"/>
            <a:ext cx="66234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FF42BFF2-15BA-6F8D-4D54-0509DEE11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E7A2BB7D-1365-DA43-5E77-FC973AF0B4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text 10">
            <a:extLst>
              <a:ext uri="{FF2B5EF4-FFF2-40B4-BE49-F238E27FC236}">
                <a16:creationId xmlns:a16="http://schemas.microsoft.com/office/drawing/2014/main" id="{25DDC989-5A27-A500-22AB-B36B25A8BB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46764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275">
          <p15:clr>
            <a:srgbClr val="FBAE40"/>
          </p15:clr>
        </p15:guide>
        <p15:guide id="3" pos="3840">
          <p15:clr>
            <a:srgbClr val="FBAE40"/>
          </p15:clr>
        </p15:guide>
        <p15:guide id="4" pos="395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 8">
            <a:extLst>
              <a:ext uri="{FF2B5EF4-FFF2-40B4-BE49-F238E27FC236}">
                <a16:creationId xmlns:a16="http://schemas.microsoft.com/office/drawing/2014/main" id="{C91BC11A-66AD-B61C-2BCB-BF2423972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5" name="Frihandsfigur 7">
              <a:extLst>
                <a:ext uri="{FF2B5EF4-FFF2-40B4-BE49-F238E27FC236}">
                  <a16:creationId xmlns:a16="http://schemas.microsoft.com/office/drawing/2014/main" id="{DA07D8E4-2EDE-D80D-045E-2D047E4945C5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6" name="Frihandsfigur 8">
              <a:extLst>
                <a:ext uri="{FF2B5EF4-FFF2-40B4-BE49-F238E27FC236}">
                  <a16:creationId xmlns:a16="http://schemas.microsoft.com/office/drawing/2014/main" id="{9D71F39A-2482-7E95-C363-5FB780D77278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7" name="Frihandsfigur 20">
              <a:extLst>
                <a:ext uri="{FF2B5EF4-FFF2-40B4-BE49-F238E27FC236}">
                  <a16:creationId xmlns:a16="http://schemas.microsoft.com/office/drawing/2014/main" id="{C9D7E12B-8AD3-0967-567F-ACE3474BDE8E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pic>
        <p:nvPicPr>
          <p:cNvPr id="12" name="Bildobjekt 7">
            <a:extLst>
              <a:ext uri="{FF2B5EF4-FFF2-40B4-BE49-F238E27FC236}">
                <a16:creationId xmlns:a16="http://schemas.microsoft.com/office/drawing/2014/main" id="{8BAC032B-98F5-47C0-97A9-5BC140C35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66526" y="2915770"/>
            <a:ext cx="2058947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35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ihandsfigur 4">
            <a:extLst>
              <a:ext uri="{FF2B5EF4-FFF2-40B4-BE49-F238E27FC236}">
                <a16:creationId xmlns:a16="http://schemas.microsoft.com/office/drawing/2014/main" id="{F417858B-F745-085E-94A6-13AFEBBF2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46964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100000">
                <a:srgbClr val="061727"/>
              </a:gs>
              <a:gs pos="25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6" name="Frihandsfigur 5">
            <a:extLst>
              <a:ext uri="{FF2B5EF4-FFF2-40B4-BE49-F238E27FC236}">
                <a16:creationId xmlns:a16="http://schemas.microsoft.com/office/drawing/2014/main" id="{9AA5F089-D770-EC62-13B4-03BDB4E23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162500"/>
            <a:ext cx="7261670" cy="1695500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100000">
                <a:srgbClr val="0B233E"/>
              </a:gs>
              <a:gs pos="50000">
                <a:srgbClr val="091E35"/>
              </a:gs>
              <a:gs pos="0">
                <a:srgbClr val="061727"/>
              </a:gs>
            </a:gsLst>
            <a:lin ang="540000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7" name="Frihandsfigur 6">
            <a:extLst>
              <a:ext uri="{FF2B5EF4-FFF2-40B4-BE49-F238E27FC236}">
                <a16:creationId xmlns:a16="http://schemas.microsoft.com/office/drawing/2014/main" id="{FBDA1129-0ED1-D31D-8AAA-0BD9AB711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V="1">
            <a:off x="8205490" y="1267028"/>
            <a:ext cx="5253538" cy="2719482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50000">
                <a:srgbClr val="0A1F37"/>
              </a:gs>
              <a:gs pos="100000">
                <a:srgbClr val="0B233E"/>
              </a:gs>
              <a:gs pos="0">
                <a:srgbClr val="061727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BD0BB8F-A542-1646-7F59-FB63B47DC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66527" y="2915770"/>
            <a:ext cx="2058947" cy="720000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305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animClr clrSpc="rgb" dir="cw">
                                      <p:cBhvr>
                                        <p:cTn id="11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set>
                                      <p:cBhvr>
                                        <p:cTn id="12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örkgrå,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960810-8C01-47CE-B39D-C931C2B8EC4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73388" y="1108423"/>
            <a:ext cx="8580582" cy="9663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B2EE45-8107-4DF6-B7D2-B3F80F43CEF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773388" y="2265119"/>
            <a:ext cx="8580582" cy="36015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Rektangel 3" descr="TagShapePrint">
            <a:extLst>
              <a:ext uri="{FF2B5EF4-FFF2-40B4-BE49-F238E27FC236}">
                <a16:creationId xmlns:a16="http://schemas.microsoft.com/office/drawing/2014/main" id="{32D0FF3B-541A-4046-ADC9-AA4ECAEB50A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79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9C5581-399A-A049-5BB0-204A5A0F9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89"/>
            <a:ext cx="9424947" cy="87833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6CBC88-D1CD-D18D-4170-CF854F8A0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200" y="1641231"/>
            <a:ext cx="9424947" cy="422616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FDF9CA7-2C84-D13E-EE10-931F4A3E6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9676AD5-066A-FFD4-4779-B435141CA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9C4AE58-43BF-223C-4552-D8665A58B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1916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namn och enhet/avdelnin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 14">
            <a:extLst>
              <a:ext uri="{FF2B5EF4-FFF2-40B4-BE49-F238E27FC236}">
                <a16:creationId xmlns:a16="http://schemas.microsoft.com/office/drawing/2014/main" id="{77363B1A-B409-D2AA-BE58-3B2BA49EA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6" name="Frihandsfigur 7">
              <a:extLst>
                <a:ext uri="{FF2B5EF4-FFF2-40B4-BE49-F238E27FC236}">
                  <a16:creationId xmlns:a16="http://schemas.microsoft.com/office/drawing/2014/main" id="{D33A95DF-C114-1CF3-3059-F6CFB137D865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7" name="Frihandsfigur 8">
              <a:extLst>
                <a:ext uri="{FF2B5EF4-FFF2-40B4-BE49-F238E27FC236}">
                  <a16:creationId xmlns:a16="http://schemas.microsoft.com/office/drawing/2014/main" id="{D659175C-4826-7317-D277-454FA87D7280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8" name="Frihandsfigur 17">
              <a:extLst>
                <a:ext uri="{FF2B5EF4-FFF2-40B4-BE49-F238E27FC236}">
                  <a16:creationId xmlns:a16="http://schemas.microsoft.com/office/drawing/2014/main" id="{B6C876EA-E570-03B3-7093-89FADF8D72F9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1406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ihandsfigur 7">
            <a:extLst>
              <a:ext uri="{FF2B5EF4-FFF2-40B4-BE49-F238E27FC236}">
                <a16:creationId xmlns:a16="http://schemas.microsoft.com/office/drawing/2014/main" id="{78A26EA8-A16F-08CC-32E4-910BD1321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100000">
                <a:srgbClr val="061727"/>
              </a:gs>
              <a:gs pos="25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1" name="Frihandsfigur 9">
            <a:extLst>
              <a:ext uri="{FF2B5EF4-FFF2-40B4-BE49-F238E27FC236}">
                <a16:creationId xmlns:a16="http://schemas.microsoft.com/office/drawing/2014/main" id="{25549E3B-60D0-E3F8-93F4-AF97517C3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162500"/>
            <a:ext cx="7261670" cy="1695500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100000">
                <a:srgbClr val="0B233E"/>
              </a:gs>
              <a:gs pos="50000">
                <a:srgbClr val="091E35"/>
              </a:gs>
              <a:gs pos="0">
                <a:srgbClr val="061727"/>
              </a:gs>
            </a:gsLst>
            <a:lin ang="540000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4" name="Frihandsfigur 10">
            <a:extLst>
              <a:ext uri="{FF2B5EF4-FFF2-40B4-BE49-F238E27FC236}">
                <a16:creationId xmlns:a16="http://schemas.microsoft.com/office/drawing/2014/main" id="{51B31F59-AEE3-1C37-94E1-296A6EAC1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V="1">
            <a:off x="8205490" y="1267028"/>
            <a:ext cx="5253538" cy="2719482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50000">
                <a:srgbClr val="0A1F37"/>
              </a:gs>
              <a:gs pos="100000">
                <a:srgbClr val="0B233E"/>
              </a:gs>
              <a:gs pos="0">
                <a:srgbClr val="061727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3633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animClr clrSpc="rgb" dir="cw">
                                      <p:cBhvr>
                                        <p:cTn id="11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set>
                                      <p:cBhvr>
                                        <p:cTn id="12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f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andsfigur 7">
            <a:extLst>
              <a:ext uri="{FF2B5EF4-FFF2-40B4-BE49-F238E27FC236}">
                <a16:creationId xmlns:a16="http://schemas.microsoft.com/office/drawing/2014/main" id="{61472155-B46D-BB01-DD29-FD19AB579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12192001" cy="6859786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98000">
                <a:srgbClr val="061727"/>
              </a:gs>
              <a:gs pos="24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28" name="Bildobjekt 7">
            <a:extLst>
              <a:ext uri="{FF2B5EF4-FFF2-40B4-BE49-F238E27FC236}">
                <a16:creationId xmlns:a16="http://schemas.microsoft.com/office/drawing/2014/main" id="{D9DE757D-E17A-8126-E5A7-D5AF935BF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30" name="Platshållare för bild 29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469B23A3-6CDE-D6ED-CA43-6988C9614E6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86402" y="-1"/>
            <a:ext cx="6705599" cy="6861600"/>
          </a:xfrm>
          <a:custGeom>
            <a:avLst/>
            <a:gdLst>
              <a:gd name="connsiteX0" fmla="*/ 1969134 w 6705599"/>
              <a:gd name="connsiteY0" fmla="*/ 0 h 6857997"/>
              <a:gd name="connsiteX1" fmla="*/ 5436301 w 6705599"/>
              <a:gd name="connsiteY1" fmla="*/ 0 h 6857997"/>
              <a:gd name="connsiteX2" fmla="*/ 6705599 w 6705599"/>
              <a:gd name="connsiteY2" fmla="*/ 3040090 h 6857997"/>
              <a:gd name="connsiteX3" fmla="*/ 6705599 w 6705599"/>
              <a:gd name="connsiteY3" fmla="*/ 6857997 h 6857997"/>
              <a:gd name="connsiteX4" fmla="*/ 0 w 6705599"/>
              <a:gd name="connsiteY4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5599" h="6857997">
                <a:moveTo>
                  <a:pt x="1969134" y="0"/>
                </a:moveTo>
                <a:lnTo>
                  <a:pt x="5436301" y="0"/>
                </a:lnTo>
                <a:lnTo>
                  <a:pt x="6705599" y="3040090"/>
                </a:lnTo>
                <a:lnTo>
                  <a:pt x="6705599" y="6857997"/>
                </a:lnTo>
                <a:lnTo>
                  <a:pt x="0" y="6857997"/>
                </a:lnTo>
                <a:close/>
              </a:path>
            </a:pathLst>
          </a:custGeom>
          <a:noFill/>
        </p:spPr>
        <p:txBody>
          <a:bodyPr wrap="square" tIns="2412000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1" y="2502568"/>
            <a:ext cx="5777648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450" y="3740150"/>
            <a:ext cx="5470215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BCDA3AAC-82A5-5E5A-D030-03628BF84A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50EC2E7D-9616-2304-9D9A-41CE7A725B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E69CC9DC-3F0D-42E3-1DAA-028BA2E9F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38456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>
            <a:extLst>
              <a:ext uri="{FF2B5EF4-FFF2-40B4-BE49-F238E27FC236}">
                <a16:creationId xmlns:a16="http://schemas.microsoft.com/office/drawing/2014/main" id="{3EF16BEA-0666-D5B7-4F94-A86D0966E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3" name="Frihandsfigur 7">
              <a:extLst>
                <a:ext uri="{FF2B5EF4-FFF2-40B4-BE49-F238E27FC236}">
                  <a16:creationId xmlns:a16="http://schemas.microsoft.com/office/drawing/2014/main" id="{84EF5997-3EBA-BF8F-7B1C-028B97F684A0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8">
              <a:extLst>
                <a:ext uri="{FF2B5EF4-FFF2-40B4-BE49-F238E27FC236}">
                  <a16:creationId xmlns:a16="http://schemas.microsoft.com/office/drawing/2014/main" id="{409209F4-737D-6975-C75A-4618AD83A4C3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6">
              <a:extLst>
                <a:ext uri="{FF2B5EF4-FFF2-40B4-BE49-F238E27FC236}">
                  <a16:creationId xmlns:a16="http://schemas.microsoft.com/office/drawing/2014/main" id="{B8435FA0-90E2-0107-AB53-B9BBA2D8AA47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711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beige">
    <p:bg>
      <p:bgPr>
        <a:solidFill>
          <a:srgbClr val="F8EF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>
            <a:extLst>
              <a:ext uri="{FF2B5EF4-FFF2-40B4-BE49-F238E27FC236}">
                <a16:creationId xmlns:a16="http://schemas.microsoft.com/office/drawing/2014/main" id="{5756293A-C27F-4F34-AF0A-B2D66CCC1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V="1">
            <a:off x="-2" y="0"/>
            <a:ext cx="12192002" cy="6858000"/>
            <a:chOff x="-2" y="0"/>
            <a:chExt cx="12192002" cy="6858000"/>
          </a:xfrm>
        </p:grpSpPr>
        <p:sp>
          <p:nvSpPr>
            <p:cNvPr id="8" name="Frihandsfigur 8">
              <a:extLst>
                <a:ext uri="{FF2B5EF4-FFF2-40B4-BE49-F238E27FC236}">
                  <a16:creationId xmlns:a16="http://schemas.microsoft.com/office/drawing/2014/main" id="{6FCC2738-5B39-9C43-A076-6E36C591D9CF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1" name="Frihandsfigur 9">
              <a:extLst>
                <a:ext uri="{FF2B5EF4-FFF2-40B4-BE49-F238E27FC236}">
                  <a16:creationId xmlns:a16="http://schemas.microsoft.com/office/drawing/2014/main" id="{BA961FBC-5DCD-BA15-A629-44AA6433940B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ihandsfigur 10">
              <a:extLst>
                <a:ext uri="{FF2B5EF4-FFF2-40B4-BE49-F238E27FC236}">
                  <a16:creationId xmlns:a16="http://schemas.microsoft.com/office/drawing/2014/main" id="{1798F231-7C5C-4CEF-5DE8-410E2AE7B61F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5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29D0196E-3684-23EF-315E-A111EC2C1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7208233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ljus text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595545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mörk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rgbClr val="061727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8162970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 16">
            <a:extLst>
              <a:ext uri="{FF2B5EF4-FFF2-40B4-BE49-F238E27FC236}">
                <a16:creationId xmlns:a16="http://schemas.microsoft.com/office/drawing/2014/main" id="{5170DA73-D8EE-27E1-4C2D-ABFAAF2D4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8" name="Frihandsfigur 8">
              <a:extLst>
                <a:ext uri="{FF2B5EF4-FFF2-40B4-BE49-F238E27FC236}">
                  <a16:creationId xmlns:a16="http://schemas.microsoft.com/office/drawing/2014/main" id="{E9A5E958-3264-4CAA-F264-7ADD4F566A4A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9" name="Frihandsfigur 9">
              <a:extLst>
                <a:ext uri="{FF2B5EF4-FFF2-40B4-BE49-F238E27FC236}">
                  <a16:creationId xmlns:a16="http://schemas.microsoft.com/office/drawing/2014/main" id="{7A2E9FF0-FBA7-AB3F-499A-F534DA4B176B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0" name="Frihandsfigur 10">
              <a:extLst>
                <a:ext uri="{FF2B5EF4-FFF2-40B4-BE49-F238E27FC236}">
                  <a16:creationId xmlns:a16="http://schemas.microsoft.com/office/drawing/2014/main" id="{72CC7A6A-64AA-068C-318F-39B2788E5657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790873D-BA16-7955-9609-7C0029CFA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90"/>
            <a:ext cx="9424947" cy="87833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D06647-3965-6E2B-F10F-8F9E58728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0" y="1641231"/>
            <a:ext cx="9424947" cy="42261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112930D-F68A-962B-6907-EB9C7053A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194" y="6249988"/>
            <a:ext cx="299590" cy="19803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FEB486-39E5-9EA0-BD1C-FD53B02D2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93200" y="6249519"/>
            <a:ext cx="621618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68FA4C-D520-7A8B-425F-5106EC66C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35928" y="6249520"/>
            <a:ext cx="6600924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F9530E3-8BBC-C76F-B54C-0E387E134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7" name="Rektangel 6" descr="TagShapePrint">
            <a:extLst>
              <a:ext uri="{FF2B5EF4-FFF2-40B4-BE49-F238E27FC236}">
                <a16:creationId xmlns:a16="http://schemas.microsoft.com/office/drawing/2014/main" id="{7D1344C1-ABEE-5CE8-2BA8-5BD9D64B0CB0}"/>
              </a:ext>
            </a:extLst>
          </p:cNvPr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1455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61727"/>
          </a:solidFill>
          <a:latin typeface="+mj-lt"/>
          <a:ea typeface="+mj-ea"/>
          <a:cs typeface="+mj-cs"/>
        </a:defRPr>
      </a:lvl1pPr>
    </p:titleStyle>
    <p:bodyStyle>
      <a:lvl1pPr marL="331200" indent="-3312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9693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6681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668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2055B15C-F050-2D28-C822-BB78B7ADF7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038" y="2357966"/>
            <a:ext cx="5778500" cy="1116013"/>
          </a:xfrm>
        </p:spPr>
        <p:txBody>
          <a:bodyPr/>
          <a:lstStyle/>
          <a:p>
            <a:r>
              <a:rPr lang="sv-SE" dirty="0"/>
              <a:t>Gruppövning</a:t>
            </a:r>
          </a:p>
        </p:txBody>
      </p:sp>
      <p:sp>
        <p:nvSpPr>
          <p:cNvPr id="13" name="Underrubrik 12">
            <a:extLst>
              <a:ext uri="{FF2B5EF4-FFF2-40B4-BE49-F238E27FC236}">
                <a16:creationId xmlns:a16="http://schemas.microsoft.com/office/drawing/2014/main" id="{150B42F7-ED1B-77C6-746C-742FA61B2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450" y="3858683"/>
            <a:ext cx="5470525" cy="650875"/>
          </a:xfrm>
        </p:spPr>
        <p:txBody>
          <a:bodyPr/>
          <a:lstStyle/>
          <a:p>
            <a:r>
              <a:rPr lang="sv-SE" dirty="0"/>
              <a:t>Riskbedömning</a:t>
            </a:r>
          </a:p>
        </p:txBody>
      </p:sp>
      <p:cxnSp>
        <p:nvCxnSpPr>
          <p:cNvPr id="34" name="Rak koppling 33">
            <a:extLst>
              <a:ext uri="{FF2B5EF4-FFF2-40B4-BE49-F238E27FC236}">
                <a16:creationId xmlns:a16="http://schemas.microsoft.com/office/drawing/2014/main" id="{F00F6F46-0A81-385E-E4F4-3AB563F38FB1}"/>
              </a:ext>
            </a:extLst>
          </p:cNvPr>
          <p:cNvCxnSpPr>
            <a:cxnSpLocks/>
          </p:cNvCxnSpPr>
          <p:nvPr/>
        </p:nvCxnSpPr>
        <p:spPr>
          <a:xfrm>
            <a:off x="552450" y="3611425"/>
            <a:ext cx="3150870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latshållare för bild 23" descr="En bild som visar person, klädsel, inomhus, grupp&#10;&#10;AI-genererat innehåll kan vara felaktigt.">
            <a:extLst>
              <a:ext uri="{FF2B5EF4-FFF2-40B4-BE49-F238E27FC236}">
                <a16:creationId xmlns:a16="http://schemas.microsoft.com/office/drawing/2014/main" id="{0DD20AB1-8EEE-A68C-AB69-C3FB9E47F75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6402" y="-1"/>
            <a:ext cx="6705599" cy="6861600"/>
          </a:xfrm>
        </p:spPr>
      </p:pic>
    </p:spTree>
    <p:extLst>
      <p:ext uri="{BB962C8B-B14F-4D97-AF65-F5344CB8AC3E}">
        <p14:creationId xmlns:p14="http://schemas.microsoft.com/office/powerpoint/2010/main" val="201658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 17">
            <a:extLst>
              <a:ext uri="{FF2B5EF4-FFF2-40B4-BE49-F238E27FC236}">
                <a16:creationId xmlns:a16="http://schemas.microsoft.com/office/drawing/2014/main" id="{F4AFF7E7-3E4C-FBC7-4B8A-F9186C7BC263}"/>
              </a:ext>
            </a:extLst>
          </p:cNvPr>
          <p:cNvGrpSpPr/>
          <p:nvPr/>
        </p:nvGrpSpPr>
        <p:grpSpPr>
          <a:xfrm>
            <a:off x="1158526" y="2082893"/>
            <a:ext cx="3428638" cy="3414378"/>
            <a:chOff x="1433986" y="1944537"/>
            <a:chExt cx="3428638" cy="3414378"/>
          </a:xfrm>
        </p:grpSpPr>
        <p:grpSp>
          <p:nvGrpSpPr>
            <p:cNvPr id="3" name="Grupp 2">
              <a:extLst>
                <a:ext uri="{FF2B5EF4-FFF2-40B4-BE49-F238E27FC236}">
                  <a16:creationId xmlns:a16="http://schemas.microsoft.com/office/drawing/2014/main" id="{44B2206B-C758-6CF9-AFE0-94B3473C5AB4}"/>
                </a:ext>
              </a:extLst>
            </p:cNvPr>
            <p:cNvGrpSpPr/>
            <p:nvPr/>
          </p:nvGrpSpPr>
          <p:grpSpPr>
            <a:xfrm rot="21342722">
              <a:off x="1433986" y="1944537"/>
              <a:ext cx="3428638" cy="3414378"/>
              <a:chOff x="5767305" y="2119056"/>
              <a:chExt cx="1088247" cy="1083721"/>
            </a:xfrm>
          </p:grpSpPr>
          <p:sp>
            <p:nvSpPr>
              <p:cNvPr id="4" name="Rektangel 64">
                <a:extLst>
                  <a:ext uri="{FF2B5EF4-FFF2-40B4-BE49-F238E27FC236}">
                    <a16:creationId xmlns:a16="http://schemas.microsoft.com/office/drawing/2014/main" id="{FB38F401-5C11-4404-BC47-DD36F658246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75912">
                <a:off x="5836351" y="2158777"/>
                <a:ext cx="1019201" cy="1044000"/>
              </a:xfrm>
              <a:custGeom>
                <a:avLst/>
                <a:gdLst>
                  <a:gd name="connsiteX0" fmla="*/ 0 w 720000"/>
                  <a:gd name="connsiteY0" fmla="*/ 0 h 720000"/>
                  <a:gd name="connsiteX1" fmla="*/ 720000 w 720000"/>
                  <a:gd name="connsiteY1" fmla="*/ 0 h 720000"/>
                  <a:gd name="connsiteX2" fmla="*/ 720000 w 720000"/>
                  <a:gd name="connsiteY2" fmla="*/ 720000 h 720000"/>
                  <a:gd name="connsiteX3" fmla="*/ 0 w 720000"/>
                  <a:gd name="connsiteY3" fmla="*/ 720000 h 720000"/>
                  <a:gd name="connsiteX4" fmla="*/ 0 w 720000"/>
                  <a:gd name="connsiteY4" fmla="*/ 0 h 720000"/>
                  <a:gd name="connsiteX0" fmla="*/ 0 w 720000"/>
                  <a:gd name="connsiteY0" fmla="*/ 0 h 720000"/>
                  <a:gd name="connsiteX1" fmla="*/ 664301 w 720000"/>
                  <a:gd name="connsiteY1" fmla="*/ 0 h 720000"/>
                  <a:gd name="connsiteX2" fmla="*/ 720000 w 720000"/>
                  <a:gd name="connsiteY2" fmla="*/ 720000 h 720000"/>
                  <a:gd name="connsiteX3" fmla="*/ 0 w 720000"/>
                  <a:gd name="connsiteY3" fmla="*/ 720000 h 720000"/>
                  <a:gd name="connsiteX4" fmla="*/ 0 w 720000"/>
                  <a:gd name="connsiteY4" fmla="*/ 0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0000" h="720000">
                    <a:moveTo>
                      <a:pt x="0" y="0"/>
                    </a:moveTo>
                    <a:lnTo>
                      <a:pt x="664301" y="0"/>
                    </a:lnTo>
                    <a:lnTo>
                      <a:pt x="720000" y="720000"/>
                    </a:lnTo>
                    <a:lnTo>
                      <a:pt x="0" y="7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6" name="Rektangel 5">
                <a:extLst>
                  <a:ext uri="{FF2B5EF4-FFF2-40B4-BE49-F238E27FC236}">
                    <a16:creationId xmlns:a16="http://schemas.microsoft.com/office/drawing/2014/main" id="{978152F1-5340-7ED0-E022-F95E78263C9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401529">
                <a:off x="5767305" y="2119056"/>
                <a:ext cx="1019199" cy="104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468000" rIns="0"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Moment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Genomföra en riskbedömning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X minuter</a:t>
                </a:r>
              </a:p>
            </p:txBody>
          </p:sp>
        </p:grpSp>
        <p:cxnSp>
          <p:nvCxnSpPr>
            <p:cNvPr id="53" name="Rak koppling 52">
              <a:extLst>
                <a:ext uri="{FF2B5EF4-FFF2-40B4-BE49-F238E27FC236}">
                  <a16:creationId xmlns:a16="http://schemas.microsoft.com/office/drawing/2014/main" id="{CF006F03-A25F-09E5-E4B0-A800B8C28E59}"/>
                </a:ext>
              </a:extLst>
            </p:cNvPr>
            <p:cNvCxnSpPr>
              <a:cxnSpLocks/>
            </p:cNvCxnSpPr>
            <p:nvPr/>
          </p:nvCxnSpPr>
          <p:spPr>
            <a:xfrm>
              <a:off x="1959480" y="3435424"/>
              <a:ext cx="2148840" cy="106680"/>
            </a:xfrm>
            <a:prstGeom prst="line">
              <a:avLst/>
            </a:prstGeom>
            <a:ln w="63500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E549ECED-AA8F-6AA8-D920-1D98D95B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755" y="830926"/>
            <a:ext cx="9424988" cy="762000"/>
          </a:xfrm>
        </p:spPr>
        <p:txBody>
          <a:bodyPr/>
          <a:lstStyle/>
          <a:p>
            <a:r>
              <a:rPr lang="sv-SE" sz="4000" dirty="0"/>
              <a:t>Gruppövning</a:t>
            </a:r>
          </a:p>
        </p:txBody>
      </p:sp>
      <p:sp>
        <p:nvSpPr>
          <p:cNvPr id="25" name="Platshållare för text 24">
            <a:extLst>
              <a:ext uri="{FF2B5EF4-FFF2-40B4-BE49-F238E27FC236}">
                <a16:creationId xmlns:a16="http://schemas.microsoft.com/office/drawing/2014/main" id="{C015BE5F-EBE6-7D79-931F-C4837A8304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44602" y="1968606"/>
            <a:ext cx="4543425" cy="615950"/>
          </a:xfrm>
        </p:spPr>
        <p:txBody>
          <a:bodyPr/>
          <a:lstStyle/>
          <a:p>
            <a:r>
              <a:rPr lang="sv-SE" sz="2400" dirty="0"/>
              <a:t>Instruktion: </a:t>
            </a:r>
          </a:p>
        </p:txBody>
      </p:sp>
      <p:sp>
        <p:nvSpPr>
          <p:cNvPr id="26" name="Platshållare för innehåll 25">
            <a:extLst>
              <a:ext uri="{FF2B5EF4-FFF2-40B4-BE49-F238E27FC236}">
                <a16:creationId xmlns:a16="http://schemas.microsoft.com/office/drawing/2014/main" id="{55A3B013-1783-0A46-7BE1-3D8F6B91F6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44601" y="2702030"/>
            <a:ext cx="6114052" cy="2890325"/>
          </a:xfrm>
        </p:spPr>
        <p:txBody>
          <a:bodyPr/>
          <a:lstStyle/>
          <a:p>
            <a:pPr lvl="0"/>
            <a:r>
              <a:rPr lang="sv-SE" sz="1800" dirty="0"/>
              <a:t>Fokusera på en eller två resurser för att komma igenom alla frågor i mallen.</a:t>
            </a:r>
          </a:p>
          <a:p>
            <a:pPr lvl="0"/>
            <a:r>
              <a:rPr lang="sv-SE" sz="1800" dirty="0"/>
              <a:t>Ta en fråga i taget i den ordningen dom kommer.</a:t>
            </a:r>
          </a:p>
          <a:p>
            <a:pPr lvl="0"/>
            <a:r>
              <a:rPr lang="sv-SE" sz="1800" dirty="0"/>
              <a:t>När ni kommer till åtgärdsförslag, fundera över åtgärder som syftar till att:</a:t>
            </a:r>
          </a:p>
          <a:p>
            <a:pPr lvl="1"/>
            <a:r>
              <a:rPr lang="sv-SE" sz="1600" dirty="0"/>
              <a:t>minska sannolikheten för avbrott,</a:t>
            </a:r>
          </a:p>
          <a:p>
            <a:pPr lvl="1"/>
            <a:r>
              <a:rPr lang="sv-SE" sz="1600" dirty="0"/>
              <a:t>minska avbrottstiden och/eller</a:t>
            </a:r>
          </a:p>
          <a:p>
            <a:pPr lvl="1"/>
            <a:r>
              <a:rPr lang="sv-SE" sz="1600" dirty="0"/>
              <a:t>mildra konsekvenserna.</a:t>
            </a:r>
          </a:p>
          <a:p>
            <a:pPr lvl="0"/>
            <a:r>
              <a:rPr lang="sv-SE" sz="1800" dirty="0"/>
              <a:t>Hur kan ni motivera åtgärderna till beslutsfattare?</a:t>
            </a:r>
          </a:p>
          <a:p>
            <a:pPr lvl="0"/>
            <a:endParaRPr lang="sv-SE" sz="2000" dirty="0"/>
          </a:p>
        </p:txBody>
      </p:sp>
      <p:grpSp>
        <p:nvGrpSpPr>
          <p:cNvPr id="11" name="Grupp 10">
            <a:extLst>
              <a:ext uri="{FF2B5EF4-FFF2-40B4-BE49-F238E27FC236}">
                <a16:creationId xmlns:a16="http://schemas.microsoft.com/office/drawing/2014/main" id="{7C1C1448-BEA1-5A78-9FE9-FB26F3F2B7BB}"/>
              </a:ext>
            </a:extLst>
          </p:cNvPr>
          <p:cNvGrpSpPr/>
          <p:nvPr/>
        </p:nvGrpSpPr>
        <p:grpSpPr>
          <a:xfrm rot="21247650">
            <a:off x="6194097" y="-500807"/>
            <a:ext cx="4727809" cy="2160040"/>
            <a:chOff x="5767304" y="2119056"/>
            <a:chExt cx="1034001" cy="1081819"/>
          </a:xfrm>
        </p:grpSpPr>
        <p:sp>
          <p:nvSpPr>
            <p:cNvPr id="13" name="Rektangel 64">
              <a:extLst>
                <a:ext uri="{FF2B5EF4-FFF2-40B4-BE49-F238E27FC236}">
                  <a16:creationId xmlns:a16="http://schemas.microsoft.com/office/drawing/2014/main" id="{B893924A-BA2E-ABDC-0EBA-A59491435D9D}"/>
                </a:ext>
              </a:extLst>
            </p:cNvPr>
            <p:cNvSpPr>
              <a:spLocks noChangeAspect="1"/>
            </p:cNvSpPr>
            <p:nvPr/>
          </p:nvSpPr>
          <p:spPr>
            <a:xfrm rot="375912">
              <a:off x="5836397" y="2152089"/>
              <a:ext cx="964908" cy="1048786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686621"/>
                <a:gd name="connsiteY0" fmla="*/ 0 h 731388"/>
                <a:gd name="connsiteX1" fmla="*/ 664301 w 686621"/>
                <a:gd name="connsiteY1" fmla="*/ 0 h 731388"/>
                <a:gd name="connsiteX2" fmla="*/ 686621 w 686621"/>
                <a:gd name="connsiteY2" fmla="*/ 731388 h 731388"/>
                <a:gd name="connsiteX3" fmla="*/ 0 w 686621"/>
                <a:gd name="connsiteY3" fmla="*/ 720000 h 731388"/>
                <a:gd name="connsiteX4" fmla="*/ 0 w 686621"/>
                <a:gd name="connsiteY4" fmla="*/ 0 h 731388"/>
                <a:gd name="connsiteX0" fmla="*/ 0 w 681646"/>
                <a:gd name="connsiteY0" fmla="*/ 0 h 723300"/>
                <a:gd name="connsiteX1" fmla="*/ 664301 w 681646"/>
                <a:gd name="connsiteY1" fmla="*/ 0 h 723300"/>
                <a:gd name="connsiteX2" fmla="*/ 681646 w 681646"/>
                <a:gd name="connsiteY2" fmla="*/ 723300 h 723300"/>
                <a:gd name="connsiteX3" fmla="*/ 0 w 681646"/>
                <a:gd name="connsiteY3" fmla="*/ 720000 h 723300"/>
                <a:gd name="connsiteX4" fmla="*/ 0 w 681646"/>
                <a:gd name="connsiteY4" fmla="*/ 0 h 72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646" h="723300">
                  <a:moveTo>
                    <a:pt x="0" y="0"/>
                  </a:moveTo>
                  <a:lnTo>
                    <a:pt x="664301" y="0"/>
                  </a:lnTo>
                  <a:lnTo>
                    <a:pt x="681646" y="7233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5DA33347-6646-D6FE-A15C-70005ED7223D}"/>
                </a:ext>
              </a:extLst>
            </p:cNvPr>
            <p:cNvSpPr>
              <a:spLocks noChangeAspect="1"/>
            </p:cNvSpPr>
            <p:nvPr/>
          </p:nvSpPr>
          <p:spPr>
            <a:xfrm rot="401529">
              <a:off x="5767304" y="2119056"/>
              <a:ext cx="1019199" cy="104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tIns="360000" rIns="360000" bIns="360000" rtlCol="0" anchor="b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Utgå från tidigare grupparbete och fortsätt med riskbedömningen.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462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D6165B1C-16F5-1FC9-1B17-42031C7DF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992" y="621233"/>
            <a:ext cx="9424947" cy="452395"/>
          </a:xfrm>
        </p:spPr>
        <p:txBody>
          <a:bodyPr/>
          <a:lstStyle/>
          <a:p>
            <a:r>
              <a:rPr lang="sv-SE" sz="2400" dirty="0"/>
              <a:t>Riskbild</a:t>
            </a:r>
            <a:endParaRPr lang="sv-SE" sz="2400" b="0" dirty="0"/>
          </a:p>
        </p:txBody>
      </p:sp>
      <p:sp>
        <p:nvSpPr>
          <p:cNvPr id="46" name="Rubrik 5">
            <a:extLst>
              <a:ext uri="{FF2B5EF4-FFF2-40B4-BE49-F238E27FC236}">
                <a16:creationId xmlns:a16="http://schemas.microsoft.com/office/drawing/2014/main" id="{67D2DBCC-488B-3F82-8397-6633C385B845}"/>
              </a:ext>
            </a:extLst>
          </p:cNvPr>
          <p:cNvSpPr txBox="1">
            <a:spLocks/>
          </p:cNvSpPr>
          <p:nvPr/>
        </p:nvSpPr>
        <p:spPr>
          <a:xfrm>
            <a:off x="548992" y="419223"/>
            <a:ext cx="5399639" cy="339180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CC4E13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Riskbedömning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06172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– </a:t>
            </a:r>
            <a:r>
              <a:rPr kumimoji="0" lang="sv-SE" sz="1600" b="0" i="1" u="none" strike="noStrike" kern="1200" cap="none" spc="0" normalizeH="0" baseline="0" noProof="0" dirty="0">
                <a:ln>
                  <a:noFill/>
                </a:ln>
                <a:solidFill>
                  <a:srgbClr val="06172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Mall 1 </a:t>
            </a:r>
            <a:endParaRPr kumimoji="0" lang="sv-SE" sz="1800" b="0" i="1" u="none" strike="noStrike" kern="1200" cap="none" spc="0" normalizeH="0" baseline="0" noProof="0" dirty="0">
              <a:ln>
                <a:noFill/>
              </a:ln>
              <a:solidFill>
                <a:srgbClr val="061727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0F5DF71E-208D-5E0D-E6B8-B9013F76CF65}"/>
              </a:ext>
            </a:extLst>
          </p:cNvPr>
          <p:cNvGraphicFramePr>
            <a:graphicFrameLocks noGrp="1"/>
          </p:cNvGraphicFramePr>
          <p:nvPr/>
        </p:nvGraphicFramePr>
        <p:xfrm>
          <a:off x="548992" y="1259653"/>
          <a:ext cx="11094014" cy="4507257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205467">
                  <a:extLst>
                    <a:ext uri="{9D8B030D-6E8A-4147-A177-3AD203B41FA5}">
                      <a16:colId xmlns:a16="http://schemas.microsoft.com/office/drawing/2014/main" val="7504682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92799925"/>
                    </a:ext>
                  </a:extLst>
                </a:gridCol>
                <a:gridCol w="2141034">
                  <a:extLst>
                    <a:ext uri="{9D8B030D-6E8A-4147-A177-3AD203B41FA5}">
                      <a16:colId xmlns:a16="http://schemas.microsoft.com/office/drawing/2014/main" val="2655905663"/>
                    </a:ext>
                  </a:extLst>
                </a:gridCol>
                <a:gridCol w="1925444">
                  <a:extLst>
                    <a:ext uri="{9D8B030D-6E8A-4147-A177-3AD203B41FA5}">
                      <a16:colId xmlns:a16="http://schemas.microsoft.com/office/drawing/2014/main" val="2255549109"/>
                    </a:ext>
                  </a:extLst>
                </a:gridCol>
                <a:gridCol w="1025912">
                  <a:extLst>
                    <a:ext uri="{9D8B030D-6E8A-4147-A177-3AD203B41FA5}">
                      <a16:colId xmlns:a16="http://schemas.microsoft.com/office/drawing/2014/main" val="3528044377"/>
                    </a:ext>
                  </a:extLst>
                </a:gridCol>
                <a:gridCol w="1025912">
                  <a:extLst>
                    <a:ext uri="{9D8B030D-6E8A-4147-A177-3AD203B41FA5}">
                      <a16:colId xmlns:a16="http://schemas.microsoft.com/office/drawing/2014/main" val="2807989343"/>
                    </a:ext>
                  </a:extLst>
                </a:gridCol>
                <a:gridCol w="1636645">
                  <a:extLst>
                    <a:ext uri="{9D8B030D-6E8A-4147-A177-3AD203B41FA5}">
                      <a16:colId xmlns:a16="http://schemas.microsoft.com/office/drawing/2014/main" val="192060861"/>
                    </a:ext>
                  </a:extLst>
                </a:gridCol>
              </a:tblGrid>
              <a:tr h="1044224">
                <a:tc>
                  <a:txBody>
                    <a:bodyPr/>
                    <a:lstStyle/>
                    <a:p>
                      <a:pPr algn="l"/>
                      <a:r>
                        <a:rPr lang="sv-SE" sz="1100" b="1" kern="120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Resurs</a:t>
                      </a:r>
                    </a:p>
                  </a:txBody>
                  <a:tcPr marL="108000" marR="108000" marT="108000" marB="10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sz="1100" dirty="0">
                          <a:solidFill>
                            <a:schemeClr val="bg1"/>
                          </a:solidFill>
                          <a:latin typeface="+mj-lt"/>
                        </a:rPr>
                        <a:t>Vad kan inträffa? </a:t>
                      </a:r>
                      <a:br>
                        <a:rPr lang="sv-SE" sz="1100" dirty="0">
                          <a:solidFill>
                            <a:schemeClr val="bg1"/>
                          </a:solidFill>
                          <a:latin typeface="+mj-lt"/>
                        </a:rPr>
                      </a:br>
                      <a:r>
                        <a:rPr lang="sv-SE" sz="1100" b="0" i="1" dirty="0">
                          <a:solidFill>
                            <a:schemeClr val="bg1"/>
                          </a:solidFill>
                          <a:latin typeface="+mj-lt"/>
                        </a:rPr>
                        <a:t>Ange ett urval av riskhändelser</a:t>
                      </a:r>
                    </a:p>
                  </a:txBody>
                  <a:tcPr marL="108000" marR="108000" marT="108000" marB="108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1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Vad har vi för redundans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(ex. befintliga reservlösningar,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alternativa arbetssätt eller andra skyddsåtgärder)</a:t>
                      </a:r>
                      <a:r>
                        <a:rPr kumimoji="0" lang="sv-SE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marL="108000" marR="108000" marT="108000" marB="108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Vid inträffad riskhändelse – kan vi återställa den prioriterade aktiviteten/ resursen i tid?</a:t>
                      </a:r>
                    </a:p>
                  </a:txBody>
                  <a:tcPr marL="108000" marR="108000" marT="108000" marB="108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sz="1100" dirty="0">
                          <a:solidFill>
                            <a:schemeClr val="bg1"/>
                          </a:solidFill>
                          <a:latin typeface="+mj-lt"/>
                        </a:rPr>
                        <a:t>Bedöms </a:t>
                      </a:r>
                      <a:br>
                        <a:rPr lang="sv-SE" sz="1100" dirty="0">
                          <a:solidFill>
                            <a:schemeClr val="bg1"/>
                          </a:solidFill>
                          <a:latin typeface="+mj-lt"/>
                        </a:rPr>
                      </a:br>
                      <a:r>
                        <a:rPr lang="sv-SE" sz="1100" dirty="0">
                          <a:solidFill>
                            <a:schemeClr val="bg1"/>
                          </a:solidFill>
                          <a:latin typeface="+mj-lt"/>
                        </a:rPr>
                        <a:t>risken som acceptabel? </a:t>
                      </a:r>
                    </a:p>
                  </a:txBody>
                  <a:tcPr marL="108000" marR="108000" marT="108000" marB="108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sz="1100" b="1" kern="120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Behövs åtgärder</a:t>
                      </a:r>
                      <a:br>
                        <a:rPr lang="sv-SE" sz="1100" b="1" kern="120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sv-SE" sz="1100" b="1" kern="120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för att säkra resursen?</a:t>
                      </a:r>
                    </a:p>
                  </a:txBody>
                  <a:tcPr marL="108000" marR="108000" marT="108000" marB="108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</a:rPr>
                        <a:t>Behövs det en kontinuitetsplan </a:t>
                      </a:r>
                      <a:br>
                        <a:rPr kumimoji="0" lang="sv-SE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</a:rPr>
                      </a:br>
                      <a:r>
                        <a:rPr kumimoji="0" lang="sv-SE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</a:rPr>
                        <a:t>om den prioriterade aktiviteten/ resursen faller bort?</a:t>
                      </a:r>
                    </a:p>
                  </a:txBody>
                  <a:tcPr marL="108000" marR="108000" marT="108000" marB="108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701559"/>
                  </a:ext>
                </a:extLst>
              </a:tr>
              <a:tr h="38367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725461"/>
                  </a:ext>
                </a:extLst>
              </a:tr>
              <a:tr h="38367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noProof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28595"/>
                  </a:ext>
                </a:extLst>
              </a:tr>
              <a:tr h="38367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noProof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90050"/>
                  </a:ext>
                </a:extLst>
              </a:tr>
              <a:tr h="38367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noProof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75754"/>
                  </a:ext>
                </a:extLst>
              </a:tr>
              <a:tr h="38367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noProof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602186"/>
                  </a:ext>
                </a:extLst>
              </a:tr>
              <a:tr h="38367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noProof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431867"/>
                  </a:ext>
                </a:extLst>
              </a:tr>
              <a:tr h="38367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noProof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537724"/>
                  </a:ext>
                </a:extLst>
              </a:tr>
              <a:tr h="38367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noProof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480142"/>
                  </a:ext>
                </a:extLst>
              </a:tr>
              <a:tr h="38367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193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519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3EB543FC-673D-9BBE-10DE-2D88E4B2AE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985213"/>
              </p:ext>
            </p:extLst>
          </p:nvPr>
        </p:nvGraphicFramePr>
        <p:xfrm>
          <a:off x="548992" y="1259653"/>
          <a:ext cx="11094014" cy="463981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136933">
                  <a:extLst>
                    <a:ext uri="{9D8B030D-6E8A-4147-A177-3AD203B41FA5}">
                      <a16:colId xmlns:a16="http://schemas.microsoft.com/office/drawing/2014/main" val="750468204"/>
                    </a:ext>
                  </a:extLst>
                </a:gridCol>
                <a:gridCol w="2243138">
                  <a:extLst>
                    <a:ext uri="{9D8B030D-6E8A-4147-A177-3AD203B41FA5}">
                      <a16:colId xmlns:a16="http://schemas.microsoft.com/office/drawing/2014/main" val="2092799925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108383165"/>
                    </a:ext>
                  </a:extLst>
                </a:gridCol>
                <a:gridCol w="757237">
                  <a:extLst>
                    <a:ext uri="{9D8B030D-6E8A-4147-A177-3AD203B41FA5}">
                      <a16:colId xmlns:a16="http://schemas.microsoft.com/office/drawing/2014/main" val="2655905663"/>
                    </a:ext>
                  </a:extLst>
                </a:gridCol>
                <a:gridCol w="1114425">
                  <a:extLst>
                    <a:ext uri="{9D8B030D-6E8A-4147-A177-3AD203B41FA5}">
                      <a16:colId xmlns:a16="http://schemas.microsoft.com/office/drawing/2014/main" val="2255549109"/>
                    </a:ext>
                  </a:extLst>
                </a:gridCol>
                <a:gridCol w="942975">
                  <a:extLst>
                    <a:ext uri="{9D8B030D-6E8A-4147-A177-3AD203B41FA5}">
                      <a16:colId xmlns:a16="http://schemas.microsoft.com/office/drawing/2014/main" val="3528044377"/>
                    </a:ext>
                  </a:extLst>
                </a:gridCol>
                <a:gridCol w="1614488">
                  <a:extLst>
                    <a:ext uri="{9D8B030D-6E8A-4147-A177-3AD203B41FA5}">
                      <a16:colId xmlns:a16="http://schemas.microsoft.com/office/drawing/2014/main" val="2807989343"/>
                    </a:ext>
                  </a:extLst>
                </a:gridCol>
                <a:gridCol w="1484593">
                  <a:extLst>
                    <a:ext uri="{9D8B030D-6E8A-4147-A177-3AD203B41FA5}">
                      <a16:colId xmlns:a16="http://schemas.microsoft.com/office/drawing/2014/main" val="192060861"/>
                    </a:ext>
                  </a:extLst>
                </a:gridCol>
              </a:tblGrid>
              <a:tr h="576383">
                <a:tc>
                  <a:txBody>
                    <a:bodyPr/>
                    <a:lstStyle/>
                    <a:p>
                      <a:pPr algn="l"/>
                      <a:r>
                        <a:rPr lang="sv-SE" sz="1100" b="1" kern="120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Resurs</a:t>
                      </a:r>
                    </a:p>
                  </a:txBody>
                  <a:tcPr marL="108000" marR="108000" marT="108000" marB="10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sz="1100" dirty="0">
                          <a:latin typeface="+mj-lt"/>
                        </a:rPr>
                        <a:t>Åtgärdsförslag</a:t>
                      </a:r>
                    </a:p>
                  </a:txBody>
                  <a:tcPr marL="108000" marR="108000" marT="108000" marB="108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1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j-lt"/>
                        </a:rPr>
                        <a:t>Motivering</a:t>
                      </a:r>
                    </a:p>
                  </a:txBody>
                  <a:tcPr marL="108000" marR="108000" marT="108000" marB="108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11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j-lt"/>
                        </a:rPr>
                        <a:t>Prioritet</a:t>
                      </a:r>
                    </a:p>
                  </a:txBody>
                  <a:tcPr marL="108000" marR="108000" marT="108000" marB="108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sz="1100" dirty="0">
                          <a:latin typeface="+mj-lt"/>
                        </a:rPr>
                        <a:t>Ansvarig</a:t>
                      </a:r>
                    </a:p>
                  </a:txBody>
                  <a:tcPr marL="108000" marR="108000" marT="108000" marB="108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sz="1100" dirty="0">
                          <a:latin typeface="+mj-lt"/>
                        </a:rPr>
                        <a:t>Tidplan</a:t>
                      </a:r>
                    </a:p>
                  </a:txBody>
                  <a:tcPr marL="108000" marR="108000" marT="108000" marB="108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sz="1100" dirty="0">
                          <a:latin typeface="+mj-lt"/>
                        </a:rPr>
                        <a:t>Uppskattade kostnader </a:t>
                      </a:r>
                      <a:br>
                        <a:rPr lang="sv-SE" sz="1100" dirty="0">
                          <a:latin typeface="+mj-lt"/>
                        </a:rPr>
                      </a:br>
                      <a:r>
                        <a:rPr lang="sv-SE" sz="1100" dirty="0">
                          <a:latin typeface="+mj-lt"/>
                        </a:rPr>
                        <a:t>för åtgärden</a:t>
                      </a:r>
                    </a:p>
                  </a:txBody>
                  <a:tcPr marL="108000" marR="108000" marT="108000" marB="108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b="1" kern="120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Vem behöver fatta beslut om åtgärden?</a:t>
                      </a:r>
                    </a:p>
                  </a:txBody>
                  <a:tcPr marL="108000" marR="108000" marT="108000" marB="108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701559"/>
                  </a:ext>
                </a:extLst>
              </a:tr>
              <a:tr h="4356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725461"/>
                  </a:ext>
                </a:extLst>
              </a:tr>
              <a:tr h="4356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noProof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28595"/>
                  </a:ext>
                </a:extLst>
              </a:tr>
              <a:tr h="4356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noProof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90050"/>
                  </a:ext>
                </a:extLst>
              </a:tr>
              <a:tr h="4356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noProof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75754"/>
                  </a:ext>
                </a:extLst>
              </a:tr>
              <a:tr h="4356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noProof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602186"/>
                  </a:ext>
                </a:extLst>
              </a:tr>
              <a:tr h="4356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noProof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431867"/>
                  </a:ext>
                </a:extLst>
              </a:tr>
              <a:tr h="4356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noProof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537724"/>
                  </a:ext>
                </a:extLst>
              </a:tr>
              <a:tr h="4356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noProof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480142"/>
                  </a:ext>
                </a:extLst>
              </a:tr>
              <a:tr h="4356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endParaRPr lang="sv-SE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2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193627"/>
                  </a:ext>
                </a:extLst>
              </a:tr>
            </a:tbl>
          </a:graphicData>
        </a:graphic>
      </p:graphicFrame>
      <p:sp>
        <p:nvSpPr>
          <p:cNvPr id="5" name="Rubrik 4">
            <a:extLst>
              <a:ext uri="{FF2B5EF4-FFF2-40B4-BE49-F238E27FC236}">
                <a16:creationId xmlns:a16="http://schemas.microsoft.com/office/drawing/2014/main" id="{D6165B1C-16F5-1FC9-1B17-42031C7DF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992" y="621233"/>
            <a:ext cx="9424947" cy="452395"/>
          </a:xfrm>
        </p:spPr>
        <p:txBody>
          <a:bodyPr/>
          <a:lstStyle/>
          <a:p>
            <a:r>
              <a:rPr lang="sv-SE" sz="2400" dirty="0"/>
              <a:t>Åtgärdsplan</a:t>
            </a:r>
            <a:endParaRPr lang="sv-SE" sz="2400" b="0" dirty="0"/>
          </a:p>
        </p:txBody>
      </p:sp>
      <p:sp>
        <p:nvSpPr>
          <p:cNvPr id="46" name="Rubrik 5">
            <a:extLst>
              <a:ext uri="{FF2B5EF4-FFF2-40B4-BE49-F238E27FC236}">
                <a16:creationId xmlns:a16="http://schemas.microsoft.com/office/drawing/2014/main" id="{67D2DBCC-488B-3F82-8397-6633C385B845}"/>
              </a:ext>
            </a:extLst>
          </p:cNvPr>
          <p:cNvSpPr txBox="1">
            <a:spLocks/>
          </p:cNvSpPr>
          <p:nvPr/>
        </p:nvSpPr>
        <p:spPr>
          <a:xfrm>
            <a:off x="548992" y="419223"/>
            <a:ext cx="5399639" cy="339180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CC4E13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Riskbedömning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06172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– </a:t>
            </a:r>
            <a:r>
              <a:rPr kumimoji="0" lang="sv-SE" sz="1600" b="0" i="1" u="none" strike="noStrike" kern="1200" cap="none" spc="0" normalizeH="0" baseline="0" noProof="0" dirty="0">
                <a:ln>
                  <a:noFill/>
                </a:ln>
                <a:solidFill>
                  <a:srgbClr val="06172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Mall 2 </a:t>
            </a:r>
            <a:endParaRPr kumimoji="0" lang="sv-SE" sz="1800" b="0" i="1" u="none" strike="noStrike" kern="1200" cap="none" spc="0" normalizeH="0" baseline="0" noProof="0" dirty="0">
              <a:ln>
                <a:noFill/>
              </a:ln>
              <a:solidFill>
                <a:srgbClr val="061727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6296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GROUNDCOLOR" val="16777215"/>
  <p:tag name="TEXTCOLOR" val="16777215"/>
</p:tagLst>
</file>

<file path=ppt/theme/theme1.xml><?xml version="1.0" encoding="utf-8"?>
<a:theme xmlns:a="http://schemas.openxmlformats.org/drawingml/2006/main" name="PPT MCF_Ny">
  <a:themeElements>
    <a:clrScheme name="Myndigheten för civilt försvar">
      <a:dk1>
        <a:sysClr val="windowText" lastClr="000000"/>
      </a:dk1>
      <a:lt1>
        <a:sysClr val="window" lastClr="FFFFFF"/>
      </a:lt1>
      <a:dk2>
        <a:srgbClr val="061727"/>
      </a:dk2>
      <a:lt2>
        <a:srgbClr val="F8F5F3"/>
      </a:lt2>
      <a:accent1>
        <a:srgbClr val="0B233E"/>
      </a:accent1>
      <a:accent2>
        <a:srgbClr val="10335F"/>
      </a:accent2>
      <a:accent3>
        <a:srgbClr val="164A8C"/>
      </a:accent3>
      <a:accent4>
        <a:srgbClr val="CC4E13"/>
      </a:accent4>
      <a:accent5>
        <a:srgbClr val="FF832C"/>
      </a:accent5>
      <a:accent6>
        <a:srgbClr val="F6EFE9"/>
      </a:accent6>
      <a:hlink>
        <a:srgbClr val="164A8C"/>
      </a:hlink>
      <a:folHlink>
        <a:srgbClr val="164A8C"/>
      </a:folHlink>
    </a:clrScheme>
    <a:fontScheme name="MC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MCF Gul">
      <a:srgbClr val="FED000"/>
    </a:custClr>
    <a:custClr name="MCF Röd">
      <a:srgbClr val="A2191F"/>
    </a:custClr>
    <a:custClr name="MCF Rosa">
      <a:srgbClr val="9F1853"/>
    </a:custClr>
    <a:custClr name="MCF Lila">
      <a:srgbClr val="5D28AF"/>
    </a:custClr>
    <a:custClr name="MCF Petrol">
      <a:srgbClr val="005D5D"/>
    </a:custClr>
    <a:custClr name="MCF Grön">
      <a:srgbClr val="0E6027"/>
    </a:custClr>
    <a:custClr name="MCF Grå">
      <a:srgbClr val="4D5358"/>
    </a:custClr>
    <a:custClr>
      <a:srgbClr val="FFFFFF"/>
    </a:custClr>
    <a:custClr>
      <a:srgbClr val="FFFFFF"/>
    </a:custClr>
    <a:custClr>
      <a:srgbClr val="FFFFFF"/>
    </a:custClr>
    <a:custClr name="MCF Gul 60%">
      <a:srgbClr val="FEEA66"/>
    </a:custClr>
    <a:custClr name="MCF Röd 60%">
      <a:srgbClr val="C77579"/>
    </a:custClr>
    <a:custClr name="MCF Rosa 60%">
      <a:srgbClr val="C57498"/>
    </a:custClr>
    <a:custClr name="MCF Lila 60%">
      <a:srgbClr val="9E7ECF"/>
    </a:custClr>
    <a:custClr name="MCF Petrol 60%">
      <a:srgbClr val="669E9E"/>
    </a:custClr>
    <a:custClr name="MCF Grön 60%">
      <a:srgbClr val="6EA07D"/>
    </a:custClr>
    <a:custClr name="MCF Grå 60%">
      <a:srgbClr val="94989B"/>
    </a:custClr>
    <a:custClr>
      <a:srgbClr val="FFFFFF"/>
    </a:custClr>
    <a:custClr>
      <a:srgbClr val="FFFFFF"/>
    </a:custClr>
    <a:custClr>
      <a:srgbClr val="FFFFFF"/>
    </a:custClr>
    <a:custClr name="MCF Gul 20%">
      <a:srgbClr val="FFFACC"/>
    </a:custClr>
    <a:custClr name="MCF Röd 20%">
      <a:srgbClr val="ECD1D2"/>
    </a:custClr>
    <a:custClr name="MCF Rosa 20%">
      <a:srgbClr val="ECD1DD"/>
    </a:custClr>
    <a:custClr name="MCF Lila 20%">
      <a:srgbClr val="DFD4EF"/>
    </a:custClr>
    <a:custClr name="MCF Petrol 20%">
      <a:srgbClr val="CCDFDF"/>
    </a:custClr>
    <a:custClr name="MCF Grön 20%">
      <a:srgbClr val="CFDFD4"/>
    </a:custClr>
    <a:custClr name="MCF Grå 20%">
      <a:srgbClr val="DBDDDE"/>
    </a:custClr>
    <a:custClr>
      <a:srgbClr val="FFFFFF"/>
    </a:custClr>
    <a:custClr>
      <a:srgbClr val="FFFFFF"/>
    </a:custClr>
    <a:custClr>
      <a:srgbClr val="FFFFFF"/>
    </a:custClr>
    <a:custClr name="MCF Gul 140%">
      <a:srgbClr val="987D00"/>
    </a:custClr>
    <a:custClr name="MCF Röd 140%">
      <a:srgbClr val="510D10"/>
    </a:custClr>
    <a:custClr name="MCF Rosa 140%">
      <a:srgbClr val="500C2A"/>
    </a:custClr>
    <a:custClr name="MCF Lila 140%">
      <a:srgbClr val="2F1458"/>
    </a:custClr>
    <a:custClr name="MCF Petrol 140%">
      <a:srgbClr val="002F2F"/>
    </a:custClr>
    <a:custClr name="MCF Grön 140%">
      <a:srgbClr val="073014"/>
    </a:custClr>
    <a:custClr name="MCF Grå 140%">
      <a:srgbClr val="272A2C"/>
    </a:custClr>
    <a:custClr>
      <a:srgbClr val="FFFFFF"/>
    </a:custClr>
    <a:custClr>
      <a:srgbClr val="FFFFFF"/>
    </a:custClr>
    <a:custClr>
      <a:srgbClr val="FFFFFF"/>
    </a:custClr>
    <a:custClr name="MCF Gul 120%">
      <a:srgbClr val="CBA600"/>
    </a:custClr>
    <a:custClr name="MCF Röd 120%">
      <a:srgbClr val="7A1317"/>
    </a:custClr>
    <a:custClr name="MCF Rosa120%">
      <a:srgbClr val="77123E"/>
    </a:custClr>
    <a:custClr name="MCF Lila 120%">
      <a:srgbClr val="461E83"/>
    </a:custClr>
    <a:custClr name="MCF Petrol 120%">
      <a:srgbClr val="004646"/>
    </a:custClr>
    <a:custClr name="MCF Grön 120%">
      <a:srgbClr val="0B481D"/>
    </a:custClr>
    <a:custClr name="MCF Grå 120%">
      <a:srgbClr val="3A3E42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MCF sv nytt mönster.potx" id="{201A99B0-6E4C-45E6-BC9A-F26152A7EC9E}" vid="{A8D8CAB7-CD4B-4C88-9CA4-5D37D18E80D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MSB Dokument" ma:contentTypeID="0x0101008239AB5D3D2647B580F011DA2F3561110100AF9E8DF8B335BE4491CC47897D96776F" ma:contentTypeVersion="14" ma:contentTypeDescription="Skapa ett nytt dokument." ma:contentTypeScope="" ma:versionID="f3ffee82c3130e028049ca24b8c7233f">
  <xsd:schema xmlns:xsd="http://www.w3.org/2001/XMLSchema" xmlns:xs="http://www.w3.org/2001/XMLSchema" xmlns:p="http://schemas.microsoft.com/office/2006/metadata/properties" xmlns:ns2="afa7482c-d655-474e-bb6b-702d3688f345" xmlns:ns3="279630f5-4588-4446-8067-1140693f53ed" targetNamespace="http://schemas.microsoft.com/office/2006/metadata/properties" ma:root="true" ma:fieldsID="7641217a5605b55ccecc333f9ffd0b15" ns2:_="" ns3:_="">
    <xsd:import namespace="afa7482c-d655-474e-bb6b-702d3688f345"/>
    <xsd:import namespace="279630f5-4588-4446-8067-1140693f53ed"/>
    <xsd:element name="properties">
      <xsd:complexType>
        <xsd:sequence>
          <xsd:element name="documentManagement">
            <xsd:complexType>
              <xsd:all>
                <xsd:element ref="ns2:msbLabel" minOccurs="0"/>
                <xsd:element ref="ns3:ae988adf4e814ae495e8a146d7409465" minOccurs="0"/>
                <xsd:element ref="ns3:TaxCatchAll" minOccurs="0"/>
                <xsd:element ref="ns3:TaxCatchAllLabel" minOccurs="0"/>
                <xsd:element ref="ns3:e0ce8e00bb4745a08251a513d6944fa1" minOccurs="0"/>
                <xsd:element ref="ns3:MSB_RecordId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a7482c-d655-474e-bb6b-702d3688f345" elementFormDefault="qualified">
    <xsd:import namespace="http://schemas.microsoft.com/office/2006/documentManagement/types"/>
    <xsd:import namespace="http://schemas.microsoft.com/office/infopath/2007/PartnerControls"/>
    <xsd:element name="msbLabel" ma:index="8" nillable="true" ma:displayName="Märkning" ma:list="{db204bb2-64d1-4fa5-82f4-253e0a14f934}" ma:internalName="msbLabel" ma:readOnly="fals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9630f5-4588-4446-8067-1140693f53ed" elementFormDefault="qualified">
    <xsd:import namespace="http://schemas.microsoft.com/office/2006/documentManagement/types"/>
    <xsd:import namespace="http://schemas.microsoft.com/office/infopath/2007/PartnerControls"/>
    <xsd:element name="ae988adf4e814ae495e8a146d7409465" ma:index="9" nillable="true" ma:taxonomy="true" ma:internalName="ae988adf4e814ae495e8a146d7409465" ma:taxonomyFieldName="MSB_SiteBusinessProcess" ma:displayName="Handlingsslag" ma:default="1;#Standard|42db7290-f92b-446b-999c-1bee6d848af0" ma:fieldId="{ae988adf-4e81-4ae4-95e8-a146d7409465}" ma:sspId="1d297c32-e349-4b6d-b895-deec35520f0b" ma:termSetId="84c5b001-a021-41b2-9608-e8b90a27b6c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Global taxonomikolumn" ma:hidden="true" ma:list="{2737cfc7-f61b-4a6f-8442-93074637cda6}" ma:internalName="TaxCatchAll" ma:showField="CatchAllData" ma:web="279630f5-4588-4446-8067-1140693f5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Global taxonomikolumn1" ma:hidden="true" ma:list="{2737cfc7-f61b-4a6f-8442-93074637cda6}" ma:internalName="TaxCatchAllLabel" ma:readOnly="true" ma:showField="CatchAllDataLabel" ma:web="279630f5-4588-4446-8067-1140693f5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e0ce8e00bb4745a08251a513d6944fa1" ma:index="13" nillable="true" ma:taxonomy="true" ma:internalName="e0ce8e00bb4745a08251a513d6944fa1" ma:taxonomyFieldName="MSB_DocumentType" ma:displayName="Handlingstyp" ma:fieldId="{e0ce8e00-bb47-45a0-8251-a513d6944fa1}" ma:sspId="1d297c32-e349-4b6d-b895-deec35520f0b" ma:termSetId="e3c19ec3-4bda-47fb-b9f4-9ecf798a87b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SB_RecordId" ma:index="15" nillable="true" ma:displayName="Diarienummer" ma:internalName="MSB_RecordId">
      <xsd:simpleType>
        <xsd:restriction base="dms:Text"/>
      </xsd:simple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sbLabel xmlns="afa7482c-d655-474e-bb6b-702d3688f345">
      <Value>6</Value>
      <Value>10</Value>
    </msbLabel>
    <ae988adf4e814ae495e8a146d7409465 xmlns="279630f5-4588-4446-8067-1140693f53e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Standard</TermName>
          <TermId xmlns="http://schemas.microsoft.com/office/infopath/2007/PartnerControls">42db7290-f92b-446b-999c-1bee6d848af0</TermId>
        </TermInfo>
      </Terms>
    </ae988adf4e814ae495e8a146d7409465>
    <TaxCatchAll xmlns="279630f5-4588-4446-8067-1140693f53ed">
      <Value>1</Value>
    </TaxCatchAll>
    <MSB_RecordId xmlns="279630f5-4588-4446-8067-1140693f53ed" xsi:nil="true"/>
    <e0ce8e00bb4745a08251a513d6944fa1 xmlns="279630f5-4588-4446-8067-1140693f53ed">
      <Terms xmlns="http://schemas.microsoft.com/office/infopath/2007/PartnerControls"/>
    </e0ce8e00bb4745a08251a513d6944fa1>
  </documentManagement>
</p:properties>
</file>

<file path=customXml/itemProps1.xml><?xml version="1.0" encoding="utf-8"?>
<ds:datastoreItem xmlns:ds="http://schemas.openxmlformats.org/officeDocument/2006/customXml" ds:itemID="{44375B84-3344-4682-BDEB-494E6F9A8B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a7482c-d655-474e-bb6b-702d3688f345"/>
    <ds:schemaRef ds:uri="279630f5-4588-4446-8067-1140693f53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F70BA23-DD72-4C6E-A0E0-DAD87F8D439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DF9FDF-49ED-43FD-91D2-5BA10167FAE3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dcmitype/"/>
    <ds:schemaRef ds:uri="http://purl.org/dc/elements/1.1/"/>
    <ds:schemaRef ds:uri="279630f5-4588-4446-8067-1140693f53ed"/>
    <ds:schemaRef ds:uri="afa7482c-d655-474e-bb6b-702d3688f345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249</Words>
  <Application>Microsoft Office PowerPoint</Application>
  <PresentationFormat>Bredbild</PresentationFormat>
  <Paragraphs>51</Paragraphs>
  <Slides>4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Garamond</vt:lpstr>
      <vt:lpstr>PPT MCF_Ny</vt:lpstr>
      <vt:lpstr>Gruppövning</vt:lpstr>
      <vt:lpstr>Gruppövning</vt:lpstr>
      <vt:lpstr>Riskbild</vt:lpstr>
      <vt:lpstr>Åtgärdsplan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Gruppövning</dc:title>
  <dc:creator>Berlin Eklund Hjalmar Praktikant</dc:creator>
  <cp:lastModifiedBy>Nelson Magnus</cp:lastModifiedBy>
  <cp:revision>3</cp:revision>
  <dcterms:created xsi:type="dcterms:W3CDTF">2026-01-09T10:22:28Z</dcterms:created>
  <dcterms:modified xsi:type="dcterms:W3CDTF">2026-07-03T11:48:00Z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0x0101008239AB5D3D2647B580F011DA2F3561110100AF9E8DF8B335BE4491CC47897D96776F</vt:lpwstr>
  </property>
  <property fmtid="{D5CDD505-2E9C-101B-9397-08002B2CF9AE}" pid="3" name="MSB_SiteBusinessProcess">
    <vt:lpwstr>1;#Standard|42db7290-f92b-446b-999c-1bee6d848af0</vt:lpwstr>
  </property>
  <property fmtid="{D5CDD505-2E9C-101B-9397-08002B2CF9AE}" pid="4" name="MSB_DocumentType">
    <vt:lpwstr/>
  </property>
</Properties>
</file>