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21"/>
  </p:notesMasterIdLst>
  <p:sldIdLst>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ktion" id="{D6BCDA1C-FF51-4E65-A82F-02D770A5B6E3}">
          <p14:sldIdLst>
            <p14:sldId id="262"/>
            <p14:sldId id="263"/>
            <p14:sldId id="264"/>
            <p14:sldId id="265"/>
            <p14:sldId id="266"/>
            <p14:sldId id="267"/>
          </p14:sldIdLst>
        </p14:section>
        <p14:section name="Process för aktörsgemensam inriktning och samordning" id="{8D5D3D19-906F-439A-ACA7-6340A50EB6DE}">
          <p14:sldIdLst>
            <p14:sldId id="268"/>
            <p14:sldId id="269"/>
            <p14:sldId id="270"/>
            <p14:sldId id="271"/>
            <p14:sldId id="272"/>
            <p14:sldId id="273"/>
            <p14:sldId id="274"/>
            <p14:sldId id="275"/>
            <p14:sldId id="276"/>
          </p14:sldIdLst>
        </p14:section>
        <p14:section name="Vill du veta mer?" id="{E7CD15ED-63B8-41F4-8885-24343F38A7F4}">
          <p14:sldIdLst>
            <p14:sldId id="2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B9C631-9AD8-9C6A-6DCF-F176BBA862B9}" name="Julia Karlsson" initials="JK" userId="61697b964c8dc40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61" autoAdjust="0"/>
    <p:restoredTop sz="90051" autoAdjust="0"/>
  </p:normalViewPr>
  <p:slideViewPr>
    <p:cSldViewPr snapToGrid="0">
      <p:cViewPr varScale="1">
        <p:scale>
          <a:sx n="66" d="100"/>
          <a:sy n="66" d="100"/>
        </p:scale>
        <p:origin x="188" y="40"/>
      </p:cViewPr>
      <p:guideLst/>
    </p:cSldViewPr>
  </p:slideViewPr>
  <p:outlineViewPr>
    <p:cViewPr>
      <p:scale>
        <a:sx n="33" d="100"/>
        <a:sy n="33" d="100"/>
      </p:scale>
      <p:origin x="0" y="-41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6322E-8C28-43D7-A6C4-1EAFF756E29E}" type="datetimeFigureOut">
              <a:rPr lang="en-SE" smtClean="0"/>
              <a:t>08/20/2026</a:t>
            </a:fld>
            <a:endParaRPr lang="en-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040733-C6B0-4C68-8125-CEBA798260F0}" type="slidenum">
              <a:rPr lang="en-SE" smtClean="0"/>
              <a:t>‹#›</a:t>
            </a:fld>
            <a:endParaRPr lang="en-SE"/>
          </a:p>
        </p:txBody>
      </p:sp>
    </p:spTree>
    <p:extLst>
      <p:ext uri="{BB962C8B-B14F-4D97-AF65-F5344CB8AC3E}">
        <p14:creationId xmlns:p14="http://schemas.microsoft.com/office/powerpoint/2010/main" val="182500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Vid en inträffad eller nära förestående samhällsstörning i fredstid och under höjd beredskap är det vanligt att flera olika aktörer behöver samarbeta. För att det här samarbetet ska fungera smidigt och effektivt – och för att vi ska kunna använda samhällets resurser på bästa sätt – är det viktigt att arbetet har en tydlig inriktning och är samordnat. Därför har vi tagit fram en process som stödjer just detta gemensamma arbete. </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En samhällsstörning kan påverka såväl geografiska områden som systemnivåer och ämnesområden, vilket innebär att flera aktörer ofta har överlappande ansvar och uppgifter. I sådana situationer är det avgörande att alla jobbar tillsammans för att vi ska kunna komplettera varandra med tillgängliga resurser och expertis. På så sätt kan vi hantera störningen i sin helhet och säkerställa att ingenting faller mellan stolarna.</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Det är ingen enkel uppgift att arbeta tillsammans med andra aktörer. Man har inte bara olika ansvar och mandat, utan även olika arbetssätt och uttryck. Att dessutom göra det vid en samhällsstörning där tidspressen är hög, osäkerheterna stora och riskerna flera kan innebära betydande utmaningar. I det aktörsgemensamma arbetet kan det därför underlätta att utgå från en gemensam process som berörda aktörer tillsammans kan följa genom hanteringen.</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endParaRPr lang="en-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4</a:t>
            </a:fld>
            <a:endParaRPr lang="en-SE"/>
          </a:p>
        </p:txBody>
      </p:sp>
    </p:spTree>
    <p:extLst>
      <p:ext uri="{BB962C8B-B14F-4D97-AF65-F5344CB8AC3E}">
        <p14:creationId xmlns:p14="http://schemas.microsoft.com/office/powerpoint/2010/main" val="2274893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E67A4-1121-C81D-B2B4-197124AA591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606453-9C64-EA0F-52E1-5E1805E8E1CF}"/>
              </a:ext>
            </a:extLst>
          </p:cNvPr>
          <p:cNvSpPr>
            <a:spLocks noGrp="1" noRot="1" noChangeAspect="1"/>
          </p:cNvSpPr>
          <p:nvPr>
            <p:ph type="sldImg"/>
          </p:nvPr>
        </p:nvSpPr>
        <p:spPr/>
        <p:txBody>
          <a:bodyPr/>
          <a:lstStyle/>
          <a:p>
            <a:endParaRPr lang="en-SE"/>
          </a:p>
        </p:txBody>
      </p:sp>
      <p:sp>
        <p:nvSpPr>
          <p:cNvPr id="3" name="Platshållare för anteckningar 2">
            <a:extLst>
              <a:ext uri="{FF2B5EF4-FFF2-40B4-BE49-F238E27FC236}">
                <a16:creationId xmlns:a16="http://schemas.microsoft.com/office/drawing/2014/main" id="{235E5871-4BF8-4122-8004-1A41BAEA2C0A}"/>
              </a:ext>
            </a:extLst>
          </p:cNvPr>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Att genomföra åtgärder innebär att koordinera och utföra de åtgärder som aktörerna kommit överens om. Syftet är att använda aktörernas förmåga och samhällets resurser för att uppnå önskad effekt i en samhällsstörning.</a:t>
            </a: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Enligt ansvarsprincipen har den som har ansvar för en verksamhet under normala förhållanden även motsvarande ansvar vid samhällsstörningar. Vid en samhällsstörning innebär det att aktörer har olika ansvar och genomför åtgärder samtidigt. Varje aktör behöver därför förstå vad det aktörsgemensamma arbetet med åtgärdsplanering innebär för den egna verksamheten och genomföra de åtgärder som faller inom det egna ansvarsområdet. De aktörer som bidrar med aktörsgemensamma åtgärder behöver dessutom agera så att behovet omhändertas som helhet.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36B1F7B4-E276-8A88-1C25-FE1E7121C5B9}"/>
              </a:ext>
            </a:extLst>
          </p:cNvPr>
          <p:cNvSpPr>
            <a:spLocks noGrp="1"/>
          </p:cNvSpPr>
          <p:nvPr>
            <p:ph type="sldNum" sz="quarter" idx="5"/>
          </p:nvPr>
        </p:nvSpPr>
        <p:spPr/>
        <p:txBody>
          <a:bodyPr/>
          <a:lstStyle/>
          <a:p>
            <a:fld id="{51EE3B18-18AF-4593-9568-036AF600BCD6}" type="slidenum">
              <a:rPr lang="en-SE" smtClean="0"/>
              <a:t>13</a:t>
            </a:fld>
            <a:endParaRPr lang="en-SE"/>
          </a:p>
        </p:txBody>
      </p:sp>
    </p:spTree>
    <p:extLst>
      <p:ext uri="{BB962C8B-B14F-4D97-AF65-F5344CB8AC3E}">
        <p14:creationId xmlns:p14="http://schemas.microsoft.com/office/powerpoint/2010/main" val="4096511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87B3E-D9C9-1018-3779-0C7B9EBE7D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FE6832-BE3D-16C1-3CE7-F845110CB264}"/>
              </a:ext>
            </a:extLst>
          </p:cNvPr>
          <p:cNvSpPr>
            <a:spLocks noGrp="1" noRot="1" noChangeAspect="1"/>
          </p:cNvSpPr>
          <p:nvPr>
            <p:ph type="sldImg"/>
          </p:nvPr>
        </p:nvSpPr>
        <p:spPr/>
        <p:txBody>
          <a:bodyPr/>
          <a:lstStyle/>
          <a:p>
            <a:endParaRPr lang="en-SE"/>
          </a:p>
        </p:txBody>
      </p:sp>
      <p:sp>
        <p:nvSpPr>
          <p:cNvPr id="3" name="Platshållare för anteckningar 2">
            <a:extLst>
              <a:ext uri="{FF2B5EF4-FFF2-40B4-BE49-F238E27FC236}">
                <a16:creationId xmlns:a16="http://schemas.microsoft.com/office/drawing/2014/main" id="{93C20ED7-A9F7-73AE-B363-3BD9E996EDF2}"/>
              </a:ext>
            </a:extLst>
          </p:cNvPr>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Att följa upp den gemensamma hanteringen innebär att följa upp hur väl de genomförda åtgärderna möter de identifierade behoven. Det handlar alltså om att säkerställa att det aktörs­gemensamma arbetet med målbilder och planeringen av åtgärder faktiskt har skapat de effekter som avsetts.</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Under ett genomförande behöver de berörda aktörerna kontinuerligt tolka hur de insatta resurserna agerar i relation till målbildsarbetet. I praktiken måste aktörerna även ta hänsyn till det faktum att det som var ”rätt” när de tog fram planen kan vara ”fel” när de använder den. Detta på grund av förändringar i omgivningen, som inte alltid är lätta att förutspå innan de inträffat. De berörda aktörerna måste därmed hela tiden ompröva vad de bedömer som rätt, och uppdatera planen utifrån situationens aktuella behov.</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Aktörerna behöver därför göra uppföljningar löpande under hanteringen av en samhällsstörning. Att vänta till dess hanteringen är avslutad innan man gör en uppföljning kan innebära att aktörerna missar möjligheten att korrigera planer och agerande som inte är tillräckligt väl anpassade till verkligheten. Genom löpande uppföljning kan aktörerna hela tiden anpassa arbetet i de föregående momenten så att de kan skapa mesta möjliga nytta i den givna situationen, och fokusera på att åstadkomma så bra effekt som möjligt.</a:t>
            </a:r>
          </a:p>
          <a:p>
            <a:pPr marL="0" marR="0" lvl="0" indent="0" algn="l" defTabSz="914400" rtl="0" eaLnBrk="1" fontAlgn="auto" latinLnBrk="0" hangingPunct="1">
              <a:lnSpc>
                <a:spcPct val="115000"/>
              </a:lnSpc>
              <a:spcBef>
                <a:spcPts val="0"/>
              </a:spcBef>
              <a:spcAft>
                <a:spcPts val="60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För att säkerställa att uppföljningen genomförs kan det vara till hjälp att lägga till uppföljningen på agendan för det aktörsgemensamma arbetet. Ett konkret sätt att ta sig an uppföljningen är att utgå från det aktörsgemensamma arbetet med målbilder och åtgärdsplaner, om ett sådant har genomförts, och granska både vad som gjorts och vad som behöver göras. Uppföljningen bör även inkludera beslutade och genomförda kommunikationsåtgärder.</a:t>
            </a: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Exempel på frågor som kan vara till stöd:</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Har vi genomfört beslutade åtgärder?</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Har de genomförda åtgärderna fått avsedd effekt?</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Är arbetet på väg åt rätt håll?</a:t>
            </a:r>
          </a:p>
          <a:p>
            <a:pPr marL="0" marR="0" lvl="0" indent="0" algn="l" defTabSz="914400" rtl="0" eaLnBrk="1" fontAlgn="auto" latinLnBrk="0" hangingPunct="1">
              <a:lnSpc>
                <a:spcPct val="115000"/>
              </a:lnSpc>
              <a:spcBef>
                <a:spcPts val="0"/>
              </a:spcBef>
              <a:spcAft>
                <a:spcPts val="60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b="1" dirty="0">
                <a:solidFill>
                  <a:srgbClr val="000000"/>
                </a:solidFill>
                <a:effectLst/>
                <a:latin typeface="Garamond" panose="02020404030301010803" pitchFamily="18" charset="0"/>
                <a:ea typeface="Garamond" panose="02020404030301010803" pitchFamily="18" charset="0"/>
                <a:cs typeface="Times New Roman" panose="02020603050405020304" pitchFamily="18" charset="0"/>
              </a:rPr>
              <a:t>Om aktörerna konstaterar att hanteringen inte är på väg åt rätt håll</a:t>
            </a:r>
            <a:r>
              <a:rPr lang="sv-SE" sz="1200" dirty="0">
                <a:effectLst/>
                <a:latin typeface="Garamond" panose="02020404030301010803" pitchFamily="18" charset="0"/>
                <a:ea typeface="Garamond" panose="02020404030301010803" pitchFamily="18" charset="0"/>
                <a:cs typeface="Times New Roman" panose="02020603050405020304" pitchFamily="18" charset="0"/>
              </a:rPr>
              <a:t> behöver aktörerna ompröva det aktörsgemensamma arbetet med målbilder och åtgärdsplaner. Exempel på relevanta frågor:</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Har händelsen utvecklats på ett annat sätt än vi tidigare trott?</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Behöver vi en samlad lägesbild, eller uppdatera den samlade lägesbilden?</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Har vi förbisett någon nödvändig aktivitet?</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Finns det någon annan aktör som vi behöver involvera i samverkan?</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C037F191-987F-0DF6-6585-F422AB32D4E0}"/>
              </a:ext>
            </a:extLst>
          </p:cNvPr>
          <p:cNvSpPr>
            <a:spLocks noGrp="1"/>
          </p:cNvSpPr>
          <p:nvPr>
            <p:ph type="sldNum" sz="quarter" idx="5"/>
          </p:nvPr>
        </p:nvSpPr>
        <p:spPr/>
        <p:txBody>
          <a:bodyPr/>
          <a:lstStyle/>
          <a:p>
            <a:fld id="{51EE3B18-18AF-4593-9568-036AF600BCD6}" type="slidenum">
              <a:rPr lang="en-SE" smtClean="0"/>
              <a:t>14</a:t>
            </a:fld>
            <a:endParaRPr lang="en-SE"/>
          </a:p>
        </p:txBody>
      </p:sp>
    </p:spTree>
    <p:extLst>
      <p:ext uri="{BB962C8B-B14F-4D97-AF65-F5344CB8AC3E}">
        <p14:creationId xmlns:p14="http://schemas.microsoft.com/office/powerpoint/2010/main" val="1869225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Kommunikation har en avgörande roll vid hanteringen av samhällsstörningar och bör integreras i alla delar av processen för aktörsgemensam inriktning och samordning. Effektiv kommunikation kan mildra, eller till och med förhindra, negativa konsekvenser av en händelse.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Att integrera ett kommunikativt perspektiv innebär inte att alla ska vara kommunikatörer. Däremot är det viktigt att inkludera kommunikationskompetens i de olika momenten av processen för aktörsgemensam inriktning och samordning. Det kommunikativa perspektivet ska läggas på hanteringens viktigaste frågor och stödja målen i den övergripande hanteringen. </a:t>
            </a: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Exempel på hur det kommunikativa perspektivet kan integreras i de olika momenten av processen för aktörsgemensam inriktning och samordning:</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Dela information</a:t>
            </a:r>
            <a:r>
              <a:rPr lang="sv-SE" sz="1200" dirty="0">
                <a:effectLst/>
                <a:latin typeface="Garamond" panose="02020404030301010803" pitchFamily="18" charset="0"/>
                <a:ea typeface="Garamond" panose="02020404030301010803" pitchFamily="18" charset="0"/>
                <a:cs typeface="Times New Roman" panose="02020603050405020304" pitchFamily="18" charset="0"/>
              </a:rPr>
              <a:t>: Ha ett kommunikativt förhållningssätt genom att lyssna in och kommunicera aktivt.</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Ta fram samlad lägesbild</a:t>
            </a:r>
            <a:r>
              <a:rPr lang="sv-SE" sz="1200" dirty="0">
                <a:effectLst/>
                <a:latin typeface="Garamond" panose="02020404030301010803" pitchFamily="18" charset="0"/>
                <a:ea typeface="Garamond" panose="02020404030301010803" pitchFamily="18" charset="0"/>
                <a:cs typeface="Times New Roman" panose="02020603050405020304" pitchFamily="18" charset="0"/>
              </a:rPr>
              <a:t>: Inkludera det kommunikativa perspektivet i den samlade lägesbilden. Till exempel hur händelsen beskrivs och uppfattas, det vill säga bilden av händelsen.</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Ta fram kompletterande analyser</a:t>
            </a:r>
            <a:r>
              <a:rPr lang="sv-SE" sz="1200" dirty="0">
                <a:effectLst/>
                <a:latin typeface="Garamond" panose="02020404030301010803" pitchFamily="18" charset="0"/>
                <a:ea typeface="Garamond" panose="02020404030301010803" pitchFamily="18" charset="0"/>
                <a:cs typeface="Times New Roman" panose="02020603050405020304" pitchFamily="18" charset="0"/>
              </a:rPr>
              <a:t>: Inkludera analyser från kommunikatörsfunktionen, exempelvis om mediabevakning och desinformation.</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Ta fram målbild</a:t>
            </a:r>
            <a:r>
              <a:rPr lang="sv-SE" sz="1200" dirty="0">
                <a:effectLst/>
                <a:latin typeface="Garamond" panose="02020404030301010803" pitchFamily="18" charset="0"/>
                <a:ea typeface="Garamond" panose="02020404030301010803" pitchFamily="18" charset="0"/>
                <a:cs typeface="Times New Roman" panose="02020603050405020304" pitchFamily="18" charset="0"/>
              </a:rPr>
              <a:t>: Komplettera målbilden med kommunikationsmål, det vill säga vad ni vill uppnå genom kommunikationsåtgärder. </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Ta fram åtgärdsplan</a:t>
            </a:r>
            <a:r>
              <a:rPr lang="sv-SE" sz="1200" dirty="0">
                <a:effectLst/>
                <a:latin typeface="Garamond" panose="02020404030301010803" pitchFamily="18" charset="0"/>
                <a:ea typeface="Garamond" panose="02020404030301010803" pitchFamily="18" charset="0"/>
                <a:cs typeface="Times New Roman" panose="02020603050405020304" pitchFamily="18" charset="0"/>
              </a:rPr>
              <a:t>: Inkludera de viktigaste kommunikationsåtgärderna i åtgärdsplanen. </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Genomför åtgärder</a:t>
            </a:r>
            <a:r>
              <a:rPr lang="sv-SE" sz="1200" dirty="0">
                <a:effectLst/>
                <a:latin typeface="Garamond" panose="02020404030301010803" pitchFamily="18" charset="0"/>
                <a:ea typeface="Garamond" panose="02020404030301010803" pitchFamily="18" charset="0"/>
                <a:cs typeface="Times New Roman" panose="02020603050405020304" pitchFamily="18" charset="0"/>
              </a:rPr>
              <a:t>: Kommunikationsåtgärderna behöver vara synkroniserade med övriga åtgärder.  </a:t>
            </a:r>
          </a:p>
          <a:p>
            <a:pPr marL="342900" lvl="0" indent="-342900">
              <a:lnSpc>
                <a:spcPct val="115000"/>
              </a:lnSpc>
              <a:spcAft>
                <a:spcPts val="600"/>
              </a:spcAft>
              <a:buFont typeface="Symbol" panose="05050102010706020507" pitchFamily="18" charset="2"/>
              <a:buChar char=""/>
            </a:pPr>
            <a:r>
              <a:rPr lang="sv-SE" sz="1200" b="1" dirty="0">
                <a:effectLst/>
                <a:latin typeface="Garamond" panose="02020404030301010803" pitchFamily="18" charset="0"/>
                <a:ea typeface="Garamond" panose="02020404030301010803" pitchFamily="18" charset="0"/>
                <a:cs typeface="Times New Roman" panose="02020603050405020304" pitchFamily="18" charset="0"/>
              </a:rPr>
              <a:t>Följ upp åtgärder</a:t>
            </a:r>
            <a:r>
              <a:rPr lang="sv-SE" sz="1200" dirty="0">
                <a:effectLst/>
                <a:latin typeface="Garamond" panose="02020404030301010803" pitchFamily="18" charset="0"/>
                <a:ea typeface="Garamond" panose="02020404030301010803" pitchFamily="18" charset="0"/>
                <a:cs typeface="Times New Roman" panose="02020603050405020304" pitchFamily="18" charset="0"/>
              </a:rPr>
              <a:t>: Har vi uppnått målen med våra åtgärder eller finns det till exempel fortsatta informationsbehov?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en-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15</a:t>
            </a:fld>
            <a:endParaRPr lang="en-SE"/>
          </a:p>
        </p:txBody>
      </p:sp>
    </p:spTree>
    <p:extLst>
      <p:ext uri="{BB962C8B-B14F-4D97-AF65-F5344CB8AC3E}">
        <p14:creationId xmlns:p14="http://schemas.microsoft.com/office/powerpoint/2010/main" val="4288195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Processen är ett stöd för att öka graden av medvetet resonerande och medvetet beslutsfattande för att identifiera och genomföra så effektiva åtgärder som möjligt. Dessutom ska den</a:t>
            </a:r>
            <a:r>
              <a:rPr lang="sv-SE" sz="1200" b="1" dirty="0">
                <a:effectLst/>
                <a:latin typeface="Garamond" panose="02020404030301010803" pitchFamily="18" charset="0"/>
                <a:ea typeface="Garamond" panose="02020404030301010803" pitchFamily="18" charset="0"/>
                <a:cs typeface="Times New Roman" panose="02020603050405020304" pitchFamily="18" charset="0"/>
              </a:rPr>
              <a:t> </a:t>
            </a:r>
            <a:r>
              <a:rPr lang="sv-SE" sz="1200" dirty="0">
                <a:effectLst/>
                <a:latin typeface="Garamond" panose="02020404030301010803" pitchFamily="18" charset="0"/>
                <a:ea typeface="Garamond" panose="02020404030301010803" pitchFamily="18" charset="0"/>
                <a:cs typeface="Times New Roman" panose="02020603050405020304" pitchFamily="18" charset="0"/>
              </a:rPr>
              <a:t>kunna användas och vara till nytta för alla aktörer,</a:t>
            </a:r>
            <a:r>
              <a:rPr lang="sv-SE" sz="1200" b="1" dirty="0">
                <a:effectLst/>
                <a:latin typeface="Garamond" panose="02020404030301010803" pitchFamily="18" charset="0"/>
                <a:ea typeface="Garamond" panose="02020404030301010803" pitchFamily="18" charset="0"/>
                <a:cs typeface="Times New Roman" panose="02020603050405020304" pitchFamily="18" charset="0"/>
              </a:rPr>
              <a:t> </a:t>
            </a:r>
            <a:r>
              <a:rPr lang="sv-SE" sz="1200" dirty="0">
                <a:effectLst/>
                <a:latin typeface="Garamond" panose="02020404030301010803" pitchFamily="18" charset="0"/>
                <a:ea typeface="Garamond" panose="02020404030301010803" pitchFamily="18" charset="0"/>
                <a:cs typeface="Times New Roman" panose="02020603050405020304" pitchFamily="18" charset="0"/>
              </a:rPr>
              <a:t>i såväl fredstid som under höjd beredskap.</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Processen är framtagen för aktörsgemensamt arbete, men kan även med fördel användas i aktörsinternt arbete. Genom att använda processen både internt och tillsammans med andra blir den en naturlig del av allas arbetssätt.</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Processen kan både användas på olika systemnivåer och inom olika sakfrågor. Aktörer kan gå olika långt i sin samverkan. Ibland räcker det att dela information och skapa en gemensam förståelse för situationen. Ibland behöver aktörerna komma överens om aktörsgemensam målbild, och ibland behöver de också genomföra gemensam åtgärdsplanering. Detta innebär att olika aktörer – och olika ledningsnivåer hos respektive aktör – i en given situation kan befinna sig i olika faser av processen, och dessutom vara mer eller mindre involverade i olika moment.</a:t>
            </a:r>
          </a:p>
          <a:p>
            <a:endParaRPr lang="en-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5</a:t>
            </a:fld>
            <a:endParaRPr lang="en-SE"/>
          </a:p>
        </p:txBody>
      </p:sp>
    </p:spTree>
    <p:extLst>
      <p:ext uri="{BB962C8B-B14F-4D97-AF65-F5344CB8AC3E}">
        <p14:creationId xmlns:p14="http://schemas.microsoft.com/office/powerpoint/2010/main" val="1799276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Processen utgår från de generella aktiviteterna som beskrivs på nivån Konceptuell grund i ramverket: kommunicera, inhämta och bearbeta information, förstå situationen, ta fram eller justera inriktning och, åstadkomma samordning. </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Bef>
                <a:spcPts val="12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 generella aktiviteterna operationaliseras, det vill säga omsätts i praktiken, genom sju olika moment som följer arbetet från uppstart till avslut. Momenten är: </a:t>
            </a:r>
          </a:p>
          <a:p>
            <a:pPr>
              <a:lnSpc>
                <a:spcPct val="115000"/>
              </a:lnSpc>
              <a:spcBef>
                <a:spcPts val="1200"/>
              </a:spcBef>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Dela information</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samlad lägesbild</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kompletterande analyser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målbild</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åtgärdsplan</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Genomför åtgärder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Följ upp åtgärder.</a:t>
            </a:r>
          </a:p>
          <a:p>
            <a:pPr marL="342900" lvl="0" indent="-342900">
              <a:lnSpc>
                <a:spcPct val="115000"/>
              </a:lnSpc>
              <a:spcBef>
                <a:spcPts val="400"/>
              </a:spcBef>
              <a:spcAft>
                <a:spcPts val="400"/>
              </a:spcAft>
              <a:buFont typeface="Symbol" panose="05050102010706020507" pitchFamily="18" charset="2"/>
              <a:buChar cha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Bef>
                <a:spcPts val="6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Dessa moment beskriver varsin del i arbetet för att åstadkomma aktörsgemensam inriktning och samordning. Momenten hör samman och bygger på varandra. Processen är därför avsedd att genomföras från början till slut och upprepas så länge det finns behov av aktörsgemensam inriktning och samordning. Till varje moment finns specifika stödmaterial i form av exempelvis checklistor och mallar.</a:t>
            </a:r>
          </a:p>
          <a:p>
            <a:pPr>
              <a:lnSpc>
                <a:spcPct val="115000"/>
              </a:lnSpc>
              <a:spcBef>
                <a:spcPts val="600"/>
              </a:spcBef>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Samtliga moment behöver gås igenom för att värdera i vilken omfattning de behöver genomföras. Med hänsyn till händelseutvecklingen, tillgängliga resurser och aktuella behov är det dock möjligt att anpassa processen genom att exempelvis slå ihop vissa moment eller genomföra dem parallellt. Det kan ibland också finnas behov av att gå tillbaka till ett tidigare moment innan det finns bra förutsättningar att fortsätta mot senare moment.</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Hur mycket tid och resurser som berörda aktörer lägger på varje moment beror på hur omfattande behovet är och i vilket tempo arbetet behöver ske. Ett moment kan exempelvis genomföras på fem minuter eller fem timmar och genomföras av en eller flera personer. Detta kan variera stort mellan olika samhällsstörningar, men också mellan olika faser av en och samma samhällsstörning.</a:t>
            </a:r>
          </a:p>
          <a:p>
            <a:r>
              <a:rPr lang="sv-SE" sz="1200" dirty="0">
                <a:effectLst/>
                <a:latin typeface="Garamond" panose="02020404030301010803" pitchFamily="18" charset="0"/>
                <a:ea typeface="Garamond" panose="02020404030301010803" pitchFamily="18" charset="0"/>
                <a:cs typeface="Times New Roman" panose="02020603050405020304" pitchFamily="18" charset="0"/>
              </a:rPr>
              <a:t>Resultatet av ett moment kan vara muntligt eller skriftligt, översiktligt eller detaljerat. Även det beror på vilka behov som finns och hur resultatet ska användas i kommande moment. </a:t>
            </a:r>
          </a:p>
          <a:p>
            <a:pPr marL="342900" lvl="0" indent="-342900">
              <a:lnSpc>
                <a:spcPct val="115000"/>
              </a:lnSpc>
              <a:spcBef>
                <a:spcPts val="400"/>
              </a:spcBef>
              <a:spcAft>
                <a:spcPts val="400"/>
              </a:spcAft>
              <a:buFont typeface="Symbol" panose="05050102010706020507" pitchFamily="18" charset="2"/>
              <a:buChar cha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Vi ska strax gå in på de olika momenten, men först kan konstateras att all samverkan startar med någon form av behovsidentifiering. Det illustreras av den streckade linjen som går runt processbilden.</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Det kan handla om att en eller flera aktörer uppfattar att det finns ett eller flera behov som de bedömer ställer krav på aktörsgemensam inriktning och samordning. Den här behovsidentifieringen kan utgå från aktörens egen värdering, omvärldsbevakning, vissa typhändelser och/eller kriterier såsom att en inträffad eller nära förestående samhällsstörning medför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snabbt beslutsfattande hos flera aktörer parallellt</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omfattande koordinering mellan aktörers åtgärder och informationsinsatser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behov av gemensamma analyser kring konsekvenser och åtgärdsbehov på kort och lång sikt</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omfattande behov av resurser alternativt behov av omfördelning av resurser mellan aktörer.</a:t>
            </a:r>
          </a:p>
          <a:p>
            <a:pPr marL="342900" lvl="0" indent="-342900">
              <a:lnSpc>
                <a:spcPct val="115000"/>
              </a:lnSpc>
              <a:spcBef>
                <a:spcPts val="400"/>
              </a:spcBef>
              <a:spcAft>
                <a:spcPts val="400"/>
              </a:spcAft>
              <a:buFont typeface="Symbol" panose="05050102010706020507" pitchFamily="18" charset="2"/>
              <a:buChar cha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15000"/>
              </a:lnSpc>
              <a:spcBef>
                <a:spcPts val="400"/>
              </a:spcBef>
              <a:spcAft>
                <a:spcPts val="400"/>
              </a:spcAft>
              <a:buClrTx/>
              <a:buSzTx/>
              <a:buFont typeface="Symbol" panose="05050102010706020507" pitchFamily="18" charset="2"/>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Behovsidentifieringen kan också vara så enkel som att en aktör gör bedömningen att det har uppstått utmaningar eller osäkerheter som aktören inte kan eller bör hantera på egen hand.</a:t>
            </a:r>
          </a:p>
          <a:p>
            <a:pPr marL="0" lvl="0" indent="0">
              <a:lnSpc>
                <a:spcPct val="115000"/>
              </a:lnSpc>
              <a:spcBef>
                <a:spcPts val="400"/>
              </a:spcBef>
              <a:spcAft>
                <a:spcPts val="400"/>
              </a:spcAft>
              <a:buFont typeface="Symbol" panose="05050102010706020507" pitchFamily="18" charset="2"/>
              <a:buNone/>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lvl="0" indent="0">
              <a:lnSpc>
                <a:spcPct val="115000"/>
              </a:lnSpc>
              <a:spcBef>
                <a:spcPts val="400"/>
              </a:spcBef>
              <a:spcAft>
                <a:spcPts val="400"/>
              </a:spcAft>
              <a:buFont typeface="Symbol" panose="05050102010706020507" pitchFamily="18" charset="2"/>
              <a:buNone/>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endParaRPr lang="en-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6</a:t>
            </a:fld>
            <a:endParaRPr lang="en-SE"/>
          </a:p>
        </p:txBody>
      </p:sp>
    </p:spTree>
    <p:extLst>
      <p:ext uri="{BB962C8B-B14F-4D97-AF65-F5344CB8AC3E}">
        <p14:creationId xmlns:p14="http://schemas.microsoft.com/office/powerpoint/2010/main" val="2623834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Denna bild är dold och behöver tas fram för att kunna användas.</a:t>
            </a:r>
          </a:p>
          <a:p>
            <a:pPr marL="0" marR="0" lvl="0" indent="0" algn="l" defTabSz="914400" rtl="0" eaLnBrk="1" fontAlgn="auto" latinLnBrk="0" hangingPunct="1">
              <a:lnSpc>
                <a:spcPct val="115000"/>
              </a:lnSpc>
              <a:spcBef>
                <a:spcPts val="0"/>
              </a:spcBef>
              <a:spcAft>
                <a:spcPts val="60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Processen utgår från de generella aktiviteterna som beskrivs på nivån Konceptuell grund i ramverket: kommunicera, inhämta och bearbeta information, förstå situationen, ta fram eller justera inriktning och, åstadkomma samordning. </a:t>
            </a:r>
          </a:p>
          <a:p>
            <a:pPr>
              <a:lnSpc>
                <a:spcPct val="115000"/>
              </a:lnSpc>
              <a:spcBef>
                <a:spcPts val="1200"/>
              </a:spcBef>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Bef>
                <a:spcPts val="12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 generella aktiviteterna operationaliseras, det vill säga omsätts i praktiken, genom sju olika moment som följer arbetet från uppstart till avslut. Momenten är: </a:t>
            </a:r>
          </a:p>
          <a:p>
            <a:pPr>
              <a:lnSpc>
                <a:spcPct val="115000"/>
              </a:lnSpc>
              <a:spcBef>
                <a:spcPts val="1200"/>
              </a:spcBef>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Dela information</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samlad lägesbild</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kompletterande analyser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målbild</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Ta fram åtgärdsplan</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Genomför åtgärder</a:t>
            </a:r>
          </a:p>
          <a:p>
            <a:pPr marL="342900" lvl="0" indent="-342900">
              <a:lnSpc>
                <a:spcPct val="115000"/>
              </a:lnSpc>
              <a:spcBef>
                <a:spcPts val="400"/>
              </a:spcBef>
              <a:spcAft>
                <a:spcPts val="4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Följ upp åtgärder.</a:t>
            </a:r>
          </a:p>
          <a:p>
            <a:pPr marL="342900" lvl="0" indent="-342900">
              <a:lnSpc>
                <a:spcPct val="115000"/>
              </a:lnSpc>
              <a:spcBef>
                <a:spcPts val="400"/>
              </a:spcBef>
              <a:spcAft>
                <a:spcPts val="400"/>
              </a:spcAft>
              <a:buFont typeface="Symbol" panose="05050102010706020507" pitchFamily="18" charset="2"/>
              <a:buChar cha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lvl="0" indent="0">
              <a:lnSpc>
                <a:spcPct val="115000"/>
              </a:lnSpc>
              <a:spcBef>
                <a:spcPts val="400"/>
              </a:spcBef>
              <a:spcAft>
                <a:spcPts val="400"/>
              </a:spcAft>
              <a:buFont typeface="Symbol" panose="05050102010706020507" pitchFamily="18" charset="2"/>
              <a:buNone/>
            </a:pPr>
            <a:r>
              <a:rPr lang="sv-SE" sz="1200" dirty="0">
                <a:effectLst/>
                <a:latin typeface="Garamond" panose="02020404030301010803" pitchFamily="18" charset="0"/>
                <a:ea typeface="Garamond" panose="02020404030301010803" pitchFamily="18" charset="0"/>
                <a:cs typeface="Times New Roman" panose="02020603050405020304" pitchFamily="18" charset="0"/>
              </a:rPr>
              <a:t>Bilden visar på ett övergripande sätt hur aktiviteter och moment kan sägas hänga ihop. Hur de generella aktiviteterna hänger ihop sinsemellan går det att läsa mer om i publikationen Centrala koncept - En grund för aktörsgemensamt arbete med ledning, samverkan och övrig styrning som finns på nivån konceptuell grund i Gemensamma grunder – ramverk för ledning och samverkan.</a:t>
            </a:r>
          </a:p>
        </p:txBody>
      </p:sp>
      <p:sp>
        <p:nvSpPr>
          <p:cNvPr id="4" name="Platshållare för bildnummer 3"/>
          <p:cNvSpPr>
            <a:spLocks noGrp="1"/>
          </p:cNvSpPr>
          <p:nvPr>
            <p:ph type="sldNum" sz="quarter" idx="5"/>
          </p:nvPr>
        </p:nvSpPr>
        <p:spPr/>
        <p:txBody>
          <a:bodyPr/>
          <a:lstStyle/>
          <a:p>
            <a:fld id="{51EE3B18-18AF-4593-9568-036AF600BCD6}" type="slidenum">
              <a:rPr lang="en-SE" smtClean="0"/>
              <a:t>7</a:t>
            </a:fld>
            <a:endParaRPr lang="en-SE"/>
          </a:p>
        </p:txBody>
      </p:sp>
    </p:spTree>
    <p:extLst>
      <p:ext uri="{BB962C8B-B14F-4D97-AF65-F5344CB8AC3E}">
        <p14:creationId xmlns:p14="http://schemas.microsoft.com/office/powerpoint/2010/main" val="3725238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Förmågan att hantera samhällsstörningar på ett effektivt sätt bygger bland annat på att aktörer aktivt söker information från och förmedlar information till andra aktörer. När någon aktör har identifierat en händelse som troligtvis behöver hanteras aktörsgemensamt är nästa steg därför att börja dela information om händelsen.</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Att olika aktörer delar information med varandra är en förutsättning för att de ska kunna hantera samhällsstörningar så effektivt som möjligt. En proaktiv och genomtänkt informationsdelning bidrar till att det blir lättare att successivt bedöma hur det aktörsgemensamma arbetet ska utformas i det enskilda fallet.</a:t>
            </a: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Informationsdelning består av olika former av aktiviteter, där aktörer inhämtar, utbyter och förmedlar information med varandra. Syftet är att skapa initial förståelse för vad som har inträffat och hur aktörerna behöver samarbeta för att hantera händelsen. </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Om frågor uppstår om förhållandet mellan informationsdelning och rapportering: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dirty="0">
                <a:effectLst/>
                <a:latin typeface="Garamond" panose="02020404030301010803" pitchFamily="18" charset="0"/>
                <a:ea typeface="Garamond" panose="02020404030301010803" pitchFamily="18" charset="0"/>
                <a:cs typeface="Times New Roman" panose="02020603050405020304" pitchFamily="18" charset="0"/>
              </a:rPr>
              <a:t>Skillnaden mellan informationsdelning och rapportering är att informationsdelning handlar om att utbyta information mellan olika aktörer utan formella krav på rapportering. Rapportering handlar om information som det finns särskilda formella rapporteringskrav om i olika författningar. I de fall författningsstyrd rapportering är en del av arbetet sker rapporteringen ofta parallellt med momentet dela information. Läs mer om rapportering i dokumentet Vad är rapportering? som finns på nivån arbetssätt i Gemensamma grunder – ramverk för ledning och samverkan.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en-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8</a:t>
            </a:fld>
            <a:endParaRPr lang="en-SE"/>
          </a:p>
        </p:txBody>
      </p:sp>
    </p:spTree>
    <p:extLst>
      <p:ext uri="{BB962C8B-B14F-4D97-AF65-F5344CB8AC3E}">
        <p14:creationId xmlns:p14="http://schemas.microsoft.com/office/powerpoint/2010/main" val="3369997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En samlad lägesbild är urval av information från flera aktörer och källor som analyseras och sammanställs i form av beskrivningar och bedömningar av läget. Syftet är att ge överblick, förståelse och underlag till beslut och åtgärder i det aktörsgemensamma arbetet.</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Skapandet av samlade lägesbilder är en kontinuerlig process som kan resultera i muntligt kommunicerade lägesbilder, skriftliga lägesbilder eller lägesbilder som visualiseras via teknikstöd. En samlad lägesbild kan bestå av en mängd olika typer av information som presenteras detaljerat eller översiktligt sammanställt. Lägesbildens upplösningsgrad är helt beroende på dess syfte, målgrupp och sammanhanget där den ska användas.</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Arbetet kan delas in i fyra delmoment: </a:t>
            </a:r>
          </a:p>
          <a:p>
            <a:pPr marL="342900" lvl="0" indent="-342900">
              <a:lnSpc>
                <a:spcPct val="115000"/>
              </a:lnSpc>
              <a:spcBef>
                <a:spcPts val="400"/>
              </a:spcBef>
              <a:spcAft>
                <a:spcPts val="600"/>
              </a:spcAft>
              <a:buFont typeface="+mj-lt"/>
              <a:buAutoNum type="arabicPeriod"/>
            </a:pPr>
            <a:r>
              <a:rPr lang="sv-SE" sz="1200" dirty="0">
                <a:effectLst/>
                <a:latin typeface="Garamond" panose="02020404030301010803" pitchFamily="18" charset="0"/>
                <a:ea typeface="Garamond" panose="02020404030301010803" pitchFamily="18" charset="0"/>
                <a:cs typeface="Times New Roman" panose="02020603050405020304" pitchFamily="18" charset="0"/>
              </a:rPr>
              <a:t>Behov av lägesbild.</a:t>
            </a:r>
          </a:p>
          <a:p>
            <a:pPr marL="342900" lvl="0" indent="-342900">
              <a:lnSpc>
                <a:spcPct val="115000"/>
              </a:lnSpc>
              <a:spcBef>
                <a:spcPts val="400"/>
              </a:spcBef>
              <a:spcAft>
                <a:spcPts val="600"/>
              </a:spcAft>
              <a:buFont typeface="+mj-lt"/>
              <a:buAutoNum type="arabicPeriod"/>
            </a:pPr>
            <a:r>
              <a:rPr lang="sv-SE" sz="1200" dirty="0">
                <a:effectLst/>
                <a:latin typeface="Garamond" panose="02020404030301010803" pitchFamily="18" charset="0"/>
                <a:ea typeface="Garamond" panose="02020404030301010803" pitchFamily="18" charset="0"/>
                <a:cs typeface="Times New Roman" panose="02020603050405020304" pitchFamily="18" charset="0"/>
              </a:rPr>
              <a:t>Inramning av arbetet med lägesbild.</a:t>
            </a:r>
          </a:p>
          <a:p>
            <a:pPr marL="342900" lvl="0" indent="-342900">
              <a:lnSpc>
                <a:spcPct val="115000"/>
              </a:lnSpc>
              <a:spcBef>
                <a:spcPts val="400"/>
              </a:spcBef>
              <a:spcAft>
                <a:spcPts val="600"/>
              </a:spcAft>
              <a:buFont typeface="+mj-lt"/>
              <a:buAutoNum type="arabicPeriod"/>
            </a:pPr>
            <a:r>
              <a:rPr lang="sv-SE" sz="1200" dirty="0">
                <a:effectLst/>
                <a:latin typeface="Garamond" panose="02020404030301010803" pitchFamily="18" charset="0"/>
                <a:ea typeface="Garamond" panose="02020404030301010803" pitchFamily="18" charset="0"/>
                <a:cs typeface="Times New Roman" panose="02020603050405020304" pitchFamily="18" charset="0"/>
              </a:rPr>
              <a:t>Skapande av lägesbild.</a:t>
            </a:r>
          </a:p>
          <a:p>
            <a:pPr marL="342900" lvl="0" indent="-342900">
              <a:lnSpc>
                <a:spcPct val="115000"/>
              </a:lnSpc>
              <a:spcBef>
                <a:spcPts val="400"/>
              </a:spcBef>
              <a:spcAft>
                <a:spcPts val="600"/>
              </a:spcAft>
              <a:buFont typeface="+mj-lt"/>
              <a:buAutoNum type="arabicPeriod"/>
            </a:pPr>
            <a:r>
              <a:rPr lang="sv-SE" sz="1200" dirty="0">
                <a:effectLst/>
                <a:latin typeface="Garamond" panose="02020404030301010803" pitchFamily="18" charset="0"/>
                <a:ea typeface="Garamond" panose="02020404030301010803" pitchFamily="18" charset="0"/>
                <a:cs typeface="Times New Roman" panose="02020603050405020304" pitchFamily="18" charset="0"/>
              </a:rPr>
              <a:t>Användning av den färdiga lägesbilden. </a:t>
            </a:r>
          </a:p>
          <a:p>
            <a:pPr marL="342900" lvl="0" indent="-342900">
              <a:lnSpc>
                <a:spcPct val="115000"/>
              </a:lnSpc>
              <a:spcBef>
                <a:spcPts val="400"/>
              </a:spcBef>
              <a:spcAft>
                <a:spcPts val="600"/>
              </a:spcAft>
              <a:buFont typeface="+mj-lt"/>
              <a:buAutoNum type="arabicPeriod"/>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lvl="0" indent="0">
              <a:lnSpc>
                <a:spcPct val="115000"/>
              </a:lnSpc>
              <a:spcBef>
                <a:spcPts val="400"/>
              </a:spcBef>
              <a:spcAft>
                <a:spcPts val="600"/>
              </a:spcAft>
              <a:buFont typeface="+mj-lt"/>
              <a:buNone/>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Delmomenten och de elva stegen för att ta fram samlad lägesbild syns i den mindre processbilden. Dokumentet Process för samlad lägesbild – beskrivning steg för steg som finns på nivån arbetssätt i Gemensamma grunder – ramverk för ledning och samverkan ger tillsammans med de stödmaterial som finns på nivån checklistor och mallar i ramverket vägledning och stöd i att ta fram en samlad lägesbild. </a:t>
            </a:r>
            <a:endParaRPr lang="sv-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9</a:t>
            </a:fld>
            <a:endParaRPr lang="en-SE"/>
          </a:p>
        </p:txBody>
      </p:sp>
    </p:spTree>
    <p:extLst>
      <p:ext uri="{BB962C8B-B14F-4D97-AF65-F5344CB8AC3E}">
        <p14:creationId xmlns:p14="http://schemas.microsoft.com/office/powerpoint/2010/main" val="455479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Utöver de analyser som görs i samband med den samlade lägesbilden kan det finnas behov av att ta fram kompletterande analyser. Det kan till exempel bli aktuellt om det behöver tas fram fördjupade eller mer långsiktiga analyser, analyser av en annan karaktär än de som gjorts i den samlade lägesbilden eller för att få ett tillräckligt underlag att använda vid framtagning av målbild och åtgärdsplan. </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12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Att ta fram kompletterande analyser syftar till att reda ut osäkerheter genom att på ett strukturerat sätt reflektera kring konsekvenser av samhällsstörningen, både möjliga och redan inträffade. Det är särskilt viktigt vid samhällsstörningar där det inträffade är av mer sällankaraktär eller där det hos de berörda aktörerna saknas tillräcklig erfarenhet av det som inträffat. Kompletterande analyser kan vara övergripande eller mer detaljerade beroende på syfte och sammanhang.</a:t>
            </a:r>
          </a:p>
          <a:p>
            <a:pPr>
              <a:lnSpc>
                <a:spcPct val="115000"/>
              </a:lnSpc>
              <a:spcAft>
                <a:spcPts val="12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12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Exempel på aspekter på som kan vara aktuella för kompletterande analys:</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olika händelseutvecklingar </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bredden av handlingsalternativ</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konsekvenser över tid (gränsöverskridande, tidsmässiga gränser)</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sammanvävda ansvarsförhållanden</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risker för kunskapsluckor i relation till aktörssammansättningen</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orientering kring sekretessproblematik.</a:t>
            </a:r>
          </a:p>
          <a:p>
            <a:pPr marL="342900" lvl="0" indent="-342900">
              <a:lnSpc>
                <a:spcPct val="115000"/>
              </a:lnSpc>
              <a:spcAft>
                <a:spcPts val="12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juridiska eller ekonomiska aspekter.</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51EE3B18-18AF-4593-9568-036AF600BCD6}" type="slidenum">
              <a:rPr lang="en-SE" smtClean="0"/>
              <a:t>10</a:t>
            </a:fld>
            <a:endParaRPr lang="en-SE"/>
          </a:p>
        </p:txBody>
      </p:sp>
    </p:spTree>
    <p:extLst>
      <p:ext uri="{BB962C8B-B14F-4D97-AF65-F5344CB8AC3E}">
        <p14:creationId xmlns:p14="http://schemas.microsoft.com/office/powerpoint/2010/main" val="1525432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68B6-FC74-6097-7EDA-24FD408B061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2EB48D-F3AE-F71C-9670-9562EDCBD260}"/>
              </a:ext>
            </a:extLst>
          </p:cNvPr>
          <p:cNvSpPr>
            <a:spLocks noGrp="1" noRot="1" noChangeAspect="1"/>
          </p:cNvSpPr>
          <p:nvPr>
            <p:ph type="sldImg"/>
          </p:nvPr>
        </p:nvSpPr>
        <p:spPr/>
        <p:txBody>
          <a:bodyPr/>
          <a:lstStyle/>
          <a:p>
            <a:endParaRPr lang="en-SE"/>
          </a:p>
        </p:txBody>
      </p:sp>
      <p:sp>
        <p:nvSpPr>
          <p:cNvPr id="3" name="Platshållare för anteckningar 2">
            <a:extLst>
              <a:ext uri="{FF2B5EF4-FFF2-40B4-BE49-F238E27FC236}">
                <a16:creationId xmlns:a16="http://schemas.microsoft.com/office/drawing/2014/main" id="{F355A752-A067-4FCD-4F24-D047B2DBE6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Ett aktörsgemensamt arbete med målbilder handlar om att besvara frågan ”Vad ska vi åstadkomma tillsammans?”. Om aktörerna tar fram en gemensam målbild så behöver den utöver mål även innehålla en övergripande beskrivning av vad man ska göra för att nå målen, med vilka resurser, och vilka handlingsalternativ man bör undvika i arbetet mot målet. Aktörsgemensamma målbilder behöver också inkludera kommunikativa aspekter, till exempel i form av samordnade budskap.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Ett aktörsgemensamt målbildsarbete är en viktig del för att åstadkomma inriktning i hanteringen av en samhällsstörning. Arbetet med målbilder syftar till att aktörerna tillsammans ska bedöma vad de ska uppnå i stort i hanteringen av en samhällsstörning.</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Arbetet med målbilder kan dels handla om att ta fram en aktörsgemensam målbild som kan ses som en strategisk ram som de olika aktörerna anpassar sitt arbete efter, dels om att aktörerna aktivt arbetar för att åstadkomma samordning mellan sina olika målbilder. Det innebär att man anpassar de olika aktörernas olika mål och intressen till varandra så att var och en kan lösa sin uppgift och så att det övergripande resultatet blir så bra som möjligt i förhållande till behoven. Aktörerna behöver därför tillsammans göra en bedömning av vilken form av gemensamt målbildsarbete de behöver utifrån händelsen.</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Grunden för arbetet med målbilder är att värna samhällets skyddsvärden som är liv och hälsa, samhällets funktionalitet, demokrati, rättssäkerhet och mänskliga fri- och rättigheter, miljö och ekonomiska värden samt nationell suveränitet. Men att enbart använda sig av samhällets skyddsvärden för hanteringen av samhällsstörningar är dock inte ändamålsenligt eftersom det dels blir självklart, dels inte tillräckligt precist.</a:t>
            </a:r>
          </a:p>
          <a:p>
            <a:pPr marL="0" marR="0" lvl="0" indent="0" algn="l" defTabSz="914400" rtl="0" eaLnBrk="1" fontAlgn="auto" latinLnBrk="0" hangingPunct="1">
              <a:lnSpc>
                <a:spcPct val="115000"/>
              </a:lnSpc>
              <a:spcBef>
                <a:spcPts val="0"/>
              </a:spcBef>
              <a:spcAft>
                <a:spcPts val="60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Bef>
                <a:spcPts val="12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Det är också viktigt att målbilden är situationsspecifik. Den kan exempelvis vara att skydda ett visst område från översvämning, hindra en smittspridning, upprätthålla elförsörjning i samband med en antagonistisk handling, begränsa en brandspridning och så vidare.</a:t>
            </a:r>
          </a:p>
          <a:p>
            <a:pPr>
              <a:lnSpc>
                <a:spcPct val="115000"/>
              </a:lnSpc>
              <a:spcBef>
                <a:spcPts val="1200"/>
              </a:spcBef>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Bef>
                <a:spcPts val="6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Målbilden kan gälla här och nu, men också formuleras utifrån längre tidshorisonter. Framför allt kan målbilden formuleras utifrån olika perspektiv, exempelvis på övergripande samhällsnivå eller i ett mer lokalt sammanhang.</a:t>
            </a:r>
          </a:p>
          <a:p>
            <a:pPr>
              <a:lnSpc>
                <a:spcPct val="115000"/>
              </a:lnSpc>
              <a:spcBef>
                <a:spcPts val="600"/>
              </a:spcBef>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Den gemensamma målbilden kan även tas fram i förväg och vara generisk eller scenariospecifik. Mål för den gemensamma hanteringen kan brytas ned i aktörsgemensamma prioriteringar i syfte att tydliggöra vad resurserna ska användas till.</a:t>
            </a:r>
          </a:p>
          <a:p>
            <a:pPr marL="0" marR="0" lvl="0" indent="0" algn="l" defTabSz="914400" rtl="0" eaLnBrk="1" fontAlgn="auto" latinLnBrk="0" hangingPunct="1">
              <a:lnSpc>
                <a:spcPct val="115000"/>
              </a:lnSpc>
              <a:spcBef>
                <a:spcPts val="0"/>
              </a:spcBef>
              <a:spcAft>
                <a:spcPts val="60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BAEC1FC9-23AE-398F-3717-D6886D232E8C}"/>
              </a:ext>
            </a:extLst>
          </p:cNvPr>
          <p:cNvSpPr>
            <a:spLocks noGrp="1"/>
          </p:cNvSpPr>
          <p:nvPr>
            <p:ph type="sldNum" sz="quarter" idx="5"/>
          </p:nvPr>
        </p:nvSpPr>
        <p:spPr/>
        <p:txBody>
          <a:bodyPr/>
          <a:lstStyle/>
          <a:p>
            <a:fld id="{51EE3B18-18AF-4593-9568-036AF600BCD6}" type="slidenum">
              <a:rPr lang="en-SE" smtClean="0"/>
              <a:t>11</a:t>
            </a:fld>
            <a:endParaRPr lang="en-SE"/>
          </a:p>
        </p:txBody>
      </p:sp>
    </p:spTree>
    <p:extLst>
      <p:ext uri="{BB962C8B-B14F-4D97-AF65-F5344CB8AC3E}">
        <p14:creationId xmlns:p14="http://schemas.microsoft.com/office/powerpoint/2010/main" val="3535093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16B6-A35C-740B-7F0D-EFB49D0AC3D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CA7E45-BD75-E718-9B6C-37C8283C0A4D}"/>
              </a:ext>
            </a:extLst>
          </p:cNvPr>
          <p:cNvSpPr>
            <a:spLocks noGrp="1" noRot="1" noChangeAspect="1"/>
          </p:cNvSpPr>
          <p:nvPr>
            <p:ph type="sldImg"/>
          </p:nvPr>
        </p:nvSpPr>
        <p:spPr/>
        <p:txBody>
          <a:bodyPr/>
          <a:lstStyle/>
          <a:p>
            <a:endParaRPr lang="en-SE"/>
          </a:p>
        </p:txBody>
      </p:sp>
      <p:sp>
        <p:nvSpPr>
          <p:cNvPr id="3" name="Platshållare för anteckningar 2">
            <a:extLst>
              <a:ext uri="{FF2B5EF4-FFF2-40B4-BE49-F238E27FC236}">
                <a16:creationId xmlns:a16="http://schemas.microsoft.com/office/drawing/2014/main" id="{B5ED2FA8-6315-043F-9561-1857BC28EADA}"/>
              </a:ext>
            </a:extLst>
          </p:cNvPr>
          <p:cNvSpPr>
            <a:spLocks noGrp="1"/>
          </p:cNvSpPr>
          <p:nvPr>
            <p:ph type="body" idx="1"/>
          </p:nvPr>
        </p:nvSpPr>
        <p:spPr/>
        <p:txBody>
          <a:bodyPr/>
          <a:lstStyle/>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Ett sätt att åstadkomma samordning vid en samhällsstörning är att genomföra en gemensam åtgärdsplanering. För att kunna koordinera resurser och insatser behöver aktörerna därför tillsammans göra en bedömning av vilka behov det finns av en gemensam åtgärdsplanering. För om det inte finns någon samordning, eller om den brister, används ju inte samhällets olika resurser på bästa möjliga sätt.</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I den gemensamma åtgärdsplaneringen behöver aktörerna arbeta vidare med att konkretisera och planera åtgärder, utifrån det aktörsgemensamma arbetet med målbilder. Dessa kan vid behov sedan sammanställas i en eller flera åtgärdsplaner som beskriver mer i detalj vem som gör vad, var och när. Åtgärdsplanerna skapar förutsättningar för att kunna genomföra åtgärder med önskad effekt.</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Ambitionsnivån och detaljeringsgraden på åtgärdsplanen kan variera beroende på händelsen, tidsskalan och behovet av koordinering mellan aktörer.</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a:lnSpc>
                <a:spcPct val="115000"/>
              </a:lnSpc>
              <a:spcAft>
                <a:spcPts val="600"/>
              </a:spcAft>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 ansvariga aktörerna arbetar tillsammans med att konkretisera och planera åtgärder i syfte att</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klargöra hur de ska arbeta tillsammans</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lista åtgärder, aktörsspecifika och aktörsgemensamma</a:t>
            </a:r>
          </a:p>
          <a:p>
            <a:pPr marL="342900" lvl="0" indent="-342900">
              <a:lnSpc>
                <a:spcPct val="115000"/>
              </a:lnSpc>
              <a:spcBef>
                <a:spcPts val="400"/>
              </a:spcBef>
              <a:spcAft>
                <a:spcPts val="600"/>
              </a:spcAft>
              <a:buFont typeface="Symbol" panose="05050102010706020507" pitchFamily="18" charset="2"/>
              <a:buChar char=""/>
            </a:pPr>
            <a:r>
              <a:rPr lang="sv-SE" sz="1200" dirty="0">
                <a:effectLst/>
                <a:latin typeface="Garamond" panose="02020404030301010803" pitchFamily="18" charset="0"/>
                <a:ea typeface="Garamond" panose="02020404030301010803" pitchFamily="18" charset="0"/>
                <a:cs typeface="Times New Roman" panose="02020603050405020304" pitchFamily="18" charset="0"/>
              </a:rPr>
              <a:t>identifiera och fördela ansvar för att genomföra åtgärderna och eventuella förberedelser.</a:t>
            </a:r>
          </a:p>
          <a:p>
            <a:pPr>
              <a:lnSpc>
                <a:spcPct val="115000"/>
              </a:lnSpc>
              <a:spcAft>
                <a:spcPts val="600"/>
              </a:spcAft>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0743C60F-5EEF-65E9-8121-9CCC0F1EB0B1}"/>
              </a:ext>
            </a:extLst>
          </p:cNvPr>
          <p:cNvSpPr>
            <a:spLocks noGrp="1"/>
          </p:cNvSpPr>
          <p:nvPr>
            <p:ph type="sldNum" sz="quarter" idx="5"/>
          </p:nvPr>
        </p:nvSpPr>
        <p:spPr/>
        <p:txBody>
          <a:bodyPr/>
          <a:lstStyle/>
          <a:p>
            <a:fld id="{51EE3B18-18AF-4593-9568-036AF600BCD6}" type="slidenum">
              <a:rPr lang="en-SE" smtClean="0"/>
              <a:t>12</a:t>
            </a:fld>
            <a:endParaRPr lang="en-SE"/>
          </a:p>
        </p:txBody>
      </p:sp>
    </p:spTree>
    <p:extLst>
      <p:ext uri="{BB962C8B-B14F-4D97-AF65-F5344CB8AC3E}">
        <p14:creationId xmlns:p14="http://schemas.microsoft.com/office/powerpoint/2010/main" val="1091832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Rubrikbild">
    <p:bg>
      <p:bgPr>
        <a:solidFill>
          <a:schemeClr val="accent5"/>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49DFD48-7E48-E31F-AB81-E84FE5ACAFE9}"/>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FC23CA8D-7027-2FDA-1B04-E0AA9845AD60}"/>
              </a:ext>
            </a:extLst>
          </p:cNvPr>
          <p:cNvSpPr>
            <a:spLocks noGrp="1"/>
          </p:cNvSpPr>
          <p:nvPr>
            <p:ph type="ctrTitle" hasCustomPrompt="1"/>
          </p:nvPr>
        </p:nvSpPr>
        <p:spPr>
          <a:xfrm>
            <a:off x="1432560" y="3106759"/>
            <a:ext cx="9144000" cy="723245"/>
          </a:xfrm>
        </p:spPr>
        <p:txBody>
          <a:bodyPr anchor="b">
            <a:noAutofit/>
          </a:bodyPr>
          <a:lstStyle>
            <a:lvl1pPr algn="l">
              <a:defRPr sz="4000" b="1"/>
            </a:lvl1pPr>
          </a:lstStyle>
          <a:p>
            <a:r>
              <a:rPr lang="sv-SE"/>
              <a:t>Namn på presentation</a:t>
            </a:r>
            <a:endParaRPr lang="en-US"/>
          </a:p>
        </p:txBody>
      </p:sp>
      <p:sp>
        <p:nvSpPr>
          <p:cNvPr id="3" name="Underrubrik 2">
            <a:extLst>
              <a:ext uri="{FF2B5EF4-FFF2-40B4-BE49-F238E27FC236}">
                <a16:creationId xmlns:a16="http://schemas.microsoft.com/office/drawing/2014/main" id="{5A3E1ABC-EA39-D489-EC88-A962717309DB}"/>
              </a:ext>
            </a:extLst>
          </p:cNvPr>
          <p:cNvSpPr>
            <a:spLocks noGrp="1"/>
          </p:cNvSpPr>
          <p:nvPr>
            <p:ph type="subTitle" idx="1" hasCustomPrompt="1"/>
          </p:nvPr>
        </p:nvSpPr>
        <p:spPr>
          <a:xfrm>
            <a:off x="1432560" y="2618935"/>
            <a:ext cx="9144000" cy="487824"/>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Arbetssätt</a:t>
            </a:r>
            <a:endParaRPr lang="en-US"/>
          </a:p>
        </p:txBody>
      </p:sp>
      <p:pic>
        <p:nvPicPr>
          <p:cNvPr id="4" name="Bildobjekt 7">
            <a:extLst>
              <a:ext uri="{FF2B5EF4-FFF2-40B4-BE49-F238E27FC236}">
                <a16:creationId xmlns:a16="http://schemas.microsoft.com/office/drawing/2014/main" id="{E2EADC11-D720-26F5-2D0D-4D5C950FD8B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pic>
        <p:nvPicPr>
          <p:cNvPr id="5" name="Bildobjekt 4">
            <a:extLst>
              <a:ext uri="{FF2B5EF4-FFF2-40B4-BE49-F238E27FC236}">
                <a16:creationId xmlns:a16="http://schemas.microsoft.com/office/drawing/2014/main" id="{97FD9491-0EA9-9EB6-3963-5FFF5501224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383074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Anpassad layout">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4376267E-D34D-F0D7-B1F4-AEC5575CFC1F}"/>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2" name="Frihandsfigur 8">
              <a:extLst>
                <a:ext uri="{FF2B5EF4-FFF2-40B4-BE49-F238E27FC236}">
                  <a16:creationId xmlns:a16="http://schemas.microsoft.com/office/drawing/2014/main" id="{6160EE3A-0738-E84E-63D0-35C97E5A398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18D0AA6C-EBDC-F54A-2C13-414AEF4483F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14" name="Frihandsfigur 10">
              <a:extLst>
                <a:ext uri="{FF2B5EF4-FFF2-40B4-BE49-F238E27FC236}">
                  <a16:creationId xmlns:a16="http://schemas.microsoft.com/office/drawing/2014/main" id="{09570EFA-3FBB-051F-8AF6-AACEB9E8AED3}"/>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5" name="Rubrik 1">
            <a:extLst>
              <a:ext uri="{FF2B5EF4-FFF2-40B4-BE49-F238E27FC236}">
                <a16:creationId xmlns:a16="http://schemas.microsoft.com/office/drawing/2014/main" id="{BC346CE2-07CD-41E2-DA17-61A683C3EFAF}"/>
              </a:ext>
            </a:extLst>
          </p:cNvPr>
          <p:cNvSpPr>
            <a:spLocks noGrp="1"/>
          </p:cNvSpPr>
          <p:nvPr>
            <p:ph type="title" hasCustomPrompt="1"/>
          </p:nvPr>
        </p:nvSpPr>
        <p:spPr>
          <a:xfrm>
            <a:off x="1678670" y="844667"/>
            <a:ext cx="8543806" cy="541926"/>
          </a:xfrm>
          <a:prstGeom prst="rect">
            <a:avLst/>
          </a:prstGeom>
        </p:spPr>
        <p:txBody>
          <a:bodyPr>
            <a:noAutofit/>
          </a:bodyPr>
          <a:lstStyle>
            <a:lvl1pPr>
              <a:defRPr sz="3200" b="1">
                <a:solidFill>
                  <a:schemeClr val="tx1"/>
                </a:solidFill>
              </a:defRPr>
            </a:lvl1pPr>
          </a:lstStyle>
          <a:p>
            <a:r>
              <a:rPr lang="sv-SE" dirty="0"/>
              <a:t>Klicka här för att ändra format</a:t>
            </a:r>
          </a:p>
        </p:txBody>
      </p:sp>
      <p:sp>
        <p:nvSpPr>
          <p:cNvPr id="6" name="Platshållare för innehåll 2">
            <a:extLst>
              <a:ext uri="{FF2B5EF4-FFF2-40B4-BE49-F238E27FC236}">
                <a16:creationId xmlns:a16="http://schemas.microsoft.com/office/drawing/2014/main" id="{21995352-94D7-3C73-AA49-CF6ADD35EE95}"/>
              </a:ext>
            </a:extLst>
          </p:cNvPr>
          <p:cNvSpPr>
            <a:spLocks noGrp="1"/>
          </p:cNvSpPr>
          <p:nvPr>
            <p:ph idx="1"/>
          </p:nvPr>
        </p:nvSpPr>
        <p:spPr>
          <a:xfrm>
            <a:off x="1678669" y="1595206"/>
            <a:ext cx="8543807" cy="4351338"/>
          </a:xfrm>
          <a:prstGeom prst="rect">
            <a:avLst/>
          </a:prstGeom>
        </p:spPr>
        <p:txBody>
          <a:bodyPr>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5" name="Bildobjekt 7">
            <a:extLst>
              <a:ext uri="{FF2B5EF4-FFF2-40B4-BE49-F238E27FC236}">
                <a16:creationId xmlns:a16="http://schemas.microsoft.com/office/drawing/2014/main" id="{45871DA9-5FEC-F062-F08B-1C22DBF7B05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pic>
        <p:nvPicPr>
          <p:cNvPr id="2" name="Bildobjekt 1">
            <a:extLst>
              <a:ext uri="{FF2B5EF4-FFF2-40B4-BE49-F238E27FC236}">
                <a16:creationId xmlns:a16="http://schemas.microsoft.com/office/drawing/2014/main" id="{E4C87D46-C72D-B954-25E8-C60B02BF96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313090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Anpassad layout">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4376267E-D34D-F0D7-B1F4-AEC5575CFC1F}"/>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2" name="Frihandsfigur 8">
              <a:extLst>
                <a:ext uri="{FF2B5EF4-FFF2-40B4-BE49-F238E27FC236}">
                  <a16:creationId xmlns:a16="http://schemas.microsoft.com/office/drawing/2014/main" id="{6160EE3A-0738-E84E-63D0-35C97E5A398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18D0AA6C-EBDC-F54A-2C13-414AEF4483F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14" name="Frihandsfigur 10">
              <a:extLst>
                <a:ext uri="{FF2B5EF4-FFF2-40B4-BE49-F238E27FC236}">
                  <a16:creationId xmlns:a16="http://schemas.microsoft.com/office/drawing/2014/main" id="{09570EFA-3FBB-051F-8AF6-AACEB9E8AED3}"/>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pic>
        <p:nvPicPr>
          <p:cNvPr id="15" name="Bildobjekt 7">
            <a:extLst>
              <a:ext uri="{FF2B5EF4-FFF2-40B4-BE49-F238E27FC236}">
                <a16:creationId xmlns:a16="http://schemas.microsoft.com/office/drawing/2014/main" id="{45871DA9-5FEC-F062-F08B-1C22DBF7B053}"/>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443858" y="6047117"/>
            <a:ext cx="1328022" cy="464400"/>
          </a:xfrm>
          <a:prstGeom prst="rect">
            <a:avLst/>
          </a:prstGeom>
        </p:spPr>
      </p:pic>
      <p:sp>
        <p:nvSpPr>
          <p:cNvPr id="2" name="Rubrik 1">
            <a:extLst>
              <a:ext uri="{FF2B5EF4-FFF2-40B4-BE49-F238E27FC236}">
                <a16:creationId xmlns:a16="http://schemas.microsoft.com/office/drawing/2014/main" id="{52F2BC73-4E35-E71E-D43D-18F1DFD5FF4F}"/>
              </a:ext>
            </a:extLst>
          </p:cNvPr>
          <p:cNvSpPr>
            <a:spLocks noGrp="1"/>
          </p:cNvSpPr>
          <p:nvPr>
            <p:ph type="title"/>
            <p:custDataLst>
              <p:tags r:id="rId1"/>
            </p:custDataLst>
          </p:nvPr>
        </p:nvSpPr>
        <p:spPr>
          <a:xfrm>
            <a:off x="1416050" y="2155032"/>
            <a:ext cx="8806426" cy="1273968"/>
          </a:xfrm>
          <a:prstGeom prst="rect">
            <a:avLst/>
          </a:prstGeom>
        </p:spPr>
        <p:txBody>
          <a:bodyPr anchor="b">
            <a:noAutofit/>
          </a:bodyPr>
          <a:lstStyle>
            <a:lvl1pPr>
              <a:defRPr sz="4000" b="1">
                <a:solidFill>
                  <a:schemeClr val="tx1"/>
                </a:solidFill>
                <a:latin typeface="+mj-lt"/>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8EE0C957-C07D-633A-2D93-17F207376C30}"/>
              </a:ext>
            </a:extLst>
          </p:cNvPr>
          <p:cNvSpPr>
            <a:spLocks noGrp="1"/>
          </p:cNvSpPr>
          <p:nvPr>
            <p:ph type="body" idx="1"/>
            <p:custDataLst>
              <p:tags r:id="rId2"/>
            </p:custDataLst>
          </p:nvPr>
        </p:nvSpPr>
        <p:spPr>
          <a:xfrm>
            <a:off x="1416050" y="3460777"/>
            <a:ext cx="8806426" cy="633743"/>
          </a:xfrm>
          <a:prstGeom prst="rect">
            <a:avLst/>
          </a:prstGeom>
        </p:spPr>
        <p:txBody>
          <a:bodyPr>
            <a:noAutofit/>
          </a:bodyPr>
          <a:lstStyle>
            <a:lvl1pPr marL="0" indent="0">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4" name="Bildobjekt 3">
            <a:extLst>
              <a:ext uri="{FF2B5EF4-FFF2-40B4-BE49-F238E27FC236}">
                <a16:creationId xmlns:a16="http://schemas.microsoft.com/office/drawing/2014/main" id="{BE97003F-6CBD-79AF-4D9D-0262468C8D4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2392346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Anpassad layout">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4376267E-D34D-F0D7-B1F4-AEC5575CFC1F}"/>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2" name="Frihandsfigur 8">
              <a:extLst>
                <a:ext uri="{FF2B5EF4-FFF2-40B4-BE49-F238E27FC236}">
                  <a16:creationId xmlns:a16="http://schemas.microsoft.com/office/drawing/2014/main" id="{6160EE3A-0738-E84E-63D0-35C97E5A398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18D0AA6C-EBDC-F54A-2C13-414AEF4483F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14" name="Frihandsfigur 10">
              <a:extLst>
                <a:ext uri="{FF2B5EF4-FFF2-40B4-BE49-F238E27FC236}">
                  <a16:creationId xmlns:a16="http://schemas.microsoft.com/office/drawing/2014/main" id="{09570EFA-3FBB-051F-8AF6-AACEB9E8AED3}"/>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4" name="Rubrik 1">
            <a:extLst>
              <a:ext uri="{FF2B5EF4-FFF2-40B4-BE49-F238E27FC236}">
                <a16:creationId xmlns:a16="http://schemas.microsoft.com/office/drawing/2014/main" id="{4BFF3614-DF96-023A-53F4-CD0AB967FB74}"/>
              </a:ext>
            </a:extLst>
          </p:cNvPr>
          <p:cNvSpPr>
            <a:spLocks noGrp="1"/>
          </p:cNvSpPr>
          <p:nvPr>
            <p:ph type="title" hasCustomPrompt="1"/>
          </p:nvPr>
        </p:nvSpPr>
        <p:spPr>
          <a:xfrm>
            <a:off x="1678671" y="681038"/>
            <a:ext cx="8597864" cy="541926"/>
          </a:xfrm>
          <a:prstGeom prst="rect">
            <a:avLst/>
          </a:prstGeom>
        </p:spPr>
        <p:txBody>
          <a:bodyPr>
            <a:noAutofit/>
          </a:bodyPr>
          <a:lstStyle>
            <a:lvl1pPr>
              <a:defRPr sz="3200" b="1">
                <a:solidFill>
                  <a:schemeClr val="tx1"/>
                </a:solidFill>
              </a:defRPr>
            </a:lvl1pPr>
          </a:lstStyle>
          <a:p>
            <a:r>
              <a:rPr lang="sv-SE" dirty="0"/>
              <a:t>Klicka här för att ändra format</a:t>
            </a:r>
          </a:p>
        </p:txBody>
      </p:sp>
      <p:pic>
        <p:nvPicPr>
          <p:cNvPr id="15" name="Bildobjekt 7">
            <a:extLst>
              <a:ext uri="{FF2B5EF4-FFF2-40B4-BE49-F238E27FC236}">
                <a16:creationId xmlns:a16="http://schemas.microsoft.com/office/drawing/2014/main" id="{45871DA9-5FEC-F062-F08B-1C22DBF7B053}"/>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443858" y="6047117"/>
            <a:ext cx="1328022" cy="464400"/>
          </a:xfrm>
          <a:prstGeom prst="rect">
            <a:avLst/>
          </a:prstGeom>
        </p:spPr>
      </p:pic>
      <p:sp>
        <p:nvSpPr>
          <p:cNvPr id="2" name="Platshållare för innehåll 2">
            <a:extLst>
              <a:ext uri="{FF2B5EF4-FFF2-40B4-BE49-F238E27FC236}">
                <a16:creationId xmlns:a16="http://schemas.microsoft.com/office/drawing/2014/main" id="{DF2D06B1-DCB1-241D-2255-566BA6BAFCB1}"/>
              </a:ext>
            </a:extLst>
          </p:cNvPr>
          <p:cNvSpPr>
            <a:spLocks noGrp="1"/>
          </p:cNvSpPr>
          <p:nvPr>
            <p:ph sz="half" idx="1"/>
            <p:custDataLst>
              <p:tags r:id="rId1"/>
            </p:custDataLst>
          </p:nvPr>
        </p:nvSpPr>
        <p:spPr>
          <a:xfrm>
            <a:off x="1674916" y="1467530"/>
            <a:ext cx="4196495" cy="3574027"/>
          </a:xfrm>
          <a:prstGeom prst="rect">
            <a:avLst/>
          </a:prstGeom>
        </p:spPr>
        <p:txBody>
          <a:bodyPr>
            <a:noAutofit/>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innehåll 3">
            <a:extLst>
              <a:ext uri="{FF2B5EF4-FFF2-40B4-BE49-F238E27FC236}">
                <a16:creationId xmlns:a16="http://schemas.microsoft.com/office/drawing/2014/main" id="{4CC74606-9AC2-39F1-0619-9AC0BD35E30B}"/>
              </a:ext>
            </a:extLst>
          </p:cNvPr>
          <p:cNvSpPr>
            <a:spLocks noGrp="1"/>
          </p:cNvSpPr>
          <p:nvPr>
            <p:ph sz="half" idx="11"/>
            <p:custDataLst>
              <p:tags r:id="rId2"/>
            </p:custDataLst>
          </p:nvPr>
        </p:nvSpPr>
        <p:spPr>
          <a:xfrm>
            <a:off x="6080040" y="1467530"/>
            <a:ext cx="4196495" cy="3574027"/>
          </a:xfrm>
          <a:prstGeom prst="rect">
            <a:avLst/>
          </a:prstGeom>
        </p:spPr>
        <p:txBody>
          <a:bodyPr>
            <a:noAutofit/>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objekt 4">
            <a:extLst>
              <a:ext uri="{FF2B5EF4-FFF2-40B4-BE49-F238E27FC236}">
                <a16:creationId xmlns:a16="http://schemas.microsoft.com/office/drawing/2014/main" id="{B7121200-E252-0EC9-F14A-F1015BBFF1E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163360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Anpassad layout">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4376267E-D34D-F0D7-B1F4-AEC5575CFC1F}"/>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2" name="Frihandsfigur 8">
              <a:extLst>
                <a:ext uri="{FF2B5EF4-FFF2-40B4-BE49-F238E27FC236}">
                  <a16:creationId xmlns:a16="http://schemas.microsoft.com/office/drawing/2014/main" id="{6160EE3A-0738-E84E-63D0-35C97E5A398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18D0AA6C-EBDC-F54A-2C13-414AEF4483F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14" name="Frihandsfigur 10">
              <a:extLst>
                <a:ext uri="{FF2B5EF4-FFF2-40B4-BE49-F238E27FC236}">
                  <a16:creationId xmlns:a16="http://schemas.microsoft.com/office/drawing/2014/main" id="{09570EFA-3FBB-051F-8AF6-AACEB9E8AED3}"/>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5" name="Rubrik 1">
            <a:extLst>
              <a:ext uri="{FF2B5EF4-FFF2-40B4-BE49-F238E27FC236}">
                <a16:creationId xmlns:a16="http://schemas.microsoft.com/office/drawing/2014/main" id="{EB09906A-9F81-C2DD-2E0C-1D4E7AC0E8D6}"/>
              </a:ext>
            </a:extLst>
          </p:cNvPr>
          <p:cNvSpPr>
            <a:spLocks noGrp="1"/>
          </p:cNvSpPr>
          <p:nvPr>
            <p:ph type="title" hasCustomPrompt="1"/>
          </p:nvPr>
        </p:nvSpPr>
        <p:spPr>
          <a:xfrm>
            <a:off x="1515041" y="844667"/>
            <a:ext cx="8543806" cy="541926"/>
          </a:xfrm>
          <a:prstGeom prst="rect">
            <a:avLst/>
          </a:prstGeom>
        </p:spPr>
        <p:txBody>
          <a:bodyPr>
            <a:noAutofit/>
          </a:bodyPr>
          <a:lstStyle>
            <a:lvl1pPr>
              <a:defRPr sz="3200" b="1">
                <a:solidFill>
                  <a:schemeClr val="tx1"/>
                </a:solidFill>
              </a:defRPr>
            </a:lvl1pPr>
          </a:lstStyle>
          <a:p>
            <a:r>
              <a:rPr lang="sv-SE" dirty="0"/>
              <a:t>Klicka här för att ändra format</a:t>
            </a:r>
          </a:p>
        </p:txBody>
      </p:sp>
      <p:pic>
        <p:nvPicPr>
          <p:cNvPr id="15" name="Bildobjekt 7">
            <a:extLst>
              <a:ext uri="{FF2B5EF4-FFF2-40B4-BE49-F238E27FC236}">
                <a16:creationId xmlns:a16="http://schemas.microsoft.com/office/drawing/2014/main" id="{45871DA9-5FEC-F062-F08B-1C22DBF7B05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pic>
        <p:nvPicPr>
          <p:cNvPr id="2" name="Bildobjekt 1">
            <a:extLst>
              <a:ext uri="{FF2B5EF4-FFF2-40B4-BE49-F238E27FC236}">
                <a16:creationId xmlns:a16="http://schemas.microsoft.com/office/drawing/2014/main" id="{9FDAD0B5-35CB-0F08-0DD3-2684170C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38284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Anpassad layout">
    <p:spTree>
      <p:nvGrpSpPr>
        <p:cNvPr id="1" name=""/>
        <p:cNvGrpSpPr/>
        <p:nvPr/>
      </p:nvGrpSpPr>
      <p:grpSpPr>
        <a:xfrm>
          <a:off x="0" y="0"/>
          <a:ext cx="0" cy="0"/>
          <a:chOff x="0" y="0"/>
          <a:chExt cx="0" cy="0"/>
        </a:xfrm>
      </p:grpSpPr>
      <p:grpSp>
        <p:nvGrpSpPr>
          <p:cNvPr id="11" name="Grupp 10">
            <a:extLst>
              <a:ext uri="{FF2B5EF4-FFF2-40B4-BE49-F238E27FC236}">
                <a16:creationId xmlns:a16="http://schemas.microsoft.com/office/drawing/2014/main" id="{4376267E-D34D-F0D7-B1F4-AEC5575CFC1F}"/>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2" name="Frihandsfigur 8">
              <a:extLst>
                <a:ext uri="{FF2B5EF4-FFF2-40B4-BE49-F238E27FC236}">
                  <a16:creationId xmlns:a16="http://schemas.microsoft.com/office/drawing/2014/main" id="{6160EE3A-0738-E84E-63D0-35C97E5A398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18D0AA6C-EBDC-F54A-2C13-414AEF4483F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14" name="Frihandsfigur 10">
              <a:extLst>
                <a:ext uri="{FF2B5EF4-FFF2-40B4-BE49-F238E27FC236}">
                  <a16:creationId xmlns:a16="http://schemas.microsoft.com/office/drawing/2014/main" id="{09570EFA-3FBB-051F-8AF6-AACEB9E8AED3}"/>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pic>
        <p:nvPicPr>
          <p:cNvPr id="15" name="Bildobjekt 7">
            <a:extLst>
              <a:ext uri="{FF2B5EF4-FFF2-40B4-BE49-F238E27FC236}">
                <a16:creationId xmlns:a16="http://schemas.microsoft.com/office/drawing/2014/main" id="{45871DA9-5FEC-F062-F08B-1C22DBF7B05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pic>
        <p:nvPicPr>
          <p:cNvPr id="2" name="Bildobjekt 1">
            <a:extLst>
              <a:ext uri="{FF2B5EF4-FFF2-40B4-BE49-F238E27FC236}">
                <a16:creationId xmlns:a16="http://schemas.microsoft.com/office/drawing/2014/main" id="{8A730076-5F8A-ED50-711A-67827318423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273107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1BB5980-32A0-0072-4812-34ED65233026}"/>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A9DEF988-80A4-649C-E324-F699DD0B4B2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pic>
        <p:nvPicPr>
          <p:cNvPr id="9" name="Bildobjekt 8">
            <a:extLst>
              <a:ext uri="{FF2B5EF4-FFF2-40B4-BE49-F238E27FC236}">
                <a16:creationId xmlns:a16="http://schemas.microsoft.com/office/drawing/2014/main" id="{523C52C7-BF81-42A0-ED39-6D05C1610D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
        <p:nvSpPr>
          <p:cNvPr id="2" name="Rubrik 1">
            <a:extLst>
              <a:ext uri="{FF2B5EF4-FFF2-40B4-BE49-F238E27FC236}">
                <a16:creationId xmlns:a16="http://schemas.microsoft.com/office/drawing/2014/main" id="{FC23CA8D-7027-2FDA-1B04-E0AA9845AD60}"/>
              </a:ext>
            </a:extLst>
          </p:cNvPr>
          <p:cNvSpPr>
            <a:spLocks noGrp="1"/>
          </p:cNvSpPr>
          <p:nvPr>
            <p:ph type="ctrTitle" hasCustomPrompt="1"/>
          </p:nvPr>
        </p:nvSpPr>
        <p:spPr>
          <a:xfrm>
            <a:off x="1432560" y="3106759"/>
            <a:ext cx="9144000" cy="723245"/>
          </a:xfrm>
        </p:spPr>
        <p:txBody>
          <a:bodyPr anchor="b">
            <a:noAutofit/>
          </a:bodyPr>
          <a:lstStyle>
            <a:lvl1pPr algn="l">
              <a:defRPr sz="4000" b="1"/>
            </a:lvl1pPr>
          </a:lstStyle>
          <a:p>
            <a:r>
              <a:rPr lang="sv-SE"/>
              <a:t>Klicka här för att ändra format</a:t>
            </a:r>
            <a:endParaRPr lang="en-US"/>
          </a:p>
        </p:txBody>
      </p:sp>
      <p:sp>
        <p:nvSpPr>
          <p:cNvPr id="3" name="Underrubrik 2">
            <a:extLst>
              <a:ext uri="{FF2B5EF4-FFF2-40B4-BE49-F238E27FC236}">
                <a16:creationId xmlns:a16="http://schemas.microsoft.com/office/drawing/2014/main" id="{5A3E1ABC-EA39-D489-EC88-A962717309DB}"/>
              </a:ext>
            </a:extLst>
          </p:cNvPr>
          <p:cNvSpPr>
            <a:spLocks noGrp="1"/>
          </p:cNvSpPr>
          <p:nvPr>
            <p:ph type="subTitle" idx="1" hasCustomPrompt="1"/>
          </p:nvPr>
        </p:nvSpPr>
        <p:spPr>
          <a:xfrm>
            <a:off x="1432560" y="2618935"/>
            <a:ext cx="9144000" cy="487824"/>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Arbetssätt</a:t>
            </a: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endParaRPr lang="en-US"/>
          </a:p>
        </p:txBody>
      </p:sp>
    </p:spTree>
    <p:extLst>
      <p:ext uri="{BB962C8B-B14F-4D97-AF65-F5344CB8AC3E}">
        <p14:creationId xmlns:p14="http://schemas.microsoft.com/office/powerpoint/2010/main" val="199986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D58737F-29B2-724C-F63E-005744C0C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56C144E-B9A6-4089-617D-062DC0A7CE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C9F432A-840C-01D6-4595-AC770C8487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9F8789-9D8C-4E28-B1C7-E293747BD279}" type="datetimeFigureOut">
              <a:rPr lang="en-US" smtClean="0"/>
              <a:t>8/20/2026</a:t>
            </a:fld>
            <a:endParaRPr lang="en-US"/>
          </a:p>
        </p:txBody>
      </p:sp>
      <p:sp>
        <p:nvSpPr>
          <p:cNvPr id="5" name="Platshållare för sidfot 4">
            <a:extLst>
              <a:ext uri="{FF2B5EF4-FFF2-40B4-BE49-F238E27FC236}">
                <a16:creationId xmlns:a16="http://schemas.microsoft.com/office/drawing/2014/main" id="{9A94EA5F-C9E0-3BB4-EDF1-762FBB480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tshållare för bildnummer 5">
            <a:extLst>
              <a:ext uri="{FF2B5EF4-FFF2-40B4-BE49-F238E27FC236}">
                <a16:creationId xmlns:a16="http://schemas.microsoft.com/office/drawing/2014/main" id="{7B1C8C0F-C2A5-7D49-44B0-4DA132D61A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1429BC-C856-6C4F-A820-B93AF200D281}" type="slidenum">
              <a:t>‹#›</a:t>
            </a:fld>
            <a:endParaRPr lang="sv-SE"/>
          </a:p>
        </p:txBody>
      </p:sp>
      <p:pic>
        <p:nvPicPr>
          <p:cNvPr id="7" name="Bildobjekt 7">
            <a:extLst>
              <a:ext uri="{FF2B5EF4-FFF2-40B4-BE49-F238E27FC236}">
                <a16:creationId xmlns:a16="http://schemas.microsoft.com/office/drawing/2014/main" id="{E00F4A84-4E29-12AC-F045-A6C4E27E54BD}"/>
              </a:ext>
              <a:ext uri="{C183D7F6-B498-43B3-948B-1728B52AA6E4}">
                <adec:decorative xmlns:adec="http://schemas.microsoft.com/office/drawing/2017/decorative" val="1"/>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10443858" y="6047117"/>
            <a:ext cx="1328022" cy="464400"/>
          </a:xfrm>
          <a:prstGeom prst="rect">
            <a:avLst/>
          </a:prstGeom>
        </p:spPr>
      </p:pic>
      <p:pic>
        <p:nvPicPr>
          <p:cNvPr id="8" name="Bildobjekt 7">
            <a:extLst>
              <a:ext uri="{FF2B5EF4-FFF2-40B4-BE49-F238E27FC236}">
                <a16:creationId xmlns:a16="http://schemas.microsoft.com/office/drawing/2014/main" id="{7CDA46B0-0C90-8CE9-E545-97052364CED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1208424" y="232806"/>
            <a:ext cx="749300" cy="584200"/>
          </a:xfrm>
          <a:prstGeom prst="rect">
            <a:avLst/>
          </a:prstGeom>
        </p:spPr>
      </p:pic>
    </p:spTree>
    <p:extLst>
      <p:ext uri="{BB962C8B-B14F-4D97-AF65-F5344CB8AC3E}">
        <p14:creationId xmlns:p14="http://schemas.microsoft.com/office/powerpoint/2010/main" val="417868499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58"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hyperlink" Target="mcf.se/ledningsamverkan"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mailto:ledningsamverkan@mcf.s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32A97774-F99C-CF6A-0437-35718215D37A}"/>
              </a:ext>
            </a:extLst>
          </p:cNvPr>
          <p:cNvSpPr>
            <a:spLocks noGrp="1"/>
          </p:cNvSpPr>
          <p:nvPr>
            <p:ph type="subTitle" idx="1"/>
          </p:nvPr>
        </p:nvSpPr>
        <p:spPr>
          <a:xfrm>
            <a:off x="1432560" y="2618935"/>
            <a:ext cx="9144000" cy="487824"/>
          </a:xfrm>
        </p:spPr>
        <p:txBody>
          <a:bodyPr/>
          <a:lstStyle/>
          <a:p>
            <a:r>
              <a:rPr lang="sv-SE" dirty="0"/>
              <a:t>Arbetssätt</a:t>
            </a:r>
          </a:p>
        </p:txBody>
      </p:sp>
      <p:sp>
        <p:nvSpPr>
          <p:cNvPr id="2" name="Rubrik 1">
            <a:extLst>
              <a:ext uri="{FF2B5EF4-FFF2-40B4-BE49-F238E27FC236}">
                <a16:creationId xmlns:a16="http://schemas.microsoft.com/office/drawing/2014/main" id="{2395530E-E43D-2142-C6D4-D9B19D1BDC53}"/>
              </a:ext>
            </a:extLst>
          </p:cNvPr>
          <p:cNvSpPr>
            <a:spLocks noGrp="1"/>
          </p:cNvSpPr>
          <p:nvPr>
            <p:ph type="ctrTitle"/>
          </p:nvPr>
        </p:nvSpPr>
        <p:spPr>
          <a:xfrm>
            <a:off x="1431925" y="3106737"/>
            <a:ext cx="9144000" cy="1055687"/>
          </a:xfrm>
        </p:spPr>
        <p:txBody>
          <a:bodyPr>
            <a:noAutofit/>
          </a:bodyPr>
          <a:lstStyle/>
          <a:p>
            <a:r>
              <a:rPr lang="sv-SE" sz="3200" dirty="0"/>
              <a:t>Aktörsgemensamt arbete </a:t>
            </a:r>
            <a:br>
              <a:rPr lang="sv-SE" sz="3200" dirty="0"/>
            </a:br>
            <a:r>
              <a:rPr lang="sv-SE" sz="3200" dirty="0"/>
              <a:t>– Process för inriktning och samordning</a:t>
            </a:r>
          </a:p>
        </p:txBody>
      </p:sp>
    </p:spTree>
    <p:extLst>
      <p:ext uri="{BB962C8B-B14F-4D97-AF65-F5344CB8AC3E}">
        <p14:creationId xmlns:p14="http://schemas.microsoft.com/office/powerpoint/2010/main" val="272912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F304B-4580-372E-746D-3EBCB2BC5416}"/>
              </a:ext>
            </a:extLst>
          </p:cNvPr>
          <p:cNvSpPr>
            <a:spLocks noGrp="1"/>
          </p:cNvSpPr>
          <p:nvPr>
            <p:ph type="title"/>
          </p:nvPr>
        </p:nvSpPr>
        <p:spPr>
          <a:xfrm>
            <a:off x="1416050" y="681038"/>
            <a:ext cx="8597900" cy="541337"/>
          </a:xfrm>
        </p:spPr>
        <p:txBody>
          <a:bodyPr>
            <a:normAutofit/>
          </a:bodyPr>
          <a:lstStyle/>
          <a:p>
            <a:r>
              <a:rPr lang="sv-SE" dirty="0"/>
              <a:t>Ta fram kompletterande analyser</a:t>
            </a:r>
            <a:endParaRPr lang="en-SE" dirty="0"/>
          </a:p>
        </p:txBody>
      </p:sp>
      <p:pic>
        <p:nvPicPr>
          <p:cNvPr id="11" name="Platshållare för innehåll 10">
            <a:extLst>
              <a:ext uri="{FF2B5EF4-FFF2-40B4-BE49-F238E27FC236}">
                <a16:creationId xmlns:a16="http://schemas.microsoft.com/office/drawing/2014/main" id="{5913DF09-9058-A2D3-8DEE-76C162D432CF}"/>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0" y="1466849"/>
            <a:ext cx="3867238" cy="3901697"/>
          </a:xfrm>
        </p:spPr>
      </p:pic>
      <p:sp>
        <p:nvSpPr>
          <p:cNvPr id="21" name="Platshållare för innehåll 20">
            <a:extLst>
              <a:ext uri="{FF2B5EF4-FFF2-40B4-BE49-F238E27FC236}">
                <a16:creationId xmlns:a16="http://schemas.microsoft.com/office/drawing/2014/main" id="{E535ABC6-0782-2043-9741-993781D298DB}"/>
              </a:ext>
            </a:extLst>
          </p:cNvPr>
          <p:cNvSpPr>
            <a:spLocks noGrp="1"/>
          </p:cNvSpPr>
          <p:nvPr>
            <p:ph sz="half" idx="11"/>
          </p:nvPr>
        </p:nvSpPr>
        <p:spPr>
          <a:xfrm>
            <a:off x="5462587" y="1790700"/>
            <a:ext cx="5400000" cy="3705226"/>
          </a:xfrm>
        </p:spPr>
        <p:txBody>
          <a:bodyPr anchor="t">
            <a:normAutofit/>
          </a:bodyPr>
          <a:lstStyle/>
          <a:p>
            <a:r>
              <a:rPr lang="sv-SE" sz="2400" dirty="0"/>
              <a:t>Om det finns behov utöver analyser som gjorts i den samlade lägesbilden.</a:t>
            </a:r>
          </a:p>
          <a:p>
            <a:r>
              <a:rPr lang="sv-SE" sz="2400" dirty="0"/>
              <a:t>Till exempel fördjupningar, mer långsiktiga analyser eller analyser av annan karaktär.</a:t>
            </a:r>
          </a:p>
          <a:p>
            <a:r>
              <a:rPr lang="sv-SE" sz="2400" dirty="0"/>
              <a:t>Om det behövs för att få ett tillräckligt underlag för att ta fram målbild och/eller åtgärdsplan.</a:t>
            </a:r>
          </a:p>
        </p:txBody>
      </p:sp>
    </p:spTree>
    <p:extLst>
      <p:ext uri="{BB962C8B-B14F-4D97-AF65-F5344CB8AC3E}">
        <p14:creationId xmlns:p14="http://schemas.microsoft.com/office/powerpoint/2010/main" val="412943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184BE-BEBA-4037-F797-FB752CB9BCD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DD5EC92-782A-1737-A4C3-B1D786061497}"/>
              </a:ext>
            </a:extLst>
          </p:cNvPr>
          <p:cNvSpPr>
            <a:spLocks noGrp="1"/>
          </p:cNvSpPr>
          <p:nvPr>
            <p:ph type="title"/>
          </p:nvPr>
        </p:nvSpPr>
        <p:spPr>
          <a:xfrm>
            <a:off x="1416050" y="681038"/>
            <a:ext cx="8597900" cy="541337"/>
          </a:xfrm>
        </p:spPr>
        <p:txBody>
          <a:bodyPr>
            <a:normAutofit/>
          </a:bodyPr>
          <a:lstStyle/>
          <a:p>
            <a:r>
              <a:rPr lang="sv-SE"/>
              <a:t>Ta fram målbild</a:t>
            </a:r>
            <a:endParaRPr lang="en-SE" dirty="0"/>
          </a:p>
        </p:txBody>
      </p:sp>
      <p:pic>
        <p:nvPicPr>
          <p:cNvPr id="11" name="Platshållare för innehåll 10">
            <a:extLst>
              <a:ext uri="{FF2B5EF4-FFF2-40B4-BE49-F238E27FC236}">
                <a16:creationId xmlns:a16="http://schemas.microsoft.com/office/drawing/2014/main" id="{DB1A5EB4-2A69-BCD6-10FB-7FF576B71CF3}"/>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0" y="1466849"/>
            <a:ext cx="3867238" cy="3901697"/>
          </a:xfrm>
        </p:spPr>
      </p:pic>
      <p:sp>
        <p:nvSpPr>
          <p:cNvPr id="21" name="Platshållare för innehåll 20">
            <a:extLst>
              <a:ext uri="{FF2B5EF4-FFF2-40B4-BE49-F238E27FC236}">
                <a16:creationId xmlns:a16="http://schemas.microsoft.com/office/drawing/2014/main" id="{055EE8D4-3216-45DD-207F-20990E205D6C}"/>
              </a:ext>
            </a:extLst>
          </p:cNvPr>
          <p:cNvSpPr>
            <a:spLocks noGrp="1"/>
          </p:cNvSpPr>
          <p:nvPr>
            <p:ph sz="half" idx="11"/>
          </p:nvPr>
        </p:nvSpPr>
        <p:spPr>
          <a:xfrm>
            <a:off x="5462587" y="1466849"/>
            <a:ext cx="5400000" cy="4181476"/>
          </a:xfrm>
        </p:spPr>
        <p:txBody>
          <a:bodyPr anchor="t">
            <a:noAutofit/>
          </a:bodyPr>
          <a:lstStyle/>
          <a:p>
            <a:r>
              <a:rPr lang="sv-SE" sz="1800" dirty="0"/>
              <a:t>Besvara frågan ”Vad ska vi åstadkomma tillsammans?”. </a:t>
            </a:r>
          </a:p>
          <a:p>
            <a:r>
              <a:rPr lang="sv-SE" sz="1800" dirty="0"/>
              <a:t>Behöver utöver mål även innehålla en övergripande beskrivning av vad man ska göra för att nå målen, med vilka resurser, och vilka handlingsalternativ man bör undvika i arbetet mot målet. Den behöver också inkludera kommunikativa aspekter.</a:t>
            </a:r>
          </a:p>
          <a:p>
            <a:r>
              <a:rPr lang="sv-SE" sz="1800" dirty="0"/>
              <a:t>Aktörerna ska tillsammans bedöma vad de ska uppnå i stort i hanteringen av en samhällsstörning.</a:t>
            </a:r>
          </a:p>
          <a:p>
            <a:r>
              <a:rPr lang="sv-SE" sz="1800" dirty="0"/>
              <a:t>Aktörerna behöver tillsammans göra en bedömning av vilken form av gemensamt målbildsarbete de behöver.</a:t>
            </a:r>
          </a:p>
        </p:txBody>
      </p:sp>
    </p:spTree>
    <p:extLst>
      <p:ext uri="{BB962C8B-B14F-4D97-AF65-F5344CB8AC3E}">
        <p14:creationId xmlns:p14="http://schemas.microsoft.com/office/powerpoint/2010/main" val="3129706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F1C29-BDCA-5755-6B37-3AE123CA798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ED0C404-AB57-B151-0351-B1AB5FDB93C9}"/>
              </a:ext>
            </a:extLst>
          </p:cNvPr>
          <p:cNvSpPr>
            <a:spLocks noGrp="1"/>
          </p:cNvSpPr>
          <p:nvPr>
            <p:ph type="title"/>
          </p:nvPr>
        </p:nvSpPr>
        <p:spPr>
          <a:xfrm>
            <a:off x="1416050" y="681038"/>
            <a:ext cx="8597900" cy="541337"/>
          </a:xfrm>
        </p:spPr>
        <p:txBody>
          <a:bodyPr>
            <a:normAutofit/>
          </a:bodyPr>
          <a:lstStyle/>
          <a:p>
            <a:r>
              <a:rPr lang="sv-SE" dirty="0"/>
              <a:t>Ta fram åtgärdsplan</a:t>
            </a:r>
            <a:endParaRPr lang="en-SE" dirty="0"/>
          </a:p>
        </p:txBody>
      </p:sp>
      <p:pic>
        <p:nvPicPr>
          <p:cNvPr id="11" name="Platshållare för innehåll 10">
            <a:extLst>
              <a:ext uri="{FF2B5EF4-FFF2-40B4-BE49-F238E27FC236}">
                <a16:creationId xmlns:a16="http://schemas.microsoft.com/office/drawing/2014/main" id="{7375D18D-C3F0-14CA-B8B0-B9BA6BB58A20}"/>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1" y="1466850"/>
            <a:ext cx="3868452" cy="3900248"/>
          </a:xfrm>
        </p:spPr>
      </p:pic>
      <p:sp>
        <p:nvSpPr>
          <p:cNvPr id="21" name="Platshållare för innehåll 20">
            <a:extLst>
              <a:ext uri="{FF2B5EF4-FFF2-40B4-BE49-F238E27FC236}">
                <a16:creationId xmlns:a16="http://schemas.microsoft.com/office/drawing/2014/main" id="{6DB0D938-14AF-4D2C-EE71-FFFE939FBD0A}"/>
              </a:ext>
            </a:extLst>
          </p:cNvPr>
          <p:cNvSpPr>
            <a:spLocks noGrp="1"/>
          </p:cNvSpPr>
          <p:nvPr>
            <p:ph sz="half" idx="11"/>
          </p:nvPr>
        </p:nvSpPr>
        <p:spPr>
          <a:xfrm>
            <a:off x="5462587" y="1478876"/>
            <a:ext cx="5400000" cy="3900248"/>
          </a:xfrm>
        </p:spPr>
        <p:txBody>
          <a:bodyPr anchor="t">
            <a:normAutofit/>
          </a:bodyPr>
          <a:lstStyle/>
          <a:p>
            <a:pPr marL="0" indent="0">
              <a:buNone/>
            </a:pPr>
            <a:r>
              <a:rPr lang="sv-SE" sz="2400" dirty="0"/>
              <a:t>De ansvariga aktörerna arbetar tillsammans med att konkretisera och planera åtgärder i syfte att</a:t>
            </a:r>
          </a:p>
          <a:p>
            <a:r>
              <a:rPr lang="sv-SE" sz="2400" dirty="0"/>
              <a:t>klargöra hur de ska arbeta tillsammans</a:t>
            </a:r>
          </a:p>
          <a:p>
            <a:r>
              <a:rPr lang="sv-SE" sz="2400" dirty="0"/>
              <a:t>lista åtgärder, aktörsspecifika och aktörsgemensamma</a:t>
            </a:r>
          </a:p>
          <a:p>
            <a:r>
              <a:rPr lang="sv-SE" sz="2400" dirty="0"/>
              <a:t>identifiera och fördela ansvar för att genomföra åtgärderna och eventuella förberedelser.</a:t>
            </a:r>
          </a:p>
        </p:txBody>
      </p:sp>
    </p:spTree>
    <p:extLst>
      <p:ext uri="{BB962C8B-B14F-4D97-AF65-F5344CB8AC3E}">
        <p14:creationId xmlns:p14="http://schemas.microsoft.com/office/powerpoint/2010/main" val="17460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19289-6962-EB34-B9AA-4630C0C7A4F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7D97F16-239B-ECEF-6B0B-092C7EAB6BA5}"/>
              </a:ext>
            </a:extLst>
          </p:cNvPr>
          <p:cNvSpPr>
            <a:spLocks noGrp="1"/>
          </p:cNvSpPr>
          <p:nvPr>
            <p:ph type="title"/>
          </p:nvPr>
        </p:nvSpPr>
        <p:spPr>
          <a:xfrm>
            <a:off x="1416050" y="681038"/>
            <a:ext cx="8597900" cy="541337"/>
          </a:xfrm>
        </p:spPr>
        <p:txBody>
          <a:bodyPr>
            <a:normAutofit/>
          </a:bodyPr>
          <a:lstStyle/>
          <a:p>
            <a:r>
              <a:rPr lang="sv-SE" dirty="0"/>
              <a:t>Genomför åtgärder</a:t>
            </a:r>
            <a:endParaRPr lang="en-SE" dirty="0"/>
          </a:p>
        </p:txBody>
      </p:sp>
      <p:pic>
        <p:nvPicPr>
          <p:cNvPr id="11" name="Platshållare för innehåll 10">
            <a:extLst>
              <a:ext uri="{FF2B5EF4-FFF2-40B4-BE49-F238E27FC236}">
                <a16:creationId xmlns:a16="http://schemas.microsoft.com/office/drawing/2014/main" id="{F5F382D1-CDEF-9873-2762-D31309BB0291}"/>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0" y="1466849"/>
            <a:ext cx="3867238" cy="3901697"/>
          </a:xfrm>
        </p:spPr>
      </p:pic>
      <p:sp>
        <p:nvSpPr>
          <p:cNvPr id="21" name="Platshållare för innehåll 20">
            <a:extLst>
              <a:ext uri="{FF2B5EF4-FFF2-40B4-BE49-F238E27FC236}">
                <a16:creationId xmlns:a16="http://schemas.microsoft.com/office/drawing/2014/main" id="{395B8A27-7312-AFFD-67FB-FC2A95778B16}"/>
              </a:ext>
            </a:extLst>
          </p:cNvPr>
          <p:cNvSpPr>
            <a:spLocks noGrp="1"/>
          </p:cNvSpPr>
          <p:nvPr>
            <p:ph sz="half" idx="11"/>
          </p:nvPr>
        </p:nvSpPr>
        <p:spPr>
          <a:xfrm>
            <a:off x="5462587" y="1466849"/>
            <a:ext cx="5400000" cy="4438651"/>
          </a:xfrm>
        </p:spPr>
        <p:txBody>
          <a:bodyPr>
            <a:noAutofit/>
          </a:bodyPr>
          <a:lstStyle/>
          <a:p>
            <a:r>
              <a:rPr lang="sv-SE" sz="2000" dirty="0"/>
              <a:t>Koordinera och utföra de åtgärder som aktörerna kommit överens om.</a:t>
            </a:r>
          </a:p>
          <a:p>
            <a:r>
              <a:rPr lang="sv-SE" sz="2000" dirty="0"/>
              <a:t>Aktörer har olika ansvar och genomför åtgärder samtidigt. Varje aktör behöver därför förstå vad det aktörsgemensamma arbetet med åtgärdsplanering innebär för den egna verksamheten och genomföra de åtgärder som faller inom det egna ansvarsområdet. </a:t>
            </a:r>
          </a:p>
          <a:p>
            <a:r>
              <a:rPr lang="sv-SE" sz="2000" dirty="0"/>
              <a:t>De aktörer som bidrar med aktörsgemensamma åtgärder behöver dessutom agera så att behovet omhändertas som helhet.</a:t>
            </a:r>
          </a:p>
        </p:txBody>
      </p:sp>
    </p:spTree>
    <p:extLst>
      <p:ext uri="{BB962C8B-B14F-4D97-AF65-F5344CB8AC3E}">
        <p14:creationId xmlns:p14="http://schemas.microsoft.com/office/powerpoint/2010/main" val="296329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4648A-7C03-30F9-D202-12B88DA6112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3975B4E-C326-E525-E1C8-B48C941F695E}"/>
              </a:ext>
            </a:extLst>
          </p:cNvPr>
          <p:cNvSpPr>
            <a:spLocks noGrp="1"/>
          </p:cNvSpPr>
          <p:nvPr>
            <p:ph type="title"/>
          </p:nvPr>
        </p:nvSpPr>
        <p:spPr>
          <a:xfrm>
            <a:off x="1416050" y="681038"/>
            <a:ext cx="8597864" cy="541926"/>
          </a:xfrm>
        </p:spPr>
        <p:txBody>
          <a:bodyPr>
            <a:normAutofit/>
          </a:bodyPr>
          <a:lstStyle/>
          <a:p>
            <a:r>
              <a:rPr lang="sv-SE" dirty="0"/>
              <a:t>Följ upp åtgärder</a:t>
            </a:r>
            <a:endParaRPr lang="en-SE" dirty="0"/>
          </a:p>
        </p:txBody>
      </p:sp>
      <p:pic>
        <p:nvPicPr>
          <p:cNvPr id="11" name="Platshållare för innehåll 10">
            <a:extLst>
              <a:ext uri="{FF2B5EF4-FFF2-40B4-BE49-F238E27FC236}">
                <a16:creationId xmlns:a16="http://schemas.microsoft.com/office/drawing/2014/main" id="{D91DB0C4-8194-9F27-644A-7297E7F9D88A}"/>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0" y="1466850"/>
            <a:ext cx="3866555" cy="3901008"/>
          </a:xfrm>
        </p:spPr>
      </p:pic>
      <p:sp>
        <p:nvSpPr>
          <p:cNvPr id="21" name="Platshållare för innehåll 20">
            <a:extLst>
              <a:ext uri="{FF2B5EF4-FFF2-40B4-BE49-F238E27FC236}">
                <a16:creationId xmlns:a16="http://schemas.microsoft.com/office/drawing/2014/main" id="{650551F3-C6EB-2592-CE93-B94289FF35CB}"/>
              </a:ext>
            </a:extLst>
          </p:cNvPr>
          <p:cNvSpPr>
            <a:spLocks noGrp="1"/>
          </p:cNvSpPr>
          <p:nvPr>
            <p:ph sz="half" idx="11"/>
          </p:nvPr>
        </p:nvSpPr>
        <p:spPr>
          <a:xfrm>
            <a:off x="5461903" y="1619930"/>
            <a:ext cx="5472798" cy="3901008"/>
          </a:xfrm>
        </p:spPr>
        <p:txBody>
          <a:bodyPr>
            <a:noAutofit/>
          </a:bodyPr>
          <a:lstStyle/>
          <a:p>
            <a:r>
              <a:rPr lang="sv-SE" sz="2000" dirty="0"/>
              <a:t>Följa upp hur väl de genomförda åtgärderna möter de identifierade behoven.</a:t>
            </a:r>
          </a:p>
          <a:p>
            <a:r>
              <a:rPr lang="sv-SE" sz="2000" dirty="0"/>
              <a:t>Behöver göras löpande under en hantering.</a:t>
            </a:r>
          </a:p>
          <a:p>
            <a:r>
              <a:rPr lang="sv-SE" sz="2000" dirty="0"/>
              <a:t>Då kan aktörerna hela tiden anpassa arbetet så att de kan skapa mesta möjliga nytta i den givna situationen, och fokusera på att åstadkomma så bra effekt som möjligt.</a:t>
            </a:r>
          </a:p>
          <a:p>
            <a:r>
              <a:rPr lang="sv-SE" sz="2000" dirty="0"/>
              <a:t>Kan göras genom att ställa frågorna: Har vi genomfört beslutade åtgärder? Har de genomförda åtgärderna fått avsedd effekt? Är arbetet på väg åt rätt håll?</a:t>
            </a:r>
          </a:p>
        </p:txBody>
      </p:sp>
    </p:spTree>
    <p:extLst>
      <p:ext uri="{BB962C8B-B14F-4D97-AF65-F5344CB8AC3E}">
        <p14:creationId xmlns:p14="http://schemas.microsoft.com/office/powerpoint/2010/main" val="35949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AF43DB-5ECB-052D-E60E-68858C19C139}"/>
              </a:ext>
            </a:extLst>
          </p:cNvPr>
          <p:cNvSpPr>
            <a:spLocks noGrp="1"/>
          </p:cNvSpPr>
          <p:nvPr>
            <p:ph type="title"/>
          </p:nvPr>
        </p:nvSpPr>
        <p:spPr>
          <a:xfrm>
            <a:off x="1416051" y="681038"/>
            <a:ext cx="8543806" cy="541926"/>
          </a:xfrm>
        </p:spPr>
        <p:txBody>
          <a:bodyPr/>
          <a:lstStyle/>
          <a:p>
            <a:r>
              <a:rPr lang="sv-SE"/>
              <a:t>Integrera ett kommunikativt perspektiv</a:t>
            </a:r>
            <a:endParaRPr lang="en-SE" dirty="0"/>
          </a:p>
        </p:txBody>
      </p:sp>
      <p:sp>
        <p:nvSpPr>
          <p:cNvPr id="3" name="Platshållare för innehåll 2">
            <a:extLst>
              <a:ext uri="{FF2B5EF4-FFF2-40B4-BE49-F238E27FC236}">
                <a16:creationId xmlns:a16="http://schemas.microsoft.com/office/drawing/2014/main" id="{4DD8A38F-47AC-1337-0130-E4FD85E048EA}"/>
              </a:ext>
            </a:extLst>
          </p:cNvPr>
          <p:cNvSpPr>
            <a:spLocks noGrp="1"/>
          </p:cNvSpPr>
          <p:nvPr>
            <p:ph idx="1"/>
          </p:nvPr>
        </p:nvSpPr>
        <p:spPr>
          <a:xfrm>
            <a:off x="1416050" y="1404874"/>
            <a:ext cx="6423025" cy="4351338"/>
          </a:xfrm>
        </p:spPr>
        <p:txBody>
          <a:bodyPr>
            <a:normAutofit/>
          </a:bodyPr>
          <a:lstStyle/>
          <a:p>
            <a:r>
              <a:rPr lang="sv-SE" sz="1600" dirty="0"/>
              <a:t>Kommunikation har avgörande roll i hela hanteringen.</a:t>
            </a:r>
          </a:p>
          <a:p>
            <a:pPr marL="0" indent="0">
              <a:spcBef>
                <a:spcPts val="1800"/>
              </a:spcBef>
              <a:buNone/>
            </a:pPr>
            <a:r>
              <a:rPr lang="sv-SE" sz="1600" b="1" dirty="0"/>
              <a:t>Integrera kommunikationskompetens i alla delar av processen:</a:t>
            </a:r>
          </a:p>
          <a:p>
            <a:r>
              <a:rPr lang="sv-SE" sz="1600" b="1" dirty="0"/>
              <a:t>Dela information: </a:t>
            </a:r>
            <a:r>
              <a:rPr lang="sv-SE" sz="1600" dirty="0"/>
              <a:t>Lyssna in och kommunicera aktivt.</a:t>
            </a:r>
          </a:p>
          <a:p>
            <a:r>
              <a:rPr lang="sv-SE" sz="1600" b="1" dirty="0"/>
              <a:t>Samlad lägesbild: </a:t>
            </a:r>
            <a:r>
              <a:rPr lang="sv-SE" sz="1600" dirty="0"/>
              <a:t>Inkludera hur händelsen beskrivs och uppfattas.</a:t>
            </a:r>
          </a:p>
          <a:p>
            <a:r>
              <a:rPr lang="sv-SE" sz="1600" b="1" dirty="0"/>
              <a:t>Kompletterande analyser: </a:t>
            </a:r>
            <a:r>
              <a:rPr lang="sv-SE" sz="1600" dirty="0"/>
              <a:t>Analyser från kommunikations-</a:t>
            </a:r>
            <a:br>
              <a:rPr lang="sv-SE" sz="1600" dirty="0"/>
            </a:br>
            <a:r>
              <a:rPr lang="sv-SE" sz="1600" dirty="0"/>
              <a:t>funktionen, exempelvis om mediabevakning och desinformation.</a:t>
            </a:r>
          </a:p>
          <a:p>
            <a:r>
              <a:rPr lang="sv-SE" sz="1600" b="1" dirty="0"/>
              <a:t>Målbild: </a:t>
            </a:r>
            <a:r>
              <a:rPr lang="sv-SE" sz="1600" dirty="0"/>
              <a:t>Komplettera med vad ni vill uppnå genom </a:t>
            </a:r>
            <a:br>
              <a:rPr lang="sv-SE" sz="1600" dirty="0"/>
            </a:br>
            <a:r>
              <a:rPr lang="sv-SE" sz="1600" dirty="0"/>
              <a:t>kommunikationsåtgärder. </a:t>
            </a:r>
          </a:p>
          <a:p>
            <a:r>
              <a:rPr lang="sv-SE" sz="1600" b="1" dirty="0"/>
              <a:t>Åtgärdsplan: </a:t>
            </a:r>
            <a:r>
              <a:rPr lang="sv-SE" sz="1600" dirty="0"/>
              <a:t>Inkludera kommunikationsåtgärder.</a:t>
            </a:r>
          </a:p>
          <a:p>
            <a:r>
              <a:rPr lang="sv-SE" sz="1600" b="1" dirty="0"/>
              <a:t>Genomföra åtgärder: </a:t>
            </a:r>
            <a:r>
              <a:rPr lang="sv-SE" sz="1600" dirty="0"/>
              <a:t>Synkronisera kommunikationsåtgärder </a:t>
            </a:r>
            <a:br>
              <a:rPr lang="sv-SE" sz="1600" dirty="0"/>
            </a:br>
            <a:r>
              <a:rPr lang="sv-SE" sz="1600" dirty="0"/>
              <a:t>med övriga åtgärder.</a:t>
            </a:r>
          </a:p>
          <a:p>
            <a:r>
              <a:rPr lang="sv-SE" sz="1600" b="1" dirty="0"/>
              <a:t>Följa upp åtgärder: </a:t>
            </a:r>
            <a:r>
              <a:rPr lang="sv-SE" sz="1600" dirty="0"/>
              <a:t>Kontrollera om kommunikationsmålen har uppnåtts, finns fortsatta informationsbehov?</a:t>
            </a:r>
            <a:endParaRPr lang="en-SE" sz="1600" dirty="0"/>
          </a:p>
        </p:txBody>
      </p:sp>
      <p:pic>
        <p:nvPicPr>
          <p:cNvPr id="8" name="Platshållare för innehåll 10">
            <a:extLst>
              <a:ext uri="{FF2B5EF4-FFF2-40B4-BE49-F238E27FC236}">
                <a16:creationId xmlns:a16="http://schemas.microsoft.com/office/drawing/2014/main" id="{CBDDCD5A-E53F-4D85-9B31-46EE06AA44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4455" y="1784141"/>
            <a:ext cx="4043843" cy="4079875"/>
          </a:xfrm>
          <a:prstGeom prst="rect">
            <a:avLst/>
          </a:prstGeom>
        </p:spPr>
      </p:pic>
      <p:pic>
        <p:nvPicPr>
          <p:cNvPr id="11" name="Bildobjekt 10">
            <a:extLst>
              <a:ext uri="{FF2B5EF4-FFF2-40B4-BE49-F238E27FC236}">
                <a16:creationId xmlns:a16="http://schemas.microsoft.com/office/drawing/2014/main" id="{86F7B75B-B8AE-7DAA-27F4-703FE118A41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1507" y="267143"/>
            <a:ext cx="1644442" cy="1516998"/>
          </a:xfrm>
          <a:prstGeom prst="rect">
            <a:avLst/>
          </a:prstGeom>
        </p:spPr>
      </p:pic>
    </p:spTree>
    <p:extLst>
      <p:ext uri="{BB962C8B-B14F-4D97-AF65-F5344CB8AC3E}">
        <p14:creationId xmlns:p14="http://schemas.microsoft.com/office/powerpoint/2010/main" val="288377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30FDC4-589B-1FC5-5368-E919BDFB6087}"/>
              </a:ext>
            </a:extLst>
          </p:cNvPr>
          <p:cNvSpPr>
            <a:spLocks noGrp="1"/>
          </p:cNvSpPr>
          <p:nvPr>
            <p:ph type="title"/>
          </p:nvPr>
        </p:nvSpPr>
        <p:spPr>
          <a:xfrm>
            <a:off x="1416050" y="2155032"/>
            <a:ext cx="8806426" cy="1273968"/>
          </a:xfrm>
        </p:spPr>
        <p:txBody>
          <a:bodyPr>
            <a:normAutofit/>
          </a:bodyPr>
          <a:lstStyle/>
          <a:p>
            <a:r>
              <a:rPr lang="sv-SE" dirty="0"/>
              <a:t>Vill du veta mer?</a:t>
            </a:r>
            <a:endParaRPr lang="en-SE" dirty="0"/>
          </a:p>
        </p:txBody>
      </p:sp>
      <p:sp>
        <p:nvSpPr>
          <p:cNvPr id="4" name="Rektangel 64">
            <a:extLst>
              <a:ext uri="{FF2B5EF4-FFF2-40B4-BE49-F238E27FC236}">
                <a16:creationId xmlns:a16="http://schemas.microsoft.com/office/drawing/2014/main" id="{8F7C4099-BA82-86E9-C25E-7F8938027B07}"/>
              </a:ext>
              <a:ext uri="{C183D7F6-B498-43B3-948B-1728B52AA6E4}">
                <adec:decorative xmlns:adec="http://schemas.microsoft.com/office/drawing/2017/decorative" val="1"/>
              </a:ext>
            </a:extLst>
          </p:cNvPr>
          <p:cNvSpPr>
            <a:spLocks noChangeAspect="1"/>
          </p:cNvSpPr>
          <p:nvPr/>
        </p:nvSpPr>
        <p:spPr>
          <a:xfrm rot="118634">
            <a:off x="7079154" y="1556650"/>
            <a:ext cx="3460037" cy="3544225"/>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5" name="Rektangel 4">
            <a:extLst>
              <a:ext uri="{FF2B5EF4-FFF2-40B4-BE49-F238E27FC236}">
                <a16:creationId xmlns:a16="http://schemas.microsoft.com/office/drawing/2014/main" id="{186CE4F1-91EC-C937-DF51-9E4112AC56BB}"/>
              </a:ext>
            </a:extLst>
          </p:cNvPr>
          <p:cNvSpPr>
            <a:spLocks noChangeAspect="1"/>
          </p:cNvSpPr>
          <p:nvPr/>
        </p:nvSpPr>
        <p:spPr>
          <a:xfrm rot="144251">
            <a:off x="6835327" y="1439707"/>
            <a:ext cx="3460030" cy="3544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0" rtlCol="0" anchor="ctr"/>
          <a:lstStyle/>
          <a:p>
            <a:pPr algn="ctr">
              <a:spcAft>
                <a:spcPts val="600"/>
              </a:spcAft>
            </a:pPr>
            <a:r>
              <a:rPr lang="sv-SE" dirty="0">
                <a:latin typeface="+mj-lt"/>
              </a:rPr>
              <a:t>Läs mer på </a:t>
            </a:r>
          </a:p>
          <a:p>
            <a:pPr algn="ctr">
              <a:spcAft>
                <a:spcPts val="1200"/>
              </a:spcAft>
            </a:pPr>
            <a:r>
              <a:rPr lang="sv-SE" b="1" dirty="0">
                <a:solidFill>
                  <a:schemeClr val="bg1"/>
                </a:solidFill>
                <a:latin typeface="+mj-lt"/>
                <a:hlinkClick r:id="rId2" action="ppaction://hlinkfile"/>
              </a:rPr>
              <a:t>mcf.se/</a:t>
            </a:r>
            <a:r>
              <a:rPr lang="sv-SE" b="1" dirty="0" err="1">
                <a:solidFill>
                  <a:schemeClr val="bg1"/>
                </a:solidFill>
                <a:latin typeface="+mj-lt"/>
                <a:hlinkClick r:id="rId2" action="ppaction://hlinkfile"/>
              </a:rPr>
              <a:t>ledningsamverkan</a:t>
            </a:r>
            <a:endParaRPr lang="sv-SE" b="1" dirty="0">
              <a:solidFill>
                <a:schemeClr val="bg1"/>
              </a:solidFill>
              <a:latin typeface="+mj-lt"/>
            </a:endParaRPr>
          </a:p>
          <a:p>
            <a:pPr algn="ctr">
              <a:lnSpc>
                <a:spcPts val="2500"/>
              </a:lnSpc>
            </a:pPr>
            <a:r>
              <a:rPr lang="sv-SE" dirty="0">
                <a:latin typeface="+mj-lt"/>
              </a:rPr>
              <a:t>under nivån arbetssätt </a:t>
            </a:r>
            <a:br>
              <a:rPr lang="sv-SE" dirty="0">
                <a:latin typeface="+mj-lt"/>
              </a:rPr>
            </a:br>
            <a:r>
              <a:rPr lang="sv-SE" dirty="0">
                <a:latin typeface="+mj-lt"/>
              </a:rPr>
              <a:t>i ”</a:t>
            </a:r>
            <a:r>
              <a:rPr lang="sv-SE" i="1" dirty="0">
                <a:latin typeface="+mj-lt"/>
              </a:rPr>
              <a:t>Gemensamma grunder </a:t>
            </a:r>
            <a:br>
              <a:rPr lang="sv-SE" i="1" dirty="0">
                <a:latin typeface="+mj-lt"/>
              </a:rPr>
            </a:br>
            <a:r>
              <a:rPr lang="sv-SE" i="1" dirty="0">
                <a:latin typeface="+mj-lt"/>
              </a:rPr>
              <a:t>– Ramverk för ledning </a:t>
            </a:r>
            <a:br>
              <a:rPr lang="sv-SE" i="1" dirty="0">
                <a:latin typeface="+mj-lt"/>
              </a:rPr>
            </a:br>
            <a:r>
              <a:rPr lang="sv-SE" i="1" dirty="0">
                <a:latin typeface="+mj-lt"/>
              </a:rPr>
              <a:t>och samverkan</a:t>
            </a:r>
            <a:r>
              <a:rPr lang="sv-SE" dirty="0">
                <a:latin typeface="+mj-lt"/>
              </a:rPr>
              <a:t>”</a:t>
            </a:r>
          </a:p>
        </p:txBody>
      </p:sp>
    </p:spTree>
    <p:extLst>
      <p:ext uri="{BB962C8B-B14F-4D97-AF65-F5344CB8AC3E}">
        <p14:creationId xmlns:p14="http://schemas.microsoft.com/office/powerpoint/2010/main" val="350800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F64C60-9296-2995-8517-2DE2273571DC}"/>
              </a:ext>
            </a:extLst>
          </p:cNvPr>
          <p:cNvSpPr>
            <a:spLocks noGrp="1"/>
          </p:cNvSpPr>
          <p:nvPr>
            <p:ph type="title"/>
          </p:nvPr>
        </p:nvSpPr>
        <p:spPr>
          <a:xfrm>
            <a:off x="1318261" y="1364068"/>
            <a:ext cx="8543806" cy="541926"/>
          </a:xfrm>
        </p:spPr>
        <p:txBody>
          <a:bodyPr/>
          <a:lstStyle/>
          <a:p>
            <a:r>
              <a:rPr lang="sv-SE" dirty="0"/>
              <a:t>Om presentationen</a:t>
            </a:r>
            <a:endParaRPr lang="en-SE" dirty="0"/>
          </a:p>
        </p:txBody>
      </p:sp>
      <p:sp>
        <p:nvSpPr>
          <p:cNvPr id="3" name="Platshållare för innehåll 2">
            <a:extLst>
              <a:ext uri="{FF2B5EF4-FFF2-40B4-BE49-F238E27FC236}">
                <a16:creationId xmlns:a16="http://schemas.microsoft.com/office/drawing/2014/main" id="{3812F943-B9C3-E628-9A2B-3228C2A1FF89}"/>
              </a:ext>
            </a:extLst>
          </p:cNvPr>
          <p:cNvSpPr>
            <a:spLocks noGrp="1"/>
          </p:cNvSpPr>
          <p:nvPr>
            <p:ph idx="1"/>
          </p:nvPr>
        </p:nvSpPr>
        <p:spPr>
          <a:xfrm>
            <a:off x="1318260" y="2114607"/>
            <a:ext cx="4779281" cy="3108362"/>
          </a:xfrm>
        </p:spPr>
        <p:txBody>
          <a:bodyPr/>
          <a:lstStyle/>
          <a:p>
            <a:r>
              <a:rPr lang="sv-SE" sz="2400" dirty="0"/>
              <a:t>Bildspelet är framtaget för att underlätta för dig som vill beskriva organisering och roller i det aktörsgemensamma arbetet för andra, till exempel vid en utbildning. </a:t>
            </a:r>
          </a:p>
          <a:p>
            <a:r>
              <a:rPr lang="sv-SE" sz="2400" dirty="0"/>
              <a:t>I anteckningsfältet finns det stödtext till varje bild.</a:t>
            </a:r>
          </a:p>
        </p:txBody>
      </p:sp>
      <p:sp>
        <p:nvSpPr>
          <p:cNvPr id="21" name="Rektangel 64">
            <a:extLst>
              <a:ext uri="{FF2B5EF4-FFF2-40B4-BE49-F238E27FC236}">
                <a16:creationId xmlns:a16="http://schemas.microsoft.com/office/drawing/2014/main" id="{95FCF794-450F-7F20-55F1-A43C9634CF90}"/>
              </a:ext>
              <a:ext uri="{C183D7F6-B498-43B3-948B-1728B52AA6E4}">
                <adec:decorative xmlns:adec="http://schemas.microsoft.com/office/drawing/2017/decorative" val="1"/>
              </a:ext>
            </a:extLst>
          </p:cNvPr>
          <p:cNvSpPr>
            <a:spLocks noChangeAspect="1"/>
          </p:cNvSpPr>
          <p:nvPr/>
        </p:nvSpPr>
        <p:spPr>
          <a:xfrm rot="118634">
            <a:off x="7165050" y="1620109"/>
            <a:ext cx="3460037" cy="3544225"/>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2" name="Rektangel 21">
            <a:extLst>
              <a:ext uri="{FF2B5EF4-FFF2-40B4-BE49-F238E27FC236}">
                <a16:creationId xmlns:a16="http://schemas.microsoft.com/office/drawing/2014/main" id="{AA9F9852-1E47-C3EB-BCE4-3DA8B3367D8C}"/>
              </a:ext>
            </a:extLst>
          </p:cNvPr>
          <p:cNvSpPr>
            <a:spLocks noChangeAspect="1"/>
          </p:cNvSpPr>
          <p:nvPr/>
        </p:nvSpPr>
        <p:spPr>
          <a:xfrm rot="144251">
            <a:off x="6921223" y="1503166"/>
            <a:ext cx="3460030" cy="3544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0" rtlCol="0" anchor="ctr"/>
          <a:lstStyle/>
          <a:p>
            <a:pPr algn="ctr"/>
            <a:r>
              <a:rPr lang="sv-SE" sz="2400" b="1" dirty="0">
                <a:latin typeface="+mj-lt"/>
              </a:rPr>
              <a:t>Har du frågor om materialet? </a:t>
            </a:r>
          </a:p>
          <a:p>
            <a:pPr algn="ctr"/>
            <a:endParaRPr lang="sv-SE" dirty="0"/>
          </a:p>
          <a:p>
            <a:pPr algn="ctr"/>
            <a:r>
              <a:rPr lang="sv-SE" dirty="0"/>
              <a:t>Hör av dig till </a:t>
            </a:r>
            <a:r>
              <a:rPr lang="sv-SE" b="1" dirty="0">
                <a:hlinkClick r:id="rId2"/>
              </a:rPr>
              <a:t>ledningsamverkan@mcf.se</a:t>
            </a:r>
            <a:endParaRPr lang="sv-SE" b="1" dirty="0"/>
          </a:p>
        </p:txBody>
      </p:sp>
    </p:spTree>
    <p:extLst>
      <p:ext uri="{BB962C8B-B14F-4D97-AF65-F5344CB8AC3E}">
        <p14:creationId xmlns:p14="http://schemas.microsoft.com/office/powerpoint/2010/main" val="48540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E9BB2-F48F-CE6D-2F4A-1073C5FCD35C}"/>
              </a:ext>
            </a:extLst>
          </p:cNvPr>
          <p:cNvSpPr>
            <a:spLocks noGrp="1"/>
          </p:cNvSpPr>
          <p:nvPr>
            <p:ph type="title"/>
          </p:nvPr>
        </p:nvSpPr>
        <p:spPr>
          <a:xfrm>
            <a:off x="1416050" y="2155032"/>
            <a:ext cx="8806426" cy="1273968"/>
          </a:xfrm>
        </p:spPr>
        <p:txBody>
          <a:bodyPr/>
          <a:lstStyle/>
          <a:p>
            <a:r>
              <a:rPr lang="sv-SE"/>
              <a:t>Introduktion</a:t>
            </a:r>
            <a:endParaRPr lang="en-SE" dirty="0"/>
          </a:p>
        </p:txBody>
      </p:sp>
      <p:sp>
        <p:nvSpPr>
          <p:cNvPr id="6" name="Underrubrik 5">
            <a:extLst>
              <a:ext uri="{FF2B5EF4-FFF2-40B4-BE49-F238E27FC236}">
                <a16:creationId xmlns:a16="http://schemas.microsoft.com/office/drawing/2014/main" id="{45F7F0FA-1859-8AEB-7112-E198FE9D727F}"/>
              </a:ext>
            </a:extLst>
          </p:cNvPr>
          <p:cNvSpPr>
            <a:spLocks noGrp="1"/>
          </p:cNvSpPr>
          <p:nvPr>
            <p:ph type="body" idx="1"/>
          </p:nvPr>
        </p:nvSpPr>
        <p:spPr>
          <a:xfrm>
            <a:off x="1416050" y="3460750"/>
            <a:ext cx="8805863" cy="1063625"/>
          </a:xfrm>
        </p:spPr>
        <p:txBody>
          <a:bodyPr>
            <a:normAutofit/>
          </a:bodyPr>
          <a:lstStyle/>
          <a:p>
            <a:r>
              <a:rPr lang="sv-SE" dirty="0"/>
              <a:t>Aktörsgemensamt arbete </a:t>
            </a:r>
            <a:br>
              <a:rPr lang="sv-SE" dirty="0"/>
            </a:br>
            <a:r>
              <a:rPr lang="sv-SE" dirty="0"/>
              <a:t>– Process för inriktning och samordning</a:t>
            </a:r>
            <a:endParaRPr lang="en-SE" dirty="0"/>
          </a:p>
        </p:txBody>
      </p:sp>
    </p:spTree>
    <p:extLst>
      <p:ext uri="{BB962C8B-B14F-4D97-AF65-F5344CB8AC3E}">
        <p14:creationId xmlns:p14="http://schemas.microsoft.com/office/powerpoint/2010/main" val="91770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A18026-7C27-0124-7D2F-75A95778921B}"/>
              </a:ext>
            </a:extLst>
          </p:cNvPr>
          <p:cNvSpPr>
            <a:spLocks noGrp="1"/>
          </p:cNvSpPr>
          <p:nvPr>
            <p:ph type="title"/>
          </p:nvPr>
        </p:nvSpPr>
        <p:spPr>
          <a:xfrm>
            <a:off x="1416050" y="844550"/>
            <a:ext cx="8543925" cy="1079500"/>
          </a:xfrm>
        </p:spPr>
        <p:txBody>
          <a:bodyPr>
            <a:normAutofit/>
          </a:bodyPr>
          <a:lstStyle/>
          <a:p>
            <a:r>
              <a:rPr lang="sv-SE" dirty="0"/>
              <a:t>Process för aktörsgemensam inriktning och samordning</a:t>
            </a:r>
            <a:endParaRPr lang="en-SE" dirty="0"/>
          </a:p>
        </p:txBody>
      </p:sp>
      <p:sp>
        <p:nvSpPr>
          <p:cNvPr id="3" name="Platshållare för innehåll 2">
            <a:extLst>
              <a:ext uri="{FF2B5EF4-FFF2-40B4-BE49-F238E27FC236}">
                <a16:creationId xmlns:a16="http://schemas.microsoft.com/office/drawing/2014/main" id="{89D6D541-587D-3D4A-C395-9693669F336D}"/>
              </a:ext>
            </a:extLst>
          </p:cNvPr>
          <p:cNvSpPr>
            <a:spLocks noGrp="1"/>
          </p:cNvSpPr>
          <p:nvPr>
            <p:ph idx="1"/>
          </p:nvPr>
        </p:nvSpPr>
        <p:spPr>
          <a:xfrm>
            <a:off x="1416050" y="2024063"/>
            <a:ext cx="8543925" cy="3119437"/>
          </a:xfrm>
        </p:spPr>
        <p:txBody>
          <a:bodyPr/>
          <a:lstStyle/>
          <a:p>
            <a:r>
              <a:rPr lang="sv-SE" sz="2400" dirty="0"/>
              <a:t>Vid inträffade eller nära förestående samhällsstörningar </a:t>
            </a:r>
            <a:br>
              <a:rPr lang="sv-SE" sz="2400" dirty="0"/>
            </a:br>
            <a:r>
              <a:rPr lang="sv-SE" sz="2400" dirty="0"/>
              <a:t>i fredstid eller höjd beredskap behövs ofta samarbete </a:t>
            </a:r>
            <a:br>
              <a:rPr lang="sv-SE" sz="2400" dirty="0"/>
            </a:br>
            <a:r>
              <a:rPr lang="sv-SE" sz="2400" dirty="0"/>
              <a:t>mellan flera olika aktörer.</a:t>
            </a:r>
          </a:p>
          <a:p>
            <a:r>
              <a:rPr lang="sv-SE" sz="2400" dirty="0"/>
              <a:t>Det aktörsgemensamma arbetet behöver ha en tydlig inriktning och samordning.</a:t>
            </a:r>
          </a:p>
          <a:p>
            <a:r>
              <a:rPr lang="sv-SE" sz="2400" dirty="0"/>
              <a:t>Process för aktörsgemensam inriktning och samordning </a:t>
            </a:r>
            <a:br>
              <a:rPr lang="sv-SE" sz="2400" dirty="0"/>
            </a:br>
            <a:r>
              <a:rPr lang="sv-SE" sz="2400" dirty="0"/>
              <a:t>är framtagen för att stödja detta arbete.</a:t>
            </a:r>
            <a:endParaRPr lang="en-SE" sz="2400" dirty="0"/>
          </a:p>
        </p:txBody>
      </p:sp>
    </p:spTree>
    <p:extLst>
      <p:ext uri="{BB962C8B-B14F-4D97-AF65-F5344CB8AC3E}">
        <p14:creationId xmlns:p14="http://schemas.microsoft.com/office/powerpoint/2010/main" val="126227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DF06C7-28E6-BED0-816A-18BC221B9D37}"/>
              </a:ext>
            </a:extLst>
          </p:cNvPr>
          <p:cNvSpPr>
            <a:spLocks noGrp="1"/>
          </p:cNvSpPr>
          <p:nvPr>
            <p:ph type="title"/>
          </p:nvPr>
        </p:nvSpPr>
        <p:spPr>
          <a:xfrm>
            <a:off x="1416051" y="844667"/>
            <a:ext cx="8543806" cy="541926"/>
          </a:xfrm>
        </p:spPr>
        <p:txBody>
          <a:bodyPr/>
          <a:lstStyle/>
          <a:p>
            <a:r>
              <a:rPr lang="sv-SE" dirty="0"/>
              <a:t>När och hur ska processen användas?</a:t>
            </a:r>
            <a:endParaRPr lang="en-SE" dirty="0"/>
          </a:p>
        </p:txBody>
      </p:sp>
      <p:sp>
        <p:nvSpPr>
          <p:cNvPr id="3" name="Platshållare för innehåll 2">
            <a:extLst>
              <a:ext uri="{FF2B5EF4-FFF2-40B4-BE49-F238E27FC236}">
                <a16:creationId xmlns:a16="http://schemas.microsoft.com/office/drawing/2014/main" id="{73C8BB49-2023-257B-1C25-33B9D9CEBE58}"/>
              </a:ext>
            </a:extLst>
          </p:cNvPr>
          <p:cNvSpPr>
            <a:spLocks noGrp="1"/>
          </p:cNvSpPr>
          <p:nvPr>
            <p:ph idx="1"/>
          </p:nvPr>
        </p:nvSpPr>
        <p:spPr>
          <a:xfrm>
            <a:off x="1416050" y="1595206"/>
            <a:ext cx="8543807" cy="4351338"/>
          </a:xfrm>
        </p:spPr>
        <p:txBody>
          <a:bodyPr>
            <a:normAutofit/>
          </a:bodyPr>
          <a:lstStyle/>
          <a:p>
            <a:r>
              <a:rPr lang="sv-SE" sz="2100" dirty="0"/>
              <a:t>Som stöd för att öka graden av medvetet resonerande och beslutsfattande.</a:t>
            </a:r>
          </a:p>
          <a:p>
            <a:r>
              <a:rPr lang="sv-SE" sz="2100" dirty="0"/>
              <a:t>Som stöd för att identifiera och genomföra så effektiva åtgärder </a:t>
            </a:r>
            <a:br>
              <a:rPr lang="sv-SE" sz="2100" dirty="0"/>
            </a:br>
            <a:r>
              <a:rPr lang="sv-SE" sz="2100" dirty="0"/>
              <a:t>som möjligt.</a:t>
            </a:r>
          </a:p>
          <a:p>
            <a:r>
              <a:rPr lang="sv-SE" sz="2100" dirty="0"/>
              <a:t>Ska kunna användas av alla aktörer i fredstid som under </a:t>
            </a:r>
            <a:br>
              <a:rPr lang="sv-SE" sz="2100" dirty="0"/>
            </a:br>
            <a:r>
              <a:rPr lang="sv-SE" sz="2100" dirty="0"/>
              <a:t>höjd beredskap.</a:t>
            </a:r>
          </a:p>
          <a:p>
            <a:r>
              <a:rPr lang="sv-SE" sz="2100" dirty="0"/>
              <a:t>Är framtagen för aktörsgemensamt arbete, men kan även med fördel användas i aktörsinternt.</a:t>
            </a:r>
          </a:p>
          <a:p>
            <a:r>
              <a:rPr lang="sv-SE" sz="2100" dirty="0"/>
              <a:t>Kan användas på olika systemnivåer och inom olika sakfrågor. </a:t>
            </a:r>
          </a:p>
          <a:p>
            <a:r>
              <a:rPr lang="sv-SE" sz="2100" dirty="0"/>
              <a:t>Samverkan kan gå olika långt; dela information, aktörsgemensam målbild, gemensam åtgärdsplanering.</a:t>
            </a:r>
          </a:p>
        </p:txBody>
      </p:sp>
    </p:spTree>
    <p:extLst>
      <p:ext uri="{BB962C8B-B14F-4D97-AF65-F5344CB8AC3E}">
        <p14:creationId xmlns:p14="http://schemas.microsoft.com/office/powerpoint/2010/main" val="267240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F304B-4580-372E-746D-3EBCB2BC5416}"/>
              </a:ext>
            </a:extLst>
          </p:cNvPr>
          <p:cNvSpPr>
            <a:spLocks noGrp="1"/>
          </p:cNvSpPr>
          <p:nvPr>
            <p:ph type="title"/>
          </p:nvPr>
        </p:nvSpPr>
        <p:spPr>
          <a:xfrm>
            <a:off x="1416050" y="844550"/>
            <a:ext cx="8543925" cy="541338"/>
          </a:xfrm>
        </p:spPr>
        <p:txBody>
          <a:bodyPr>
            <a:normAutofit fontScale="90000"/>
          </a:bodyPr>
          <a:lstStyle/>
          <a:p>
            <a:r>
              <a:rPr lang="sv-SE" dirty="0"/>
              <a:t>Process för aktörsgemensam inriktning </a:t>
            </a:r>
            <a:br>
              <a:rPr lang="sv-SE" dirty="0"/>
            </a:br>
            <a:r>
              <a:rPr lang="sv-SE" dirty="0"/>
              <a:t>och samordning </a:t>
            </a:r>
            <a:endParaRPr lang="en-SE" dirty="0"/>
          </a:p>
        </p:txBody>
      </p:sp>
      <p:pic>
        <p:nvPicPr>
          <p:cNvPr id="11" name="Platshållare för innehåll 10">
            <a:extLst>
              <a:ext uri="{FF2B5EF4-FFF2-40B4-BE49-F238E27FC236}">
                <a16:creationId xmlns:a16="http://schemas.microsoft.com/office/drawing/2014/main" id="{5913DF09-9058-A2D3-8DEE-76C162D432C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39546" y="1595438"/>
            <a:ext cx="4312908" cy="4351337"/>
          </a:xfrm>
        </p:spPr>
      </p:pic>
    </p:spTree>
    <p:extLst>
      <p:ext uri="{BB962C8B-B14F-4D97-AF65-F5344CB8AC3E}">
        <p14:creationId xmlns:p14="http://schemas.microsoft.com/office/powerpoint/2010/main" val="389112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F304B-4580-372E-746D-3EBCB2BC5416}"/>
              </a:ext>
            </a:extLst>
          </p:cNvPr>
          <p:cNvSpPr>
            <a:spLocks noGrp="1"/>
          </p:cNvSpPr>
          <p:nvPr>
            <p:ph type="title"/>
          </p:nvPr>
        </p:nvSpPr>
        <p:spPr>
          <a:xfrm>
            <a:off x="1416050" y="844550"/>
            <a:ext cx="8543925" cy="541338"/>
          </a:xfrm>
        </p:spPr>
        <p:txBody>
          <a:bodyPr>
            <a:normAutofit fontScale="90000"/>
          </a:bodyPr>
          <a:lstStyle/>
          <a:p>
            <a:r>
              <a:rPr lang="sv-SE" dirty="0"/>
              <a:t>Process för aktörsgemensam inriktning och samordning och de generella aktiviteterna</a:t>
            </a:r>
            <a:endParaRPr lang="en-SE" dirty="0"/>
          </a:p>
        </p:txBody>
      </p:sp>
      <p:pic>
        <p:nvPicPr>
          <p:cNvPr id="11" name="Platshållare för innehåll 10">
            <a:extLst>
              <a:ext uri="{FF2B5EF4-FFF2-40B4-BE49-F238E27FC236}">
                <a16:creationId xmlns:a16="http://schemas.microsoft.com/office/drawing/2014/main" id="{5913DF09-9058-A2D3-8DEE-76C162D432C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3939738" y="1595438"/>
            <a:ext cx="4312524" cy="4351337"/>
          </a:xfrm>
        </p:spPr>
      </p:pic>
    </p:spTree>
    <p:extLst>
      <p:ext uri="{BB962C8B-B14F-4D97-AF65-F5344CB8AC3E}">
        <p14:creationId xmlns:p14="http://schemas.microsoft.com/office/powerpoint/2010/main" val="408159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F304B-4580-372E-746D-3EBCB2BC5416}"/>
              </a:ext>
            </a:extLst>
          </p:cNvPr>
          <p:cNvSpPr>
            <a:spLocks noGrp="1"/>
          </p:cNvSpPr>
          <p:nvPr>
            <p:ph type="title"/>
          </p:nvPr>
        </p:nvSpPr>
        <p:spPr>
          <a:xfrm>
            <a:off x="1416050" y="681038"/>
            <a:ext cx="8597900" cy="541337"/>
          </a:xfrm>
        </p:spPr>
        <p:txBody>
          <a:bodyPr>
            <a:normAutofit/>
          </a:bodyPr>
          <a:lstStyle/>
          <a:p>
            <a:r>
              <a:rPr lang="sv-SE" dirty="0"/>
              <a:t>Dela information</a:t>
            </a:r>
            <a:endParaRPr lang="en-SE" dirty="0"/>
          </a:p>
        </p:txBody>
      </p:sp>
      <p:pic>
        <p:nvPicPr>
          <p:cNvPr id="11" name="Platshållare för innehåll 10">
            <a:extLst>
              <a:ext uri="{FF2B5EF4-FFF2-40B4-BE49-F238E27FC236}">
                <a16:creationId xmlns:a16="http://schemas.microsoft.com/office/drawing/2014/main" id="{5913DF09-9058-A2D3-8DEE-76C162D432CF}"/>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0" y="1466849"/>
            <a:ext cx="3867238" cy="3901697"/>
          </a:xfrm>
        </p:spPr>
      </p:pic>
      <p:sp>
        <p:nvSpPr>
          <p:cNvPr id="21" name="Platshållare för innehåll 20">
            <a:extLst>
              <a:ext uri="{FF2B5EF4-FFF2-40B4-BE49-F238E27FC236}">
                <a16:creationId xmlns:a16="http://schemas.microsoft.com/office/drawing/2014/main" id="{E535ABC6-0782-2043-9741-993781D298DB}"/>
              </a:ext>
            </a:extLst>
          </p:cNvPr>
          <p:cNvSpPr>
            <a:spLocks noGrp="1"/>
          </p:cNvSpPr>
          <p:nvPr>
            <p:ph sz="half" idx="11"/>
          </p:nvPr>
        </p:nvSpPr>
        <p:spPr>
          <a:xfrm>
            <a:off x="5462587" y="1657349"/>
            <a:ext cx="5400000" cy="3924302"/>
          </a:xfrm>
        </p:spPr>
        <p:txBody>
          <a:bodyPr anchor="t">
            <a:noAutofit/>
          </a:bodyPr>
          <a:lstStyle/>
          <a:p>
            <a:r>
              <a:rPr lang="sv-SE" sz="2000" dirty="0"/>
              <a:t>Förutsättning för att kunna hantera samhällsstörningar så effektivt som möjligt.</a:t>
            </a:r>
          </a:p>
          <a:p>
            <a:r>
              <a:rPr lang="sv-SE" sz="2000" dirty="0"/>
              <a:t>Grund för bedömning av hur det aktörsgemensamma arbetet ska utformas </a:t>
            </a:r>
            <a:br>
              <a:rPr lang="sv-SE" sz="2000" dirty="0"/>
            </a:br>
            <a:r>
              <a:rPr lang="sv-SE" sz="2000" dirty="0"/>
              <a:t>i just detta fall.</a:t>
            </a:r>
          </a:p>
          <a:p>
            <a:r>
              <a:rPr lang="sv-SE" sz="2000" dirty="0"/>
              <a:t>Skapa initial förståelse för vad som inträffat och hur aktörer behöver samarbeta.</a:t>
            </a:r>
          </a:p>
          <a:p>
            <a:r>
              <a:rPr lang="sv-SE" sz="2000" dirty="0"/>
              <a:t>Består av att ge, efterfråga, ta emot information och att skapa informationsunderlag.</a:t>
            </a:r>
            <a:endParaRPr lang="en-SE" sz="2000" dirty="0"/>
          </a:p>
        </p:txBody>
      </p:sp>
    </p:spTree>
    <p:extLst>
      <p:ext uri="{BB962C8B-B14F-4D97-AF65-F5344CB8AC3E}">
        <p14:creationId xmlns:p14="http://schemas.microsoft.com/office/powerpoint/2010/main" val="193404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6F304B-4580-372E-746D-3EBCB2BC5416}"/>
              </a:ext>
            </a:extLst>
          </p:cNvPr>
          <p:cNvSpPr>
            <a:spLocks noGrp="1"/>
          </p:cNvSpPr>
          <p:nvPr>
            <p:ph type="title"/>
          </p:nvPr>
        </p:nvSpPr>
        <p:spPr>
          <a:xfrm>
            <a:off x="1416050" y="681038"/>
            <a:ext cx="8597900" cy="541337"/>
          </a:xfrm>
        </p:spPr>
        <p:txBody>
          <a:bodyPr>
            <a:normAutofit/>
          </a:bodyPr>
          <a:lstStyle/>
          <a:p>
            <a:r>
              <a:rPr lang="sv-SE" dirty="0"/>
              <a:t>Ta fram samlad lägesbild</a:t>
            </a:r>
            <a:endParaRPr lang="en-SE" dirty="0"/>
          </a:p>
        </p:txBody>
      </p:sp>
      <p:pic>
        <p:nvPicPr>
          <p:cNvPr id="11" name="Platshållare för innehåll 10">
            <a:extLst>
              <a:ext uri="{FF2B5EF4-FFF2-40B4-BE49-F238E27FC236}">
                <a16:creationId xmlns:a16="http://schemas.microsoft.com/office/drawing/2014/main" id="{5913DF09-9058-A2D3-8DEE-76C162D432CF}"/>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p:blipFill>
        <p:spPr>
          <a:xfrm>
            <a:off x="1416051" y="1466850"/>
            <a:ext cx="3868452" cy="3900248"/>
          </a:xfrm>
        </p:spPr>
      </p:pic>
      <p:sp>
        <p:nvSpPr>
          <p:cNvPr id="44" name="textruta 43">
            <a:extLst>
              <a:ext uri="{FF2B5EF4-FFF2-40B4-BE49-F238E27FC236}">
                <a16:creationId xmlns:a16="http://schemas.microsoft.com/office/drawing/2014/main" id="{B3E09E26-9BFF-B2E3-199E-EF8AD0C12EF4}"/>
              </a:ext>
            </a:extLst>
          </p:cNvPr>
          <p:cNvSpPr txBox="1"/>
          <p:nvPr/>
        </p:nvSpPr>
        <p:spPr>
          <a:xfrm>
            <a:off x="5284503" y="1466848"/>
            <a:ext cx="4135657" cy="2585323"/>
          </a:xfrm>
          <a:prstGeom prst="rect">
            <a:avLst/>
          </a:prstGeom>
          <a:noFill/>
        </p:spPr>
        <p:txBody>
          <a:bodyPr wrap="square">
            <a:spAutoFit/>
          </a:bodyPr>
          <a:lstStyle/>
          <a:p>
            <a:pPr marL="0" indent="0">
              <a:buNone/>
            </a:pPr>
            <a:r>
              <a:rPr lang="sv-SE" dirty="0"/>
              <a:t>En samlad lägesbild är urval av information från flera aktörer och </a:t>
            </a:r>
            <a:br>
              <a:rPr lang="sv-SE" dirty="0"/>
            </a:br>
            <a:r>
              <a:rPr lang="sv-SE" dirty="0"/>
              <a:t>källor som analyseras och sammanställs i form av </a:t>
            </a:r>
            <a:br>
              <a:rPr lang="sv-SE" dirty="0"/>
            </a:br>
            <a:r>
              <a:rPr lang="sv-SE" dirty="0"/>
              <a:t>beskrivningar och bedömningar </a:t>
            </a:r>
            <a:br>
              <a:rPr lang="sv-SE" dirty="0"/>
            </a:br>
            <a:r>
              <a:rPr lang="sv-SE" dirty="0"/>
              <a:t>av läget. Syftet är att ge </a:t>
            </a:r>
            <a:br>
              <a:rPr lang="sv-SE" dirty="0"/>
            </a:br>
            <a:r>
              <a:rPr lang="sv-SE" dirty="0"/>
              <a:t>överblick, förståelse och </a:t>
            </a:r>
            <a:br>
              <a:rPr lang="sv-SE" dirty="0"/>
            </a:br>
            <a:r>
              <a:rPr lang="sv-SE" dirty="0"/>
              <a:t>underlag till beslut och åtgärder </a:t>
            </a:r>
            <a:br>
              <a:rPr lang="sv-SE" dirty="0"/>
            </a:br>
            <a:r>
              <a:rPr lang="sv-SE" dirty="0"/>
              <a:t>i det aktörsgemensamma arbetet.</a:t>
            </a:r>
          </a:p>
        </p:txBody>
      </p:sp>
      <p:sp>
        <p:nvSpPr>
          <p:cNvPr id="21" name="Platshållare för innehåll 20">
            <a:extLst>
              <a:ext uri="{FF2B5EF4-FFF2-40B4-BE49-F238E27FC236}">
                <a16:creationId xmlns:a16="http://schemas.microsoft.com/office/drawing/2014/main" id="{E535ABC6-0782-2043-9741-993781D298DB}"/>
              </a:ext>
            </a:extLst>
          </p:cNvPr>
          <p:cNvSpPr>
            <a:spLocks noGrp="1"/>
          </p:cNvSpPr>
          <p:nvPr>
            <p:ph sz="half" idx="11"/>
          </p:nvPr>
        </p:nvSpPr>
        <p:spPr>
          <a:xfrm>
            <a:off x="5284503" y="4167235"/>
            <a:ext cx="4972050" cy="1758079"/>
          </a:xfrm>
        </p:spPr>
        <p:txBody>
          <a:bodyPr>
            <a:normAutofit/>
          </a:bodyPr>
          <a:lstStyle/>
          <a:p>
            <a:pPr marL="0" indent="0">
              <a:buNone/>
            </a:pPr>
            <a:r>
              <a:rPr lang="sv-SE" sz="1800" b="1" dirty="0"/>
              <a:t>Arbetet kan delas in i fyra delmoment: </a:t>
            </a:r>
          </a:p>
          <a:p>
            <a:pPr>
              <a:spcBef>
                <a:spcPts val="600"/>
              </a:spcBef>
            </a:pPr>
            <a:r>
              <a:rPr lang="sv-SE" sz="1800" dirty="0"/>
              <a:t>Behov av lägesbild.</a:t>
            </a:r>
          </a:p>
          <a:p>
            <a:pPr>
              <a:spcBef>
                <a:spcPts val="600"/>
              </a:spcBef>
            </a:pPr>
            <a:r>
              <a:rPr lang="sv-SE" sz="1800" dirty="0"/>
              <a:t>Inramning av arbetet med lägesbild.</a:t>
            </a:r>
          </a:p>
          <a:p>
            <a:pPr>
              <a:spcBef>
                <a:spcPts val="600"/>
              </a:spcBef>
            </a:pPr>
            <a:r>
              <a:rPr lang="sv-SE" sz="1800" dirty="0"/>
              <a:t>Skapande av lägesbild.</a:t>
            </a:r>
          </a:p>
          <a:p>
            <a:pPr>
              <a:spcBef>
                <a:spcPts val="600"/>
              </a:spcBef>
            </a:pPr>
            <a:r>
              <a:rPr lang="sv-SE" sz="1800" dirty="0"/>
              <a:t>Användning av den färdiga lägesbilden. </a:t>
            </a:r>
          </a:p>
        </p:txBody>
      </p:sp>
      <p:pic>
        <p:nvPicPr>
          <p:cNvPr id="46" name="Bildobjekt 45">
            <a:extLst>
              <a:ext uri="{FF2B5EF4-FFF2-40B4-BE49-F238E27FC236}">
                <a16:creationId xmlns:a16="http://schemas.microsoft.com/office/drawing/2014/main" id="{A7C3BF22-4E91-C60E-5EC2-EBCFB50FCF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2983" y="1388254"/>
            <a:ext cx="2701979" cy="2742510"/>
          </a:xfrm>
          <a:prstGeom prst="rect">
            <a:avLst/>
          </a:prstGeom>
        </p:spPr>
      </p:pic>
    </p:spTree>
    <p:extLst>
      <p:ext uri="{BB962C8B-B14F-4D97-AF65-F5344CB8AC3E}">
        <p14:creationId xmlns:p14="http://schemas.microsoft.com/office/powerpoint/2010/main" val="3824495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EXTCOLOR" val="0"/>
</p:tagLst>
</file>

<file path=ppt/tags/tag2.xml><?xml version="1.0" encoding="utf-8"?>
<p:tagLst xmlns:a="http://schemas.openxmlformats.org/drawingml/2006/main" xmlns:r="http://schemas.openxmlformats.org/officeDocument/2006/relationships" xmlns:p="http://schemas.openxmlformats.org/presentationml/2006/main">
  <p:tag name="TEXTCOLOR" val="0"/>
</p:tagLst>
</file>

<file path=ppt/tags/tag3.xml><?xml version="1.0" encoding="utf-8"?>
<p:tagLst xmlns:a="http://schemas.openxmlformats.org/drawingml/2006/main" xmlns:r="http://schemas.openxmlformats.org/officeDocument/2006/relationships" xmlns:p="http://schemas.openxmlformats.org/presentationml/2006/main">
  <p:tag name="TEXTCOLOR" val="0"/>
</p:tagLst>
</file>

<file path=ppt/tags/tag4.xml><?xml version="1.0" encoding="utf-8"?>
<p:tagLst xmlns:a="http://schemas.openxmlformats.org/drawingml/2006/main" xmlns:r="http://schemas.openxmlformats.org/officeDocument/2006/relationships" xmlns:p="http://schemas.openxmlformats.org/presentationml/2006/main">
  <p:tag name="TEXTCOLOR" val="0"/>
</p:tagLst>
</file>

<file path=ppt/theme/theme1.xml><?xml version="1.0" encoding="utf-8"?>
<a:theme xmlns:a="http://schemas.openxmlformats.org/drawingml/2006/main" name="Arbetssätt">
  <a:themeElements>
    <a:clrScheme name="Ramverket">
      <a:dk1>
        <a:srgbClr val="142239"/>
      </a:dk1>
      <a:lt1>
        <a:sysClr val="window" lastClr="FFFFFF"/>
      </a:lt1>
      <a:dk2>
        <a:srgbClr val="142239"/>
      </a:dk2>
      <a:lt2>
        <a:srgbClr val="F6EFE9"/>
      </a:lt2>
      <a:accent1>
        <a:srgbClr val="142239"/>
      </a:accent1>
      <a:accent2>
        <a:srgbClr val="EBA5BC"/>
      </a:accent2>
      <a:accent3>
        <a:srgbClr val="F07F39"/>
      </a:accent3>
      <a:accent4>
        <a:srgbClr val="92C1AA"/>
      </a:accent4>
      <a:accent5>
        <a:srgbClr val="FFE25F"/>
      </a:accent5>
      <a:accent6>
        <a:srgbClr val="C6DEED"/>
      </a:accent6>
      <a:hlink>
        <a:srgbClr val="F07F39"/>
      </a:hlink>
      <a:folHlink>
        <a:srgbClr val="142239"/>
      </a:folHlink>
    </a:clrScheme>
    <a:fontScheme name="ram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0" id="{657EB892-3643-C745-937D-12CB85729B9A}" vid="{50C5FE5E-6213-814D-8201-6B4E1DBE2DF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A90DCF60F35F8429B3402DEBC9C675B" ma:contentTypeVersion="2" ma:contentTypeDescription="Skapa ett nytt dokument." ma:contentTypeScope="" ma:versionID="6910626259125c8ef5cabb603370feb3">
  <xsd:schema xmlns:xsd="http://www.w3.org/2001/XMLSchema" xmlns:xs="http://www.w3.org/2001/XMLSchema" xmlns:p="http://schemas.microsoft.com/office/2006/metadata/properties" xmlns:ns2="03895b0a-d61f-4293-917f-0cd761b2cdea" targetNamespace="http://schemas.microsoft.com/office/2006/metadata/properties" ma:root="true" ma:fieldsID="b6587eb7b3a163c94f6c16e0eece507b" ns2:_="">
    <xsd:import namespace="03895b0a-d61f-4293-917f-0cd761b2cdea"/>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895b0a-d61f-4293-917f-0cd761b2cdea"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248D45-495C-493A-BB1A-60BD4FB580A4}">
  <ds:schemaRefs>
    <ds:schemaRef ds:uri="http://purl.org/dc/dcmitype/"/>
    <ds:schemaRef ds:uri="http://schemas.microsoft.com/office/2006/metadata/propertie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03895b0a-d61f-4293-917f-0cd761b2cdea"/>
    <ds:schemaRef ds:uri="http://purl.org/dc/terms/"/>
  </ds:schemaRefs>
</ds:datastoreItem>
</file>

<file path=customXml/itemProps2.xml><?xml version="1.0" encoding="utf-8"?>
<ds:datastoreItem xmlns:ds="http://schemas.openxmlformats.org/officeDocument/2006/customXml" ds:itemID="{DDD756E0-D244-4C44-A24A-138945DA38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895b0a-d61f-4293-917f-0cd761b2cd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A5782F-955A-49ED-B1B9-13A25341B1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Powerpoint_mall_ramverket-ny</Template>
  <TotalTime>433</TotalTime>
  <Words>3742</Words>
  <Application>Microsoft Office PowerPoint</Application>
  <PresentationFormat>Bredbild</PresentationFormat>
  <Paragraphs>223</Paragraphs>
  <Slides>16</Slides>
  <Notes>12</Notes>
  <HiddenSlides>1</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16</vt:i4>
      </vt:variant>
    </vt:vector>
  </HeadingPairs>
  <TitlesOfParts>
    <vt:vector size="22" baseType="lpstr">
      <vt:lpstr>Aptos</vt:lpstr>
      <vt:lpstr>Arial</vt:lpstr>
      <vt:lpstr>Century Gothic</vt:lpstr>
      <vt:lpstr>Garamond</vt:lpstr>
      <vt:lpstr>Symbol</vt:lpstr>
      <vt:lpstr>Arbetssätt</vt:lpstr>
      <vt:lpstr>Aktörsgemensamt arbete  – Process för inriktning och samordning</vt:lpstr>
      <vt:lpstr>Om presentationen</vt:lpstr>
      <vt:lpstr>Introduktion</vt:lpstr>
      <vt:lpstr>Process för aktörsgemensam inriktning och samordning</vt:lpstr>
      <vt:lpstr>När och hur ska processen användas?</vt:lpstr>
      <vt:lpstr>Process för aktörsgemensam inriktning  och samordning </vt:lpstr>
      <vt:lpstr>Process för aktörsgemensam inriktning och samordning och de generella aktiviteterna</vt:lpstr>
      <vt:lpstr>Dela information</vt:lpstr>
      <vt:lpstr>Ta fram samlad lägesbild</vt:lpstr>
      <vt:lpstr>Ta fram kompletterande analyser</vt:lpstr>
      <vt:lpstr>Ta fram målbild</vt:lpstr>
      <vt:lpstr>Ta fram åtgärdsplan</vt:lpstr>
      <vt:lpstr>Genomför åtgärder</vt:lpstr>
      <vt:lpstr>Följ upp åtgärder</vt:lpstr>
      <vt:lpstr>Integrera ett kommunikativt perspektiv</vt:lpstr>
      <vt:lpstr>Vill du veta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Aktörsgemensamt arbete  – Process för inriktning och samordning</dc:title>
  <dc:creator>Julia Karlsson</dc:creator>
  <cp:lastModifiedBy>Holmlund Jan-Anders</cp:lastModifiedBy>
  <cp:revision>83</cp:revision>
  <dcterms:created xsi:type="dcterms:W3CDTF">2026-03-27T10:20:00Z</dcterms:created>
  <dcterms:modified xsi:type="dcterms:W3CDTF">2026-08-20T11:35:47Z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0x0101001A90DCF60F35F8429B3402DEBC9C675B</vt:lpwstr>
  </property>
  <property fmtid="{D5CDD505-2E9C-101B-9397-08002B2CF9AE}" pid="3" name="MediaServiceImageTags">
    <vt:lpwstr/>
  </property>
</Properties>
</file>