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4.xml" ContentType="application/vnd.openxmlformats-officedocument.them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5.xml" ContentType="application/vnd.openxmlformats-officedocument.them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6.xml" ContentType="application/vnd.openxmlformats-officedocument.them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2" r:id="rId4"/>
    <p:sldMasterId id="2147483700" r:id="rId5"/>
    <p:sldMasterId id="2147483684" r:id="rId6"/>
    <p:sldMasterId id="2147483676" r:id="rId7"/>
    <p:sldMasterId id="2147483668" r:id="rId8"/>
    <p:sldMasterId id="2147483708" r:id="rId9"/>
  </p:sldMasterIdLst>
  <p:notesMasterIdLst>
    <p:notesMasterId r:id="rId26"/>
  </p:notesMasterIdLst>
  <p:sldIdLst>
    <p:sldId id="274" r:id="rId10"/>
    <p:sldId id="267" r:id="rId11"/>
    <p:sldId id="328" r:id="rId12"/>
    <p:sldId id="297" r:id="rId13"/>
    <p:sldId id="308" r:id="rId14"/>
    <p:sldId id="309" r:id="rId15"/>
    <p:sldId id="319" r:id="rId16"/>
    <p:sldId id="300" r:id="rId17"/>
    <p:sldId id="320" r:id="rId18"/>
    <p:sldId id="321" r:id="rId19"/>
    <p:sldId id="322" r:id="rId20"/>
    <p:sldId id="323" r:id="rId21"/>
    <p:sldId id="324" r:id="rId22"/>
    <p:sldId id="325" r:id="rId23"/>
    <p:sldId id="327" r:id="rId24"/>
    <p:sldId id="283" r:id="rId25"/>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ktion" id="{93B84E70-85C0-4E03-9DD0-A58722586901}">
          <p14:sldIdLst>
            <p14:sldId id="274"/>
            <p14:sldId id="267"/>
            <p14:sldId id="328"/>
            <p14:sldId id="297"/>
            <p14:sldId id="308"/>
          </p14:sldIdLst>
        </p14:section>
        <p14:section name="Process för aktörsgemensam inriktning och samordning" id="{E81851D5-4559-4B61-AA6F-B5745877038C}">
          <p14:sldIdLst>
            <p14:sldId id="309"/>
            <p14:sldId id="319"/>
            <p14:sldId id="300"/>
            <p14:sldId id="320"/>
            <p14:sldId id="321"/>
            <p14:sldId id="322"/>
            <p14:sldId id="323"/>
            <p14:sldId id="324"/>
            <p14:sldId id="325"/>
            <p14:sldId id="327"/>
          </p14:sldIdLst>
        </p14:section>
        <p14:section name="Vill du veta mer?" id="{8D415D03-2A74-4976-9A52-F9F39923C5F3}">
          <p14:sldIdLst>
            <p14:sldId id="283"/>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BFE6A6B-A52E-1549-52D4-F1829FAA701D}" name="Sara Clevensjö Lind" initials="SC" userId="439dcab90249de2d"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ortelius Anna" initials="SA" lastIdx="2" clrIdx="0">
    <p:extLst>
      <p:ext uri="{19B8F6BF-5375-455C-9EA6-DF929625EA0E}">
        <p15:presenceInfo xmlns:p15="http://schemas.microsoft.com/office/powerpoint/2012/main" userId="S-1-5-21-466509168-1772936955-2901788264-3360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B835A"/>
    <a:srgbClr val="4A4944"/>
    <a:srgbClr val="CECECE"/>
    <a:srgbClr val="E3D2D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377" autoAdjust="0"/>
    <p:restoredTop sz="74800" autoAdjust="0"/>
  </p:normalViewPr>
  <p:slideViewPr>
    <p:cSldViewPr snapToGrid="0" showGuides="1">
      <p:cViewPr varScale="1">
        <p:scale>
          <a:sx n="87" d="100"/>
          <a:sy n="87" d="100"/>
        </p:scale>
        <p:origin x="312"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2.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presProps" Target="presProp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commentAuthors" Target="commentAuthors.xml"/><Relationship Id="rId30" Type="http://schemas.openxmlformats.org/officeDocument/2006/relationships/theme" Target="theme/theme1.xml"/><Relationship Id="rId8" Type="http://schemas.openxmlformats.org/officeDocument/2006/relationships/slideMaster" Target="slideMasters/slideMaster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 Clevensjö Lind" userId="439dcab90249de2d" providerId="LiveId" clId="{7A0D76E3-C29D-4727-A63D-740D9906548F}"/>
    <pc:docChg chg="modSld">
      <pc:chgData name="Sara Clevensjö Lind" userId="439dcab90249de2d" providerId="LiveId" clId="{7A0D76E3-C29D-4727-A63D-740D9906548F}" dt="2024-11-11T15:08:28.149" v="11" actId="20577"/>
      <pc:docMkLst>
        <pc:docMk/>
      </pc:docMkLst>
      <pc:sldChg chg="modSp mod">
        <pc:chgData name="Sara Clevensjö Lind" userId="439dcab90249de2d" providerId="LiveId" clId="{7A0D76E3-C29D-4727-A63D-740D9906548F}" dt="2024-11-11T15:08:28.149" v="11" actId="20577"/>
        <pc:sldMkLst>
          <pc:docMk/>
          <pc:sldMk cId="2088458970" sldId="274"/>
        </pc:sldMkLst>
        <pc:spChg chg="mod">
          <ac:chgData name="Sara Clevensjö Lind" userId="439dcab90249de2d" providerId="LiveId" clId="{7A0D76E3-C29D-4727-A63D-740D9906548F}" dt="2024-11-11T15:08:28.149" v="11" actId="20577"/>
          <ac:spMkLst>
            <pc:docMk/>
            <pc:sldMk cId="2088458970" sldId="274"/>
            <ac:spMk id="3" creationId="{443215F5-561C-CCA9-CEFB-E44B7A025C53}"/>
          </ac:spMkLst>
        </pc:spChg>
        <pc:spChg chg="mod">
          <ac:chgData name="Sara Clevensjö Lind" userId="439dcab90249de2d" providerId="LiveId" clId="{7A0D76E3-C29D-4727-A63D-740D9906548F}" dt="2024-11-11T15:07:24.134" v="4" actId="6549"/>
          <ac:spMkLst>
            <pc:docMk/>
            <pc:sldMk cId="2088458970" sldId="274"/>
            <ac:spMk id="4" creationId="{E87BF689-94BC-8454-986E-754E57F310BD}"/>
          </ac:spMkLst>
        </pc:spChg>
      </pc:sldChg>
    </pc:docChg>
  </pc:docChgLst>
  <pc:docChgLst>
    <pc:chgData name="Sara Clevensjö Lind" userId="439dcab90249de2d" providerId="LiveId" clId="{D96637FF-194D-4ED5-808E-243BDF612B13}"/>
    <pc:docChg chg="custSel modSld">
      <pc:chgData name="Sara Clevensjö Lind" userId="439dcab90249de2d" providerId="LiveId" clId="{D96637FF-194D-4ED5-808E-243BDF612B13}" dt="2024-11-14T14:23:24.469" v="64" actId="1076"/>
      <pc:docMkLst>
        <pc:docMk/>
      </pc:docMkLst>
      <pc:sldChg chg="modSp mod">
        <pc:chgData name="Sara Clevensjö Lind" userId="439dcab90249de2d" providerId="LiveId" clId="{D96637FF-194D-4ED5-808E-243BDF612B13}" dt="2024-11-13T07:38:51.489" v="1" actId="20577"/>
        <pc:sldMkLst>
          <pc:docMk/>
          <pc:sldMk cId="2088458970" sldId="274"/>
        </pc:sldMkLst>
        <pc:spChg chg="mod">
          <ac:chgData name="Sara Clevensjö Lind" userId="439dcab90249de2d" providerId="LiveId" clId="{D96637FF-194D-4ED5-808E-243BDF612B13}" dt="2024-11-13T07:38:51.489" v="1" actId="20577"/>
          <ac:spMkLst>
            <pc:docMk/>
            <pc:sldMk cId="2088458970" sldId="274"/>
            <ac:spMk id="3" creationId="{443215F5-561C-CCA9-CEFB-E44B7A025C53}"/>
          </ac:spMkLst>
        </pc:spChg>
      </pc:sldChg>
      <pc:sldChg chg="addSp delSp modSp mod">
        <pc:chgData name="Sara Clevensjö Lind" userId="439dcab90249de2d" providerId="LiveId" clId="{D96637FF-194D-4ED5-808E-243BDF612B13}" dt="2024-11-14T14:18:35.395" v="16" actId="1076"/>
        <pc:sldMkLst>
          <pc:docMk/>
          <pc:sldMk cId="3451012625" sldId="300"/>
        </pc:sldMkLst>
        <pc:picChg chg="del">
          <ac:chgData name="Sara Clevensjö Lind" userId="439dcab90249de2d" providerId="LiveId" clId="{D96637FF-194D-4ED5-808E-243BDF612B13}" dt="2024-11-14T14:18:18.120" v="12" actId="478"/>
          <ac:picMkLst>
            <pc:docMk/>
            <pc:sldMk cId="3451012625" sldId="300"/>
            <ac:picMk id="3" creationId="{D41B6CBF-D646-2DF2-BA26-BBAC4C1CE397}"/>
          </ac:picMkLst>
        </pc:picChg>
        <pc:picChg chg="add mod">
          <ac:chgData name="Sara Clevensjö Lind" userId="439dcab90249de2d" providerId="LiveId" clId="{D96637FF-194D-4ED5-808E-243BDF612B13}" dt="2024-11-14T14:18:35.395" v="16" actId="1076"/>
          <ac:picMkLst>
            <pc:docMk/>
            <pc:sldMk cId="3451012625" sldId="300"/>
            <ac:picMk id="4" creationId="{0D28A69F-51B6-F278-45B0-744427B5F6E7}"/>
          </ac:picMkLst>
        </pc:picChg>
      </pc:sldChg>
      <pc:sldChg chg="addSp delSp modSp mod">
        <pc:chgData name="Sara Clevensjö Lind" userId="439dcab90249de2d" providerId="LiveId" clId="{D96637FF-194D-4ED5-808E-243BDF612B13}" dt="2024-11-14T14:17:48.063" v="6" actId="1076"/>
        <pc:sldMkLst>
          <pc:docMk/>
          <pc:sldMk cId="3961461708" sldId="309"/>
        </pc:sldMkLst>
        <pc:picChg chg="add mod">
          <ac:chgData name="Sara Clevensjö Lind" userId="439dcab90249de2d" providerId="LiveId" clId="{D96637FF-194D-4ED5-808E-243BDF612B13}" dt="2024-11-14T14:17:48.063" v="6" actId="1076"/>
          <ac:picMkLst>
            <pc:docMk/>
            <pc:sldMk cId="3961461708" sldId="309"/>
            <ac:picMk id="4" creationId="{74E8636F-BB92-9A58-F7BC-FD1B6DA713C4}"/>
          </ac:picMkLst>
        </pc:picChg>
        <pc:picChg chg="del">
          <ac:chgData name="Sara Clevensjö Lind" userId="439dcab90249de2d" providerId="LiveId" clId="{D96637FF-194D-4ED5-808E-243BDF612B13}" dt="2024-11-14T14:17:28.245" v="2" actId="478"/>
          <ac:picMkLst>
            <pc:docMk/>
            <pc:sldMk cId="3961461708" sldId="309"/>
            <ac:picMk id="5" creationId="{DB84A24B-FB48-DE93-901D-F9DD35057831}"/>
          </ac:picMkLst>
        </pc:picChg>
      </pc:sldChg>
      <pc:sldChg chg="addSp delSp modSp mod">
        <pc:chgData name="Sara Clevensjö Lind" userId="439dcab90249de2d" providerId="LiveId" clId="{D96637FF-194D-4ED5-808E-243BDF612B13}" dt="2024-11-14T14:18:09.817" v="11" actId="1076"/>
        <pc:sldMkLst>
          <pc:docMk/>
          <pc:sldMk cId="3262719384" sldId="319"/>
        </pc:sldMkLst>
        <pc:picChg chg="add mod">
          <ac:chgData name="Sara Clevensjö Lind" userId="439dcab90249de2d" providerId="LiveId" clId="{D96637FF-194D-4ED5-808E-243BDF612B13}" dt="2024-11-14T14:18:09.817" v="11" actId="1076"/>
          <ac:picMkLst>
            <pc:docMk/>
            <pc:sldMk cId="3262719384" sldId="319"/>
            <ac:picMk id="4" creationId="{CEEE2E9C-5289-51C4-DFE7-8ADDD4A8A8D0}"/>
          </ac:picMkLst>
        </pc:picChg>
        <pc:picChg chg="del">
          <ac:chgData name="Sara Clevensjö Lind" userId="439dcab90249de2d" providerId="LiveId" clId="{D96637FF-194D-4ED5-808E-243BDF612B13}" dt="2024-11-14T14:17:52.520" v="7" actId="478"/>
          <ac:picMkLst>
            <pc:docMk/>
            <pc:sldMk cId="3262719384" sldId="319"/>
            <ac:picMk id="7" creationId="{49F15AB3-EF63-815B-50A6-31C3091DEC98}"/>
          </ac:picMkLst>
        </pc:picChg>
      </pc:sldChg>
      <pc:sldChg chg="addSp delSp modSp mod">
        <pc:chgData name="Sara Clevensjö Lind" userId="439dcab90249de2d" providerId="LiveId" clId="{D96637FF-194D-4ED5-808E-243BDF612B13}" dt="2024-11-14T14:23:24.469" v="64" actId="1076"/>
        <pc:sldMkLst>
          <pc:docMk/>
          <pc:sldMk cId="3104808353" sldId="320"/>
        </pc:sldMkLst>
        <pc:picChg chg="add mod ord">
          <ac:chgData name="Sara Clevensjö Lind" userId="439dcab90249de2d" providerId="LiveId" clId="{D96637FF-194D-4ED5-808E-243BDF612B13}" dt="2024-11-14T14:19:34.971" v="27" actId="1076"/>
          <ac:picMkLst>
            <pc:docMk/>
            <pc:sldMk cId="3104808353" sldId="320"/>
            <ac:picMk id="3" creationId="{62B8FB7C-2402-84C2-CB7B-A01677742751}"/>
          </ac:picMkLst>
        </pc:picChg>
        <pc:picChg chg="del">
          <ac:chgData name="Sara Clevensjö Lind" userId="439dcab90249de2d" providerId="LiveId" clId="{D96637FF-194D-4ED5-808E-243BDF612B13}" dt="2024-11-14T14:18:49.575" v="17" actId="478"/>
          <ac:picMkLst>
            <pc:docMk/>
            <pc:sldMk cId="3104808353" sldId="320"/>
            <ac:picMk id="4" creationId="{7514FB3A-1ECA-EB09-D339-D81DDC5BA4FC}"/>
          </ac:picMkLst>
        </pc:picChg>
        <pc:picChg chg="add mod">
          <ac:chgData name="Sara Clevensjö Lind" userId="439dcab90249de2d" providerId="LiveId" clId="{D96637FF-194D-4ED5-808E-243BDF612B13}" dt="2024-11-14T14:23:24.469" v="64" actId="1076"/>
          <ac:picMkLst>
            <pc:docMk/>
            <pc:sldMk cId="3104808353" sldId="320"/>
            <ac:picMk id="7" creationId="{60CEE9B2-0A11-3782-E980-B2D45502C375}"/>
          </ac:picMkLst>
        </pc:picChg>
        <pc:picChg chg="del">
          <ac:chgData name="Sara Clevensjö Lind" userId="439dcab90249de2d" providerId="LiveId" clId="{D96637FF-194D-4ED5-808E-243BDF612B13}" dt="2024-11-14T14:23:10.789" v="59" actId="478"/>
          <ac:picMkLst>
            <pc:docMk/>
            <pc:sldMk cId="3104808353" sldId="320"/>
            <ac:picMk id="8" creationId="{ADB0435B-62A2-1A8E-F7AB-EB4A283664C5}"/>
          </ac:picMkLst>
        </pc:picChg>
      </pc:sldChg>
      <pc:sldChg chg="addSp delSp modSp mod">
        <pc:chgData name="Sara Clevensjö Lind" userId="439dcab90249de2d" providerId="LiveId" clId="{D96637FF-194D-4ED5-808E-243BDF612B13}" dt="2024-11-14T14:20:02.585" v="32" actId="1076"/>
        <pc:sldMkLst>
          <pc:docMk/>
          <pc:sldMk cId="4246368352" sldId="321"/>
        </pc:sldMkLst>
        <pc:picChg chg="add mod">
          <ac:chgData name="Sara Clevensjö Lind" userId="439dcab90249de2d" providerId="LiveId" clId="{D96637FF-194D-4ED5-808E-243BDF612B13}" dt="2024-11-14T14:20:02.585" v="32" actId="1076"/>
          <ac:picMkLst>
            <pc:docMk/>
            <pc:sldMk cId="4246368352" sldId="321"/>
            <ac:picMk id="3" creationId="{A9323D7F-AB47-2C64-55E7-641A401DF88D}"/>
          </ac:picMkLst>
        </pc:picChg>
        <pc:picChg chg="del">
          <ac:chgData name="Sara Clevensjö Lind" userId="439dcab90249de2d" providerId="LiveId" clId="{D96637FF-194D-4ED5-808E-243BDF612B13}" dt="2024-11-14T14:19:42.310" v="28" actId="478"/>
          <ac:picMkLst>
            <pc:docMk/>
            <pc:sldMk cId="4246368352" sldId="321"/>
            <ac:picMk id="4" creationId="{906FD040-CAA0-A370-20C6-615244D3A914}"/>
          </ac:picMkLst>
        </pc:picChg>
      </pc:sldChg>
      <pc:sldChg chg="addSp delSp modSp mod">
        <pc:chgData name="Sara Clevensjö Lind" userId="439dcab90249de2d" providerId="LiveId" clId="{D96637FF-194D-4ED5-808E-243BDF612B13}" dt="2024-11-14T14:20:25.088" v="37" actId="1076"/>
        <pc:sldMkLst>
          <pc:docMk/>
          <pc:sldMk cId="898696610" sldId="322"/>
        </pc:sldMkLst>
        <pc:picChg chg="del">
          <ac:chgData name="Sara Clevensjö Lind" userId="439dcab90249de2d" providerId="LiveId" clId="{D96637FF-194D-4ED5-808E-243BDF612B13}" dt="2024-11-14T14:20:08.982" v="33" actId="478"/>
          <ac:picMkLst>
            <pc:docMk/>
            <pc:sldMk cId="898696610" sldId="322"/>
            <ac:picMk id="3" creationId="{52B0019E-ED58-FA77-BCF4-7079DF5DB905}"/>
          </ac:picMkLst>
        </pc:picChg>
        <pc:picChg chg="add mod">
          <ac:chgData name="Sara Clevensjö Lind" userId="439dcab90249de2d" providerId="LiveId" clId="{D96637FF-194D-4ED5-808E-243BDF612B13}" dt="2024-11-14T14:20:25.088" v="37" actId="1076"/>
          <ac:picMkLst>
            <pc:docMk/>
            <pc:sldMk cId="898696610" sldId="322"/>
            <ac:picMk id="4" creationId="{1F3D0538-DA41-967F-F007-E863432F1793}"/>
          </ac:picMkLst>
        </pc:picChg>
      </pc:sldChg>
      <pc:sldChg chg="addSp delSp modSp mod">
        <pc:chgData name="Sara Clevensjö Lind" userId="439dcab90249de2d" providerId="LiveId" clId="{D96637FF-194D-4ED5-808E-243BDF612B13}" dt="2024-11-14T14:20:50.869" v="42" actId="1076"/>
        <pc:sldMkLst>
          <pc:docMk/>
          <pc:sldMk cId="1432734853" sldId="323"/>
        </pc:sldMkLst>
        <pc:picChg chg="add mod">
          <ac:chgData name="Sara Clevensjö Lind" userId="439dcab90249de2d" providerId="LiveId" clId="{D96637FF-194D-4ED5-808E-243BDF612B13}" dt="2024-11-14T14:20:50.869" v="42" actId="1076"/>
          <ac:picMkLst>
            <pc:docMk/>
            <pc:sldMk cId="1432734853" sldId="323"/>
            <ac:picMk id="3" creationId="{D842ED28-45B2-5D42-1236-E53728E375A9}"/>
          </ac:picMkLst>
        </pc:picChg>
        <pc:picChg chg="del">
          <ac:chgData name="Sara Clevensjö Lind" userId="439dcab90249de2d" providerId="LiveId" clId="{D96637FF-194D-4ED5-808E-243BDF612B13}" dt="2024-11-14T14:20:32.310" v="38" actId="478"/>
          <ac:picMkLst>
            <pc:docMk/>
            <pc:sldMk cId="1432734853" sldId="323"/>
            <ac:picMk id="4" creationId="{B5F47367-8218-CA54-4BE5-20FB24267B3C}"/>
          </ac:picMkLst>
        </pc:picChg>
      </pc:sldChg>
      <pc:sldChg chg="addSp delSp modSp mod">
        <pc:chgData name="Sara Clevensjö Lind" userId="439dcab90249de2d" providerId="LiveId" clId="{D96637FF-194D-4ED5-808E-243BDF612B13}" dt="2024-11-14T14:21:18.548" v="47" actId="1076"/>
        <pc:sldMkLst>
          <pc:docMk/>
          <pc:sldMk cId="2184061495" sldId="324"/>
        </pc:sldMkLst>
        <pc:picChg chg="add mod">
          <ac:chgData name="Sara Clevensjö Lind" userId="439dcab90249de2d" providerId="LiveId" clId="{D96637FF-194D-4ED5-808E-243BDF612B13}" dt="2024-11-14T14:21:18.548" v="47" actId="1076"/>
          <ac:picMkLst>
            <pc:docMk/>
            <pc:sldMk cId="2184061495" sldId="324"/>
            <ac:picMk id="3" creationId="{8B05F351-59A8-BB0E-FA58-0B12641C9CEF}"/>
          </ac:picMkLst>
        </pc:picChg>
        <pc:picChg chg="del">
          <ac:chgData name="Sara Clevensjö Lind" userId="439dcab90249de2d" providerId="LiveId" clId="{D96637FF-194D-4ED5-808E-243BDF612B13}" dt="2024-11-14T14:20:58.503" v="43" actId="478"/>
          <ac:picMkLst>
            <pc:docMk/>
            <pc:sldMk cId="2184061495" sldId="324"/>
            <ac:picMk id="4" creationId="{EDBB3D6A-F20F-CBF6-8076-CA55AB94C4FB}"/>
          </ac:picMkLst>
        </pc:picChg>
      </pc:sldChg>
      <pc:sldChg chg="addSp delSp modSp mod">
        <pc:chgData name="Sara Clevensjö Lind" userId="439dcab90249de2d" providerId="LiveId" clId="{D96637FF-194D-4ED5-808E-243BDF612B13}" dt="2024-11-14T14:21:49.375" v="52" actId="1076"/>
        <pc:sldMkLst>
          <pc:docMk/>
          <pc:sldMk cId="1249922631" sldId="325"/>
        </pc:sldMkLst>
        <pc:picChg chg="del">
          <ac:chgData name="Sara Clevensjö Lind" userId="439dcab90249de2d" providerId="LiveId" clId="{D96637FF-194D-4ED5-808E-243BDF612B13}" dt="2024-11-14T14:21:24.694" v="48" actId="478"/>
          <ac:picMkLst>
            <pc:docMk/>
            <pc:sldMk cId="1249922631" sldId="325"/>
            <ac:picMk id="3" creationId="{4D6CD6C1-F43C-3BFB-32F2-6B99EA5BEBF1}"/>
          </ac:picMkLst>
        </pc:picChg>
        <pc:picChg chg="add mod">
          <ac:chgData name="Sara Clevensjö Lind" userId="439dcab90249de2d" providerId="LiveId" clId="{D96637FF-194D-4ED5-808E-243BDF612B13}" dt="2024-11-14T14:21:49.375" v="52" actId="1076"/>
          <ac:picMkLst>
            <pc:docMk/>
            <pc:sldMk cId="1249922631" sldId="325"/>
            <ac:picMk id="4" creationId="{64A1147B-4FD6-1429-3DB4-A6C920846AEA}"/>
          </ac:picMkLst>
        </pc:picChg>
      </pc:sldChg>
      <pc:sldChg chg="addSp delSp modSp mod">
        <pc:chgData name="Sara Clevensjö Lind" userId="439dcab90249de2d" providerId="LiveId" clId="{D96637FF-194D-4ED5-808E-243BDF612B13}" dt="2024-11-14T14:22:19.819" v="58" actId="1076"/>
        <pc:sldMkLst>
          <pc:docMk/>
          <pc:sldMk cId="3930707119" sldId="327"/>
        </pc:sldMkLst>
        <pc:picChg chg="del">
          <ac:chgData name="Sara Clevensjö Lind" userId="439dcab90249de2d" providerId="LiveId" clId="{D96637FF-194D-4ED5-808E-243BDF612B13}" dt="2024-11-14T14:21:56.695" v="53" actId="478"/>
          <ac:picMkLst>
            <pc:docMk/>
            <pc:sldMk cId="3930707119" sldId="327"/>
            <ac:picMk id="2" creationId="{2DAA40A0-30B3-008B-79B7-AB05193F5705}"/>
          </ac:picMkLst>
        </pc:picChg>
        <pc:picChg chg="add mod">
          <ac:chgData name="Sara Clevensjö Lind" userId="439dcab90249de2d" providerId="LiveId" clId="{D96637FF-194D-4ED5-808E-243BDF612B13}" dt="2024-11-14T14:22:19.819" v="58" actId="1076"/>
          <ac:picMkLst>
            <pc:docMk/>
            <pc:sldMk cId="3930707119" sldId="327"/>
            <ac:picMk id="8" creationId="{0DE409CF-9D24-B975-8E12-21806DFFB87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4A97CF-7B66-564E-8D37-0AF7A822DEF0}" type="datetimeFigureOut">
              <a:rPr lang="sv-SE" smtClean="0"/>
              <a:t>2024-11-14</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FEE9DA-8B3F-B346-B53F-C77B96E74553}" type="slidenum">
              <a:rPr lang="sv-SE" smtClean="0"/>
              <a:t>‹#›</a:t>
            </a:fld>
            <a:endParaRPr lang="sv-SE"/>
          </a:p>
        </p:txBody>
      </p:sp>
    </p:spTree>
    <p:extLst>
      <p:ext uri="{BB962C8B-B14F-4D97-AF65-F5344CB8AC3E}">
        <p14:creationId xmlns:p14="http://schemas.microsoft.com/office/powerpoint/2010/main" val="18172228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27FEE9DA-8B3F-B346-B53F-C77B96E74553}" type="slidenum">
              <a:rPr lang="sv-SE" smtClean="0"/>
              <a:t>1</a:t>
            </a:fld>
            <a:endParaRPr lang="sv-SE"/>
          </a:p>
        </p:txBody>
      </p:sp>
    </p:spTree>
    <p:extLst>
      <p:ext uri="{BB962C8B-B14F-4D97-AF65-F5344CB8AC3E}">
        <p14:creationId xmlns:p14="http://schemas.microsoft.com/office/powerpoint/2010/main" val="37485992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115000"/>
              </a:lnSpc>
              <a:spcAft>
                <a:spcPts val="600"/>
              </a:spcAft>
            </a:pPr>
            <a:r>
              <a:rPr lang="sv-SE" sz="1800">
                <a:effectLst/>
                <a:latin typeface="Garamond" panose="02020404030301010803" pitchFamily="18" charset="0"/>
                <a:ea typeface="Garamond" panose="02020404030301010803" pitchFamily="18" charset="0"/>
                <a:cs typeface="Times New Roman" panose="02020603050405020304" pitchFamily="18" charset="0"/>
              </a:rPr>
              <a:t>Utöver de analyser som görs i samband med den samlade lägesbilden kan det finnas behov av att ta fram kompletterande analyser. Det kan till exempel bli aktuellt om det behöver tas fram fördjupade eller mer långsiktiga analyser, analyser av en annan karaktär än de som gjorts i den samlade lägesbilden eller för att få ett tillräckligt underlag att använda vid framtagning av målbild och åtgärdsplan. </a:t>
            </a:r>
          </a:p>
          <a:p>
            <a:pPr>
              <a:lnSpc>
                <a:spcPct val="115000"/>
              </a:lnSpc>
              <a:spcAft>
                <a:spcPts val="600"/>
              </a:spcAft>
            </a:pPr>
            <a:endParaRPr lang="sv-SE" sz="1800">
              <a:effectLst/>
              <a:latin typeface="Garamond" panose="02020404030301010803" pitchFamily="18" charset="0"/>
              <a:ea typeface="Garamond" panose="02020404030301010803" pitchFamily="18" charset="0"/>
              <a:cs typeface="Times New Roman" panose="02020603050405020304" pitchFamily="18" charset="0"/>
            </a:endParaRPr>
          </a:p>
          <a:p>
            <a:pPr>
              <a:lnSpc>
                <a:spcPct val="115000"/>
              </a:lnSpc>
              <a:spcAft>
                <a:spcPts val="1200"/>
              </a:spcAft>
            </a:pPr>
            <a:r>
              <a:rPr lang="sv-SE" sz="1800">
                <a:effectLst/>
                <a:latin typeface="Garamond" panose="02020404030301010803" pitchFamily="18" charset="0"/>
                <a:ea typeface="Garamond" panose="02020404030301010803" pitchFamily="18" charset="0"/>
                <a:cs typeface="Times New Roman" panose="02020603050405020304" pitchFamily="18" charset="0"/>
              </a:rPr>
              <a:t>Att ta fram kompletterande analyser syftar till att reda ut osäkerheter genom att på ett strukturerat sätt reflektera kring konsekvenser av samhällsstörningen, både möjliga och redan inträffade. Det är särskilt viktigt vid samhällsstörningar där det inträffade är av mer sällankaraktär eller där det hos de berörda aktörerna saknas tillräcklig erfarenhet av det som inträffat. Kompletterande analyser kan vara övergripande eller mer detaljerade beroende på syfte och sammanhang.</a:t>
            </a:r>
          </a:p>
          <a:p>
            <a:pPr>
              <a:lnSpc>
                <a:spcPct val="115000"/>
              </a:lnSpc>
              <a:spcAft>
                <a:spcPts val="1200"/>
              </a:spcAft>
            </a:pPr>
            <a:endParaRPr lang="sv-SE" sz="1800">
              <a:effectLst/>
              <a:latin typeface="Garamond" panose="02020404030301010803" pitchFamily="18" charset="0"/>
              <a:ea typeface="Garamond" panose="02020404030301010803" pitchFamily="18" charset="0"/>
              <a:cs typeface="Times New Roman" panose="02020603050405020304" pitchFamily="18" charset="0"/>
            </a:endParaRPr>
          </a:p>
          <a:p>
            <a:pPr>
              <a:lnSpc>
                <a:spcPct val="115000"/>
              </a:lnSpc>
              <a:spcAft>
                <a:spcPts val="1200"/>
              </a:spcAft>
            </a:pPr>
            <a:r>
              <a:rPr lang="sv-SE" sz="1800">
                <a:effectLst/>
                <a:latin typeface="Garamond" panose="02020404030301010803" pitchFamily="18" charset="0"/>
                <a:ea typeface="Garamond" panose="02020404030301010803" pitchFamily="18" charset="0"/>
                <a:cs typeface="Times New Roman" panose="02020603050405020304" pitchFamily="18" charset="0"/>
              </a:rPr>
              <a:t>Exempel på aspekter på som kan vara aktuella för kompletterande analys:</a:t>
            </a:r>
          </a:p>
          <a:p>
            <a:pPr marL="342900" lvl="0" indent="-342900">
              <a:lnSpc>
                <a:spcPct val="115000"/>
              </a:lnSpc>
              <a:spcAft>
                <a:spcPts val="1200"/>
              </a:spcAft>
              <a:buFont typeface="Symbol" panose="05050102010706020507" pitchFamily="18" charset="2"/>
              <a:buChar char=""/>
            </a:pPr>
            <a:r>
              <a:rPr lang="sv-SE" sz="1800">
                <a:effectLst/>
                <a:latin typeface="Garamond" panose="02020404030301010803" pitchFamily="18" charset="0"/>
                <a:ea typeface="Garamond" panose="02020404030301010803" pitchFamily="18" charset="0"/>
                <a:cs typeface="Times New Roman" panose="02020603050405020304" pitchFamily="18" charset="0"/>
              </a:rPr>
              <a:t>olika händelseutvecklingar </a:t>
            </a:r>
          </a:p>
          <a:p>
            <a:pPr marL="342900" lvl="0" indent="-342900">
              <a:lnSpc>
                <a:spcPct val="115000"/>
              </a:lnSpc>
              <a:spcAft>
                <a:spcPts val="1200"/>
              </a:spcAft>
              <a:buFont typeface="Symbol" panose="05050102010706020507" pitchFamily="18" charset="2"/>
              <a:buChar char=""/>
            </a:pPr>
            <a:r>
              <a:rPr lang="sv-SE" sz="1800">
                <a:effectLst/>
                <a:latin typeface="Garamond" panose="02020404030301010803" pitchFamily="18" charset="0"/>
                <a:ea typeface="Garamond" panose="02020404030301010803" pitchFamily="18" charset="0"/>
                <a:cs typeface="Times New Roman" panose="02020603050405020304" pitchFamily="18" charset="0"/>
              </a:rPr>
              <a:t>bredden av handlingsalternativ</a:t>
            </a:r>
          </a:p>
          <a:p>
            <a:pPr marL="342900" lvl="0" indent="-342900">
              <a:lnSpc>
                <a:spcPct val="115000"/>
              </a:lnSpc>
              <a:spcAft>
                <a:spcPts val="1200"/>
              </a:spcAft>
              <a:buFont typeface="Symbol" panose="05050102010706020507" pitchFamily="18" charset="2"/>
              <a:buChar char=""/>
            </a:pPr>
            <a:r>
              <a:rPr lang="sv-SE" sz="1800">
                <a:effectLst/>
                <a:latin typeface="Garamond" panose="02020404030301010803" pitchFamily="18" charset="0"/>
                <a:ea typeface="Garamond" panose="02020404030301010803" pitchFamily="18" charset="0"/>
                <a:cs typeface="Times New Roman" panose="02020603050405020304" pitchFamily="18" charset="0"/>
              </a:rPr>
              <a:t>konsekvenser över tid (gränsöverskridande, tidsmässiga gränser)</a:t>
            </a:r>
          </a:p>
          <a:p>
            <a:pPr marL="342900" lvl="0" indent="-342900">
              <a:lnSpc>
                <a:spcPct val="115000"/>
              </a:lnSpc>
              <a:spcAft>
                <a:spcPts val="1200"/>
              </a:spcAft>
              <a:buFont typeface="Symbol" panose="05050102010706020507" pitchFamily="18" charset="2"/>
              <a:buChar char=""/>
            </a:pPr>
            <a:r>
              <a:rPr lang="sv-SE" sz="1800">
                <a:effectLst/>
                <a:latin typeface="Garamond" panose="02020404030301010803" pitchFamily="18" charset="0"/>
                <a:ea typeface="Garamond" panose="02020404030301010803" pitchFamily="18" charset="0"/>
                <a:cs typeface="Times New Roman" panose="02020603050405020304" pitchFamily="18" charset="0"/>
              </a:rPr>
              <a:t>sammanvävda ansvarsförhållanden</a:t>
            </a:r>
          </a:p>
          <a:p>
            <a:pPr marL="342900" lvl="0" indent="-342900">
              <a:lnSpc>
                <a:spcPct val="115000"/>
              </a:lnSpc>
              <a:spcAft>
                <a:spcPts val="1200"/>
              </a:spcAft>
              <a:buFont typeface="Symbol" panose="05050102010706020507" pitchFamily="18" charset="2"/>
              <a:buChar char=""/>
            </a:pPr>
            <a:r>
              <a:rPr lang="sv-SE" sz="1800">
                <a:effectLst/>
                <a:latin typeface="Garamond" panose="02020404030301010803" pitchFamily="18" charset="0"/>
                <a:ea typeface="Garamond" panose="02020404030301010803" pitchFamily="18" charset="0"/>
                <a:cs typeface="Times New Roman" panose="02020603050405020304" pitchFamily="18" charset="0"/>
              </a:rPr>
              <a:t>risker för kunskapsluckor i relation till aktörssammansättningen</a:t>
            </a:r>
          </a:p>
          <a:p>
            <a:pPr marL="342900" lvl="0" indent="-342900">
              <a:lnSpc>
                <a:spcPct val="115000"/>
              </a:lnSpc>
              <a:spcAft>
                <a:spcPts val="1200"/>
              </a:spcAft>
              <a:buFont typeface="Symbol" panose="05050102010706020507" pitchFamily="18" charset="2"/>
              <a:buChar char=""/>
            </a:pPr>
            <a:r>
              <a:rPr lang="sv-SE" sz="1800">
                <a:effectLst/>
                <a:latin typeface="Garamond" panose="02020404030301010803" pitchFamily="18" charset="0"/>
                <a:ea typeface="Garamond" panose="02020404030301010803" pitchFamily="18" charset="0"/>
                <a:cs typeface="Times New Roman" panose="02020603050405020304" pitchFamily="18" charset="0"/>
              </a:rPr>
              <a:t>orientering kring sekretessproblematik.</a:t>
            </a:r>
          </a:p>
          <a:p>
            <a:pPr marL="342900" lvl="0" indent="-342900">
              <a:lnSpc>
                <a:spcPct val="115000"/>
              </a:lnSpc>
              <a:spcAft>
                <a:spcPts val="1200"/>
              </a:spcAft>
              <a:buFont typeface="Symbol" panose="05050102010706020507" pitchFamily="18" charset="2"/>
              <a:buChar char=""/>
            </a:pPr>
            <a:r>
              <a:rPr lang="sv-SE" sz="1800">
                <a:effectLst/>
                <a:latin typeface="Garamond" panose="02020404030301010803" pitchFamily="18" charset="0"/>
                <a:ea typeface="Garamond" panose="02020404030301010803" pitchFamily="18" charset="0"/>
                <a:cs typeface="Times New Roman" panose="02020603050405020304" pitchFamily="18" charset="0"/>
              </a:rPr>
              <a:t>juridiska eller ekonomiska aspekter.</a:t>
            </a:r>
          </a:p>
          <a:p>
            <a:pPr>
              <a:lnSpc>
                <a:spcPct val="115000"/>
              </a:lnSpc>
              <a:spcAft>
                <a:spcPts val="600"/>
              </a:spcAft>
            </a:pPr>
            <a:endParaRPr lang="sv-SE" sz="1800">
              <a:effectLst/>
              <a:latin typeface="Garamond" panose="02020404030301010803" pitchFamily="18" charset="0"/>
              <a:ea typeface="Garamond" panose="02020404030301010803"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a:p>
        </p:txBody>
      </p:sp>
      <p:sp>
        <p:nvSpPr>
          <p:cNvPr id="4" name="Platshållare för bildnummer 3"/>
          <p:cNvSpPr>
            <a:spLocks noGrp="1"/>
          </p:cNvSpPr>
          <p:nvPr>
            <p:ph type="sldNum" sz="quarter" idx="5"/>
          </p:nvPr>
        </p:nvSpPr>
        <p:spPr/>
        <p:txBody>
          <a:bodyPr/>
          <a:lstStyle/>
          <a:p>
            <a:fld id="{27FEE9DA-8B3F-B346-B53F-C77B96E74553}" type="slidenum">
              <a:rPr lang="sv-SE" smtClean="0"/>
              <a:t>10</a:t>
            </a:fld>
            <a:endParaRPr lang="sv-SE"/>
          </a:p>
        </p:txBody>
      </p:sp>
    </p:spTree>
    <p:extLst>
      <p:ext uri="{BB962C8B-B14F-4D97-AF65-F5344CB8AC3E}">
        <p14:creationId xmlns:p14="http://schemas.microsoft.com/office/powerpoint/2010/main" val="25912044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800">
                <a:effectLst/>
                <a:latin typeface="Garamond" panose="02020404030301010803" pitchFamily="18" charset="0"/>
                <a:ea typeface="Garamond" panose="02020404030301010803" pitchFamily="18" charset="0"/>
                <a:cs typeface="Times New Roman" panose="02020603050405020304" pitchFamily="18" charset="0"/>
              </a:rPr>
              <a:t>Ett aktörsgemensamt arbete med målbilder handlar om att besvara frågan ”Vad ska vi åstadkomma tillsammans?”. Om aktörerna tar fram en gemensam målbild så behöver den utöver mål även innehålla en övergripande beskrivning av vad man ska göra för att nå målen, med vilka resurser, och vilka handlingsalternativ man bör undvika i arbetet mot målet. Aktörsgemensamma målbilder behöver också inkludera kommunikativa aspekter, till exempel i form av samordnade budskap.</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800">
              <a:effectLst/>
              <a:latin typeface="Garamond" panose="02020404030301010803" pitchFamily="18" charset="0"/>
              <a:ea typeface="Garamond" panose="02020404030301010803" pitchFamily="18" charset="0"/>
              <a:cs typeface="Times New Roman" panose="02020603050405020304" pitchFamily="18" charset="0"/>
            </a:endParaRPr>
          </a:p>
          <a:p>
            <a:pPr>
              <a:lnSpc>
                <a:spcPct val="115000"/>
              </a:lnSpc>
              <a:spcAft>
                <a:spcPts val="600"/>
              </a:spcAft>
            </a:pPr>
            <a:r>
              <a:rPr lang="sv-SE" sz="1800">
                <a:effectLst/>
                <a:latin typeface="Garamond" panose="02020404030301010803" pitchFamily="18" charset="0"/>
                <a:ea typeface="Garamond" panose="02020404030301010803" pitchFamily="18" charset="0"/>
                <a:cs typeface="Times New Roman" panose="02020603050405020304" pitchFamily="18" charset="0"/>
              </a:rPr>
              <a:t>Ett aktörsgemensamt målbildsarbete är en viktig del för att åstadkomma inriktning i hanteringen av en samhällsstörning. Arbetet med målbilder syftar till att aktörerna tillsammans ska bedöma vad de ska uppnå i stort i hanteringen av en samhällsstörning.</a:t>
            </a:r>
          </a:p>
          <a:p>
            <a:pPr>
              <a:lnSpc>
                <a:spcPct val="115000"/>
              </a:lnSpc>
              <a:spcAft>
                <a:spcPts val="600"/>
              </a:spcAft>
            </a:pPr>
            <a:endParaRPr lang="sv-SE" sz="1800">
              <a:effectLst/>
              <a:latin typeface="Garamond" panose="02020404030301010803" pitchFamily="18" charset="0"/>
              <a:ea typeface="Garamond" panose="02020404030301010803" pitchFamily="18" charset="0"/>
              <a:cs typeface="Times New Roman" panose="02020603050405020304" pitchFamily="18" charset="0"/>
            </a:endParaRPr>
          </a:p>
          <a:p>
            <a:pPr>
              <a:lnSpc>
                <a:spcPct val="115000"/>
              </a:lnSpc>
              <a:spcAft>
                <a:spcPts val="600"/>
              </a:spcAft>
            </a:pPr>
            <a:r>
              <a:rPr lang="sv-SE" sz="1800">
                <a:effectLst/>
                <a:latin typeface="Garamond" panose="02020404030301010803" pitchFamily="18" charset="0"/>
                <a:ea typeface="Garamond" panose="02020404030301010803" pitchFamily="18" charset="0"/>
                <a:cs typeface="Times New Roman" panose="02020603050405020304" pitchFamily="18" charset="0"/>
              </a:rPr>
              <a:t>Arbetet med målbilder kan dels handla om att ta fram en aktörsgemensam målbild som kan ses som en strategisk ram som de olika aktörerna anpassar sitt arbete efter, dels om att aktörerna aktivt arbetar för att åstadkomma samordning mellan sina olika målbilder. Det innebär att man anpassar de olika aktörernas olika mål och intressen till varandra så att var och en kan lösa sin uppgift och så att det övergripande resultatet blir så bra som möjligt i förhållande till behoven. Aktörerna behöver därför tillsammans göra en bedömning av vilken form av gemensamt målbildsarbete de behöver utifrån händelsen.</a:t>
            </a:r>
          </a:p>
          <a:p>
            <a:pPr>
              <a:lnSpc>
                <a:spcPct val="115000"/>
              </a:lnSpc>
              <a:spcAft>
                <a:spcPts val="600"/>
              </a:spcAft>
            </a:pPr>
            <a:endParaRPr lang="sv-SE" sz="1800">
              <a:effectLst/>
              <a:latin typeface="Garamond" panose="02020404030301010803" pitchFamily="18" charset="0"/>
              <a:ea typeface="Garamond" panose="02020404030301010803" pitchFamily="18"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600"/>
              </a:spcAft>
              <a:buClrTx/>
              <a:buSzTx/>
              <a:buFontTx/>
              <a:buNone/>
              <a:tabLst/>
              <a:defRPr/>
            </a:pPr>
            <a:r>
              <a:rPr lang="sv-SE" sz="1800">
                <a:effectLst/>
                <a:latin typeface="Garamond" panose="02020404030301010803" pitchFamily="18" charset="0"/>
                <a:ea typeface="Garamond" panose="02020404030301010803" pitchFamily="18" charset="0"/>
                <a:cs typeface="Times New Roman" panose="02020603050405020304" pitchFamily="18" charset="0"/>
              </a:rPr>
              <a:t>Grunden för arbetet med målbilder är att värna samhällets skyddsvärden som är liv och hälsa, samhällets funktionalitet, demokrati, rättssäkerhet och mänskliga fri- och rättigheter, miljö och ekonomiska värden samt nationell suveränitet. Men att enbart använda sig av samhällets skyddsvärden för hanteringen av samhällsstörningar är dock inte ändamålsenligt eftersom det dels blir självklart, dels inte tillräckligt precist.</a:t>
            </a:r>
          </a:p>
          <a:p>
            <a:pPr marL="0" marR="0" lvl="0" indent="0" algn="l" defTabSz="914400" rtl="0" eaLnBrk="1" fontAlgn="auto" latinLnBrk="0" hangingPunct="1">
              <a:lnSpc>
                <a:spcPct val="115000"/>
              </a:lnSpc>
              <a:spcBef>
                <a:spcPts val="0"/>
              </a:spcBef>
              <a:spcAft>
                <a:spcPts val="600"/>
              </a:spcAft>
              <a:buClrTx/>
              <a:buSzTx/>
              <a:buFontTx/>
              <a:buNone/>
              <a:tabLst/>
              <a:defRPr/>
            </a:pPr>
            <a:endParaRPr lang="sv-SE" sz="1800">
              <a:effectLst/>
              <a:latin typeface="Garamond" panose="02020404030301010803" pitchFamily="18" charset="0"/>
              <a:ea typeface="Garamond" panose="02020404030301010803" pitchFamily="18" charset="0"/>
              <a:cs typeface="Times New Roman" panose="02020603050405020304" pitchFamily="18" charset="0"/>
            </a:endParaRPr>
          </a:p>
          <a:p>
            <a:pPr>
              <a:lnSpc>
                <a:spcPct val="115000"/>
              </a:lnSpc>
              <a:spcBef>
                <a:spcPts val="1200"/>
              </a:spcBef>
              <a:spcAft>
                <a:spcPts val="600"/>
              </a:spcAft>
            </a:pPr>
            <a:r>
              <a:rPr lang="sv-SE" sz="1800">
                <a:effectLst/>
                <a:latin typeface="Garamond" panose="02020404030301010803" pitchFamily="18" charset="0"/>
                <a:ea typeface="Garamond" panose="02020404030301010803" pitchFamily="18" charset="0"/>
                <a:cs typeface="Times New Roman" panose="02020603050405020304" pitchFamily="18" charset="0"/>
              </a:rPr>
              <a:t>Det är också viktigt att målbilden är situationsspecifik. Den kan exempelvis vara att skydda ett visst område från översvämning, hindra en smittspridning, upprätthålla elförsörjning i samband med en antagonistisk handling, begränsa en brandspridning och så vidare.</a:t>
            </a:r>
          </a:p>
          <a:p>
            <a:pPr>
              <a:lnSpc>
                <a:spcPct val="115000"/>
              </a:lnSpc>
              <a:spcBef>
                <a:spcPts val="1200"/>
              </a:spcBef>
              <a:spcAft>
                <a:spcPts val="600"/>
              </a:spcAft>
            </a:pPr>
            <a:endParaRPr lang="sv-SE" sz="1800">
              <a:effectLst/>
              <a:latin typeface="Garamond" panose="02020404030301010803" pitchFamily="18" charset="0"/>
              <a:ea typeface="Garamond" panose="02020404030301010803" pitchFamily="18" charset="0"/>
              <a:cs typeface="Times New Roman" panose="02020603050405020304" pitchFamily="18" charset="0"/>
            </a:endParaRPr>
          </a:p>
          <a:p>
            <a:pPr>
              <a:lnSpc>
                <a:spcPct val="115000"/>
              </a:lnSpc>
              <a:spcBef>
                <a:spcPts val="600"/>
              </a:spcBef>
              <a:spcAft>
                <a:spcPts val="600"/>
              </a:spcAft>
            </a:pPr>
            <a:r>
              <a:rPr lang="sv-SE" sz="1800">
                <a:effectLst/>
                <a:latin typeface="Garamond" panose="02020404030301010803" pitchFamily="18" charset="0"/>
                <a:ea typeface="Garamond" panose="02020404030301010803" pitchFamily="18" charset="0"/>
                <a:cs typeface="Times New Roman" panose="02020603050405020304" pitchFamily="18" charset="0"/>
              </a:rPr>
              <a:t>Målbilden kan gälla här och nu, men också formuleras utifrån längre tidshorisonter. Framför allt kan målbilden formuleras utifrån olika perspektiv, exempelvis på övergripande samhällsnivå eller i ett mer lokalt sammanhang.</a:t>
            </a:r>
          </a:p>
          <a:p>
            <a:pPr>
              <a:lnSpc>
                <a:spcPct val="115000"/>
              </a:lnSpc>
              <a:spcBef>
                <a:spcPts val="600"/>
              </a:spcBef>
              <a:spcAft>
                <a:spcPts val="600"/>
              </a:spcAft>
            </a:pPr>
            <a:r>
              <a:rPr lang="sv-SE" sz="1800">
                <a:effectLst/>
                <a:latin typeface="Garamond" panose="02020404030301010803" pitchFamily="18" charset="0"/>
                <a:ea typeface="Garamond" panose="02020404030301010803" pitchFamily="18" charset="0"/>
                <a:cs typeface="Times New Roman" panose="02020603050405020304" pitchFamily="18" charset="0"/>
              </a:rPr>
              <a:t>Den gemensamma målbilden kan även tas fram i förväg och vara generisk eller scenariospecifik. Mål för den gemensamma hanteringen kan brytas ned i aktörsgemensamma prioriteringar i syfte att tydliggöra vad resurserna ska användas till.</a:t>
            </a:r>
          </a:p>
          <a:p>
            <a:pPr marL="0" marR="0" lvl="0" indent="0" algn="l" defTabSz="914400" rtl="0" eaLnBrk="1" fontAlgn="auto" latinLnBrk="0" hangingPunct="1">
              <a:lnSpc>
                <a:spcPct val="115000"/>
              </a:lnSpc>
              <a:spcBef>
                <a:spcPts val="0"/>
              </a:spcBef>
              <a:spcAft>
                <a:spcPts val="600"/>
              </a:spcAft>
              <a:buClrTx/>
              <a:buSzTx/>
              <a:buFontTx/>
              <a:buNone/>
              <a:tabLst/>
              <a:defRPr/>
            </a:pPr>
            <a:endParaRPr lang="sv-SE" sz="1800">
              <a:effectLst/>
              <a:latin typeface="Garamond" panose="02020404030301010803" pitchFamily="18" charset="0"/>
              <a:ea typeface="Garamond" panose="02020404030301010803" pitchFamily="18" charset="0"/>
              <a:cs typeface="Times New Roman" panose="02020603050405020304" pitchFamily="18" charset="0"/>
            </a:endParaRPr>
          </a:p>
          <a:p>
            <a:pPr>
              <a:lnSpc>
                <a:spcPct val="115000"/>
              </a:lnSpc>
              <a:spcAft>
                <a:spcPts val="600"/>
              </a:spcAft>
            </a:pPr>
            <a:endParaRPr lang="sv-SE" sz="1800">
              <a:effectLst/>
              <a:latin typeface="Garamond" panose="02020404030301010803" pitchFamily="18" charset="0"/>
              <a:ea typeface="Garamond" panose="02020404030301010803"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a:p>
        </p:txBody>
      </p:sp>
      <p:sp>
        <p:nvSpPr>
          <p:cNvPr id="4" name="Platshållare för bildnummer 3"/>
          <p:cNvSpPr>
            <a:spLocks noGrp="1"/>
          </p:cNvSpPr>
          <p:nvPr>
            <p:ph type="sldNum" sz="quarter" idx="5"/>
          </p:nvPr>
        </p:nvSpPr>
        <p:spPr/>
        <p:txBody>
          <a:bodyPr/>
          <a:lstStyle/>
          <a:p>
            <a:fld id="{27FEE9DA-8B3F-B346-B53F-C77B96E74553}" type="slidenum">
              <a:rPr lang="sv-SE" smtClean="0"/>
              <a:t>11</a:t>
            </a:fld>
            <a:endParaRPr lang="sv-SE"/>
          </a:p>
        </p:txBody>
      </p:sp>
    </p:spTree>
    <p:extLst>
      <p:ext uri="{BB962C8B-B14F-4D97-AF65-F5344CB8AC3E}">
        <p14:creationId xmlns:p14="http://schemas.microsoft.com/office/powerpoint/2010/main" val="8282230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115000"/>
              </a:lnSpc>
              <a:spcAft>
                <a:spcPts val="600"/>
              </a:spcAft>
            </a:pPr>
            <a:r>
              <a:rPr lang="sv-SE" sz="1800">
                <a:effectLst/>
                <a:latin typeface="Garamond" panose="02020404030301010803" pitchFamily="18" charset="0"/>
                <a:ea typeface="Garamond" panose="02020404030301010803" pitchFamily="18" charset="0"/>
                <a:cs typeface="Times New Roman" panose="02020603050405020304" pitchFamily="18" charset="0"/>
              </a:rPr>
              <a:t>Ett sätt att åstadkomma samordning vid en samhällsstörning är att genomföra en gemensam åtgärdsplanering. För att kunna koordinera resurser och insatser behöver aktörerna därför tillsammans göra en bedömning av vilka behov det finns av en gemensam åtgärdsplanering. För om det inte finns någon samordning, eller om den brister, används ju inte samhällets olika resurser på bästa möjliga sätt.</a:t>
            </a:r>
          </a:p>
          <a:p>
            <a:pPr>
              <a:lnSpc>
                <a:spcPct val="115000"/>
              </a:lnSpc>
              <a:spcAft>
                <a:spcPts val="600"/>
              </a:spcAft>
            </a:pPr>
            <a:endParaRPr lang="sv-SE" sz="1800">
              <a:effectLst/>
              <a:latin typeface="Garamond" panose="02020404030301010803" pitchFamily="18" charset="0"/>
              <a:ea typeface="Garamond" panose="02020404030301010803" pitchFamily="18" charset="0"/>
              <a:cs typeface="Times New Roman" panose="02020603050405020304" pitchFamily="18" charset="0"/>
            </a:endParaRPr>
          </a:p>
          <a:p>
            <a:pPr>
              <a:lnSpc>
                <a:spcPct val="115000"/>
              </a:lnSpc>
              <a:spcAft>
                <a:spcPts val="600"/>
              </a:spcAft>
            </a:pPr>
            <a:r>
              <a:rPr lang="sv-SE" sz="1800">
                <a:effectLst/>
                <a:latin typeface="Garamond" panose="02020404030301010803" pitchFamily="18" charset="0"/>
                <a:ea typeface="Garamond" panose="02020404030301010803" pitchFamily="18" charset="0"/>
                <a:cs typeface="Times New Roman" panose="02020603050405020304" pitchFamily="18" charset="0"/>
              </a:rPr>
              <a:t>I den gemensamma åtgärdsplaneringen behöver aktörerna arbeta vidare med att konkretisera och planera åtgärder, utifrån det aktörsgemensamma arbetet med målbilder. Dessa kan vid behov sedan sammanställas i en eller flera åtgärdsplaner som beskriver mer i detalj vem som gör vad, var och när. Åtgärdsplanerna skapar förutsättningar för att kunna genomföra åtgärder med önskad effekt.</a:t>
            </a:r>
          </a:p>
          <a:p>
            <a:pPr>
              <a:lnSpc>
                <a:spcPct val="115000"/>
              </a:lnSpc>
              <a:spcAft>
                <a:spcPts val="600"/>
              </a:spcAft>
            </a:pPr>
            <a:endParaRPr lang="sv-SE" sz="1800">
              <a:effectLst/>
              <a:latin typeface="Garamond" panose="02020404030301010803" pitchFamily="18" charset="0"/>
              <a:ea typeface="Garamond" panose="02020404030301010803" pitchFamily="18" charset="0"/>
              <a:cs typeface="Times New Roman" panose="02020603050405020304" pitchFamily="18" charset="0"/>
            </a:endParaRPr>
          </a:p>
          <a:p>
            <a:pPr>
              <a:lnSpc>
                <a:spcPct val="115000"/>
              </a:lnSpc>
              <a:spcAft>
                <a:spcPts val="600"/>
              </a:spcAft>
            </a:pPr>
            <a:r>
              <a:rPr lang="sv-SE" sz="1800">
                <a:effectLst/>
                <a:latin typeface="Garamond" panose="02020404030301010803" pitchFamily="18" charset="0"/>
                <a:ea typeface="Garamond" panose="02020404030301010803" pitchFamily="18" charset="0"/>
                <a:cs typeface="Times New Roman" panose="02020603050405020304" pitchFamily="18" charset="0"/>
              </a:rPr>
              <a:t>Ambitionsnivån och detaljeringsgraden på åtgärdsplanen kan variera beroende på händelsen, tidsskalan och behovet av koordinering mellan aktörer.</a:t>
            </a:r>
          </a:p>
          <a:p>
            <a:pPr>
              <a:lnSpc>
                <a:spcPct val="115000"/>
              </a:lnSpc>
              <a:spcAft>
                <a:spcPts val="600"/>
              </a:spcAft>
            </a:pPr>
            <a:endParaRPr lang="sv-SE" sz="1800">
              <a:effectLst/>
              <a:latin typeface="Garamond" panose="02020404030301010803" pitchFamily="18" charset="0"/>
              <a:ea typeface="Garamond" panose="02020404030301010803" pitchFamily="18" charset="0"/>
              <a:cs typeface="Times New Roman" panose="02020603050405020304" pitchFamily="18" charset="0"/>
            </a:endParaRPr>
          </a:p>
          <a:p>
            <a:pPr>
              <a:lnSpc>
                <a:spcPct val="115000"/>
              </a:lnSpc>
              <a:spcAft>
                <a:spcPts val="600"/>
              </a:spcAft>
            </a:pPr>
            <a:r>
              <a:rPr lang="sv-SE" sz="1800">
                <a:effectLst/>
                <a:latin typeface="Garamond" panose="02020404030301010803" pitchFamily="18" charset="0"/>
                <a:ea typeface="Garamond" panose="02020404030301010803" pitchFamily="18" charset="0"/>
                <a:cs typeface="Times New Roman" panose="02020603050405020304" pitchFamily="18" charset="0"/>
              </a:rPr>
              <a:t>De ansvariga aktörerna arbetar tillsammans med att konkretisera och planera åtgärder i syfte att</a:t>
            </a:r>
          </a:p>
          <a:p>
            <a:pPr marL="342900" lvl="0" indent="-342900">
              <a:lnSpc>
                <a:spcPct val="115000"/>
              </a:lnSpc>
              <a:spcBef>
                <a:spcPts val="400"/>
              </a:spcBef>
              <a:spcAft>
                <a:spcPts val="600"/>
              </a:spcAft>
              <a:buFont typeface="Symbol" panose="05050102010706020507" pitchFamily="18" charset="2"/>
              <a:buChar char=""/>
            </a:pPr>
            <a:r>
              <a:rPr lang="sv-SE" sz="1800">
                <a:effectLst/>
                <a:latin typeface="Garamond" panose="02020404030301010803" pitchFamily="18" charset="0"/>
                <a:ea typeface="Garamond" panose="02020404030301010803" pitchFamily="18" charset="0"/>
                <a:cs typeface="Times New Roman" panose="02020603050405020304" pitchFamily="18" charset="0"/>
              </a:rPr>
              <a:t>klargöra hur de ska arbeta tillsammans</a:t>
            </a:r>
          </a:p>
          <a:p>
            <a:pPr marL="342900" lvl="0" indent="-342900">
              <a:lnSpc>
                <a:spcPct val="115000"/>
              </a:lnSpc>
              <a:spcBef>
                <a:spcPts val="400"/>
              </a:spcBef>
              <a:spcAft>
                <a:spcPts val="600"/>
              </a:spcAft>
              <a:buFont typeface="Symbol" panose="05050102010706020507" pitchFamily="18" charset="2"/>
              <a:buChar char=""/>
            </a:pPr>
            <a:r>
              <a:rPr lang="sv-SE" sz="1800">
                <a:effectLst/>
                <a:latin typeface="Garamond" panose="02020404030301010803" pitchFamily="18" charset="0"/>
                <a:ea typeface="Garamond" panose="02020404030301010803" pitchFamily="18" charset="0"/>
                <a:cs typeface="Times New Roman" panose="02020603050405020304" pitchFamily="18" charset="0"/>
              </a:rPr>
              <a:t>lista åtgärder, aktörsspecifika och aktörsgemensamma</a:t>
            </a:r>
          </a:p>
          <a:p>
            <a:pPr marL="342900" lvl="0" indent="-342900">
              <a:lnSpc>
                <a:spcPct val="115000"/>
              </a:lnSpc>
              <a:spcBef>
                <a:spcPts val="400"/>
              </a:spcBef>
              <a:spcAft>
                <a:spcPts val="600"/>
              </a:spcAft>
              <a:buFont typeface="Symbol" panose="05050102010706020507" pitchFamily="18" charset="2"/>
              <a:buChar char=""/>
            </a:pPr>
            <a:r>
              <a:rPr lang="sv-SE" sz="1800">
                <a:effectLst/>
                <a:latin typeface="Garamond" panose="02020404030301010803" pitchFamily="18" charset="0"/>
                <a:ea typeface="Garamond" panose="02020404030301010803" pitchFamily="18" charset="0"/>
                <a:cs typeface="Times New Roman" panose="02020603050405020304" pitchFamily="18" charset="0"/>
              </a:rPr>
              <a:t>identifiera och fördela ansvar för att genomföra åtgärderna och eventuella förberedelser.</a:t>
            </a:r>
          </a:p>
          <a:p>
            <a:pPr>
              <a:lnSpc>
                <a:spcPct val="115000"/>
              </a:lnSpc>
              <a:spcAft>
                <a:spcPts val="600"/>
              </a:spcAft>
            </a:pPr>
            <a:endParaRPr lang="sv-SE" sz="1800">
              <a:effectLst/>
              <a:latin typeface="Garamond" panose="02020404030301010803" pitchFamily="18" charset="0"/>
              <a:ea typeface="Garamond" panose="02020404030301010803"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a:p>
        </p:txBody>
      </p:sp>
      <p:sp>
        <p:nvSpPr>
          <p:cNvPr id="4" name="Platshållare för bildnummer 3"/>
          <p:cNvSpPr>
            <a:spLocks noGrp="1"/>
          </p:cNvSpPr>
          <p:nvPr>
            <p:ph type="sldNum" sz="quarter" idx="5"/>
          </p:nvPr>
        </p:nvSpPr>
        <p:spPr/>
        <p:txBody>
          <a:bodyPr/>
          <a:lstStyle/>
          <a:p>
            <a:fld id="{27FEE9DA-8B3F-B346-B53F-C77B96E74553}" type="slidenum">
              <a:rPr lang="sv-SE" smtClean="0"/>
              <a:t>12</a:t>
            </a:fld>
            <a:endParaRPr lang="sv-SE"/>
          </a:p>
        </p:txBody>
      </p:sp>
    </p:spTree>
    <p:extLst>
      <p:ext uri="{BB962C8B-B14F-4D97-AF65-F5344CB8AC3E}">
        <p14:creationId xmlns:p14="http://schemas.microsoft.com/office/powerpoint/2010/main" val="31541149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115000"/>
              </a:lnSpc>
              <a:spcAft>
                <a:spcPts val="600"/>
              </a:spcAft>
            </a:pPr>
            <a:r>
              <a:rPr lang="sv-SE" sz="1800">
                <a:effectLst/>
                <a:latin typeface="Garamond" panose="02020404030301010803" pitchFamily="18" charset="0"/>
                <a:ea typeface="Garamond" panose="02020404030301010803" pitchFamily="18" charset="0"/>
                <a:cs typeface="Times New Roman" panose="02020603050405020304" pitchFamily="18" charset="0"/>
              </a:rPr>
              <a:t>Att genomföra åtgärder innebär att koordinera och utföra de åtgärder som aktörerna kommit överens om. Syftet är att använda aktörernas förmåga och samhällets resurser för att uppnå önskad effekt i en samhällsstörning.</a:t>
            </a:r>
          </a:p>
          <a:p>
            <a:pPr>
              <a:lnSpc>
                <a:spcPct val="115000"/>
              </a:lnSpc>
              <a:spcAft>
                <a:spcPts val="600"/>
              </a:spcAft>
            </a:pPr>
            <a:r>
              <a:rPr lang="sv-SE" sz="1800">
                <a:effectLst/>
                <a:latin typeface="Garamond" panose="02020404030301010803" pitchFamily="18" charset="0"/>
                <a:ea typeface="Garamond" panose="02020404030301010803" pitchFamily="18" charset="0"/>
                <a:cs typeface="Times New Roman" panose="02020603050405020304" pitchFamily="18" charset="0"/>
              </a:rPr>
              <a:t>Enligt ansvarsprincipen har den som har ansvar för en verksamhet under normala förhållanden även motsvarande ansvar vid samhällsstörningar. Vid en samhällsstörning innebär det att aktörer har olika ansvar och genomför åtgärder samtidigt. Varje aktör behöver därför förstå vad det aktörsgemensamma arbetet med åtgärdsplanering innebär för den egna verksamheten och genomföra de åtgärder som faller inom det egna ansvarsområdet. De aktörer som bidrar med aktörsgemensamma åtgärder behöver dessutom agera så att behovet omhändertas som helhet.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a:p>
        </p:txBody>
      </p:sp>
      <p:sp>
        <p:nvSpPr>
          <p:cNvPr id="4" name="Platshållare för bildnummer 3"/>
          <p:cNvSpPr>
            <a:spLocks noGrp="1"/>
          </p:cNvSpPr>
          <p:nvPr>
            <p:ph type="sldNum" sz="quarter" idx="5"/>
          </p:nvPr>
        </p:nvSpPr>
        <p:spPr/>
        <p:txBody>
          <a:bodyPr/>
          <a:lstStyle/>
          <a:p>
            <a:fld id="{27FEE9DA-8B3F-B346-B53F-C77B96E74553}" type="slidenum">
              <a:rPr lang="sv-SE" smtClean="0"/>
              <a:t>13</a:t>
            </a:fld>
            <a:endParaRPr lang="sv-SE"/>
          </a:p>
        </p:txBody>
      </p:sp>
    </p:spTree>
    <p:extLst>
      <p:ext uri="{BB962C8B-B14F-4D97-AF65-F5344CB8AC3E}">
        <p14:creationId xmlns:p14="http://schemas.microsoft.com/office/powerpoint/2010/main" val="15217647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115000"/>
              </a:lnSpc>
              <a:spcAft>
                <a:spcPts val="600"/>
              </a:spcAft>
            </a:pPr>
            <a:r>
              <a:rPr lang="sv-SE" sz="1800">
                <a:effectLst/>
                <a:latin typeface="Garamond" panose="02020404030301010803" pitchFamily="18" charset="0"/>
                <a:ea typeface="Garamond" panose="02020404030301010803" pitchFamily="18" charset="0"/>
                <a:cs typeface="Times New Roman" panose="02020603050405020304" pitchFamily="18" charset="0"/>
              </a:rPr>
              <a:t>Att följa upp den gemensamma hanteringen innebär att följa upp hur väl de genomförda åtgärderna möter de identifierade behoven. Det handlar alltså om att säkerställa att det aktörs­gemensamma arbetet med målbilder och planeringen av åtgärder faktiskt har skapat de effekter som avsetts.</a:t>
            </a:r>
          </a:p>
          <a:p>
            <a:pPr>
              <a:lnSpc>
                <a:spcPct val="115000"/>
              </a:lnSpc>
              <a:spcAft>
                <a:spcPts val="600"/>
              </a:spcAft>
            </a:pPr>
            <a:endParaRPr lang="sv-SE" sz="1800">
              <a:effectLst/>
              <a:latin typeface="Garamond" panose="02020404030301010803" pitchFamily="18" charset="0"/>
              <a:ea typeface="Garamond" panose="02020404030301010803" pitchFamily="18" charset="0"/>
              <a:cs typeface="Times New Roman" panose="02020603050405020304" pitchFamily="18" charset="0"/>
            </a:endParaRPr>
          </a:p>
          <a:p>
            <a:pPr>
              <a:lnSpc>
                <a:spcPct val="115000"/>
              </a:lnSpc>
              <a:spcAft>
                <a:spcPts val="600"/>
              </a:spcAft>
            </a:pPr>
            <a:r>
              <a:rPr lang="sv-SE" sz="1800">
                <a:effectLst/>
                <a:latin typeface="Garamond" panose="02020404030301010803" pitchFamily="18" charset="0"/>
                <a:ea typeface="Garamond" panose="02020404030301010803" pitchFamily="18" charset="0"/>
                <a:cs typeface="Times New Roman" panose="02020603050405020304" pitchFamily="18" charset="0"/>
              </a:rPr>
              <a:t>Under ett genomförande behöver de berörda aktörerna kontinuerligt tolka hur de insatta resurserna agerar i relation till målbildsarbetet. I praktiken måste aktörerna även ta hänsyn till det faktum att det som var ”rätt” när de tog fram planen kan vara ”fel” när de använder den. Detta på grund av förändringar i omgivningen, som inte alltid är lätta att förutspå innan de inträffat. De berörda aktörerna måste därmed hela tiden ompröva vad de bedömer som rätt, och uppdatera planen utifrån situationens aktuella behov.</a:t>
            </a:r>
          </a:p>
          <a:p>
            <a:pPr>
              <a:lnSpc>
                <a:spcPct val="115000"/>
              </a:lnSpc>
              <a:spcAft>
                <a:spcPts val="600"/>
              </a:spcAft>
            </a:pPr>
            <a:endParaRPr lang="sv-SE" sz="1800">
              <a:effectLst/>
              <a:latin typeface="Garamond" panose="02020404030301010803" pitchFamily="18" charset="0"/>
              <a:ea typeface="Garamond" panose="02020404030301010803" pitchFamily="18"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600"/>
              </a:spcAft>
              <a:buClrTx/>
              <a:buSzTx/>
              <a:buFontTx/>
              <a:buNone/>
              <a:tabLst/>
              <a:defRPr/>
            </a:pPr>
            <a:r>
              <a:rPr lang="sv-SE" sz="1800">
                <a:effectLst/>
                <a:latin typeface="Garamond" panose="02020404030301010803" pitchFamily="18" charset="0"/>
                <a:ea typeface="Garamond" panose="02020404030301010803" pitchFamily="18" charset="0"/>
                <a:cs typeface="Times New Roman" panose="02020603050405020304" pitchFamily="18" charset="0"/>
              </a:rPr>
              <a:t>Aktörerna behöver därför göra uppföljningar löpande under hanteringen av en samhällsstörning. Att vänta till dess hanteringen är avslutad innan man gör en uppföljning kan innebära att aktörerna missar möjligheten att korrigera planer och agerande som inte är tillräckligt väl anpassade till verkligheten. Genom löpande uppföljning kan aktörerna hela tiden anpassa arbetet i de föregående momenten så att de kan skapa mesta möjliga nytta i den givna situationen, och fokusera på att åstadkomma så bra effekt som möjligt.</a:t>
            </a:r>
          </a:p>
          <a:p>
            <a:pPr marL="0" marR="0" lvl="0" indent="0" algn="l" defTabSz="914400" rtl="0" eaLnBrk="1" fontAlgn="auto" latinLnBrk="0" hangingPunct="1">
              <a:lnSpc>
                <a:spcPct val="115000"/>
              </a:lnSpc>
              <a:spcBef>
                <a:spcPts val="0"/>
              </a:spcBef>
              <a:spcAft>
                <a:spcPts val="600"/>
              </a:spcAft>
              <a:buClrTx/>
              <a:buSzTx/>
              <a:buFontTx/>
              <a:buNone/>
              <a:tabLst/>
              <a:defRPr/>
            </a:pPr>
            <a:endParaRPr lang="sv-SE" sz="1800">
              <a:effectLst/>
              <a:latin typeface="Garamond" panose="02020404030301010803" pitchFamily="18" charset="0"/>
              <a:ea typeface="Garamond" panose="02020404030301010803" pitchFamily="18" charset="0"/>
              <a:cs typeface="Times New Roman" panose="02020603050405020304" pitchFamily="18" charset="0"/>
            </a:endParaRPr>
          </a:p>
          <a:p>
            <a:pPr>
              <a:lnSpc>
                <a:spcPct val="115000"/>
              </a:lnSpc>
              <a:spcAft>
                <a:spcPts val="600"/>
              </a:spcAft>
            </a:pPr>
            <a:r>
              <a:rPr lang="sv-SE" sz="1800">
                <a:effectLst/>
                <a:latin typeface="Garamond" panose="02020404030301010803" pitchFamily="18" charset="0"/>
                <a:ea typeface="Garamond" panose="02020404030301010803" pitchFamily="18" charset="0"/>
                <a:cs typeface="Times New Roman" panose="02020603050405020304" pitchFamily="18" charset="0"/>
              </a:rPr>
              <a:t>För att säkerställa att uppföljningen genomförs kan det vara till hjälp att lägga till uppföljningen på agendan för det aktörsgemensamma arbetet. Ett konkret sätt att ta sig an uppföljningen är att utgå från det aktörsgemensamma arbetet med målbilder och åtgärdsplaner, om ett sådant har genomförts, och granska både vad som gjorts och vad som behöver göras. Uppföljningen bör även inkludera beslutade och genomförda kommunikationsåtgärder.</a:t>
            </a:r>
          </a:p>
          <a:p>
            <a:pPr>
              <a:lnSpc>
                <a:spcPct val="115000"/>
              </a:lnSpc>
              <a:spcAft>
                <a:spcPts val="600"/>
              </a:spcAft>
            </a:pPr>
            <a:r>
              <a:rPr lang="sv-SE" sz="1800">
                <a:effectLst/>
                <a:latin typeface="Garamond" panose="02020404030301010803" pitchFamily="18" charset="0"/>
                <a:ea typeface="Garamond" panose="02020404030301010803" pitchFamily="18" charset="0"/>
                <a:cs typeface="Times New Roman" panose="02020603050405020304" pitchFamily="18" charset="0"/>
              </a:rPr>
              <a:t>Exempel på frågor som kan vara till stöd:</a:t>
            </a:r>
          </a:p>
          <a:p>
            <a:pPr marL="342900" lvl="0" indent="-342900">
              <a:lnSpc>
                <a:spcPct val="115000"/>
              </a:lnSpc>
              <a:spcBef>
                <a:spcPts val="400"/>
              </a:spcBef>
              <a:spcAft>
                <a:spcPts val="600"/>
              </a:spcAft>
              <a:buFont typeface="Symbol" panose="05050102010706020507" pitchFamily="18" charset="2"/>
              <a:buChar char=""/>
            </a:pPr>
            <a:r>
              <a:rPr lang="sv-SE" sz="1800">
                <a:effectLst/>
                <a:latin typeface="Garamond" panose="02020404030301010803" pitchFamily="18" charset="0"/>
                <a:ea typeface="Garamond" panose="02020404030301010803" pitchFamily="18" charset="0"/>
                <a:cs typeface="Times New Roman" panose="02020603050405020304" pitchFamily="18" charset="0"/>
              </a:rPr>
              <a:t>Har vi genomfört beslutade åtgärder?</a:t>
            </a:r>
          </a:p>
          <a:p>
            <a:pPr marL="342900" lvl="0" indent="-342900">
              <a:lnSpc>
                <a:spcPct val="115000"/>
              </a:lnSpc>
              <a:spcBef>
                <a:spcPts val="400"/>
              </a:spcBef>
              <a:spcAft>
                <a:spcPts val="600"/>
              </a:spcAft>
              <a:buFont typeface="Symbol" panose="05050102010706020507" pitchFamily="18" charset="2"/>
              <a:buChar char=""/>
            </a:pPr>
            <a:r>
              <a:rPr lang="sv-SE" sz="1800">
                <a:effectLst/>
                <a:latin typeface="Garamond" panose="02020404030301010803" pitchFamily="18" charset="0"/>
                <a:ea typeface="Garamond" panose="02020404030301010803" pitchFamily="18" charset="0"/>
                <a:cs typeface="Times New Roman" panose="02020603050405020304" pitchFamily="18" charset="0"/>
              </a:rPr>
              <a:t>Har de genomförda åtgärderna fått avsedd effekt?</a:t>
            </a:r>
          </a:p>
          <a:p>
            <a:pPr marL="342900" lvl="0" indent="-342900">
              <a:lnSpc>
                <a:spcPct val="115000"/>
              </a:lnSpc>
              <a:spcBef>
                <a:spcPts val="400"/>
              </a:spcBef>
              <a:spcAft>
                <a:spcPts val="600"/>
              </a:spcAft>
              <a:buFont typeface="Symbol" panose="05050102010706020507" pitchFamily="18" charset="2"/>
              <a:buChar char=""/>
            </a:pPr>
            <a:r>
              <a:rPr lang="sv-SE" sz="1800">
                <a:effectLst/>
                <a:latin typeface="Garamond" panose="02020404030301010803" pitchFamily="18" charset="0"/>
                <a:ea typeface="Garamond" panose="02020404030301010803" pitchFamily="18" charset="0"/>
                <a:cs typeface="Times New Roman" panose="02020603050405020304" pitchFamily="18" charset="0"/>
              </a:rPr>
              <a:t>Är arbetet på väg åt rätt håll?</a:t>
            </a:r>
          </a:p>
          <a:p>
            <a:pPr marL="0" marR="0" lvl="0" indent="0" algn="l" defTabSz="914400" rtl="0" eaLnBrk="1" fontAlgn="auto" latinLnBrk="0" hangingPunct="1">
              <a:lnSpc>
                <a:spcPct val="115000"/>
              </a:lnSpc>
              <a:spcBef>
                <a:spcPts val="0"/>
              </a:spcBef>
              <a:spcAft>
                <a:spcPts val="600"/>
              </a:spcAft>
              <a:buClrTx/>
              <a:buSzTx/>
              <a:buFontTx/>
              <a:buNone/>
              <a:tabLst/>
              <a:defRPr/>
            </a:pPr>
            <a:endParaRPr lang="sv-SE" sz="1800">
              <a:effectLst/>
              <a:latin typeface="Garamond" panose="02020404030301010803" pitchFamily="18" charset="0"/>
              <a:ea typeface="Garamond" panose="02020404030301010803" pitchFamily="18" charset="0"/>
              <a:cs typeface="Times New Roman" panose="02020603050405020304" pitchFamily="18" charset="0"/>
            </a:endParaRPr>
          </a:p>
          <a:p>
            <a:pPr>
              <a:lnSpc>
                <a:spcPct val="115000"/>
              </a:lnSpc>
              <a:spcAft>
                <a:spcPts val="600"/>
              </a:spcAft>
            </a:pPr>
            <a:r>
              <a:rPr lang="sv-SE" sz="1800" b="1">
                <a:solidFill>
                  <a:srgbClr val="000000"/>
                </a:solidFill>
                <a:effectLst/>
                <a:latin typeface="Garamond" panose="02020404030301010803" pitchFamily="18" charset="0"/>
                <a:ea typeface="Garamond" panose="02020404030301010803" pitchFamily="18" charset="0"/>
                <a:cs typeface="Times New Roman" panose="02020603050405020304" pitchFamily="18" charset="0"/>
              </a:rPr>
              <a:t>Om aktörerna konstaterar att hanteringen inte är på väg åt rätt håll</a:t>
            </a:r>
            <a:r>
              <a:rPr lang="sv-SE" sz="1800">
                <a:effectLst/>
                <a:latin typeface="Garamond" panose="02020404030301010803" pitchFamily="18" charset="0"/>
                <a:ea typeface="Garamond" panose="02020404030301010803" pitchFamily="18" charset="0"/>
                <a:cs typeface="Times New Roman" panose="02020603050405020304" pitchFamily="18" charset="0"/>
              </a:rPr>
              <a:t> behöver aktörerna ompröva det aktörsgemensamma arbetet med målbilder och åtgärdsplaner. Exempel på relevanta frågor:</a:t>
            </a:r>
          </a:p>
          <a:p>
            <a:pPr marL="342900" lvl="0" indent="-342900">
              <a:lnSpc>
                <a:spcPct val="115000"/>
              </a:lnSpc>
              <a:spcBef>
                <a:spcPts val="400"/>
              </a:spcBef>
              <a:spcAft>
                <a:spcPts val="600"/>
              </a:spcAft>
              <a:buFont typeface="Symbol" panose="05050102010706020507" pitchFamily="18" charset="2"/>
              <a:buChar char=""/>
            </a:pPr>
            <a:r>
              <a:rPr lang="sv-SE" sz="1800">
                <a:effectLst/>
                <a:latin typeface="Garamond" panose="02020404030301010803" pitchFamily="18" charset="0"/>
                <a:ea typeface="Garamond" panose="02020404030301010803" pitchFamily="18" charset="0"/>
                <a:cs typeface="Times New Roman" panose="02020603050405020304" pitchFamily="18" charset="0"/>
              </a:rPr>
              <a:t>Har händelsen utvecklats på ett annat sätt än vi tidigare trott?</a:t>
            </a:r>
          </a:p>
          <a:p>
            <a:pPr marL="342900" lvl="0" indent="-342900">
              <a:lnSpc>
                <a:spcPct val="115000"/>
              </a:lnSpc>
              <a:spcBef>
                <a:spcPts val="400"/>
              </a:spcBef>
              <a:spcAft>
                <a:spcPts val="600"/>
              </a:spcAft>
              <a:buFont typeface="Symbol" panose="05050102010706020507" pitchFamily="18" charset="2"/>
              <a:buChar char=""/>
            </a:pPr>
            <a:r>
              <a:rPr lang="sv-SE" sz="1800">
                <a:effectLst/>
                <a:latin typeface="Garamond" panose="02020404030301010803" pitchFamily="18" charset="0"/>
                <a:ea typeface="Garamond" panose="02020404030301010803" pitchFamily="18" charset="0"/>
                <a:cs typeface="Times New Roman" panose="02020603050405020304" pitchFamily="18" charset="0"/>
              </a:rPr>
              <a:t>Behöver vi en samlad lägesbild, eller uppdatera den samlade lägesbilden?</a:t>
            </a:r>
          </a:p>
          <a:p>
            <a:pPr marL="342900" lvl="0" indent="-342900">
              <a:lnSpc>
                <a:spcPct val="115000"/>
              </a:lnSpc>
              <a:spcBef>
                <a:spcPts val="400"/>
              </a:spcBef>
              <a:spcAft>
                <a:spcPts val="600"/>
              </a:spcAft>
              <a:buFont typeface="Symbol" panose="05050102010706020507" pitchFamily="18" charset="2"/>
              <a:buChar char=""/>
            </a:pPr>
            <a:r>
              <a:rPr lang="sv-SE" sz="1800">
                <a:effectLst/>
                <a:latin typeface="Garamond" panose="02020404030301010803" pitchFamily="18" charset="0"/>
                <a:ea typeface="Garamond" panose="02020404030301010803" pitchFamily="18" charset="0"/>
                <a:cs typeface="Times New Roman" panose="02020603050405020304" pitchFamily="18" charset="0"/>
              </a:rPr>
              <a:t>Har vi förbisett någon nödvändig aktivitet?</a:t>
            </a:r>
          </a:p>
          <a:p>
            <a:pPr marL="342900" lvl="0" indent="-342900">
              <a:lnSpc>
                <a:spcPct val="115000"/>
              </a:lnSpc>
              <a:spcBef>
                <a:spcPts val="400"/>
              </a:spcBef>
              <a:spcAft>
                <a:spcPts val="600"/>
              </a:spcAft>
              <a:buFont typeface="Symbol" panose="05050102010706020507" pitchFamily="18" charset="2"/>
              <a:buChar char=""/>
            </a:pPr>
            <a:r>
              <a:rPr lang="sv-SE" sz="1800">
                <a:effectLst/>
                <a:latin typeface="Garamond" panose="02020404030301010803" pitchFamily="18" charset="0"/>
                <a:ea typeface="Garamond" panose="02020404030301010803" pitchFamily="18" charset="0"/>
                <a:cs typeface="Times New Roman" panose="02020603050405020304" pitchFamily="18" charset="0"/>
              </a:rPr>
              <a:t>Finns det någon annan aktör som vi behöver involvera i samverkan?</a:t>
            </a:r>
          </a:p>
          <a:p>
            <a:pPr>
              <a:lnSpc>
                <a:spcPct val="115000"/>
              </a:lnSpc>
              <a:spcAft>
                <a:spcPts val="600"/>
              </a:spcAft>
            </a:pPr>
            <a:endParaRPr lang="sv-SE" sz="1800">
              <a:effectLst/>
              <a:latin typeface="Garamond" panose="02020404030301010803" pitchFamily="18" charset="0"/>
              <a:ea typeface="Garamond" panose="02020404030301010803"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a:p>
        </p:txBody>
      </p:sp>
      <p:sp>
        <p:nvSpPr>
          <p:cNvPr id="4" name="Platshållare för bildnummer 3"/>
          <p:cNvSpPr>
            <a:spLocks noGrp="1"/>
          </p:cNvSpPr>
          <p:nvPr>
            <p:ph type="sldNum" sz="quarter" idx="5"/>
          </p:nvPr>
        </p:nvSpPr>
        <p:spPr/>
        <p:txBody>
          <a:bodyPr/>
          <a:lstStyle/>
          <a:p>
            <a:fld id="{27FEE9DA-8B3F-B346-B53F-C77B96E74553}" type="slidenum">
              <a:rPr lang="sv-SE" smtClean="0"/>
              <a:t>14</a:t>
            </a:fld>
            <a:endParaRPr lang="sv-SE"/>
          </a:p>
        </p:txBody>
      </p:sp>
    </p:spTree>
    <p:extLst>
      <p:ext uri="{BB962C8B-B14F-4D97-AF65-F5344CB8AC3E}">
        <p14:creationId xmlns:p14="http://schemas.microsoft.com/office/powerpoint/2010/main" val="14735607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800" dirty="0">
                <a:effectLst/>
                <a:latin typeface="Garamond" panose="02020404030301010803" pitchFamily="18" charset="0"/>
                <a:ea typeface="Garamond" panose="02020404030301010803" pitchFamily="18" charset="0"/>
                <a:cs typeface="Times New Roman" panose="02020603050405020304" pitchFamily="18" charset="0"/>
              </a:rPr>
              <a:t>Kommunikation har en avgörande roll vid hanteringen av samhällsstörningar och bör integreras i alla delar av processen för aktörsgemensam inriktning och samordning. Effektiv kommunikation kan mildra, eller till och med förhindra, negativa konsekvenser av en händelse.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a:lnSpc>
                <a:spcPct val="115000"/>
              </a:lnSpc>
              <a:spcAft>
                <a:spcPts val="600"/>
              </a:spcAft>
            </a:pPr>
            <a:r>
              <a:rPr lang="sv-SE" sz="1800" dirty="0">
                <a:effectLst/>
                <a:latin typeface="Garamond" panose="02020404030301010803" pitchFamily="18" charset="0"/>
                <a:ea typeface="Garamond" panose="02020404030301010803" pitchFamily="18" charset="0"/>
                <a:cs typeface="Times New Roman" panose="02020603050405020304" pitchFamily="18" charset="0"/>
              </a:rPr>
              <a:t>Att integrera ett kommunikativt perspektiv innebär inte att alla ska vara kommunikatörer. Däremot är det viktigt att inkludera kommunikationskompetens i de olika momenten av processen för aktörsgemensam inriktning och samordning. Det kommunikativa perspektivet ska läggas på hanteringens viktigaste frågor och stödja målen i den övergripande hanteringen. </a:t>
            </a:r>
          </a:p>
          <a:p>
            <a:pPr>
              <a:lnSpc>
                <a:spcPct val="115000"/>
              </a:lnSpc>
              <a:spcAft>
                <a:spcPts val="600"/>
              </a:spcAft>
            </a:pPr>
            <a:r>
              <a:rPr lang="sv-SE" sz="1800" dirty="0">
                <a:effectLst/>
                <a:latin typeface="Garamond" panose="02020404030301010803" pitchFamily="18" charset="0"/>
                <a:ea typeface="Garamond" panose="02020404030301010803" pitchFamily="18" charset="0"/>
                <a:cs typeface="Times New Roman" panose="02020603050405020304" pitchFamily="18" charset="0"/>
              </a:rPr>
              <a:t>Exempel på hur det kommunikativa perspektivet kan integreras i de olika momenten av processen för aktörsgemensam inriktning och samordning:</a:t>
            </a:r>
          </a:p>
          <a:p>
            <a:pPr marL="342900" lvl="0" indent="-342900">
              <a:lnSpc>
                <a:spcPct val="115000"/>
              </a:lnSpc>
              <a:spcAft>
                <a:spcPts val="600"/>
              </a:spcAft>
              <a:buFont typeface="Symbol" panose="05050102010706020507" pitchFamily="18" charset="2"/>
              <a:buChar char=""/>
            </a:pPr>
            <a:r>
              <a:rPr lang="sv-SE" sz="1800" b="1" dirty="0">
                <a:effectLst/>
                <a:latin typeface="Garamond" panose="02020404030301010803" pitchFamily="18" charset="0"/>
                <a:ea typeface="Garamond" panose="02020404030301010803" pitchFamily="18" charset="0"/>
                <a:cs typeface="Times New Roman" panose="02020603050405020304" pitchFamily="18" charset="0"/>
              </a:rPr>
              <a:t>Dela information</a:t>
            </a:r>
            <a:r>
              <a:rPr lang="sv-SE" sz="1800" dirty="0">
                <a:effectLst/>
                <a:latin typeface="Garamond" panose="02020404030301010803" pitchFamily="18" charset="0"/>
                <a:ea typeface="Garamond" panose="02020404030301010803" pitchFamily="18" charset="0"/>
                <a:cs typeface="Times New Roman" panose="02020603050405020304" pitchFamily="18" charset="0"/>
              </a:rPr>
              <a:t>: Ha ett kommunikativt förhållningssätt genom att lyssna in och kommunicera aktivt.</a:t>
            </a:r>
          </a:p>
          <a:p>
            <a:pPr marL="342900" lvl="0" indent="-342900">
              <a:lnSpc>
                <a:spcPct val="115000"/>
              </a:lnSpc>
              <a:spcAft>
                <a:spcPts val="600"/>
              </a:spcAft>
              <a:buFont typeface="Symbol" panose="05050102010706020507" pitchFamily="18" charset="2"/>
              <a:buChar char=""/>
            </a:pPr>
            <a:r>
              <a:rPr lang="sv-SE" sz="1800" b="1" dirty="0">
                <a:effectLst/>
                <a:latin typeface="Garamond" panose="02020404030301010803" pitchFamily="18" charset="0"/>
                <a:ea typeface="Garamond" panose="02020404030301010803" pitchFamily="18" charset="0"/>
                <a:cs typeface="Times New Roman" panose="02020603050405020304" pitchFamily="18" charset="0"/>
              </a:rPr>
              <a:t>Ta fram samlad lägesbild</a:t>
            </a:r>
            <a:r>
              <a:rPr lang="sv-SE" sz="1800" dirty="0">
                <a:effectLst/>
                <a:latin typeface="Garamond" panose="02020404030301010803" pitchFamily="18" charset="0"/>
                <a:ea typeface="Garamond" panose="02020404030301010803" pitchFamily="18" charset="0"/>
                <a:cs typeface="Times New Roman" panose="02020603050405020304" pitchFamily="18" charset="0"/>
              </a:rPr>
              <a:t>: Inkludera det kommunikativa perspektivet i den samlade lägesbilden. Till exempel hur händelsen beskrivs och uppfattas, det vill säga bilden av händelsen.</a:t>
            </a:r>
          </a:p>
          <a:p>
            <a:pPr marL="342900" lvl="0" indent="-342900">
              <a:lnSpc>
                <a:spcPct val="115000"/>
              </a:lnSpc>
              <a:spcAft>
                <a:spcPts val="600"/>
              </a:spcAft>
              <a:buFont typeface="Symbol" panose="05050102010706020507" pitchFamily="18" charset="2"/>
              <a:buChar char=""/>
            </a:pPr>
            <a:r>
              <a:rPr lang="sv-SE" sz="1800" b="1" dirty="0">
                <a:effectLst/>
                <a:latin typeface="Garamond" panose="02020404030301010803" pitchFamily="18" charset="0"/>
                <a:ea typeface="Garamond" panose="02020404030301010803" pitchFamily="18" charset="0"/>
                <a:cs typeface="Times New Roman" panose="02020603050405020304" pitchFamily="18" charset="0"/>
              </a:rPr>
              <a:t>Ta fram kompletterande analyser</a:t>
            </a:r>
            <a:r>
              <a:rPr lang="sv-SE" sz="1800" dirty="0">
                <a:effectLst/>
                <a:latin typeface="Garamond" panose="02020404030301010803" pitchFamily="18" charset="0"/>
                <a:ea typeface="Garamond" panose="02020404030301010803" pitchFamily="18" charset="0"/>
                <a:cs typeface="Times New Roman" panose="02020603050405020304" pitchFamily="18" charset="0"/>
              </a:rPr>
              <a:t>: Inkludera analyser från kommunikatörsfunktionen, exempelvis om mediabevakning och desinformation.</a:t>
            </a:r>
          </a:p>
          <a:p>
            <a:pPr marL="342900" lvl="0" indent="-342900">
              <a:lnSpc>
                <a:spcPct val="115000"/>
              </a:lnSpc>
              <a:spcAft>
                <a:spcPts val="600"/>
              </a:spcAft>
              <a:buFont typeface="Symbol" panose="05050102010706020507" pitchFamily="18" charset="2"/>
              <a:buChar char=""/>
            </a:pPr>
            <a:r>
              <a:rPr lang="sv-SE" sz="1800" b="1" dirty="0">
                <a:effectLst/>
                <a:latin typeface="Garamond" panose="02020404030301010803" pitchFamily="18" charset="0"/>
                <a:ea typeface="Garamond" panose="02020404030301010803" pitchFamily="18" charset="0"/>
                <a:cs typeface="Times New Roman" panose="02020603050405020304" pitchFamily="18" charset="0"/>
              </a:rPr>
              <a:t>Ta fram målbild</a:t>
            </a:r>
            <a:r>
              <a:rPr lang="sv-SE" sz="1800" dirty="0">
                <a:effectLst/>
                <a:latin typeface="Garamond" panose="02020404030301010803" pitchFamily="18" charset="0"/>
                <a:ea typeface="Garamond" panose="02020404030301010803" pitchFamily="18" charset="0"/>
                <a:cs typeface="Times New Roman" panose="02020603050405020304" pitchFamily="18" charset="0"/>
              </a:rPr>
              <a:t>: Komplettera målbilden med </a:t>
            </a:r>
            <a:r>
              <a:rPr lang="sv-SE" sz="1800" dirty="0" err="1">
                <a:effectLst/>
                <a:latin typeface="Garamond" panose="02020404030301010803" pitchFamily="18" charset="0"/>
                <a:ea typeface="Garamond" panose="02020404030301010803" pitchFamily="18" charset="0"/>
                <a:cs typeface="Times New Roman" panose="02020603050405020304" pitchFamily="18" charset="0"/>
              </a:rPr>
              <a:t>kommunikationsmål</a:t>
            </a:r>
            <a:r>
              <a:rPr lang="sv-SE" sz="1800" dirty="0">
                <a:effectLst/>
                <a:latin typeface="Garamond" panose="02020404030301010803" pitchFamily="18" charset="0"/>
                <a:ea typeface="Garamond" panose="02020404030301010803" pitchFamily="18" charset="0"/>
                <a:cs typeface="Times New Roman" panose="02020603050405020304" pitchFamily="18" charset="0"/>
              </a:rPr>
              <a:t>, det vill säga vad ni vill uppnå genom kommunikationsåtgärder. </a:t>
            </a:r>
          </a:p>
          <a:p>
            <a:pPr marL="342900" lvl="0" indent="-342900">
              <a:lnSpc>
                <a:spcPct val="115000"/>
              </a:lnSpc>
              <a:spcAft>
                <a:spcPts val="600"/>
              </a:spcAft>
              <a:buFont typeface="Symbol" panose="05050102010706020507" pitchFamily="18" charset="2"/>
              <a:buChar char=""/>
            </a:pPr>
            <a:r>
              <a:rPr lang="sv-SE" sz="1800" b="1" dirty="0">
                <a:effectLst/>
                <a:latin typeface="Garamond" panose="02020404030301010803" pitchFamily="18" charset="0"/>
                <a:ea typeface="Garamond" panose="02020404030301010803" pitchFamily="18" charset="0"/>
                <a:cs typeface="Times New Roman" panose="02020603050405020304" pitchFamily="18" charset="0"/>
              </a:rPr>
              <a:t>Ta fram åtgärdsplan</a:t>
            </a:r>
            <a:r>
              <a:rPr lang="sv-SE" sz="1800" dirty="0">
                <a:effectLst/>
                <a:latin typeface="Garamond" panose="02020404030301010803" pitchFamily="18" charset="0"/>
                <a:ea typeface="Garamond" panose="02020404030301010803" pitchFamily="18" charset="0"/>
                <a:cs typeface="Times New Roman" panose="02020603050405020304" pitchFamily="18" charset="0"/>
              </a:rPr>
              <a:t>: Inkludera de viktigaste kommunikationsåtgärderna i åtgärdsplanen. </a:t>
            </a:r>
          </a:p>
          <a:p>
            <a:pPr marL="342900" lvl="0" indent="-342900">
              <a:lnSpc>
                <a:spcPct val="115000"/>
              </a:lnSpc>
              <a:spcAft>
                <a:spcPts val="600"/>
              </a:spcAft>
              <a:buFont typeface="Symbol" panose="05050102010706020507" pitchFamily="18" charset="2"/>
              <a:buChar char=""/>
            </a:pPr>
            <a:r>
              <a:rPr lang="sv-SE" sz="1800" b="1" dirty="0">
                <a:effectLst/>
                <a:latin typeface="Garamond" panose="02020404030301010803" pitchFamily="18" charset="0"/>
                <a:ea typeface="Garamond" panose="02020404030301010803" pitchFamily="18" charset="0"/>
                <a:cs typeface="Times New Roman" panose="02020603050405020304" pitchFamily="18" charset="0"/>
              </a:rPr>
              <a:t>Genomför åtgärder</a:t>
            </a:r>
            <a:r>
              <a:rPr lang="sv-SE" sz="1800" dirty="0">
                <a:effectLst/>
                <a:latin typeface="Garamond" panose="02020404030301010803" pitchFamily="18" charset="0"/>
                <a:ea typeface="Garamond" panose="02020404030301010803" pitchFamily="18" charset="0"/>
                <a:cs typeface="Times New Roman" panose="02020603050405020304" pitchFamily="18" charset="0"/>
              </a:rPr>
              <a:t>: Kommunikationsåtgärderna behöver vara synkroniserade med övriga åtgärder.  </a:t>
            </a:r>
          </a:p>
          <a:p>
            <a:pPr marL="342900" lvl="0" indent="-342900">
              <a:lnSpc>
                <a:spcPct val="115000"/>
              </a:lnSpc>
              <a:spcAft>
                <a:spcPts val="600"/>
              </a:spcAft>
              <a:buFont typeface="Symbol" panose="05050102010706020507" pitchFamily="18" charset="2"/>
              <a:buChar char=""/>
            </a:pPr>
            <a:r>
              <a:rPr lang="sv-SE" sz="1800" b="1" dirty="0">
                <a:effectLst/>
                <a:latin typeface="Garamond" panose="02020404030301010803" pitchFamily="18" charset="0"/>
                <a:ea typeface="Garamond" panose="02020404030301010803" pitchFamily="18" charset="0"/>
                <a:cs typeface="Times New Roman" panose="02020603050405020304" pitchFamily="18" charset="0"/>
              </a:rPr>
              <a:t>Följ upp åtgärder</a:t>
            </a:r>
            <a:r>
              <a:rPr lang="sv-SE" sz="1800" dirty="0">
                <a:effectLst/>
                <a:latin typeface="Garamond" panose="02020404030301010803" pitchFamily="18" charset="0"/>
                <a:ea typeface="Garamond" panose="02020404030301010803" pitchFamily="18" charset="0"/>
                <a:cs typeface="Times New Roman" panose="02020603050405020304" pitchFamily="18" charset="0"/>
              </a:rPr>
              <a:t>: Har vi uppnått målen med våra åtgärder eller finns det till exempel fortsatta informationsbehov?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p:txBody>
      </p:sp>
      <p:sp>
        <p:nvSpPr>
          <p:cNvPr id="4" name="Platshållare för bildnummer 3"/>
          <p:cNvSpPr>
            <a:spLocks noGrp="1"/>
          </p:cNvSpPr>
          <p:nvPr>
            <p:ph type="sldNum" sz="quarter" idx="5"/>
          </p:nvPr>
        </p:nvSpPr>
        <p:spPr/>
        <p:txBody>
          <a:bodyPr/>
          <a:lstStyle/>
          <a:p>
            <a:fld id="{27FEE9DA-8B3F-B346-B53F-C77B96E74553}" type="slidenum">
              <a:rPr lang="sv-SE" smtClean="0"/>
              <a:t>15</a:t>
            </a:fld>
            <a:endParaRPr lang="sv-SE"/>
          </a:p>
        </p:txBody>
      </p:sp>
    </p:spTree>
    <p:extLst>
      <p:ext uri="{BB962C8B-B14F-4D97-AF65-F5344CB8AC3E}">
        <p14:creationId xmlns:p14="http://schemas.microsoft.com/office/powerpoint/2010/main" val="32852974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14576A31-D765-4C36-8695-045A1465731A}" type="slidenum">
              <a:rPr lang="sv-SE" smtClean="0"/>
              <a:t>16</a:t>
            </a:fld>
            <a:endParaRPr lang="sv-SE"/>
          </a:p>
        </p:txBody>
      </p:sp>
    </p:spTree>
    <p:extLst>
      <p:ext uri="{BB962C8B-B14F-4D97-AF65-F5344CB8AC3E}">
        <p14:creationId xmlns:p14="http://schemas.microsoft.com/office/powerpoint/2010/main" val="21467447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14576A31-D765-4C36-8695-045A1465731A}" type="slidenum">
              <a:rPr lang="sv-SE" smtClean="0"/>
              <a:t>2</a:t>
            </a:fld>
            <a:endParaRPr lang="sv-SE"/>
          </a:p>
        </p:txBody>
      </p:sp>
    </p:spTree>
    <p:extLst>
      <p:ext uri="{BB962C8B-B14F-4D97-AF65-F5344CB8AC3E}">
        <p14:creationId xmlns:p14="http://schemas.microsoft.com/office/powerpoint/2010/main" val="38903863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27FEE9DA-8B3F-B346-B53F-C77B96E74553}" type="slidenum">
              <a:rPr lang="sv-SE" smtClean="0"/>
              <a:t>3</a:t>
            </a:fld>
            <a:endParaRPr lang="sv-SE"/>
          </a:p>
        </p:txBody>
      </p:sp>
    </p:spTree>
    <p:extLst>
      <p:ext uri="{BB962C8B-B14F-4D97-AF65-F5344CB8AC3E}">
        <p14:creationId xmlns:p14="http://schemas.microsoft.com/office/powerpoint/2010/main" val="28537169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115000"/>
              </a:lnSpc>
              <a:spcAft>
                <a:spcPts val="600"/>
              </a:spcAft>
            </a:pPr>
            <a:r>
              <a:rPr lang="sv-SE" sz="1800">
                <a:effectLst/>
                <a:latin typeface="Garamond" panose="02020404030301010803" pitchFamily="18" charset="0"/>
                <a:ea typeface="Garamond" panose="02020404030301010803" pitchFamily="18" charset="0"/>
                <a:cs typeface="Times New Roman" panose="02020603050405020304" pitchFamily="18" charset="0"/>
              </a:rPr>
              <a:t>Vid en inträffad eller nära förestående samhällsstörning i fredstid och under höjd beredskap är det vanligt att flera olika aktörer behöver samarbeta. För att det här samarbetet ska fungera smidigt och effektivt – och för att vi ska kunna använda samhällets resurser på bästa sätt – är det viktigt att arbetet har en tydlig inriktning och är samordnat. Därför har vi tagit fram en process som stödjer just detta gemensamma arbete. </a:t>
            </a:r>
          </a:p>
          <a:p>
            <a:pPr>
              <a:lnSpc>
                <a:spcPct val="115000"/>
              </a:lnSpc>
              <a:spcAft>
                <a:spcPts val="600"/>
              </a:spcAft>
            </a:pPr>
            <a:endParaRPr lang="sv-SE" sz="1800">
              <a:effectLst/>
              <a:latin typeface="Garamond" panose="02020404030301010803" pitchFamily="18" charset="0"/>
              <a:ea typeface="Garamond" panose="02020404030301010803" pitchFamily="18" charset="0"/>
              <a:cs typeface="Times New Roman" panose="02020603050405020304" pitchFamily="18" charset="0"/>
            </a:endParaRPr>
          </a:p>
          <a:p>
            <a:pPr>
              <a:lnSpc>
                <a:spcPct val="115000"/>
              </a:lnSpc>
              <a:spcAft>
                <a:spcPts val="600"/>
              </a:spcAft>
            </a:pPr>
            <a:r>
              <a:rPr lang="sv-SE" sz="1800">
                <a:effectLst/>
                <a:latin typeface="Garamond" panose="02020404030301010803" pitchFamily="18" charset="0"/>
                <a:ea typeface="Garamond" panose="02020404030301010803" pitchFamily="18" charset="0"/>
                <a:cs typeface="Times New Roman" panose="02020603050405020304" pitchFamily="18" charset="0"/>
              </a:rPr>
              <a:t>En samhällsstörning kan påverka såväl geografiska områden som systemnivåer och ämnesområden, vilket innebär att flera aktörer ofta har överlappande ansvar och uppgifter. I sådana situationer är det avgörande att alla jobbar tillsammans för att vi ska kunna komplettera varandra med tillgängliga resurser och expertis. På så sätt kan vi hantera störningen i sin helhet och säkerställa att ingenting faller mellan stolarna.</a:t>
            </a:r>
          </a:p>
          <a:p>
            <a:pPr>
              <a:lnSpc>
                <a:spcPct val="115000"/>
              </a:lnSpc>
              <a:spcAft>
                <a:spcPts val="600"/>
              </a:spcAft>
            </a:pPr>
            <a:endParaRPr lang="sv-SE" sz="1800">
              <a:effectLst/>
              <a:latin typeface="Garamond" panose="02020404030301010803" pitchFamily="18" charset="0"/>
              <a:ea typeface="Garamond" panose="02020404030301010803" pitchFamily="18"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600"/>
              </a:spcAft>
              <a:buClrTx/>
              <a:buSzTx/>
              <a:buFontTx/>
              <a:buNone/>
              <a:tabLst/>
              <a:defRPr/>
            </a:pPr>
            <a:r>
              <a:rPr lang="sv-SE" sz="1800">
                <a:effectLst/>
                <a:latin typeface="Garamond" panose="02020404030301010803" pitchFamily="18" charset="0"/>
                <a:ea typeface="Garamond" panose="02020404030301010803" pitchFamily="18" charset="0"/>
                <a:cs typeface="Times New Roman" panose="02020603050405020304" pitchFamily="18" charset="0"/>
              </a:rPr>
              <a:t>Det är ingen enkel uppgift att arbeta tillsammans med andra aktörer. Man har inte bara olika ansvar och mandat, utan även olika arbetssätt och uttryck. Att dessutom göra det vid en samhällsstörning där tidspressen är hög, osäkerheterna stora och riskerna flera kan innebära betydande utmaningar. I det aktörsgemensamma arbetet kan det därför underlätta att utgå från en gemensam process som berörda aktörer tillsammans kan följa genom hanteringen.</a:t>
            </a:r>
          </a:p>
          <a:p>
            <a:pPr>
              <a:lnSpc>
                <a:spcPct val="115000"/>
              </a:lnSpc>
              <a:spcAft>
                <a:spcPts val="600"/>
              </a:spcAft>
            </a:pPr>
            <a:endParaRPr lang="sv-SE" sz="1800">
              <a:effectLst/>
              <a:latin typeface="Garamond" panose="02020404030301010803" pitchFamily="18" charset="0"/>
              <a:ea typeface="Garamond" panose="02020404030301010803" pitchFamily="18" charset="0"/>
              <a:cs typeface="Times New Roman" panose="02020603050405020304" pitchFamily="18" charset="0"/>
            </a:endParaRPr>
          </a:p>
        </p:txBody>
      </p:sp>
      <p:sp>
        <p:nvSpPr>
          <p:cNvPr id="4" name="Platshållare för bildnummer 3"/>
          <p:cNvSpPr>
            <a:spLocks noGrp="1"/>
          </p:cNvSpPr>
          <p:nvPr>
            <p:ph type="sldNum" sz="quarter" idx="5"/>
          </p:nvPr>
        </p:nvSpPr>
        <p:spPr/>
        <p:txBody>
          <a:bodyPr/>
          <a:lstStyle/>
          <a:p>
            <a:fld id="{14576A31-D765-4C36-8695-045A1465731A}" type="slidenum">
              <a:rPr lang="sv-SE" smtClean="0"/>
              <a:t>4</a:t>
            </a:fld>
            <a:endParaRPr lang="sv-SE"/>
          </a:p>
        </p:txBody>
      </p:sp>
    </p:spTree>
    <p:extLst>
      <p:ext uri="{BB962C8B-B14F-4D97-AF65-F5344CB8AC3E}">
        <p14:creationId xmlns:p14="http://schemas.microsoft.com/office/powerpoint/2010/main" val="26684859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115000"/>
              </a:lnSpc>
              <a:spcAft>
                <a:spcPts val="600"/>
              </a:spcAft>
            </a:pPr>
            <a:r>
              <a:rPr lang="sv-SE" sz="1800">
                <a:effectLst/>
                <a:latin typeface="Garamond" panose="02020404030301010803" pitchFamily="18" charset="0"/>
                <a:ea typeface="Garamond" panose="02020404030301010803" pitchFamily="18" charset="0"/>
                <a:cs typeface="Times New Roman" panose="02020603050405020304" pitchFamily="18" charset="0"/>
              </a:rPr>
              <a:t>Processen är ett stöd för att öka graden av medvetet resonerande och medvetet beslutsfattande för att identifiera och genomföra så effektiva åtgärder som möjligt. Dessutom ska den</a:t>
            </a:r>
            <a:r>
              <a:rPr lang="sv-SE" sz="1800" b="1">
                <a:effectLst/>
                <a:latin typeface="Garamond" panose="02020404030301010803" pitchFamily="18" charset="0"/>
                <a:ea typeface="Garamond" panose="02020404030301010803" pitchFamily="18" charset="0"/>
                <a:cs typeface="Times New Roman" panose="02020603050405020304" pitchFamily="18" charset="0"/>
              </a:rPr>
              <a:t> </a:t>
            </a:r>
            <a:r>
              <a:rPr lang="sv-SE" sz="1800">
                <a:effectLst/>
                <a:latin typeface="Garamond" panose="02020404030301010803" pitchFamily="18" charset="0"/>
                <a:ea typeface="Garamond" panose="02020404030301010803" pitchFamily="18" charset="0"/>
                <a:cs typeface="Times New Roman" panose="02020603050405020304" pitchFamily="18" charset="0"/>
              </a:rPr>
              <a:t>kunna användas och vara till nytta för alla aktörer,</a:t>
            </a:r>
            <a:r>
              <a:rPr lang="sv-SE" sz="1800" b="1">
                <a:effectLst/>
                <a:latin typeface="Garamond" panose="02020404030301010803" pitchFamily="18" charset="0"/>
                <a:ea typeface="Garamond" panose="02020404030301010803" pitchFamily="18" charset="0"/>
                <a:cs typeface="Times New Roman" panose="02020603050405020304" pitchFamily="18" charset="0"/>
              </a:rPr>
              <a:t> </a:t>
            </a:r>
            <a:r>
              <a:rPr lang="sv-SE" sz="1800">
                <a:effectLst/>
                <a:latin typeface="Garamond" panose="02020404030301010803" pitchFamily="18" charset="0"/>
                <a:ea typeface="Garamond" panose="02020404030301010803" pitchFamily="18" charset="0"/>
                <a:cs typeface="Times New Roman" panose="02020603050405020304" pitchFamily="18" charset="0"/>
              </a:rPr>
              <a:t>i såväl fredstid som under höjd beredskap.</a:t>
            </a:r>
          </a:p>
          <a:p>
            <a:pPr>
              <a:lnSpc>
                <a:spcPct val="115000"/>
              </a:lnSpc>
              <a:spcAft>
                <a:spcPts val="600"/>
              </a:spcAft>
            </a:pPr>
            <a:endParaRPr lang="sv-SE" sz="1800">
              <a:effectLst/>
              <a:latin typeface="Garamond" panose="02020404030301010803" pitchFamily="18" charset="0"/>
              <a:ea typeface="Garamond" panose="02020404030301010803" pitchFamily="18" charset="0"/>
              <a:cs typeface="Times New Roman" panose="02020603050405020304" pitchFamily="18" charset="0"/>
            </a:endParaRPr>
          </a:p>
          <a:p>
            <a:pPr>
              <a:lnSpc>
                <a:spcPct val="115000"/>
              </a:lnSpc>
              <a:spcAft>
                <a:spcPts val="600"/>
              </a:spcAft>
            </a:pPr>
            <a:r>
              <a:rPr lang="sv-SE" sz="1800">
                <a:effectLst/>
                <a:latin typeface="Garamond" panose="02020404030301010803" pitchFamily="18" charset="0"/>
                <a:ea typeface="Garamond" panose="02020404030301010803" pitchFamily="18" charset="0"/>
                <a:cs typeface="Times New Roman" panose="02020603050405020304" pitchFamily="18" charset="0"/>
              </a:rPr>
              <a:t>Processen är framtagen för aktörsgemensamt arbete, men kan även med fördel användas i aktörsinternt arbete. Genom att använda processen både internt och tillsammans med andra blir den en naturlig del av allas arbetssätt.</a:t>
            </a:r>
          </a:p>
          <a:p>
            <a:pPr>
              <a:lnSpc>
                <a:spcPct val="115000"/>
              </a:lnSpc>
              <a:spcAft>
                <a:spcPts val="600"/>
              </a:spcAft>
            </a:pPr>
            <a:endParaRPr lang="sv-SE" sz="1800">
              <a:effectLst/>
              <a:latin typeface="Garamond" panose="02020404030301010803" pitchFamily="18" charset="0"/>
              <a:ea typeface="Garamond" panose="02020404030301010803" pitchFamily="18" charset="0"/>
              <a:cs typeface="Times New Roman" panose="02020603050405020304" pitchFamily="18" charset="0"/>
            </a:endParaRPr>
          </a:p>
          <a:p>
            <a:pPr>
              <a:lnSpc>
                <a:spcPct val="115000"/>
              </a:lnSpc>
              <a:spcAft>
                <a:spcPts val="600"/>
              </a:spcAft>
            </a:pPr>
            <a:r>
              <a:rPr lang="sv-SE" sz="1800">
                <a:effectLst/>
                <a:latin typeface="Garamond" panose="02020404030301010803" pitchFamily="18" charset="0"/>
                <a:ea typeface="Garamond" panose="02020404030301010803" pitchFamily="18" charset="0"/>
                <a:cs typeface="Times New Roman" panose="02020603050405020304" pitchFamily="18" charset="0"/>
              </a:rPr>
              <a:t>Processen kan både användas på olika systemnivåer och inom olika sakfrågor. Aktörer kan gå olika långt i sin samverkan. Ibland räcker det att dela information och skapa en gemensam förståelse för situationen. Ibland behöver aktörerna komma överens om aktörsgemensam målbild, och ibland behöver de också genomföra gemensam åtgärdsplanering. Detta innebär att olika aktörer – och olika ledningsnivåer hos respektive aktör – i en given situation kan befinna sig i olika faser av processen, och dessutom vara mer eller mindre involverade i olika moment.</a:t>
            </a:r>
          </a:p>
        </p:txBody>
      </p:sp>
      <p:sp>
        <p:nvSpPr>
          <p:cNvPr id="4" name="Platshållare för bildnummer 3"/>
          <p:cNvSpPr>
            <a:spLocks noGrp="1"/>
          </p:cNvSpPr>
          <p:nvPr>
            <p:ph type="sldNum" sz="quarter" idx="5"/>
          </p:nvPr>
        </p:nvSpPr>
        <p:spPr/>
        <p:txBody>
          <a:bodyPr/>
          <a:lstStyle/>
          <a:p>
            <a:fld id="{14576A31-D765-4C36-8695-045A1465731A}" type="slidenum">
              <a:rPr lang="sv-SE" smtClean="0"/>
              <a:t>5</a:t>
            </a:fld>
            <a:endParaRPr lang="sv-SE"/>
          </a:p>
        </p:txBody>
      </p:sp>
    </p:spTree>
    <p:extLst>
      <p:ext uri="{BB962C8B-B14F-4D97-AF65-F5344CB8AC3E}">
        <p14:creationId xmlns:p14="http://schemas.microsoft.com/office/powerpoint/2010/main" val="35508041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115000"/>
              </a:lnSpc>
              <a:spcAft>
                <a:spcPts val="600"/>
              </a:spcAft>
            </a:pPr>
            <a:r>
              <a:rPr lang="sv-SE" sz="1800">
                <a:effectLst/>
                <a:latin typeface="Garamond" panose="02020404030301010803" pitchFamily="18" charset="0"/>
                <a:ea typeface="Garamond" panose="02020404030301010803" pitchFamily="18" charset="0"/>
                <a:cs typeface="Times New Roman" panose="02020603050405020304" pitchFamily="18" charset="0"/>
              </a:rPr>
              <a:t>Processen utgår från de generella aktiviteterna som beskrivs på nivån Konceptuell grund i ramverket: kommunicera, inhämta och bearbeta information, förstå situationen, ta fram eller justera inriktning och, åstadkomma samordning. </a:t>
            </a:r>
          </a:p>
          <a:p>
            <a:pPr>
              <a:lnSpc>
                <a:spcPct val="115000"/>
              </a:lnSpc>
              <a:spcAft>
                <a:spcPts val="600"/>
              </a:spcAft>
            </a:pPr>
            <a:endParaRPr lang="sv-SE" sz="1800">
              <a:effectLst/>
              <a:latin typeface="Garamond" panose="02020404030301010803" pitchFamily="18" charset="0"/>
              <a:ea typeface="Garamond" panose="02020404030301010803" pitchFamily="18" charset="0"/>
              <a:cs typeface="Times New Roman" panose="02020603050405020304" pitchFamily="18" charset="0"/>
            </a:endParaRPr>
          </a:p>
          <a:p>
            <a:pPr>
              <a:lnSpc>
                <a:spcPct val="115000"/>
              </a:lnSpc>
              <a:spcBef>
                <a:spcPts val="1200"/>
              </a:spcBef>
              <a:spcAft>
                <a:spcPts val="600"/>
              </a:spcAft>
            </a:pPr>
            <a:r>
              <a:rPr lang="sv-SE" sz="1800">
                <a:effectLst/>
                <a:latin typeface="Garamond" panose="02020404030301010803" pitchFamily="18" charset="0"/>
                <a:ea typeface="Garamond" panose="02020404030301010803" pitchFamily="18" charset="0"/>
                <a:cs typeface="Times New Roman" panose="02020603050405020304" pitchFamily="18" charset="0"/>
              </a:rPr>
              <a:t>De generella aktiviteterna operationaliseras, det vill säga omsätts i praktiken, genom sju olika moment som följer arbetet från uppstart till avslut. Momenten är: </a:t>
            </a:r>
          </a:p>
          <a:p>
            <a:pPr>
              <a:lnSpc>
                <a:spcPct val="115000"/>
              </a:lnSpc>
              <a:spcBef>
                <a:spcPts val="1200"/>
              </a:spcBef>
              <a:spcAft>
                <a:spcPts val="600"/>
              </a:spcAft>
            </a:pPr>
            <a:endParaRPr lang="sv-SE" sz="1800">
              <a:effectLst/>
              <a:latin typeface="Garamond" panose="02020404030301010803" pitchFamily="18" charset="0"/>
              <a:ea typeface="Garamond" panose="02020404030301010803" pitchFamily="18" charset="0"/>
              <a:cs typeface="Times New Roman" panose="02020603050405020304" pitchFamily="18" charset="0"/>
            </a:endParaRPr>
          </a:p>
          <a:p>
            <a:pPr marL="342900" lvl="0" indent="-342900">
              <a:lnSpc>
                <a:spcPct val="115000"/>
              </a:lnSpc>
              <a:spcBef>
                <a:spcPts val="400"/>
              </a:spcBef>
              <a:spcAft>
                <a:spcPts val="400"/>
              </a:spcAft>
              <a:buFont typeface="Symbol" panose="05050102010706020507" pitchFamily="18" charset="2"/>
              <a:buChar char=""/>
            </a:pPr>
            <a:r>
              <a:rPr lang="sv-SE" sz="1800">
                <a:effectLst/>
                <a:latin typeface="Garamond" panose="02020404030301010803" pitchFamily="18" charset="0"/>
                <a:ea typeface="Garamond" panose="02020404030301010803" pitchFamily="18" charset="0"/>
                <a:cs typeface="Times New Roman" panose="02020603050405020304" pitchFamily="18" charset="0"/>
              </a:rPr>
              <a:t>Dela information</a:t>
            </a:r>
          </a:p>
          <a:p>
            <a:pPr marL="342900" lvl="0" indent="-342900">
              <a:lnSpc>
                <a:spcPct val="115000"/>
              </a:lnSpc>
              <a:spcBef>
                <a:spcPts val="400"/>
              </a:spcBef>
              <a:spcAft>
                <a:spcPts val="400"/>
              </a:spcAft>
              <a:buFont typeface="Symbol" panose="05050102010706020507" pitchFamily="18" charset="2"/>
              <a:buChar char=""/>
            </a:pPr>
            <a:r>
              <a:rPr lang="sv-SE" sz="1800">
                <a:effectLst/>
                <a:latin typeface="Garamond" panose="02020404030301010803" pitchFamily="18" charset="0"/>
                <a:ea typeface="Garamond" panose="02020404030301010803" pitchFamily="18" charset="0"/>
                <a:cs typeface="Times New Roman" panose="02020603050405020304" pitchFamily="18" charset="0"/>
              </a:rPr>
              <a:t>Ta fram samlad lägesbild</a:t>
            </a:r>
          </a:p>
          <a:p>
            <a:pPr marL="342900" lvl="0" indent="-342900">
              <a:lnSpc>
                <a:spcPct val="115000"/>
              </a:lnSpc>
              <a:spcBef>
                <a:spcPts val="400"/>
              </a:spcBef>
              <a:spcAft>
                <a:spcPts val="400"/>
              </a:spcAft>
              <a:buFont typeface="Symbol" panose="05050102010706020507" pitchFamily="18" charset="2"/>
              <a:buChar char=""/>
            </a:pPr>
            <a:r>
              <a:rPr lang="sv-SE" sz="1800">
                <a:effectLst/>
                <a:latin typeface="Garamond" panose="02020404030301010803" pitchFamily="18" charset="0"/>
                <a:ea typeface="Garamond" panose="02020404030301010803" pitchFamily="18" charset="0"/>
                <a:cs typeface="Times New Roman" panose="02020603050405020304" pitchFamily="18" charset="0"/>
              </a:rPr>
              <a:t>Ta fram kompletterande analyser</a:t>
            </a:r>
          </a:p>
          <a:p>
            <a:pPr marL="342900" lvl="0" indent="-342900">
              <a:lnSpc>
                <a:spcPct val="115000"/>
              </a:lnSpc>
              <a:spcBef>
                <a:spcPts val="400"/>
              </a:spcBef>
              <a:spcAft>
                <a:spcPts val="400"/>
              </a:spcAft>
              <a:buFont typeface="Symbol" panose="05050102010706020507" pitchFamily="18" charset="2"/>
              <a:buChar char=""/>
            </a:pPr>
            <a:r>
              <a:rPr lang="sv-SE" sz="1800">
                <a:effectLst/>
                <a:latin typeface="Garamond" panose="02020404030301010803" pitchFamily="18" charset="0"/>
                <a:ea typeface="Garamond" panose="02020404030301010803" pitchFamily="18" charset="0"/>
                <a:cs typeface="Times New Roman" panose="02020603050405020304" pitchFamily="18" charset="0"/>
              </a:rPr>
              <a:t>Ta fram målbild</a:t>
            </a:r>
          </a:p>
          <a:p>
            <a:pPr marL="342900" lvl="0" indent="-342900">
              <a:lnSpc>
                <a:spcPct val="115000"/>
              </a:lnSpc>
              <a:spcBef>
                <a:spcPts val="400"/>
              </a:spcBef>
              <a:spcAft>
                <a:spcPts val="400"/>
              </a:spcAft>
              <a:buFont typeface="Symbol" panose="05050102010706020507" pitchFamily="18" charset="2"/>
              <a:buChar char=""/>
            </a:pPr>
            <a:r>
              <a:rPr lang="sv-SE" sz="1800">
                <a:effectLst/>
                <a:latin typeface="Garamond" panose="02020404030301010803" pitchFamily="18" charset="0"/>
                <a:ea typeface="Garamond" panose="02020404030301010803" pitchFamily="18" charset="0"/>
                <a:cs typeface="Times New Roman" panose="02020603050405020304" pitchFamily="18" charset="0"/>
              </a:rPr>
              <a:t>Ta fram åtgärdsplan</a:t>
            </a:r>
          </a:p>
          <a:p>
            <a:pPr marL="342900" lvl="0" indent="-342900">
              <a:lnSpc>
                <a:spcPct val="115000"/>
              </a:lnSpc>
              <a:spcBef>
                <a:spcPts val="400"/>
              </a:spcBef>
              <a:spcAft>
                <a:spcPts val="400"/>
              </a:spcAft>
              <a:buFont typeface="Symbol" panose="05050102010706020507" pitchFamily="18" charset="2"/>
              <a:buChar char=""/>
            </a:pPr>
            <a:r>
              <a:rPr lang="sv-SE" sz="1800">
                <a:effectLst/>
                <a:latin typeface="Garamond" panose="02020404030301010803" pitchFamily="18" charset="0"/>
                <a:ea typeface="Garamond" panose="02020404030301010803" pitchFamily="18" charset="0"/>
                <a:cs typeface="Times New Roman" panose="02020603050405020304" pitchFamily="18" charset="0"/>
              </a:rPr>
              <a:t>Genomför åtgärder</a:t>
            </a:r>
          </a:p>
          <a:p>
            <a:pPr marL="342900" lvl="0" indent="-342900">
              <a:lnSpc>
                <a:spcPct val="115000"/>
              </a:lnSpc>
              <a:spcBef>
                <a:spcPts val="400"/>
              </a:spcBef>
              <a:spcAft>
                <a:spcPts val="400"/>
              </a:spcAft>
              <a:buFont typeface="Symbol" panose="05050102010706020507" pitchFamily="18" charset="2"/>
              <a:buChar char=""/>
            </a:pPr>
            <a:r>
              <a:rPr lang="sv-SE" sz="1800">
                <a:effectLst/>
                <a:latin typeface="Garamond" panose="02020404030301010803" pitchFamily="18" charset="0"/>
                <a:ea typeface="Garamond" panose="02020404030301010803" pitchFamily="18" charset="0"/>
                <a:cs typeface="Times New Roman" panose="02020603050405020304" pitchFamily="18" charset="0"/>
              </a:rPr>
              <a:t>Följ upp åtgärder.</a:t>
            </a:r>
          </a:p>
          <a:p>
            <a:pPr marL="342900" lvl="0" indent="-342900">
              <a:lnSpc>
                <a:spcPct val="115000"/>
              </a:lnSpc>
              <a:spcBef>
                <a:spcPts val="400"/>
              </a:spcBef>
              <a:spcAft>
                <a:spcPts val="400"/>
              </a:spcAft>
              <a:buFont typeface="Symbol" panose="05050102010706020507" pitchFamily="18" charset="2"/>
              <a:buChar char=""/>
            </a:pPr>
            <a:endParaRPr lang="sv-SE" sz="1800">
              <a:effectLst/>
              <a:latin typeface="Garamond" panose="02020404030301010803" pitchFamily="18" charset="0"/>
              <a:ea typeface="Garamond" panose="02020404030301010803" pitchFamily="18" charset="0"/>
              <a:cs typeface="Times New Roman" panose="02020603050405020304" pitchFamily="18" charset="0"/>
            </a:endParaRPr>
          </a:p>
          <a:p>
            <a:pPr>
              <a:lnSpc>
                <a:spcPct val="115000"/>
              </a:lnSpc>
              <a:spcBef>
                <a:spcPts val="600"/>
              </a:spcBef>
              <a:spcAft>
                <a:spcPts val="600"/>
              </a:spcAft>
            </a:pPr>
            <a:r>
              <a:rPr lang="sv-SE" sz="1800">
                <a:effectLst/>
                <a:latin typeface="Garamond" panose="02020404030301010803" pitchFamily="18" charset="0"/>
                <a:ea typeface="Garamond" panose="02020404030301010803" pitchFamily="18" charset="0"/>
                <a:cs typeface="Times New Roman" panose="02020603050405020304" pitchFamily="18" charset="0"/>
              </a:rPr>
              <a:t>Dessa moment beskriver varsin del i arbetet för att åstadkomma aktörsgemensam inriktning och samordning. Momenten hör samman och bygger på varandra. Processen är därför avsedd att genomföras från början till slut och upprepas så länge det finns behov av aktörsgemensam inriktning och samordning. Till varje moment finns specifika stödmaterial i form av exempelvis checklistor och mallar.</a:t>
            </a:r>
          </a:p>
          <a:p>
            <a:pPr>
              <a:lnSpc>
                <a:spcPct val="115000"/>
              </a:lnSpc>
              <a:spcBef>
                <a:spcPts val="600"/>
              </a:spcBef>
              <a:spcAft>
                <a:spcPts val="600"/>
              </a:spcAft>
            </a:pPr>
            <a:endParaRPr lang="sv-SE" sz="1800">
              <a:effectLst/>
              <a:latin typeface="Garamond" panose="02020404030301010803" pitchFamily="18" charset="0"/>
              <a:ea typeface="Garamond" panose="02020404030301010803" pitchFamily="18" charset="0"/>
              <a:cs typeface="Times New Roman" panose="02020603050405020304" pitchFamily="18" charset="0"/>
            </a:endParaRPr>
          </a:p>
          <a:p>
            <a:pPr>
              <a:lnSpc>
                <a:spcPct val="115000"/>
              </a:lnSpc>
              <a:spcAft>
                <a:spcPts val="600"/>
              </a:spcAft>
            </a:pPr>
            <a:r>
              <a:rPr lang="sv-SE" sz="1800">
                <a:effectLst/>
                <a:latin typeface="Garamond" panose="02020404030301010803" pitchFamily="18" charset="0"/>
                <a:ea typeface="Garamond" panose="02020404030301010803" pitchFamily="18" charset="0"/>
                <a:cs typeface="Times New Roman" panose="02020603050405020304" pitchFamily="18" charset="0"/>
              </a:rPr>
              <a:t>Samtliga moment behöver gås igenom för att värdera i vilken omfattning de behöver genomföras. Med hänsyn till händelseutvecklingen, tillgängliga resurser och aktuella behov är det dock möjligt att anpassa processen genom att exempelvis slå ihop vissa moment eller genomföra dem parallellt. Det kan ibland också finnas behov av att gå tillbaka till ett tidigare moment innan det finns bra förutsättningar att fortsätta mot senare moment.</a:t>
            </a:r>
          </a:p>
          <a:p>
            <a:pPr>
              <a:lnSpc>
                <a:spcPct val="115000"/>
              </a:lnSpc>
              <a:spcAft>
                <a:spcPts val="600"/>
              </a:spcAft>
            </a:pPr>
            <a:endParaRPr lang="sv-SE" sz="1800">
              <a:effectLst/>
              <a:latin typeface="Garamond" panose="02020404030301010803" pitchFamily="18" charset="0"/>
              <a:ea typeface="Garamond" panose="02020404030301010803" pitchFamily="18" charset="0"/>
              <a:cs typeface="Times New Roman" panose="02020603050405020304" pitchFamily="18" charset="0"/>
            </a:endParaRPr>
          </a:p>
          <a:p>
            <a:pPr>
              <a:lnSpc>
                <a:spcPct val="115000"/>
              </a:lnSpc>
              <a:spcAft>
                <a:spcPts val="600"/>
              </a:spcAft>
            </a:pPr>
            <a:r>
              <a:rPr lang="sv-SE" sz="1800">
                <a:effectLst/>
                <a:latin typeface="Garamond" panose="02020404030301010803" pitchFamily="18" charset="0"/>
                <a:ea typeface="Garamond" panose="02020404030301010803" pitchFamily="18" charset="0"/>
                <a:cs typeface="Times New Roman" panose="02020603050405020304" pitchFamily="18" charset="0"/>
              </a:rPr>
              <a:t>Hur mycket tid och resurser som berörda aktörer lägger på varje moment beror på hur omfattande behovet är och i vilket tempo arbetet behöver ske. Ett moment kan exempelvis genomföras på fem minuter eller fem timmar och genomföras av en eller flera personer. Detta kan variera stort mellan olika samhällsstörningar, men också mellan olika faser av en och samma samhällsstörning.</a:t>
            </a:r>
          </a:p>
          <a:p>
            <a:r>
              <a:rPr lang="sv-SE" sz="1800">
                <a:effectLst/>
                <a:latin typeface="Garamond" panose="02020404030301010803" pitchFamily="18" charset="0"/>
                <a:ea typeface="Garamond" panose="02020404030301010803" pitchFamily="18" charset="0"/>
                <a:cs typeface="Times New Roman" panose="02020603050405020304" pitchFamily="18" charset="0"/>
              </a:rPr>
              <a:t>Resultatet av ett moment kan vara muntligt eller skriftligt, översiktligt eller detaljerat. Även det beror på vilka behov som finns och hur resultatet ska användas i kommande moment. </a:t>
            </a:r>
          </a:p>
          <a:p>
            <a:pPr marL="342900" lvl="0" indent="-342900">
              <a:lnSpc>
                <a:spcPct val="115000"/>
              </a:lnSpc>
              <a:spcBef>
                <a:spcPts val="400"/>
              </a:spcBef>
              <a:spcAft>
                <a:spcPts val="400"/>
              </a:spcAft>
              <a:buFont typeface="Symbol" panose="05050102010706020507" pitchFamily="18" charset="2"/>
              <a:buChar char=""/>
            </a:pPr>
            <a:endParaRPr lang="sv-SE" sz="1800">
              <a:effectLst/>
              <a:latin typeface="Garamond" panose="02020404030301010803" pitchFamily="18" charset="0"/>
              <a:ea typeface="Garamond" panose="02020404030301010803" pitchFamily="18" charset="0"/>
              <a:cs typeface="Times New Roman" panose="02020603050405020304" pitchFamily="18" charset="0"/>
            </a:endParaRPr>
          </a:p>
          <a:p>
            <a:pPr>
              <a:lnSpc>
                <a:spcPct val="115000"/>
              </a:lnSpc>
              <a:spcAft>
                <a:spcPts val="600"/>
              </a:spcAft>
            </a:pPr>
            <a:r>
              <a:rPr lang="sv-SE" sz="1800">
                <a:effectLst/>
                <a:latin typeface="Garamond" panose="02020404030301010803" pitchFamily="18" charset="0"/>
                <a:ea typeface="Garamond" panose="02020404030301010803" pitchFamily="18" charset="0"/>
                <a:cs typeface="Times New Roman" panose="02020603050405020304" pitchFamily="18" charset="0"/>
              </a:rPr>
              <a:t>Vi ska strax gå in på de olika momenten, men först kan konstateras att all samverkan startar med någon form av behovsidentifiering. Det illustreras av den streckade linjen som går runt processbilden.</a:t>
            </a:r>
          </a:p>
          <a:p>
            <a:pPr>
              <a:lnSpc>
                <a:spcPct val="115000"/>
              </a:lnSpc>
              <a:spcAft>
                <a:spcPts val="600"/>
              </a:spcAft>
            </a:pPr>
            <a:endParaRPr lang="sv-SE" sz="1800">
              <a:effectLst/>
              <a:latin typeface="Garamond" panose="02020404030301010803" pitchFamily="18" charset="0"/>
              <a:ea typeface="Garamond" panose="02020404030301010803" pitchFamily="18" charset="0"/>
              <a:cs typeface="Times New Roman" panose="02020603050405020304" pitchFamily="18" charset="0"/>
            </a:endParaRPr>
          </a:p>
          <a:p>
            <a:pPr>
              <a:lnSpc>
                <a:spcPct val="115000"/>
              </a:lnSpc>
              <a:spcAft>
                <a:spcPts val="600"/>
              </a:spcAft>
            </a:pPr>
            <a:r>
              <a:rPr lang="sv-SE" sz="1800">
                <a:effectLst/>
                <a:latin typeface="Garamond" panose="02020404030301010803" pitchFamily="18" charset="0"/>
                <a:ea typeface="Garamond" panose="02020404030301010803" pitchFamily="18" charset="0"/>
                <a:cs typeface="Times New Roman" panose="02020603050405020304" pitchFamily="18" charset="0"/>
              </a:rPr>
              <a:t>Det kan handla om att en eller flera aktörer uppfattar att det finns ett eller flera behov som de bedömer ställer krav på aktörsgemensam inriktning och samordning. Den här behovsidentifieringen kan utgå från aktörens egen värdering, omvärldsbevakning, vissa typhändelser och/eller kriterier såsom att en inträffad eller nära förestående samhällsstörning medför</a:t>
            </a:r>
          </a:p>
          <a:p>
            <a:pPr marL="342900" lvl="0" indent="-342900">
              <a:lnSpc>
                <a:spcPct val="115000"/>
              </a:lnSpc>
              <a:spcBef>
                <a:spcPts val="400"/>
              </a:spcBef>
              <a:spcAft>
                <a:spcPts val="400"/>
              </a:spcAft>
              <a:buFont typeface="Symbol" panose="05050102010706020507" pitchFamily="18" charset="2"/>
              <a:buChar char=""/>
            </a:pPr>
            <a:r>
              <a:rPr lang="sv-SE" sz="1800">
                <a:effectLst/>
                <a:latin typeface="Garamond" panose="02020404030301010803" pitchFamily="18" charset="0"/>
                <a:ea typeface="Garamond" panose="02020404030301010803" pitchFamily="18" charset="0"/>
                <a:cs typeface="Times New Roman" panose="02020603050405020304" pitchFamily="18" charset="0"/>
              </a:rPr>
              <a:t>snabbt beslutsfattande hos flera aktörer parallellt</a:t>
            </a:r>
          </a:p>
          <a:p>
            <a:pPr marL="342900" lvl="0" indent="-342900">
              <a:lnSpc>
                <a:spcPct val="115000"/>
              </a:lnSpc>
              <a:spcBef>
                <a:spcPts val="400"/>
              </a:spcBef>
              <a:spcAft>
                <a:spcPts val="400"/>
              </a:spcAft>
              <a:buFont typeface="Symbol" panose="05050102010706020507" pitchFamily="18" charset="2"/>
              <a:buChar char=""/>
            </a:pPr>
            <a:r>
              <a:rPr lang="sv-SE" sz="1800">
                <a:effectLst/>
                <a:latin typeface="Garamond" panose="02020404030301010803" pitchFamily="18" charset="0"/>
                <a:ea typeface="Garamond" panose="02020404030301010803" pitchFamily="18" charset="0"/>
                <a:cs typeface="Times New Roman" panose="02020603050405020304" pitchFamily="18" charset="0"/>
              </a:rPr>
              <a:t>omfattande koordinering mellan aktörers åtgärder och informationsinsatser</a:t>
            </a:r>
          </a:p>
          <a:p>
            <a:pPr marL="342900" lvl="0" indent="-342900">
              <a:lnSpc>
                <a:spcPct val="115000"/>
              </a:lnSpc>
              <a:spcBef>
                <a:spcPts val="400"/>
              </a:spcBef>
              <a:spcAft>
                <a:spcPts val="400"/>
              </a:spcAft>
              <a:buFont typeface="Symbol" panose="05050102010706020507" pitchFamily="18" charset="2"/>
              <a:buChar char=""/>
            </a:pPr>
            <a:r>
              <a:rPr lang="sv-SE" sz="1800">
                <a:effectLst/>
                <a:latin typeface="Garamond" panose="02020404030301010803" pitchFamily="18" charset="0"/>
                <a:ea typeface="Garamond" panose="02020404030301010803" pitchFamily="18" charset="0"/>
                <a:cs typeface="Times New Roman" panose="02020603050405020304" pitchFamily="18" charset="0"/>
              </a:rPr>
              <a:t>behov av gemensamma analyser kring konsekvenser och åtgärdsbehov på kort och lång sikt</a:t>
            </a:r>
          </a:p>
          <a:p>
            <a:pPr marL="342900" lvl="0" indent="-342900">
              <a:lnSpc>
                <a:spcPct val="115000"/>
              </a:lnSpc>
              <a:spcBef>
                <a:spcPts val="400"/>
              </a:spcBef>
              <a:spcAft>
                <a:spcPts val="400"/>
              </a:spcAft>
              <a:buFont typeface="Symbol" panose="05050102010706020507" pitchFamily="18" charset="2"/>
              <a:buChar char=""/>
            </a:pPr>
            <a:r>
              <a:rPr lang="sv-SE" sz="1800">
                <a:effectLst/>
                <a:latin typeface="Garamond" panose="02020404030301010803" pitchFamily="18" charset="0"/>
                <a:ea typeface="Garamond" panose="02020404030301010803" pitchFamily="18" charset="0"/>
                <a:cs typeface="Times New Roman" panose="02020603050405020304" pitchFamily="18" charset="0"/>
              </a:rPr>
              <a:t>omfattande behov av resurser alternativt behov av omfördelning av resurser mellan aktörer.</a:t>
            </a:r>
          </a:p>
          <a:p>
            <a:pPr marL="342900" lvl="0" indent="-342900">
              <a:lnSpc>
                <a:spcPct val="115000"/>
              </a:lnSpc>
              <a:spcBef>
                <a:spcPts val="400"/>
              </a:spcBef>
              <a:spcAft>
                <a:spcPts val="400"/>
              </a:spcAft>
              <a:buFont typeface="Symbol" panose="05050102010706020507" pitchFamily="18" charset="2"/>
              <a:buChar char=""/>
            </a:pPr>
            <a:endParaRPr lang="sv-SE" sz="1800">
              <a:effectLst/>
              <a:latin typeface="Garamond" panose="02020404030301010803" pitchFamily="18" charset="0"/>
              <a:ea typeface="Garamond" panose="02020404030301010803" pitchFamily="18" charset="0"/>
              <a:cs typeface="Times New Roman" panose="02020603050405020304" pitchFamily="18" charset="0"/>
            </a:endParaRPr>
          </a:p>
          <a:p>
            <a:pPr marL="0" marR="0" lvl="0" indent="0" algn="l" defTabSz="914400" rtl="0" eaLnBrk="1" fontAlgn="auto" latinLnBrk="0" hangingPunct="1">
              <a:lnSpc>
                <a:spcPct val="115000"/>
              </a:lnSpc>
              <a:spcBef>
                <a:spcPts val="400"/>
              </a:spcBef>
              <a:spcAft>
                <a:spcPts val="400"/>
              </a:spcAft>
              <a:buClrTx/>
              <a:buSzTx/>
              <a:buFont typeface="Symbol" panose="05050102010706020507" pitchFamily="18" charset="2"/>
              <a:buNone/>
              <a:tabLst/>
              <a:defRPr/>
            </a:pPr>
            <a:r>
              <a:rPr lang="sv-SE" sz="1800">
                <a:effectLst/>
                <a:latin typeface="Garamond" panose="02020404030301010803" pitchFamily="18" charset="0"/>
                <a:ea typeface="Garamond" panose="02020404030301010803" pitchFamily="18" charset="0"/>
                <a:cs typeface="Times New Roman" panose="02020603050405020304" pitchFamily="18" charset="0"/>
              </a:rPr>
              <a:t>Behovsidentifieringen kan också vara så enkel som att en aktör gör bedömningen att det har uppstått utmaningar eller osäkerheter som aktören inte kan eller bör hantera på egen hand.</a:t>
            </a:r>
          </a:p>
          <a:p>
            <a:pPr marL="0" lvl="0" indent="0">
              <a:lnSpc>
                <a:spcPct val="115000"/>
              </a:lnSpc>
              <a:spcBef>
                <a:spcPts val="400"/>
              </a:spcBef>
              <a:spcAft>
                <a:spcPts val="400"/>
              </a:spcAft>
              <a:buFont typeface="Symbol" panose="05050102010706020507" pitchFamily="18" charset="2"/>
              <a:buNone/>
            </a:pPr>
            <a:endParaRPr lang="sv-SE" sz="1800">
              <a:effectLst/>
              <a:latin typeface="Garamond" panose="02020404030301010803" pitchFamily="18" charset="0"/>
              <a:ea typeface="Garamond" panose="02020404030301010803" pitchFamily="18" charset="0"/>
              <a:cs typeface="Times New Roman" panose="02020603050405020304" pitchFamily="18" charset="0"/>
            </a:endParaRPr>
          </a:p>
          <a:p>
            <a:pPr marL="0" lvl="0" indent="0">
              <a:lnSpc>
                <a:spcPct val="115000"/>
              </a:lnSpc>
              <a:spcBef>
                <a:spcPts val="400"/>
              </a:spcBef>
              <a:spcAft>
                <a:spcPts val="400"/>
              </a:spcAft>
              <a:buFont typeface="Symbol" panose="05050102010706020507" pitchFamily="18" charset="2"/>
              <a:buNone/>
            </a:pPr>
            <a:endParaRPr lang="sv-SE" sz="1800">
              <a:effectLst/>
              <a:latin typeface="Garamond" panose="02020404030301010803" pitchFamily="18" charset="0"/>
              <a:ea typeface="Garamond" panose="02020404030301010803" pitchFamily="18" charset="0"/>
              <a:cs typeface="Times New Roman" panose="02020603050405020304" pitchFamily="18" charset="0"/>
            </a:endParaRPr>
          </a:p>
        </p:txBody>
      </p:sp>
      <p:sp>
        <p:nvSpPr>
          <p:cNvPr id="4" name="Platshållare för bildnummer 3"/>
          <p:cNvSpPr>
            <a:spLocks noGrp="1"/>
          </p:cNvSpPr>
          <p:nvPr>
            <p:ph type="sldNum" sz="quarter" idx="5"/>
          </p:nvPr>
        </p:nvSpPr>
        <p:spPr/>
        <p:txBody>
          <a:bodyPr/>
          <a:lstStyle/>
          <a:p>
            <a:fld id="{14576A31-D765-4C36-8695-045A1465731A}" type="slidenum">
              <a:rPr lang="sv-SE" smtClean="0"/>
              <a:t>6</a:t>
            </a:fld>
            <a:endParaRPr lang="sv-SE"/>
          </a:p>
        </p:txBody>
      </p:sp>
    </p:spTree>
    <p:extLst>
      <p:ext uri="{BB962C8B-B14F-4D97-AF65-F5344CB8AC3E}">
        <p14:creationId xmlns:p14="http://schemas.microsoft.com/office/powerpoint/2010/main" val="42416739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600"/>
              </a:spcAft>
              <a:buClrTx/>
              <a:buSzTx/>
              <a:buFontTx/>
              <a:buNone/>
              <a:tabLst/>
              <a:defRPr/>
            </a:pPr>
            <a:r>
              <a:rPr lang="sv-SE" sz="1800">
                <a:effectLst/>
                <a:latin typeface="Garamond" panose="02020404030301010803" pitchFamily="18" charset="0"/>
                <a:ea typeface="Garamond" panose="02020404030301010803" pitchFamily="18" charset="0"/>
                <a:cs typeface="Times New Roman" panose="02020603050405020304" pitchFamily="18" charset="0"/>
              </a:rPr>
              <a:t>Denna bild är dold och behöver tas fram för att kunna användas.</a:t>
            </a:r>
          </a:p>
          <a:p>
            <a:pPr marL="0" marR="0" lvl="0" indent="0" algn="l" defTabSz="914400" rtl="0" eaLnBrk="1" fontAlgn="auto" latinLnBrk="0" hangingPunct="1">
              <a:lnSpc>
                <a:spcPct val="115000"/>
              </a:lnSpc>
              <a:spcBef>
                <a:spcPts val="0"/>
              </a:spcBef>
              <a:spcAft>
                <a:spcPts val="600"/>
              </a:spcAft>
              <a:buClrTx/>
              <a:buSzTx/>
              <a:buFontTx/>
              <a:buNone/>
              <a:tabLst/>
              <a:defRPr/>
            </a:pPr>
            <a:endParaRPr lang="sv-SE" sz="1800">
              <a:effectLst/>
              <a:latin typeface="Garamond" panose="02020404030301010803" pitchFamily="18" charset="0"/>
              <a:ea typeface="Garamond" panose="02020404030301010803" pitchFamily="18" charset="0"/>
              <a:cs typeface="Times New Roman" panose="02020603050405020304" pitchFamily="18" charset="0"/>
            </a:endParaRPr>
          </a:p>
          <a:p>
            <a:pPr>
              <a:lnSpc>
                <a:spcPct val="115000"/>
              </a:lnSpc>
              <a:spcAft>
                <a:spcPts val="600"/>
              </a:spcAft>
            </a:pPr>
            <a:r>
              <a:rPr lang="sv-SE" sz="1800">
                <a:effectLst/>
                <a:latin typeface="Garamond" panose="02020404030301010803" pitchFamily="18" charset="0"/>
                <a:ea typeface="Garamond" panose="02020404030301010803" pitchFamily="18" charset="0"/>
                <a:cs typeface="Times New Roman" panose="02020603050405020304" pitchFamily="18" charset="0"/>
              </a:rPr>
              <a:t>Processen utgår från de generella aktiviteterna som beskrivs på nivån Konceptuell grund i ramverket: kommunicera, inhämta och bearbeta information, förstå situationen, ta fram eller justera inriktning och, åstadkomma samordning. </a:t>
            </a:r>
          </a:p>
          <a:p>
            <a:pPr>
              <a:lnSpc>
                <a:spcPct val="115000"/>
              </a:lnSpc>
              <a:spcBef>
                <a:spcPts val="1200"/>
              </a:spcBef>
              <a:spcAft>
                <a:spcPts val="600"/>
              </a:spcAft>
            </a:pPr>
            <a:endParaRPr lang="sv-SE" sz="1800">
              <a:effectLst/>
              <a:latin typeface="Garamond" panose="02020404030301010803" pitchFamily="18" charset="0"/>
              <a:ea typeface="Garamond" panose="02020404030301010803" pitchFamily="18" charset="0"/>
              <a:cs typeface="Times New Roman" panose="02020603050405020304" pitchFamily="18" charset="0"/>
            </a:endParaRPr>
          </a:p>
          <a:p>
            <a:pPr>
              <a:lnSpc>
                <a:spcPct val="115000"/>
              </a:lnSpc>
              <a:spcBef>
                <a:spcPts val="1200"/>
              </a:spcBef>
              <a:spcAft>
                <a:spcPts val="600"/>
              </a:spcAft>
            </a:pPr>
            <a:r>
              <a:rPr lang="sv-SE" sz="1800">
                <a:effectLst/>
                <a:latin typeface="Garamond" panose="02020404030301010803" pitchFamily="18" charset="0"/>
                <a:ea typeface="Garamond" panose="02020404030301010803" pitchFamily="18" charset="0"/>
                <a:cs typeface="Times New Roman" panose="02020603050405020304" pitchFamily="18" charset="0"/>
              </a:rPr>
              <a:t>De generella aktiviteterna operationaliseras, det vill säga omsätts i praktiken, genom sju olika moment som följer arbetet från uppstart till avslut. Momenten är: </a:t>
            </a:r>
          </a:p>
          <a:p>
            <a:pPr>
              <a:lnSpc>
                <a:spcPct val="115000"/>
              </a:lnSpc>
              <a:spcBef>
                <a:spcPts val="1200"/>
              </a:spcBef>
              <a:spcAft>
                <a:spcPts val="600"/>
              </a:spcAft>
            </a:pPr>
            <a:endParaRPr lang="sv-SE" sz="1800">
              <a:effectLst/>
              <a:latin typeface="Garamond" panose="02020404030301010803" pitchFamily="18" charset="0"/>
              <a:ea typeface="Garamond" panose="02020404030301010803" pitchFamily="18" charset="0"/>
              <a:cs typeface="Times New Roman" panose="02020603050405020304" pitchFamily="18" charset="0"/>
            </a:endParaRPr>
          </a:p>
          <a:p>
            <a:pPr marL="342900" lvl="0" indent="-342900">
              <a:lnSpc>
                <a:spcPct val="115000"/>
              </a:lnSpc>
              <a:spcBef>
                <a:spcPts val="400"/>
              </a:spcBef>
              <a:spcAft>
                <a:spcPts val="400"/>
              </a:spcAft>
              <a:buFont typeface="Symbol" panose="05050102010706020507" pitchFamily="18" charset="2"/>
              <a:buChar char=""/>
            </a:pPr>
            <a:r>
              <a:rPr lang="sv-SE" sz="1800">
                <a:effectLst/>
                <a:latin typeface="Garamond" panose="02020404030301010803" pitchFamily="18" charset="0"/>
                <a:ea typeface="Garamond" panose="02020404030301010803" pitchFamily="18" charset="0"/>
                <a:cs typeface="Times New Roman" panose="02020603050405020304" pitchFamily="18" charset="0"/>
              </a:rPr>
              <a:t>Dela information</a:t>
            </a:r>
          </a:p>
          <a:p>
            <a:pPr marL="342900" lvl="0" indent="-342900">
              <a:lnSpc>
                <a:spcPct val="115000"/>
              </a:lnSpc>
              <a:spcBef>
                <a:spcPts val="400"/>
              </a:spcBef>
              <a:spcAft>
                <a:spcPts val="400"/>
              </a:spcAft>
              <a:buFont typeface="Symbol" panose="05050102010706020507" pitchFamily="18" charset="2"/>
              <a:buChar char=""/>
            </a:pPr>
            <a:r>
              <a:rPr lang="sv-SE" sz="1800">
                <a:effectLst/>
                <a:latin typeface="Garamond" panose="02020404030301010803" pitchFamily="18" charset="0"/>
                <a:ea typeface="Garamond" panose="02020404030301010803" pitchFamily="18" charset="0"/>
                <a:cs typeface="Times New Roman" panose="02020603050405020304" pitchFamily="18" charset="0"/>
              </a:rPr>
              <a:t>Ta fram samlad lägesbild</a:t>
            </a:r>
          </a:p>
          <a:p>
            <a:pPr marL="342900" lvl="0" indent="-342900">
              <a:lnSpc>
                <a:spcPct val="115000"/>
              </a:lnSpc>
              <a:spcBef>
                <a:spcPts val="400"/>
              </a:spcBef>
              <a:spcAft>
                <a:spcPts val="400"/>
              </a:spcAft>
              <a:buFont typeface="Symbol" panose="05050102010706020507" pitchFamily="18" charset="2"/>
              <a:buChar char=""/>
            </a:pPr>
            <a:r>
              <a:rPr lang="sv-SE" sz="1800">
                <a:effectLst/>
                <a:latin typeface="Garamond" panose="02020404030301010803" pitchFamily="18" charset="0"/>
                <a:ea typeface="Garamond" panose="02020404030301010803" pitchFamily="18" charset="0"/>
                <a:cs typeface="Times New Roman" panose="02020603050405020304" pitchFamily="18" charset="0"/>
              </a:rPr>
              <a:t>Ta fram kompletterande analyser</a:t>
            </a:r>
          </a:p>
          <a:p>
            <a:pPr marL="342900" lvl="0" indent="-342900">
              <a:lnSpc>
                <a:spcPct val="115000"/>
              </a:lnSpc>
              <a:spcBef>
                <a:spcPts val="400"/>
              </a:spcBef>
              <a:spcAft>
                <a:spcPts val="400"/>
              </a:spcAft>
              <a:buFont typeface="Symbol" panose="05050102010706020507" pitchFamily="18" charset="2"/>
              <a:buChar char=""/>
            </a:pPr>
            <a:r>
              <a:rPr lang="sv-SE" sz="1800">
                <a:effectLst/>
                <a:latin typeface="Garamond" panose="02020404030301010803" pitchFamily="18" charset="0"/>
                <a:ea typeface="Garamond" panose="02020404030301010803" pitchFamily="18" charset="0"/>
                <a:cs typeface="Times New Roman" panose="02020603050405020304" pitchFamily="18" charset="0"/>
              </a:rPr>
              <a:t>Ta fram målbild</a:t>
            </a:r>
          </a:p>
          <a:p>
            <a:pPr marL="342900" lvl="0" indent="-342900">
              <a:lnSpc>
                <a:spcPct val="115000"/>
              </a:lnSpc>
              <a:spcBef>
                <a:spcPts val="400"/>
              </a:spcBef>
              <a:spcAft>
                <a:spcPts val="400"/>
              </a:spcAft>
              <a:buFont typeface="Symbol" panose="05050102010706020507" pitchFamily="18" charset="2"/>
              <a:buChar char=""/>
            </a:pPr>
            <a:r>
              <a:rPr lang="sv-SE" sz="1800">
                <a:effectLst/>
                <a:latin typeface="Garamond" panose="02020404030301010803" pitchFamily="18" charset="0"/>
                <a:ea typeface="Garamond" panose="02020404030301010803" pitchFamily="18" charset="0"/>
                <a:cs typeface="Times New Roman" panose="02020603050405020304" pitchFamily="18" charset="0"/>
              </a:rPr>
              <a:t>Ta fram åtgärdsplan</a:t>
            </a:r>
          </a:p>
          <a:p>
            <a:pPr marL="342900" lvl="0" indent="-342900">
              <a:lnSpc>
                <a:spcPct val="115000"/>
              </a:lnSpc>
              <a:spcBef>
                <a:spcPts val="400"/>
              </a:spcBef>
              <a:spcAft>
                <a:spcPts val="400"/>
              </a:spcAft>
              <a:buFont typeface="Symbol" panose="05050102010706020507" pitchFamily="18" charset="2"/>
              <a:buChar char=""/>
            </a:pPr>
            <a:r>
              <a:rPr lang="sv-SE" sz="1800">
                <a:effectLst/>
                <a:latin typeface="Garamond" panose="02020404030301010803" pitchFamily="18" charset="0"/>
                <a:ea typeface="Garamond" panose="02020404030301010803" pitchFamily="18" charset="0"/>
                <a:cs typeface="Times New Roman" panose="02020603050405020304" pitchFamily="18" charset="0"/>
              </a:rPr>
              <a:t>Genomför åtgärder</a:t>
            </a:r>
          </a:p>
          <a:p>
            <a:pPr marL="342900" lvl="0" indent="-342900">
              <a:lnSpc>
                <a:spcPct val="115000"/>
              </a:lnSpc>
              <a:spcBef>
                <a:spcPts val="400"/>
              </a:spcBef>
              <a:spcAft>
                <a:spcPts val="400"/>
              </a:spcAft>
              <a:buFont typeface="Symbol" panose="05050102010706020507" pitchFamily="18" charset="2"/>
              <a:buChar char=""/>
            </a:pPr>
            <a:r>
              <a:rPr lang="sv-SE" sz="1800">
                <a:effectLst/>
                <a:latin typeface="Garamond" panose="02020404030301010803" pitchFamily="18" charset="0"/>
                <a:ea typeface="Garamond" panose="02020404030301010803" pitchFamily="18" charset="0"/>
                <a:cs typeface="Times New Roman" panose="02020603050405020304" pitchFamily="18" charset="0"/>
              </a:rPr>
              <a:t>Följ upp åtgärder.</a:t>
            </a:r>
          </a:p>
          <a:p>
            <a:pPr marL="342900" lvl="0" indent="-342900">
              <a:lnSpc>
                <a:spcPct val="115000"/>
              </a:lnSpc>
              <a:spcBef>
                <a:spcPts val="400"/>
              </a:spcBef>
              <a:spcAft>
                <a:spcPts val="400"/>
              </a:spcAft>
              <a:buFont typeface="Symbol" panose="05050102010706020507" pitchFamily="18" charset="2"/>
              <a:buChar char=""/>
            </a:pPr>
            <a:endParaRPr lang="sv-SE" sz="1800">
              <a:effectLst/>
              <a:latin typeface="Garamond" panose="02020404030301010803" pitchFamily="18" charset="0"/>
              <a:ea typeface="Garamond" panose="02020404030301010803" pitchFamily="18" charset="0"/>
              <a:cs typeface="Times New Roman" panose="02020603050405020304" pitchFamily="18" charset="0"/>
            </a:endParaRPr>
          </a:p>
          <a:p>
            <a:pPr marL="0" lvl="0" indent="0">
              <a:lnSpc>
                <a:spcPct val="115000"/>
              </a:lnSpc>
              <a:spcBef>
                <a:spcPts val="400"/>
              </a:spcBef>
              <a:spcAft>
                <a:spcPts val="400"/>
              </a:spcAft>
              <a:buFont typeface="Symbol" panose="05050102010706020507" pitchFamily="18" charset="2"/>
              <a:buNone/>
            </a:pPr>
            <a:r>
              <a:rPr lang="sv-SE" sz="1800">
                <a:effectLst/>
                <a:latin typeface="Garamond" panose="02020404030301010803" pitchFamily="18" charset="0"/>
                <a:ea typeface="Garamond" panose="02020404030301010803" pitchFamily="18" charset="0"/>
                <a:cs typeface="Times New Roman" panose="02020603050405020304" pitchFamily="18" charset="0"/>
              </a:rPr>
              <a:t>Bilden visar på ett övergripande sätt hur aktiviteter och moment kan sägas hänga ihop. Hur de generella aktiviteterna hänger ihop sinsemellan går det att läsa mer om i publikationen Centrala koncept - En grund för aktörsgemensamt arbete med ledning, samverkan och övrig styrning som finns på nivån konceptuell grund i Gemensamma grunder – ramverk för ledning och samverkan.</a:t>
            </a:r>
          </a:p>
        </p:txBody>
      </p:sp>
      <p:sp>
        <p:nvSpPr>
          <p:cNvPr id="4" name="Platshållare för bildnummer 3"/>
          <p:cNvSpPr>
            <a:spLocks noGrp="1"/>
          </p:cNvSpPr>
          <p:nvPr>
            <p:ph type="sldNum" sz="quarter" idx="5"/>
          </p:nvPr>
        </p:nvSpPr>
        <p:spPr/>
        <p:txBody>
          <a:bodyPr/>
          <a:lstStyle/>
          <a:p>
            <a:fld id="{14576A31-D765-4C36-8695-045A1465731A}" type="slidenum">
              <a:rPr lang="sv-SE" smtClean="0"/>
              <a:t>7</a:t>
            </a:fld>
            <a:endParaRPr lang="sv-SE"/>
          </a:p>
        </p:txBody>
      </p:sp>
    </p:spTree>
    <p:extLst>
      <p:ext uri="{BB962C8B-B14F-4D97-AF65-F5344CB8AC3E}">
        <p14:creationId xmlns:p14="http://schemas.microsoft.com/office/powerpoint/2010/main" val="15670580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600"/>
              </a:spcAft>
              <a:buClrTx/>
              <a:buSzTx/>
              <a:buFontTx/>
              <a:buNone/>
              <a:tabLst/>
              <a:defRPr/>
            </a:pPr>
            <a:r>
              <a:rPr lang="sv-SE" sz="1800">
                <a:effectLst/>
                <a:latin typeface="Garamond" panose="02020404030301010803" pitchFamily="18" charset="0"/>
                <a:ea typeface="Garamond" panose="02020404030301010803" pitchFamily="18" charset="0"/>
                <a:cs typeface="Times New Roman" panose="02020603050405020304" pitchFamily="18" charset="0"/>
              </a:rPr>
              <a:t>Förmågan att hantera samhällsstörningar på ett effektivt sätt bygger bland annat på att aktörer aktivt söker information från och förmedlar information till andra aktörer. När någon aktör har identifierat en händelse som troligtvis behöver hanteras aktörsgemensamt är nästa steg därför att börja dela information om händelsen.</a:t>
            </a:r>
          </a:p>
          <a:p>
            <a:pPr>
              <a:lnSpc>
                <a:spcPct val="115000"/>
              </a:lnSpc>
              <a:spcAft>
                <a:spcPts val="600"/>
              </a:spcAft>
            </a:pPr>
            <a:endParaRPr lang="sv-SE" sz="1800">
              <a:effectLst/>
              <a:latin typeface="Garamond" panose="02020404030301010803" pitchFamily="18" charset="0"/>
              <a:ea typeface="Garamond" panose="02020404030301010803" pitchFamily="18" charset="0"/>
              <a:cs typeface="Times New Roman" panose="02020603050405020304" pitchFamily="18" charset="0"/>
            </a:endParaRPr>
          </a:p>
          <a:p>
            <a:pPr>
              <a:lnSpc>
                <a:spcPct val="115000"/>
              </a:lnSpc>
              <a:spcAft>
                <a:spcPts val="600"/>
              </a:spcAft>
            </a:pPr>
            <a:r>
              <a:rPr lang="sv-SE" sz="1800">
                <a:effectLst/>
                <a:latin typeface="Garamond" panose="02020404030301010803" pitchFamily="18" charset="0"/>
                <a:ea typeface="Garamond" panose="02020404030301010803" pitchFamily="18" charset="0"/>
                <a:cs typeface="Times New Roman" panose="02020603050405020304" pitchFamily="18" charset="0"/>
              </a:rPr>
              <a:t>Att olika aktörer delar information med varandra är en förutsättning för att de ska kunna hantera samhällsstörningar så effektivt som möjligt. En proaktiv och genomtänkt informationsdelning bidrar till att det blir lättare att successivt bedöma hur det aktörsgemensamma arbetet ska utformas i det enskilda fallet.</a:t>
            </a:r>
          </a:p>
          <a:p>
            <a:pPr>
              <a:lnSpc>
                <a:spcPct val="115000"/>
              </a:lnSpc>
              <a:spcAft>
                <a:spcPts val="600"/>
              </a:spcAft>
            </a:pPr>
            <a:r>
              <a:rPr lang="sv-SE" sz="1800">
                <a:effectLst/>
                <a:latin typeface="Garamond" panose="02020404030301010803" pitchFamily="18" charset="0"/>
                <a:ea typeface="Garamond" panose="02020404030301010803" pitchFamily="18" charset="0"/>
                <a:cs typeface="Times New Roman" panose="02020603050405020304" pitchFamily="18" charset="0"/>
              </a:rPr>
              <a:t>Informationsdelning består av olika former av aktiviteter, där aktörer inhämtar, utbyter och förmedlar information med varandra. Syftet är att skapa initial förståelse för vad som har inträffat och hur aktörerna behöver samarbeta för att hantera händelsen. </a:t>
            </a:r>
          </a:p>
          <a:p>
            <a:pPr>
              <a:lnSpc>
                <a:spcPct val="115000"/>
              </a:lnSpc>
              <a:spcAft>
                <a:spcPts val="600"/>
              </a:spcAft>
            </a:pPr>
            <a:endParaRPr lang="sv-SE" sz="1800">
              <a:effectLst/>
              <a:latin typeface="Garamond" panose="02020404030301010803" pitchFamily="18" charset="0"/>
              <a:ea typeface="Garamond" panose="02020404030301010803"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a:t>-----------------------------------------------------</a:t>
            </a:r>
          </a:p>
          <a:p>
            <a:pPr marL="0" marR="0" lvl="0" indent="0" algn="l" defTabSz="914400" rtl="0" eaLnBrk="1" fontAlgn="auto" latinLnBrk="0" hangingPunct="1">
              <a:lnSpc>
                <a:spcPct val="100000"/>
              </a:lnSpc>
              <a:spcBef>
                <a:spcPts val="0"/>
              </a:spcBef>
              <a:spcAft>
                <a:spcPts val="0"/>
              </a:spcAft>
              <a:buClrTx/>
              <a:buSzTx/>
              <a:buFontTx/>
              <a:buNone/>
              <a:tabLst/>
              <a:defRPr/>
            </a:pPr>
            <a:r>
              <a:rPr lang="sv-SE" i="1"/>
              <a:t>Om frågor uppstår om förhållandet mellan informationsdelning och rapportering:</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800" i="1">
                <a:effectLst/>
                <a:latin typeface="Garamond" panose="02020404030301010803" pitchFamily="18" charset="0"/>
                <a:ea typeface="Garamond" panose="02020404030301010803" pitchFamily="18" charset="0"/>
                <a:cs typeface="Times New Roman" panose="02020603050405020304" pitchFamily="18" charset="0"/>
              </a:rPr>
              <a:t>Skillnaden mellan informationsdelning och rapportering är att informationsdelning handlar om att utbyta information mellan olika aktörer utan formella krav på rapportering. Rapportering handlar om information som det finns särskilda formella rapporteringskrav om i olika författningar. I de fall författningsstyrd rapportering är en del av arbetet sker rapporteringen ofta parallellt med momentet dela information. Läs mer om rapportering i dokumentet Vad är rapportering? som finns på nivån arbetssätt i Gemensamma grunder – ramverk för ledning och samverkan.</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a:p>
          <a:p>
            <a:pPr marL="0" marR="0" lvl="0" indent="0" algn="l" defTabSz="914400" rtl="0" eaLnBrk="1" fontAlgn="auto" latinLnBrk="0" hangingPunct="1">
              <a:lnSpc>
                <a:spcPct val="100000"/>
              </a:lnSpc>
              <a:spcBef>
                <a:spcPts val="0"/>
              </a:spcBef>
              <a:spcAft>
                <a:spcPts val="0"/>
              </a:spcAft>
              <a:buClrTx/>
              <a:buSzTx/>
              <a:buFontTx/>
              <a:buNone/>
              <a:tabLst/>
              <a:defRPr/>
            </a:pPr>
            <a:endParaRPr lang="sv-SE"/>
          </a:p>
        </p:txBody>
      </p:sp>
      <p:sp>
        <p:nvSpPr>
          <p:cNvPr id="4" name="Platshållare för bildnummer 3"/>
          <p:cNvSpPr>
            <a:spLocks noGrp="1"/>
          </p:cNvSpPr>
          <p:nvPr>
            <p:ph type="sldNum" sz="quarter" idx="5"/>
          </p:nvPr>
        </p:nvSpPr>
        <p:spPr/>
        <p:txBody>
          <a:bodyPr/>
          <a:lstStyle/>
          <a:p>
            <a:fld id="{27FEE9DA-8B3F-B346-B53F-C77B96E74553}" type="slidenum">
              <a:rPr lang="sv-SE" smtClean="0"/>
              <a:t>8</a:t>
            </a:fld>
            <a:endParaRPr lang="sv-SE"/>
          </a:p>
        </p:txBody>
      </p:sp>
    </p:spTree>
    <p:extLst>
      <p:ext uri="{BB962C8B-B14F-4D97-AF65-F5344CB8AC3E}">
        <p14:creationId xmlns:p14="http://schemas.microsoft.com/office/powerpoint/2010/main" val="30078415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600"/>
              </a:spcAft>
              <a:buClrTx/>
              <a:buSzTx/>
              <a:buFontTx/>
              <a:buNone/>
              <a:tabLst/>
              <a:defRPr/>
            </a:pPr>
            <a:r>
              <a:rPr lang="sv-SE" sz="1800">
                <a:effectLst/>
                <a:latin typeface="Garamond" panose="02020404030301010803" pitchFamily="18" charset="0"/>
                <a:ea typeface="Garamond" panose="02020404030301010803" pitchFamily="18" charset="0"/>
                <a:cs typeface="Times New Roman" panose="02020603050405020304" pitchFamily="18" charset="0"/>
              </a:rPr>
              <a:t>En samlad lägesbild är urval av information från flera aktörer och källor som analyseras och sammanställs i form av beskrivningar och bedömningar av läget. Syftet är att ge överblick, förståelse och underlag till beslut och åtgärder i det aktörsgemensamma arbetet.</a:t>
            </a:r>
            <a:endParaRPr lang="sv-SE"/>
          </a:p>
          <a:p>
            <a:pPr marL="0" marR="0" lvl="0" indent="0" algn="l" defTabSz="914400" rtl="0" eaLnBrk="1" fontAlgn="auto" latinLnBrk="0" hangingPunct="1">
              <a:lnSpc>
                <a:spcPct val="100000"/>
              </a:lnSpc>
              <a:spcBef>
                <a:spcPts val="0"/>
              </a:spcBef>
              <a:spcAft>
                <a:spcPts val="0"/>
              </a:spcAft>
              <a:buClrTx/>
              <a:buSzTx/>
              <a:buFontTx/>
              <a:buNone/>
              <a:tabLst/>
              <a:defRPr/>
            </a:pPr>
            <a:endParaRPr lang="sv-SE"/>
          </a:p>
          <a:p>
            <a:pPr>
              <a:lnSpc>
                <a:spcPct val="115000"/>
              </a:lnSpc>
              <a:spcAft>
                <a:spcPts val="600"/>
              </a:spcAft>
            </a:pPr>
            <a:r>
              <a:rPr lang="sv-SE" sz="1800">
                <a:effectLst/>
                <a:latin typeface="Garamond" panose="02020404030301010803" pitchFamily="18" charset="0"/>
                <a:ea typeface="Garamond" panose="02020404030301010803" pitchFamily="18" charset="0"/>
                <a:cs typeface="Times New Roman" panose="02020603050405020304" pitchFamily="18" charset="0"/>
              </a:rPr>
              <a:t>Skapandet av samlade lägesbilder är en kontinuerlig process som kan resultera i muntligt kommunicerade lägesbilder, skriftliga lägesbilder eller lägesbilder som visualiseras via teknikstöd. En samlad lägesbild kan bestå av en mängd olika typer av information som presenteras detaljerat eller översiktligt sammanställt. Lägesbildens upplösningsgrad är helt beroende på dess syfte, målgrupp och sammanhanget där den ska användas.</a:t>
            </a:r>
          </a:p>
          <a:p>
            <a:pPr>
              <a:lnSpc>
                <a:spcPct val="115000"/>
              </a:lnSpc>
              <a:spcAft>
                <a:spcPts val="600"/>
              </a:spcAft>
            </a:pPr>
            <a:endParaRPr lang="sv-SE" sz="1800">
              <a:effectLst/>
              <a:latin typeface="Garamond" panose="02020404030301010803" pitchFamily="18" charset="0"/>
              <a:ea typeface="Garamond" panose="02020404030301010803" pitchFamily="18" charset="0"/>
              <a:cs typeface="Times New Roman" panose="02020603050405020304" pitchFamily="18" charset="0"/>
            </a:endParaRPr>
          </a:p>
          <a:p>
            <a:pPr>
              <a:lnSpc>
                <a:spcPct val="115000"/>
              </a:lnSpc>
              <a:spcAft>
                <a:spcPts val="600"/>
              </a:spcAft>
            </a:pPr>
            <a:r>
              <a:rPr lang="sv-SE" sz="1800">
                <a:effectLst/>
                <a:latin typeface="Garamond" panose="02020404030301010803" pitchFamily="18" charset="0"/>
                <a:ea typeface="Garamond" panose="02020404030301010803" pitchFamily="18" charset="0"/>
                <a:cs typeface="Times New Roman" panose="02020603050405020304" pitchFamily="18" charset="0"/>
              </a:rPr>
              <a:t>Arbetet kan delas in i fyra delmoment: </a:t>
            </a:r>
          </a:p>
          <a:p>
            <a:pPr marL="342900" lvl="0" indent="-342900">
              <a:lnSpc>
                <a:spcPct val="115000"/>
              </a:lnSpc>
              <a:spcBef>
                <a:spcPts val="400"/>
              </a:spcBef>
              <a:spcAft>
                <a:spcPts val="600"/>
              </a:spcAft>
              <a:buFont typeface="+mj-lt"/>
              <a:buAutoNum type="arabicPeriod"/>
            </a:pPr>
            <a:r>
              <a:rPr lang="sv-SE" sz="1800">
                <a:effectLst/>
                <a:latin typeface="Garamond" panose="02020404030301010803" pitchFamily="18" charset="0"/>
                <a:ea typeface="Garamond" panose="02020404030301010803" pitchFamily="18" charset="0"/>
                <a:cs typeface="Times New Roman" panose="02020603050405020304" pitchFamily="18" charset="0"/>
              </a:rPr>
              <a:t>Behov av lägesbild.</a:t>
            </a:r>
          </a:p>
          <a:p>
            <a:pPr marL="342900" lvl="0" indent="-342900">
              <a:lnSpc>
                <a:spcPct val="115000"/>
              </a:lnSpc>
              <a:spcBef>
                <a:spcPts val="400"/>
              </a:spcBef>
              <a:spcAft>
                <a:spcPts val="600"/>
              </a:spcAft>
              <a:buFont typeface="+mj-lt"/>
              <a:buAutoNum type="arabicPeriod"/>
            </a:pPr>
            <a:r>
              <a:rPr lang="sv-SE" sz="1800">
                <a:effectLst/>
                <a:latin typeface="Garamond" panose="02020404030301010803" pitchFamily="18" charset="0"/>
                <a:ea typeface="Garamond" panose="02020404030301010803" pitchFamily="18" charset="0"/>
                <a:cs typeface="Times New Roman" panose="02020603050405020304" pitchFamily="18" charset="0"/>
              </a:rPr>
              <a:t>Inramning av arbetet med lägesbild.</a:t>
            </a:r>
          </a:p>
          <a:p>
            <a:pPr marL="342900" lvl="0" indent="-342900">
              <a:lnSpc>
                <a:spcPct val="115000"/>
              </a:lnSpc>
              <a:spcBef>
                <a:spcPts val="400"/>
              </a:spcBef>
              <a:spcAft>
                <a:spcPts val="600"/>
              </a:spcAft>
              <a:buFont typeface="+mj-lt"/>
              <a:buAutoNum type="arabicPeriod"/>
            </a:pPr>
            <a:r>
              <a:rPr lang="sv-SE" sz="1800">
                <a:effectLst/>
                <a:latin typeface="Garamond" panose="02020404030301010803" pitchFamily="18" charset="0"/>
                <a:ea typeface="Garamond" panose="02020404030301010803" pitchFamily="18" charset="0"/>
                <a:cs typeface="Times New Roman" panose="02020603050405020304" pitchFamily="18" charset="0"/>
              </a:rPr>
              <a:t>Skapande av lägesbild.</a:t>
            </a:r>
          </a:p>
          <a:p>
            <a:pPr marL="342900" lvl="0" indent="-342900">
              <a:lnSpc>
                <a:spcPct val="115000"/>
              </a:lnSpc>
              <a:spcBef>
                <a:spcPts val="400"/>
              </a:spcBef>
              <a:spcAft>
                <a:spcPts val="600"/>
              </a:spcAft>
              <a:buFont typeface="+mj-lt"/>
              <a:buAutoNum type="arabicPeriod"/>
            </a:pPr>
            <a:r>
              <a:rPr lang="sv-SE" sz="1800">
                <a:effectLst/>
                <a:latin typeface="Garamond" panose="02020404030301010803" pitchFamily="18" charset="0"/>
                <a:ea typeface="Garamond" panose="02020404030301010803" pitchFamily="18" charset="0"/>
                <a:cs typeface="Times New Roman" panose="02020603050405020304" pitchFamily="18" charset="0"/>
              </a:rPr>
              <a:t>Användning av den färdiga lägesbilden. </a:t>
            </a:r>
          </a:p>
          <a:p>
            <a:pPr marL="342900" lvl="0" indent="-342900">
              <a:lnSpc>
                <a:spcPct val="115000"/>
              </a:lnSpc>
              <a:spcBef>
                <a:spcPts val="400"/>
              </a:spcBef>
              <a:spcAft>
                <a:spcPts val="600"/>
              </a:spcAft>
              <a:buFont typeface="+mj-lt"/>
              <a:buAutoNum type="arabicPeriod"/>
            </a:pPr>
            <a:endParaRPr lang="sv-SE" sz="1800">
              <a:effectLst/>
              <a:latin typeface="Garamond" panose="02020404030301010803" pitchFamily="18" charset="0"/>
              <a:ea typeface="Garamond" panose="02020404030301010803" pitchFamily="18" charset="0"/>
              <a:cs typeface="Times New Roman" panose="02020603050405020304" pitchFamily="18" charset="0"/>
            </a:endParaRPr>
          </a:p>
          <a:p>
            <a:pPr marL="0" lvl="0" indent="0">
              <a:lnSpc>
                <a:spcPct val="115000"/>
              </a:lnSpc>
              <a:spcBef>
                <a:spcPts val="400"/>
              </a:spcBef>
              <a:spcAft>
                <a:spcPts val="600"/>
              </a:spcAft>
              <a:buFont typeface="+mj-lt"/>
              <a:buNone/>
            </a:pPr>
            <a:r>
              <a:rPr lang="sv-SE" sz="1800">
                <a:effectLst/>
                <a:latin typeface="Garamond" panose="02020404030301010803" pitchFamily="18" charset="0"/>
                <a:ea typeface="Garamond" panose="02020404030301010803" pitchFamily="18" charset="0"/>
                <a:cs typeface="Times New Roman" panose="02020603050405020304" pitchFamily="18" charset="0"/>
              </a:rPr>
              <a:t>Delmomenten och de elva stegen för att ta fram samlad lägesbild syns i den mindre processbilden. Dokumentet Process för samlad lägesbild – beskrivning steg för steg som finns på nivån arbetssätt i Gemensamma grunder – ramverk för ledning och samverkan ger tillsammans med de stödmaterial som finns på nivån checklistor och mallar i ramverket vägledning och stöd i att ta fram en samlad lägesbild. </a:t>
            </a:r>
            <a:endParaRPr lang="sv-SE"/>
          </a:p>
        </p:txBody>
      </p:sp>
      <p:sp>
        <p:nvSpPr>
          <p:cNvPr id="4" name="Platshållare för bildnummer 3"/>
          <p:cNvSpPr>
            <a:spLocks noGrp="1"/>
          </p:cNvSpPr>
          <p:nvPr>
            <p:ph type="sldNum" sz="quarter" idx="5"/>
          </p:nvPr>
        </p:nvSpPr>
        <p:spPr/>
        <p:txBody>
          <a:bodyPr/>
          <a:lstStyle/>
          <a:p>
            <a:fld id="{27FEE9DA-8B3F-B346-B53F-C77B96E74553}" type="slidenum">
              <a:rPr lang="sv-SE" smtClean="0"/>
              <a:t>9</a:t>
            </a:fld>
            <a:endParaRPr lang="sv-SE"/>
          </a:p>
        </p:txBody>
      </p:sp>
    </p:spTree>
    <p:extLst>
      <p:ext uri="{BB962C8B-B14F-4D97-AF65-F5344CB8AC3E}">
        <p14:creationId xmlns:p14="http://schemas.microsoft.com/office/powerpoint/2010/main" val="7841265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6.xml"/><Relationship Id="rId1" Type="http://schemas.openxmlformats.org/officeDocument/2006/relationships/tags" Target="../tags/tag5.xml"/><Relationship Id="rId4"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0.xml"/><Relationship Id="rId1" Type="http://schemas.openxmlformats.org/officeDocument/2006/relationships/tags" Target="../tags/tag9.xml"/><Relationship Id="rId4" Type="http://schemas.openxmlformats.org/officeDocument/2006/relationships/image" Target="../media/image1.png"/></Relationships>
</file>

<file path=ppt/slideLayouts/_rels/slideLayout18.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2.xml"/><Relationship Id="rId1" Type="http://schemas.openxmlformats.org/officeDocument/2006/relationships/tags" Target="../tags/tag11.xml"/><Relationship Id="rId4" Type="http://schemas.openxmlformats.org/officeDocument/2006/relationships/image" Target="../media/image1.png"/></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4.xml"/><Relationship Id="rId1" Type="http://schemas.openxmlformats.org/officeDocument/2006/relationships/tags" Target="../tags/tag13.xml"/><Relationship Id="rId4" Type="http://schemas.openxmlformats.org/officeDocument/2006/relationships/image" Target="../media/image1.png"/></Relationships>
</file>

<file path=ppt/slideLayouts/_rels/slideLayout25.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6.xml"/><Relationship Id="rId1" Type="http://schemas.openxmlformats.org/officeDocument/2006/relationships/tags" Target="../tags/tag15.xml"/><Relationship Id="rId4" Type="http://schemas.openxmlformats.org/officeDocument/2006/relationships/image" Target="../media/image1.png"/></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image" Target="../media/image1.png"/></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8.xml"/><Relationship Id="rId1" Type="http://schemas.openxmlformats.org/officeDocument/2006/relationships/tags" Target="../tags/tag17.xml"/><Relationship Id="rId4" Type="http://schemas.openxmlformats.org/officeDocument/2006/relationships/image" Target="../media/image1.png"/></Relationships>
</file>

<file path=ppt/slideLayouts/_rels/slideLayout32.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0.xml"/><Relationship Id="rId1" Type="http://schemas.openxmlformats.org/officeDocument/2006/relationships/tags" Target="../tags/tag19.xml"/><Relationship Id="rId4" Type="http://schemas.openxmlformats.org/officeDocument/2006/relationships/image" Target="../media/image1.png"/></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2.xml"/><Relationship Id="rId1" Type="http://schemas.openxmlformats.org/officeDocument/2006/relationships/tags" Target="../tags/tag21.xml"/><Relationship Id="rId4" Type="http://schemas.openxmlformats.org/officeDocument/2006/relationships/image" Target="../media/image1.png"/></Relationships>
</file>

<file path=ppt/slideLayouts/_rels/slideLayout39.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4.xml"/><Relationship Id="rId1" Type="http://schemas.openxmlformats.org/officeDocument/2006/relationships/tags" Target="../tags/tag23.xml"/><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tags" Target="../tags/tag3.xml"/><Relationship Id="rId4" Type="http://schemas.openxmlformats.org/officeDocument/2006/relationships/image" Target="../media/image1.png"/></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Rubrikbild">
    <p:bg>
      <p:bgPr>
        <a:solidFill>
          <a:schemeClr val="accent1"/>
        </a:solidFill>
        <a:effectLst/>
      </p:bgPr>
    </p:bg>
    <p:spTree>
      <p:nvGrpSpPr>
        <p:cNvPr id="1" name=""/>
        <p:cNvGrpSpPr/>
        <p:nvPr/>
      </p:nvGrpSpPr>
      <p:grpSpPr>
        <a:xfrm>
          <a:off x="0" y="0"/>
          <a:ext cx="0" cy="0"/>
          <a:chOff x="0" y="0"/>
          <a:chExt cx="0" cy="0"/>
        </a:xfrm>
      </p:grpSpPr>
      <p:sp>
        <p:nvSpPr>
          <p:cNvPr id="8" name="Bild 7">
            <a:extLst>
              <a:ext uri="{FF2B5EF4-FFF2-40B4-BE49-F238E27FC236}">
                <a16:creationId xmlns:a16="http://schemas.microsoft.com/office/drawing/2014/main" id="{2775F66F-94B4-38FC-E3D4-EE0640B5EB4F}"/>
              </a:ext>
            </a:extLst>
          </p:cNvPr>
          <p:cNvSpPr/>
          <p:nvPr userDrawn="1"/>
        </p:nvSpPr>
        <p:spPr>
          <a:xfrm>
            <a:off x="-27990" y="723310"/>
            <a:ext cx="1681750" cy="417227"/>
          </a:xfrm>
          <a:custGeom>
            <a:avLst/>
            <a:gdLst>
              <a:gd name="connsiteX0" fmla="*/ 0 w 1657197"/>
              <a:gd name="connsiteY0" fmla="*/ 0 h 417227"/>
              <a:gd name="connsiteX1" fmla="*/ 1449208 w 1657197"/>
              <a:gd name="connsiteY1" fmla="*/ 0 h 417227"/>
              <a:gd name="connsiteX2" fmla="*/ 1657198 w 1657197"/>
              <a:gd name="connsiteY2" fmla="*/ 208588 h 417227"/>
              <a:gd name="connsiteX3" fmla="*/ 1449208 w 1657197"/>
              <a:gd name="connsiteY3" fmla="*/ 417228 h 417227"/>
              <a:gd name="connsiteX4" fmla="*/ 0 w 1657197"/>
              <a:gd name="connsiteY4" fmla="*/ 417228 h 417227"/>
              <a:gd name="connsiteX5" fmla="*/ 0 w 1657197"/>
              <a:gd name="connsiteY5" fmla="*/ 0 h 417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57197" h="417227">
                <a:moveTo>
                  <a:pt x="0" y="0"/>
                </a:moveTo>
                <a:lnTo>
                  <a:pt x="1449208" y="0"/>
                </a:lnTo>
                <a:lnTo>
                  <a:pt x="1657198" y="208588"/>
                </a:lnTo>
                <a:lnTo>
                  <a:pt x="1449208" y="417228"/>
                </a:lnTo>
                <a:lnTo>
                  <a:pt x="0" y="417228"/>
                </a:lnTo>
                <a:lnTo>
                  <a:pt x="0" y="0"/>
                </a:lnTo>
                <a:close/>
              </a:path>
            </a:pathLst>
          </a:custGeom>
          <a:solidFill>
            <a:schemeClr val="accent1"/>
          </a:solidFill>
          <a:ln w="25400" cap="flat">
            <a:solidFill>
              <a:schemeClr val="bg1"/>
            </a:solidFill>
            <a:prstDash val="solid"/>
            <a:miter/>
          </a:ln>
        </p:spPr>
        <p:txBody>
          <a:bodyPr rtlCol="0" anchor="ctr"/>
          <a:lstStyle/>
          <a:p>
            <a:endParaRPr lang="sv-SE" dirty="0"/>
          </a:p>
        </p:txBody>
      </p:sp>
      <p:sp>
        <p:nvSpPr>
          <p:cNvPr id="9" name="Rubrik 1">
            <a:extLst>
              <a:ext uri="{FF2B5EF4-FFF2-40B4-BE49-F238E27FC236}">
                <a16:creationId xmlns:a16="http://schemas.microsoft.com/office/drawing/2014/main" id="{628B7B89-8798-91F4-DD39-740AFA51D947}"/>
              </a:ext>
            </a:extLst>
          </p:cNvPr>
          <p:cNvSpPr>
            <a:spLocks noGrp="1"/>
          </p:cNvSpPr>
          <p:nvPr>
            <p:ph type="ctrTitle" hasCustomPrompt="1"/>
          </p:nvPr>
        </p:nvSpPr>
        <p:spPr>
          <a:xfrm>
            <a:off x="1524000" y="3063813"/>
            <a:ext cx="9144000" cy="730374"/>
          </a:xfrm>
          <a:prstGeom prst="rect">
            <a:avLst/>
          </a:prstGeom>
        </p:spPr>
        <p:txBody>
          <a:bodyPr anchor="b"/>
          <a:lstStyle>
            <a:lvl1pPr algn="l">
              <a:defRPr sz="4000" b="1">
                <a:solidFill>
                  <a:schemeClr val="bg1"/>
                </a:solidFill>
              </a:defRPr>
            </a:lvl1pPr>
          </a:lstStyle>
          <a:p>
            <a:r>
              <a:rPr lang="sv-SE" dirty="0"/>
              <a:t>Namn på presentation</a:t>
            </a:r>
          </a:p>
        </p:txBody>
      </p:sp>
      <p:sp>
        <p:nvSpPr>
          <p:cNvPr id="10" name="Underrubrik 2">
            <a:extLst>
              <a:ext uri="{FF2B5EF4-FFF2-40B4-BE49-F238E27FC236}">
                <a16:creationId xmlns:a16="http://schemas.microsoft.com/office/drawing/2014/main" id="{CE747B5F-7AF9-7221-D486-4BC302C6DA08}"/>
              </a:ext>
            </a:extLst>
          </p:cNvPr>
          <p:cNvSpPr>
            <a:spLocks noGrp="1"/>
          </p:cNvSpPr>
          <p:nvPr>
            <p:ph type="subTitle" idx="1" hasCustomPrompt="1"/>
          </p:nvPr>
        </p:nvSpPr>
        <p:spPr>
          <a:xfrm>
            <a:off x="1524000" y="2592615"/>
            <a:ext cx="9144000" cy="471198"/>
          </a:xfrm>
          <a:prstGeom prst="rect">
            <a:avLst/>
          </a:prstGeom>
        </p:spPr>
        <p:txBody>
          <a:bodyPr/>
          <a:lstStyle>
            <a:lvl1pPr marL="0" indent="0" algn="l">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Gemensamma grunder</a:t>
            </a:r>
          </a:p>
        </p:txBody>
      </p:sp>
      <p:sp>
        <p:nvSpPr>
          <p:cNvPr id="2" name="Rektangel 1">
            <a:extLst>
              <a:ext uri="{FF2B5EF4-FFF2-40B4-BE49-F238E27FC236}">
                <a16:creationId xmlns:a16="http://schemas.microsoft.com/office/drawing/2014/main" id="{0CFDE584-BA30-1EE3-E783-08F2E0127BE2}"/>
              </a:ext>
            </a:extLst>
          </p:cNvPr>
          <p:cNvSpPr/>
          <p:nvPr userDrawn="1"/>
        </p:nvSpPr>
        <p:spPr>
          <a:xfrm>
            <a:off x="0" y="6088827"/>
            <a:ext cx="12192000" cy="76917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5" name="Bildobjekt 4" descr="MSB Logotyp">
            <a:extLst>
              <a:ext uri="{FF2B5EF4-FFF2-40B4-BE49-F238E27FC236}">
                <a16:creationId xmlns:a16="http://schemas.microsoft.com/office/drawing/2014/main" id="{CC357C05-C182-1754-70E5-118F6FB02FE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4" name="Platshållare för text 13">
            <a:extLst>
              <a:ext uri="{FF2B5EF4-FFF2-40B4-BE49-F238E27FC236}">
                <a16:creationId xmlns:a16="http://schemas.microsoft.com/office/drawing/2014/main" id="{0DB10B92-0F72-9F9A-14B7-6B0D2111C6A0}"/>
              </a:ext>
            </a:extLst>
          </p:cNvPr>
          <p:cNvSpPr txBox="1">
            <a:spLocks/>
          </p:cNvSpPr>
          <p:nvPr userDrawn="1"/>
        </p:nvSpPr>
        <p:spPr>
          <a:xfrm>
            <a:off x="11432" y="723311"/>
            <a:ext cx="1636712" cy="414894"/>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t>Gemensamma grunder</a:t>
            </a:r>
          </a:p>
        </p:txBody>
      </p:sp>
      <p:grpSp>
        <p:nvGrpSpPr>
          <p:cNvPr id="17" name="Grupp 16">
            <a:extLst>
              <a:ext uri="{FF2B5EF4-FFF2-40B4-BE49-F238E27FC236}">
                <a16:creationId xmlns:a16="http://schemas.microsoft.com/office/drawing/2014/main" id="{7C143F4A-8800-E04A-7622-26745AE222BA}"/>
              </a:ext>
            </a:extLst>
          </p:cNvPr>
          <p:cNvGrpSpPr/>
          <p:nvPr userDrawn="1"/>
        </p:nvGrpSpPr>
        <p:grpSpPr>
          <a:xfrm>
            <a:off x="11323838" y="152021"/>
            <a:ext cx="718458" cy="720000"/>
            <a:chOff x="11271288" y="204571"/>
            <a:chExt cx="718458" cy="720000"/>
          </a:xfrm>
        </p:grpSpPr>
        <p:sp>
          <p:nvSpPr>
            <p:cNvPr id="18" name="Ellips 17">
              <a:extLst>
                <a:ext uri="{FF2B5EF4-FFF2-40B4-BE49-F238E27FC236}">
                  <a16:creationId xmlns:a16="http://schemas.microsoft.com/office/drawing/2014/main" id="{C5D6A1A4-BE7D-8E1D-1966-E9B518A70353}"/>
                </a:ext>
              </a:extLst>
            </p:cNvPr>
            <p:cNvSpPr/>
            <p:nvPr userDrawn="1"/>
          </p:nvSpPr>
          <p:spPr>
            <a:xfrm>
              <a:off x="11271288" y="204571"/>
              <a:ext cx="718458" cy="720000"/>
            </a:xfrm>
            <a:prstGeom prst="ellipse">
              <a:avLst/>
            </a:prstGeom>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19" name="Grupp 18">
              <a:extLst>
                <a:ext uri="{FF2B5EF4-FFF2-40B4-BE49-F238E27FC236}">
                  <a16:creationId xmlns:a16="http://schemas.microsoft.com/office/drawing/2014/main" id="{58DC6E3F-42C3-B1D9-8C60-610426961430}"/>
                </a:ext>
              </a:extLst>
            </p:cNvPr>
            <p:cNvGrpSpPr/>
            <p:nvPr userDrawn="1"/>
          </p:nvGrpSpPr>
          <p:grpSpPr>
            <a:xfrm>
              <a:off x="11467070" y="408768"/>
              <a:ext cx="326895" cy="311606"/>
              <a:chOff x="2382579" y="1208223"/>
              <a:chExt cx="217742" cy="207114"/>
            </a:xfrm>
          </p:grpSpPr>
          <p:cxnSp>
            <p:nvCxnSpPr>
              <p:cNvPr id="20" name="Rak 19">
                <a:extLst>
                  <a:ext uri="{FF2B5EF4-FFF2-40B4-BE49-F238E27FC236}">
                    <a16:creationId xmlns:a16="http://schemas.microsoft.com/office/drawing/2014/main" id="{70BBA0F5-CBFD-E60F-2B30-E4A5018E7A36}"/>
                  </a:ext>
                </a:extLst>
              </p:cNvPr>
              <p:cNvCxnSpPr>
                <a:cxnSpLocks/>
              </p:cNvCxnSpPr>
              <p:nvPr userDrawn="1"/>
            </p:nvCxnSpPr>
            <p:spPr>
              <a:xfrm>
                <a:off x="2382579" y="1208223"/>
                <a:ext cx="0" cy="207114"/>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1" name="Rak 20">
                <a:extLst>
                  <a:ext uri="{FF2B5EF4-FFF2-40B4-BE49-F238E27FC236}">
                    <a16:creationId xmlns:a16="http://schemas.microsoft.com/office/drawing/2014/main" id="{4A21B88C-F3C4-AF98-AA44-DF94A7B81EA8}"/>
                  </a:ext>
                </a:extLst>
              </p:cNvPr>
              <p:cNvCxnSpPr>
                <a:cxnSpLocks/>
              </p:cNvCxnSpPr>
              <p:nvPr userDrawn="1"/>
            </p:nvCxnSpPr>
            <p:spPr>
              <a:xfrm>
                <a:off x="2431235" y="1397000"/>
                <a:ext cx="169086" cy="0"/>
              </a:xfrm>
              <a:prstGeom prst="line">
                <a:avLst/>
              </a:prstGeom>
              <a:ln w="508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2" name="Rak 21">
                <a:extLst>
                  <a:ext uri="{FF2B5EF4-FFF2-40B4-BE49-F238E27FC236}">
                    <a16:creationId xmlns:a16="http://schemas.microsoft.com/office/drawing/2014/main" id="{BA472DA5-5C26-D700-453A-FF04D01D3E92}"/>
                  </a:ext>
                </a:extLst>
              </p:cNvPr>
              <p:cNvCxnSpPr>
                <a:cxnSpLocks/>
              </p:cNvCxnSpPr>
              <p:nvPr userDrawn="1"/>
            </p:nvCxnSpPr>
            <p:spPr>
              <a:xfrm>
                <a:off x="2431235" y="1339850"/>
                <a:ext cx="169086" cy="0"/>
              </a:xfrm>
              <a:prstGeom prst="line">
                <a:avLst/>
              </a:prstGeom>
              <a:ln w="508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3" name="Rak 22">
                <a:extLst>
                  <a:ext uri="{FF2B5EF4-FFF2-40B4-BE49-F238E27FC236}">
                    <a16:creationId xmlns:a16="http://schemas.microsoft.com/office/drawing/2014/main" id="{07D76A24-C3AB-56DE-719F-BE80C4DB5D6A}"/>
                  </a:ext>
                </a:extLst>
              </p:cNvPr>
              <p:cNvCxnSpPr>
                <a:cxnSpLocks/>
              </p:cNvCxnSpPr>
              <p:nvPr userDrawn="1"/>
            </p:nvCxnSpPr>
            <p:spPr>
              <a:xfrm>
                <a:off x="2431235" y="1282700"/>
                <a:ext cx="169086" cy="0"/>
              </a:xfrm>
              <a:prstGeom prst="line">
                <a:avLst/>
              </a:prstGeom>
              <a:ln w="508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4" name="Rak 23">
                <a:extLst>
                  <a:ext uri="{FF2B5EF4-FFF2-40B4-BE49-F238E27FC236}">
                    <a16:creationId xmlns:a16="http://schemas.microsoft.com/office/drawing/2014/main" id="{96E3D986-3B00-FBA1-C5BB-3DC30A9D5F37}"/>
                  </a:ext>
                </a:extLst>
              </p:cNvPr>
              <p:cNvCxnSpPr>
                <a:cxnSpLocks/>
              </p:cNvCxnSpPr>
              <p:nvPr userDrawn="1"/>
            </p:nvCxnSpPr>
            <p:spPr>
              <a:xfrm>
                <a:off x="2431235" y="1225550"/>
                <a:ext cx="169086" cy="0"/>
              </a:xfrm>
              <a:prstGeom prst="line">
                <a:avLst/>
              </a:prstGeom>
              <a:ln w="50800">
                <a:solidFill>
                  <a:schemeClr val="accent3"/>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4256214012"/>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vsnittsrubrik">
    <p:spTree>
      <p:nvGrpSpPr>
        <p:cNvPr id="1" name=""/>
        <p:cNvGrpSpPr/>
        <p:nvPr/>
      </p:nvGrpSpPr>
      <p:grpSpPr>
        <a:xfrm>
          <a:off x="0" y="0"/>
          <a:ext cx="0" cy="0"/>
          <a:chOff x="0" y="0"/>
          <a:chExt cx="0" cy="0"/>
        </a:xfrm>
      </p:grpSpPr>
      <p:pic>
        <p:nvPicPr>
          <p:cNvPr id="11" name="Bildobjekt 10" descr="MSB Logotyp">
            <a:extLst>
              <a:ext uri="{FF2B5EF4-FFF2-40B4-BE49-F238E27FC236}">
                <a16:creationId xmlns:a16="http://schemas.microsoft.com/office/drawing/2014/main" id="{CBD9729D-4E2C-1FB3-CAC5-9E85C02AE08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4" name="Frihandsfigur 3">
            <a:extLst>
              <a:ext uri="{FF2B5EF4-FFF2-40B4-BE49-F238E27FC236}">
                <a16:creationId xmlns:a16="http://schemas.microsoft.com/office/drawing/2014/main" id="{9B311755-39ED-0BFC-1984-2D57935E90E1}"/>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2"/>
          </a:solidFill>
          <a:ln w="6327" cap="flat">
            <a:noFill/>
            <a:prstDash val="solid"/>
            <a:miter/>
          </a:ln>
        </p:spPr>
        <p:txBody>
          <a:bodyPr wrap="square" rtlCol="0" anchor="ctr">
            <a:noAutofit/>
          </a:bodyPr>
          <a:lstStyle/>
          <a:p>
            <a:pPr lvl="0"/>
            <a:endParaRPr lang="sv-SE"/>
          </a:p>
        </p:txBody>
      </p:sp>
      <p:sp>
        <p:nvSpPr>
          <p:cNvPr id="5" name="Platshållare för text 13">
            <a:extLst>
              <a:ext uri="{FF2B5EF4-FFF2-40B4-BE49-F238E27FC236}">
                <a16:creationId xmlns:a16="http://schemas.microsoft.com/office/drawing/2014/main" id="{14EE9E5C-677E-6940-EA02-980AF4CB63BB}"/>
              </a:ext>
            </a:extLst>
          </p:cNvPr>
          <p:cNvSpPr txBox="1">
            <a:spLocks/>
          </p:cNvSpPr>
          <p:nvPr userDrawn="1"/>
        </p:nvSpPr>
        <p:spPr>
          <a:xfrm>
            <a:off x="11432" y="1222964"/>
            <a:ext cx="144177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dirty="0">
                <a:solidFill>
                  <a:schemeClr val="tx1"/>
                </a:solidFill>
              </a:rPr>
              <a:t>Utgångspunkter</a:t>
            </a:r>
          </a:p>
        </p:txBody>
      </p:sp>
      <p:sp>
        <p:nvSpPr>
          <p:cNvPr id="2" name="Rubrik 1">
            <a:extLst>
              <a:ext uri="{FF2B5EF4-FFF2-40B4-BE49-F238E27FC236}">
                <a16:creationId xmlns:a16="http://schemas.microsoft.com/office/drawing/2014/main" id="{4E95A7C2-4395-2A6D-E1E8-D2D95D58F0A4}"/>
              </a:ext>
            </a:extLst>
          </p:cNvPr>
          <p:cNvSpPr>
            <a:spLocks noGrp="1"/>
          </p:cNvSpPr>
          <p:nvPr>
            <p:ph type="title"/>
            <p:custDataLst>
              <p:tags r:id="rId1"/>
            </p:custDataLst>
          </p:nvPr>
        </p:nvSpPr>
        <p:spPr>
          <a:xfrm>
            <a:off x="1416050" y="2155032"/>
            <a:ext cx="8941150" cy="1273968"/>
          </a:xfrm>
          <a:prstGeom prst="rect">
            <a:avLst/>
          </a:prstGeom>
        </p:spPr>
        <p:txBody>
          <a:bodyPr anchor="b"/>
          <a:lstStyle>
            <a:lvl1pPr>
              <a:defRPr sz="4000" b="1">
                <a:solidFill>
                  <a:schemeClr val="tx1"/>
                </a:solidFill>
                <a:latin typeface="+mj-lt"/>
              </a:defRPr>
            </a:lvl1pPr>
          </a:lstStyle>
          <a:p>
            <a:endParaRPr lang="sv-SE" dirty="0"/>
          </a:p>
        </p:txBody>
      </p:sp>
      <p:sp>
        <p:nvSpPr>
          <p:cNvPr id="3" name="Platshållare för text 2">
            <a:extLst>
              <a:ext uri="{FF2B5EF4-FFF2-40B4-BE49-F238E27FC236}">
                <a16:creationId xmlns:a16="http://schemas.microsoft.com/office/drawing/2014/main" id="{EBC0EE35-CE6D-D2EE-2E43-730649B5F6FA}"/>
              </a:ext>
            </a:extLst>
          </p:cNvPr>
          <p:cNvSpPr>
            <a:spLocks noGrp="1"/>
          </p:cNvSpPr>
          <p:nvPr>
            <p:ph type="body" idx="1"/>
            <p:custDataLst>
              <p:tags r:id="rId2"/>
            </p:custDataLst>
          </p:nvPr>
        </p:nvSpPr>
        <p:spPr>
          <a:xfrm>
            <a:off x="1416050" y="3460777"/>
            <a:ext cx="8941150" cy="633743"/>
          </a:xfrm>
          <a:prstGeom prst="rect">
            <a:avLst/>
          </a:prstGeom>
        </p:spPr>
        <p:txBody>
          <a:bodyPr/>
          <a:lstStyle>
            <a:lvl1pPr marL="0" indent="0">
              <a:buNone/>
              <a:defRPr sz="2400">
                <a:solidFill>
                  <a:schemeClr val="tx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Klicka här för att ändra format på bakgrundstexten</a:t>
            </a:r>
          </a:p>
        </p:txBody>
      </p:sp>
    </p:spTree>
    <p:extLst>
      <p:ext uri="{BB962C8B-B14F-4D97-AF65-F5344CB8AC3E}">
        <p14:creationId xmlns:p14="http://schemas.microsoft.com/office/powerpoint/2010/main" val="33686856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pic>
        <p:nvPicPr>
          <p:cNvPr id="13" name="Bildobjekt 12" descr="MSB Logotyp">
            <a:extLst>
              <a:ext uri="{FF2B5EF4-FFF2-40B4-BE49-F238E27FC236}">
                <a16:creationId xmlns:a16="http://schemas.microsoft.com/office/drawing/2014/main" id="{CFC22A25-AABB-0FBF-11D2-E2564FAD76C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4" name="Frihandsfigur 3">
            <a:extLst>
              <a:ext uri="{FF2B5EF4-FFF2-40B4-BE49-F238E27FC236}">
                <a16:creationId xmlns:a16="http://schemas.microsoft.com/office/drawing/2014/main" id="{D2B4FE26-6217-A695-1EEA-DBE58DCF49E4}"/>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2"/>
          </a:solidFill>
          <a:ln w="6327" cap="flat">
            <a:noFill/>
            <a:prstDash val="solid"/>
            <a:miter/>
          </a:ln>
        </p:spPr>
        <p:txBody>
          <a:bodyPr wrap="square" rtlCol="0" anchor="ctr">
            <a:noAutofit/>
          </a:bodyPr>
          <a:lstStyle/>
          <a:p>
            <a:pPr lvl="0"/>
            <a:endParaRPr lang="sv-SE"/>
          </a:p>
        </p:txBody>
      </p:sp>
      <p:sp>
        <p:nvSpPr>
          <p:cNvPr id="5" name="Platshållare för text 13">
            <a:extLst>
              <a:ext uri="{FF2B5EF4-FFF2-40B4-BE49-F238E27FC236}">
                <a16:creationId xmlns:a16="http://schemas.microsoft.com/office/drawing/2014/main" id="{04E0420D-7E92-1002-B6E3-0C9B99B02A5E}"/>
              </a:ext>
            </a:extLst>
          </p:cNvPr>
          <p:cNvSpPr txBox="1">
            <a:spLocks/>
          </p:cNvSpPr>
          <p:nvPr userDrawn="1"/>
        </p:nvSpPr>
        <p:spPr>
          <a:xfrm>
            <a:off x="11432" y="1222964"/>
            <a:ext cx="144177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dirty="0">
                <a:solidFill>
                  <a:schemeClr val="tx1"/>
                </a:solidFill>
              </a:rPr>
              <a:t>Utgångspunkter</a:t>
            </a:r>
          </a:p>
        </p:txBody>
      </p:sp>
      <p:sp>
        <p:nvSpPr>
          <p:cNvPr id="2" name="Platshållare för innehåll 2">
            <a:extLst>
              <a:ext uri="{FF2B5EF4-FFF2-40B4-BE49-F238E27FC236}">
                <a16:creationId xmlns:a16="http://schemas.microsoft.com/office/drawing/2014/main" id="{233C1052-20DD-CFA5-15A3-10A0BD220C21}"/>
              </a:ext>
            </a:extLst>
          </p:cNvPr>
          <p:cNvSpPr>
            <a:spLocks noGrp="1"/>
          </p:cNvSpPr>
          <p:nvPr>
            <p:ph sz="half" idx="1" hasCustomPrompt="1"/>
            <p:custDataLst>
              <p:tags r:id="rId1"/>
            </p:custDataLst>
          </p:nvPr>
        </p:nvSpPr>
        <p:spPr>
          <a:xfrm>
            <a:off x="1905925" y="1467530"/>
            <a:ext cx="4504749" cy="3574027"/>
          </a:xfrm>
          <a:prstGeom prst="rect">
            <a:avLst/>
          </a:prstGeom>
        </p:spPr>
        <p:txBody>
          <a:bodyPr/>
          <a:lstStyle>
            <a:lvl1pPr>
              <a:defRPr>
                <a:solidFill>
                  <a:schemeClr val="tx1"/>
                </a:solidFill>
                <a:latin typeface="+mn-lt"/>
              </a:defRPr>
            </a:lvl1pPr>
            <a:lvl2pPr>
              <a:defRPr>
                <a:solidFill>
                  <a:schemeClr val="tx1"/>
                </a:solidFill>
                <a:latin typeface="+mn-lt"/>
              </a:defRPr>
            </a:lvl2pPr>
            <a:lvl3pPr>
              <a:defRPr>
                <a:solidFill>
                  <a:schemeClr val="tx1"/>
                </a:solidFill>
                <a:latin typeface="+mn-lt"/>
              </a:defRPr>
            </a:lvl3pPr>
            <a:lvl4pPr>
              <a:defRPr>
                <a:solidFill>
                  <a:schemeClr val="tx1"/>
                </a:solidFill>
                <a:latin typeface="+mn-lt"/>
              </a:defRPr>
            </a:lvl4pPr>
            <a:lvl5pPr>
              <a:defRPr>
                <a:solidFill>
                  <a:schemeClr val="tx1"/>
                </a:solidFill>
                <a:latin typeface="+mn-lt"/>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3" name="Platshållare för innehåll 3">
            <a:extLst>
              <a:ext uri="{FF2B5EF4-FFF2-40B4-BE49-F238E27FC236}">
                <a16:creationId xmlns:a16="http://schemas.microsoft.com/office/drawing/2014/main" id="{EFD42723-4171-AC4C-5DAE-87A178601729}"/>
              </a:ext>
            </a:extLst>
          </p:cNvPr>
          <p:cNvSpPr>
            <a:spLocks noGrp="1"/>
          </p:cNvSpPr>
          <p:nvPr>
            <p:ph sz="half" idx="11"/>
            <p:custDataLst>
              <p:tags r:id="rId2"/>
            </p:custDataLst>
          </p:nvPr>
        </p:nvSpPr>
        <p:spPr>
          <a:xfrm>
            <a:off x="6561053" y="1467530"/>
            <a:ext cx="4504749" cy="3574027"/>
          </a:xfrm>
          <a:prstGeom prst="rect">
            <a:avLst/>
          </a:prstGeom>
        </p:spPr>
        <p:txBody>
          <a:bodyPr/>
          <a:lstStyle>
            <a:lvl1pPr>
              <a:defRPr>
                <a:solidFill>
                  <a:schemeClr val="tx1"/>
                </a:solidFill>
                <a:latin typeface="+mn-lt"/>
              </a:defRPr>
            </a:lvl1pPr>
            <a:lvl2pPr>
              <a:defRPr>
                <a:solidFill>
                  <a:schemeClr val="tx1"/>
                </a:solidFill>
                <a:latin typeface="+mn-lt"/>
              </a:defRPr>
            </a:lvl2pPr>
            <a:lvl3pPr>
              <a:defRPr>
                <a:solidFill>
                  <a:schemeClr val="tx1"/>
                </a:solidFill>
                <a:latin typeface="+mn-lt"/>
              </a:defRPr>
            </a:lvl3pPr>
            <a:lvl4pPr>
              <a:defRPr>
                <a:solidFill>
                  <a:schemeClr val="tx1"/>
                </a:solidFill>
                <a:latin typeface="+mn-lt"/>
              </a:defRPr>
            </a:lvl4pPr>
            <a:lvl5pPr>
              <a:defRPr>
                <a:solidFill>
                  <a:schemeClr val="tx1"/>
                </a:solidFill>
                <a:latin typeface="+mn-lt"/>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Rubrik 1">
            <a:extLst>
              <a:ext uri="{FF2B5EF4-FFF2-40B4-BE49-F238E27FC236}">
                <a16:creationId xmlns:a16="http://schemas.microsoft.com/office/drawing/2014/main" id="{19741CE7-3802-B589-CF51-FAF69B93FCBA}"/>
              </a:ext>
            </a:extLst>
          </p:cNvPr>
          <p:cNvSpPr>
            <a:spLocks noGrp="1"/>
          </p:cNvSpPr>
          <p:nvPr>
            <p:ph type="title" hasCustomPrompt="1"/>
          </p:nvPr>
        </p:nvSpPr>
        <p:spPr>
          <a:xfrm>
            <a:off x="1900052" y="681038"/>
            <a:ext cx="9453748" cy="541926"/>
          </a:xfrm>
          <a:prstGeom prst="rect">
            <a:avLst/>
          </a:prstGeom>
        </p:spPr>
        <p:txBody>
          <a:bodyPr/>
          <a:lstStyle>
            <a:lvl1pPr>
              <a:defRPr sz="3200" b="1">
                <a:solidFill>
                  <a:schemeClr val="tx1"/>
                </a:solidFill>
              </a:defRPr>
            </a:lvl1pPr>
          </a:lstStyle>
          <a:p>
            <a:r>
              <a:rPr lang="sv-SE" dirty="0"/>
              <a:t>Klicka här för att ändra format</a:t>
            </a:r>
          </a:p>
        </p:txBody>
      </p:sp>
    </p:spTree>
    <p:extLst>
      <p:ext uri="{BB962C8B-B14F-4D97-AF65-F5344CB8AC3E}">
        <p14:creationId xmlns:p14="http://schemas.microsoft.com/office/powerpoint/2010/main" val="41506460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pic>
        <p:nvPicPr>
          <p:cNvPr id="11" name="Bildobjekt 10" descr="MSB Logotyp">
            <a:extLst>
              <a:ext uri="{FF2B5EF4-FFF2-40B4-BE49-F238E27FC236}">
                <a16:creationId xmlns:a16="http://schemas.microsoft.com/office/drawing/2014/main" id="{15CD85DE-21BB-55CB-D50D-B0AB48CE754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4" name="Frihandsfigur 3">
            <a:extLst>
              <a:ext uri="{FF2B5EF4-FFF2-40B4-BE49-F238E27FC236}">
                <a16:creationId xmlns:a16="http://schemas.microsoft.com/office/drawing/2014/main" id="{92FB59E6-AADF-8DBC-3E78-2A008879F9B9}"/>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2"/>
          </a:solidFill>
          <a:ln w="6327" cap="flat">
            <a:noFill/>
            <a:prstDash val="solid"/>
            <a:miter/>
          </a:ln>
        </p:spPr>
        <p:txBody>
          <a:bodyPr wrap="square" rtlCol="0" anchor="ctr">
            <a:noAutofit/>
          </a:bodyPr>
          <a:lstStyle/>
          <a:p>
            <a:pPr lvl="0"/>
            <a:endParaRPr lang="sv-SE"/>
          </a:p>
        </p:txBody>
      </p:sp>
      <p:sp>
        <p:nvSpPr>
          <p:cNvPr id="5" name="Platshållare för text 13">
            <a:extLst>
              <a:ext uri="{FF2B5EF4-FFF2-40B4-BE49-F238E27FC236}">
                <a16:creationId xmlns:a16="http://schemas.microsoft.com/office/drawing/2014/main" id="{154CF1D4-2ADA-10F4-91A2-B3F715CB9FE1}"/>
              </a:ext>
            </a:extLst>
          </p:cNvPr>
          <p:cNvSpPr txBox="1">
            <a:spLocks/>
          </p:cNvSpPr>
          <p:nvPr userDrawn="1"/>
        </p:nvSpPr>
        <p:spPr>
          <a:xfrm>
            <a:off x="11432" y="1222964"/>
            <a:ext cx="144177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dirty="0">
                <a:solidFill>
                  <a:schemeClr val="tx1"/>
                </a:solidFill>
              </a:rPr>
              <a:t>Utgångspunkter</a:t>
            </a:r>
          </a:p>
        </p:txBody>
      </p:sp>
      <p:sp>
        <p:nvSpPr>
          <p:cNvPr id="2" name="Rubrik 1">
            <a:extLst>
              <a:ext uri="{FF2B5EF4-FFF2-40B4-BE49-F238E27FC236}">
                <a16:creationId xmlns:a16="http://schemas.microsoft.com/office/drawing/2014/main" id="{16F322E6-D808-3E5C-B100-3CD6479B3A16}"/>
              </a:ext>
            </a:extLst>
          </p:cNvPr>
          <p:cNvSpPr>
            <a:spLocks noGrp="1"/>
          </p:cNvSpPr>
          <p:nvPr>
            <p:ph type="title" hasCustomPrompt="1"/>
          </p:nvPr>
        </p:nvSpPr>
        <p:spPr>
          <a:xfrm>
            <a:off x="1900052" y="681038"/>
            <a:ext cx="9453748" cy="541926"/>
          </a:xfrm>
          <a:prstGeom prst="rect">
            <a:avLst/>
          </a:prstGeom>
        </p:spPr>
        <p:txBody>
          <a:bodyPr/>
          <a:lstStyle>
            <a:lvl1pPr>
              <a:defRPr sz="3200" b="1">
                <a:solidFill>
                  <a:schemeClr val="tx1"/>
                </a:solidFill>
              </a:defRPr>
            </a:lvl1pPr>
          </a:lstStyle>
          <a:p>
            <a:r>
              <a:rPr lang="sv-SE" dirty="0"/>
              <a:t>Klicka här för att ändra format</a:t>
            </a:r>
          </a:p>
        </p:txBody>
      </p:sp>
    </p:spTree>
    <p:extLst>
      <p:ext uri="{BB962C8B-B14F-4D97-AF65-F5344CB8AC3E}">
        <p14:creationId xmlns:p14="http://schemas.microsoft.com/office/powerpoint/2010/main" val="1205644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pic>
        <p:nvPicPr>
          <p:cNvPr id="6" name="Bildobjekt 5" descr="MSB Logotyp">
            <a:extLst>
              <a:ext uri="{FF2B5EF4-FFF2-40B4-BE49-F238E27FC236}">
                <a16:creationId xmlns:a16="http://schemas.microsoft.com/office/drawing/2014/main" id="{21CE8A2E-1C0A-6899-7C0E-A3E15E97E13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4" name="Frihandsfigur 3">
            <a:extLst>
              <a:ext uri="{FF2B5EF4-FFF2-40B4-BE49-F238E27FC236}">
                <a16:creationId xmlns:a16="http://schemas.microsoft.com/office/drawing/2014/main" id="{813C95AA-A153-637C-4AA0-6ABAFBD3E55E}"/>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2"/>
          </a:solidFill>
          <a:ln w="6327" cap="flat">
            <a:noFill/>
            <a:prstDash val="solid"/>
            <a:miter/>
          </a:ln>
        </p:spPr>
        <p:txBody>
          <a:bodyPr wrap="square" rtlCol="0" anchor="ctr">
            <a:noAutofit/>
          </a:bodyPr>
          <a:lstStyle/>
          <a:p>
            <a:pPr lvl="0"/>
            <a:endParaRPr lang="sv-SE"/>
          </a:p>
        </p:txBody>
      </p:sp>
      <p:sp>
        <p:nvSpPr>
          <p:cNvPr id="5" name="Platshållare för text 13">
            <a:extLst>
              <a:ext uri="{FF2B5EF4-FFF2-40B4-BE49-F238E27FC236}">
                <a16:creationId xmlns:a16="http://schemas.microsoft.com/office/drawing/2014/main" id="{0AE61F92-BBB1-96DB-E33A-36AA4E3FF2FA}"/>
              </a:ext>
            </a:extLst>
          </p:cNvPr>
          <p:cNvSpPr txBox="1">
            <a:spLocks/>
          </p:cNvSpPr>
          <p:nvPr userDrawn="1"/>
        </p:nvSpPr>
        <p:spPr>
          <a:xfrm>
            <a:off x="11432" y="1222964"/>
            <a:ext cx="144177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dirty="0">
                <a:solidFill>
                  <a:schemeClr val="tx1"/>
                </a:solidFill>
              </a:rPr>
              <a:t>Utgångspunkter</a:t>
            </a:r>
          </a:p>
        </p:txBody>
      </p:sp>
    </p:spTree>
    <p:extLst>
      <p:ext uri="{BB962C8B-B14F-4D97-AF65-F5344CB8AC3E}">
        <p14:creationId xmlns:p14="http://schemas.microsoft.com/office/powerpoint/2010/main" val="25983203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Tom">
    <p:bg>
      <p:bgPr>
        <a:solidFill>
          <a:schemeClr val="accent2"/>
        </a:solidFill>
        <a:effectLst/>
      </p:bgPr>
    </p:bg>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7BE9726D-5305-3AFA-F024-489C32928B07}"/>
              </a:ext>
            </a:extLst>
          </p:cNvPr>
          <p:cNvSpPr/>
          <p:nvPr userDrawn="1"/>
        </p:nvSpPr>
        <p:spPr>
          <a:xfrm>
            <a:off x="0" y="6088827"/>
            <a:ext cx="12192000" cy="76917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 name="Bildobjekt 2" descr="MSB Logotyp">
            <a:extLst>
              <a:ext uri="{FF2B5EF4-FFF2-40B4-BE49-F238E27FC236}">
                <a16:creationId xmlns:a16="http://schemas.microsoft.com/office/drawing/2014/main" id="{EB2F9DDE-E058-1F4A-1DD3-901E1C6ED9E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40908471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ubrikbild">
    <p:bg>
      <p:bgPr>
        <a:solidFill>
          <a:schemeClr val="accent3"/>
        </a:solidFill>
        <a:effectLst/>
      </p:bgPr>
    </p:bg>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176DBD7-BB00-4A01-1B1A-E0FFC2A9A03D}"/>
              </a:ext>
            </a:extLst>
          </p:cNvPr>
          <p:cNvSpPr>
            <a:spLocks noGrp="1"/>
          </p:cNvSpPr>
          <p:nvPr>
            <p:ph type="ctrTitle" hasCustomPrompt="1"/>
          </p:nvPr>
        </p:nvSpPr>
        <p:spPr>
          <a:xfrm>
            <a:off x="1524000" y="3063813"/>
            <a:ext cx="9144000" cy="730374"/>
          </a:xfrm>
          <a:prstGeom prst="rect">
            <a:avLst/>
          </a:prstGeom>
        </p:spPr>
        <p:txBody>
          <a:bodyPr anchor="b"/>
          <a:lstStyle>
            <a:lvl1pPr algn="l">
              <a:defRPr sz="4000" b="1">
                <a:solidFill>
                  <a:schemeClr val="tx1"/>
                </a:solidFill>
              </a:defRPr>
            </a:lvl1pPr>
          </a:lstStyle>
          <a:p>
            <a:r>
              <a:rPr lang="sv-SE" dirty="0"/>
              <a:t>Namn på presentation</a:t>
            </a:r>
          </a:p>
        </p:txBody>
      </p:sp>
      <p:sp>
        <p:nvSpPr>
          <p:cNvPr id="8" name="Underrubrik 2">
            <a:extLst>
              <a:ext uri="{FF2B5EF4-FFF2-40B4-BE49-F238E27FC236}">
                <a16:creationId xmlns:a16="http://schemas.microsoft.com/office/drawing/2014/main" id="{4AF12547-0C7D-FA3D-30A4-1F03476A9AE1}"/>
              </a:ext>
            </a:extLst>
          </p:cNvPr>
          <p:cNvSpPr>
            <a:spLocks noGrp="1"/>
          </p:cNvSpPr>
          <p:nvPr>
            <p:ph type="subTitle" idx="1" hasCustomPrompt="1"/>
          </p:nvPr>
        </p:nvSpPr>
        <p:spPr>
          <a:xfrm>
            <a:off x="1524000" y="2592615"/>
            <a:ext cx="9144000" cy="471198"/>
          </a:xfrm>
          <a:prstGeom prst="rect">
            <a:avLst/>
          </a:prstGeom>
        </p:spPr>
        <p:txBody>
          <a:bodyPr/>
          <a:lstStyle>
            <a:lvl1pPr marL="0" indent="0" algn="l">
              <a:buNone/>
              <a:defRPr sz="24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Checklistor och mallar</a:t>
            </a:r>
          </a:p>
        </p:txBody>
      </p:sp>
      <p:sp>
        <p:nvSpPr>
          <p:cNvPr id="2" name="Rektangel 1">
            <a:extLst>
              <a:ext uri="{FF2B5EF4-FFF2-40B4-BE49-F238E27FC236}">
                <a16:creationId xmlns:a16="http://schemas.microsoft.com/office/drawing/2014/main" id="{387FAA35-4CC5-46DC-1729-9FA4E7393855}"/>
              </a:ext>
            </a:extLst>
          </p:cNvPr>
          <p:cNvSpPr/>
          <p:nvPr userDrawn="1"/>
        </p:nvSpPr>
        <p:spPr>
          <a:xfrm>
            <a:off x="0" y="6088827"/>
            <a:ext cx="12192000" cy="76917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 name="Bildobjekt 2" descr="MSB Logotyp">
            <a:extLst>
              <a:ext uri="{FF2B5EF4-FFF2-40B4-BE49-F238E27FC236}">
                <a16:creationId xmlns:a16="http://schemas.microsoft.com/office/drawing/2014/main" id="{04C90CFE-05D3-8CAA-F423-55E27034B83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99012268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DB5DC11-A93B-D8A7-AA2A-2B32D255951D}"/>
              </a:ext>
            </a:extLst>
          </p:cNvPr>
          <p:cNvSpPr>
            <a:spLocks noGrp="1"/>
          </p:cNvSpPr>
          <p:nvPr>
            <p:ph type="title" hasCustomPrompt="1"/>
          </p:nvPr>
        </p:nvSpPr>
        <p:spPr>
          <a:xfrm>
            <a:off x="1900052" y="681038"/>
            <a:ext cx="9453748" cy="541926"/>
          </a:xfrm>
          <a:prstGeom prst="rect">
            <a:avLst/>
          </a:prstGeom>
        </p:spPr>
        <p:txBody>
          <a:bodyPr/>
          <a:lstStyle>
            <a:lvl1pPr>
              <a:defRPr sz="3200" b="1">
                <a:solidFill>
                  <a:schemeClr val="tx1"/>
                </a:solidFill>
              </a:defRPr>
            </a:lvl1pPr>
          </a:lstStyle>
          <a:p>
            <a:r>
              <a:rPr lang="sv-SE" dirty="0"/>
              <a:t>Klicka här för att ändra format</a:t>
            </a:r>
          </a:p>
        </p:txBody>
      </p:sp>
      <p:sp>
        <p:nvSpPr>
          <p:cNvPr id="8" name="Platshållare för innehåll 2">
            <a:extLst>
              <a:ext uri="{FF2B5EF4-FFF2-40B4-BE49-F238E27FC236}">
                <a16:creationId xmlns:a16="http://schemas.microsoft.com/office/drawing/2014/main" id="{E27660E2-D759-94A7-FB17-3C96FFA14C54}"/>
              </a:ext>
            </a:extLst>
          </p:cNvPr>
          <p:cNvSpPr>
            <a:spLocks noGrp="1"/>
          </p:cNvSpPr>
          <p:nvPr>
            <p:ph idx="1"/>
          </p:nvPr>
        </p:nvSpPr>
        <p:spPr>
          <a:xfrm>
            <a:off x="1900051" y="1431577"/>
            <a:ext cx="9453749" cy="4351338"/>
          </a:xfrm>
          <a:prstGeom prst="rect">
            <a:avLst/>
          </a:prstGeo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pic>
        <p:nvPicPr>
          <p:cNvPr id="10" name="Bildobjekt 9" descr="MSB Logotyp">
            <a:extLst>
              <a:ext uri="{FF2B5EF4-FFF2-40B4-BE49-F238E27FC236}">
                <a16:creationId xmlns:a16="http://schemas.microsoft.com/office/drawing/2014/main" id="{8DE55701-67AB-54C9-8A91-EB839C143D0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Frihandsfigur 1">
            <a:extLst>
              <a:ext uri="{FF2B5EF4-FFF2-40B4-BE49-F238E27FC236}">
                <a16:creationId xmlns:a16="http://schemas.microsoft.com/office/drawing/2014/main" id="{218A5A81-4E2E-92A8-31D5-21765D8774F6}"/>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3"/>
          </a:solidFill>
          <a:ln w="6327" cap="flat">
            <a:noFill/>
            <a:prstDash val="solid"/>
            <a:miter/>
          </a:ln>
        </p:spPr>
        <p:txBody>
          <a:bodyPr wrap="square" rtlCol="0" anchor="ctr">
            <a:noAutofit/>
          </a:bodyPr>
          <a:lstStyle/>
          <a:p>
            <a:pPr lvl="0"/>
            <a:endParaRPr lang="sv-SE"/>
          </a:p>
        </p:txBody>
      </p:sp>
      <p:sp>
        <p:nvSpPr>
          <p:cNvPr id="3" name="Platshållare för text 13">
            <a:extLst>
              <a:ext uri="{FF2B5EF4-FFF2-40B4-BE49-F238E27FC236}">
                <a16:creationId xmlns:a16="http://schemas.microsoft.com/office/drawing/2014/main" id="{B22A62B2-8E17-CBCF-726B-866D6771B2DF}"/>
              </a:ext>
            </a:extLst>
          </p:cNvPr>
          <p:cNvSpPr txBox="1">
            <a:spLocks/>
          </p:cNvSpPr>
          <p:nvPr userDrawn="1"/>
        </p:nvSpPr>
        <p:spPr>
          <a:xfrm>
            <a:off x="11432" y="1222964"/>
            <a:ext cx="144177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dirty="0">
                <a:solidFill>
                  <a:schemeClr val="tx1"/>
                </a:solidFill>
              </a:rPr>
              <a:t>Checklistor och mallar</a:t>
            </a:r>
          </a:p>
        </p:txBody>
      </p:sp>
    </p:spTree>
    <p:extLst>
      <p:ext uri="{BB962C8B-B14F-4D97-AF65-F5344CB8AC3E}">
        <p14:creationId xmlns:p14="http://schemas.microsoft.com/office/powerpoint/2010/main" val="27953186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vsnittsrubrik">
    <p:spTree>
      <p:nvGrpSpPr>
        <p:cNvPr id="1" name=""/>
        <p:cNvGrpSpPr/>
        <p:nvPr/>
      </p:nvGrpSpPr>
      <p:grpSpPr>
        <a:xfrm>
          <a:off x="0" y="0"/>
          <a:ext cx="0" cy="0"/>
          <a:chOff x="0" y="0"/>
          <a:chExt cx="0" cy="0"/>
        </a:xfrm>
      </p:grpSpPr>
      <p:pic>
        <p:nvPicPr>
          <p:cNvPr id="11" name="Bildobjekt 10" descr="MSB Logotyp">
            <a:extLst>
              <a:ext uri="{FF2B5EF4-FFF2-40B4-BE49-F238E27FC236}">
                <a16:creationId xmlns:a16="http://schemas.microsoft.com/office/drawing/2014/main" id="{CBD9729D-4E2C-1FB3-CAC5-9E85C02AE08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Frihandsfigur 1">
            <a:extLst>
              <a:ext uri="{FF2B5EF4-FFF2-40B4-BE49-F238E27FC236}">
                <a16:creationId xmlns:a16="http://schemas.microsoft.com/office/drawing/2014/main" id="{0CD4E66D-F3F6-6AB6-A004-AC7B680FC312}"/>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3"/>
          </a:solidFill>
          <a:ln w="6327" cap="flat">
            <a:noFill/>
            <a:prstDash val="solid"/>
            <a:miter/>
          </a:ln>
        </p:spPr>
        <p:txBody>
          <a:bodyPr wrap="square" rtlCol="0" anchor="ctr">
            <a:noAutofit/>
          </a:bodyPr>
          <a:lstStyle/>
          <a:p>
            <a:pPr lvl="0"/>
            <a:endParaRPr lang="sv-SE"/>
          </a:p>
        </p:txBody>
      </p:sp>
      <p:sp>
        <p:nvSpPr>
          <p:cNvPr id="3" name="Platshållare för text 13">
            <a:extLst>
              <a:ext uri="{FF2B5EF4-FFF2-40B4-BE49-F238E27FC236}">
                <a16:creationId xmlns:a16="http://schemas.microsoft.com/office/drawing/2014/main" id="{657FCFC8-8414-E8A4-6825-9142874AA359}"/>
              </a:ext>
            </a:extLst>
          </p:cNvPr>
          <p:cNvSpPr txBox="1">
            <a:spLocks/>
          </p:cNvSpPr>
          <p:nvPr userDrawn="1"/>
        </p:nvSpPr>
        <p:spPr>
          <a:xfrm>
            <a:off x="11432" y="1222964"/>
            <a:ext cx="144177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dirty="0">
                <a:solidFill>
                  <a:schemeClr val="tx1"/>
                </a:solidFill>
              </a:rPr>
              <a:t>Checklistor och mallar</a:t>
            </a:r>
          </a:p>
        </p:txBody>
      </p:sp>
      <p:sp>
        <p:nvSpPr>
          <p:cNvPr id="4" name="Rubrik 1">
            <a:extLst>
              <a:ext uri="{FF2B5EF4-FFF2-40B4-BE49-F238E27FC236}">
                <a16:creationId xmlns:a16="http://schemas.microsoft.com/office/drawing/2014/main" id="{36752F93-BA0D-B085-81EE-BA03798EA361}"/>
              </a:ext>
            </a:extLst>
          </p:cNvPr>
          <p:cNvSpPr>
            <a:spLocks noGrp="1"/>
          </p:cNvSpPr>
          <p:nvPr>
            <p:ph type="title"/>
            <p:custDataLst>
              <p:tags r:id="rId1"/>
            </p:custDataLst>
          </p:nvPr>
        </p:nvSpPr>
        <p:spPr>
          <a:xfrm>
            <a:off x="1416050" y="2155032"/>
            <a:ext cx="8941150" cy="1273968"/>
          </a:xfrm>
          <a:prstGeom prst="rect">
            <a:avLst/>
          </a:prstGeom>
        </p:spPr>
        <p:txBody>
          <a:bodyPr anchor="b"/>
          <a:lstStyle>
            <a:lvl1pPr>
              <a:defRPr sz="4000" b="1">
                <a:solidFill>
                  <a:schemeClr val="tx1"/>
                </a:solidFill>
                <a:latin typeface="+mj-lt"/>
              </a:defRPr>
            </a:lvl1pPr>
          </a:lstStyle>
          <a:p>
            <a:endParaRPr lang="sv-SE" dirty="0"/>
          </a:p>
        </p:txBody>
      </p:sp>
      <p:sp>
        <p:nvSpPr>
          <p:cNvPr id="5" name="Platshållare för text 2">
            <a:extLst>
              <a:ext uri="{FF2B5EF4-FFF2-40B4-BE49-F238E27FC236}">
                <a16:creationId xmlns:a16="http://schemas.microsoft.com/office/drawing/2014/main" id="{0468639E-7BC4-676F-ED5E-8DA1EE748B17}"/>
              </a:ext>
            </a:extLst>
          </p:cNvPr>
          <p:cNvSpPr>
            <a:spLocks noGrp="1"/>
          </p:cNvSpPr>
          <p:nvPr>
            <p:ph type="body" idx="1"/>
            <p:custDataLst>
              <p:tags r:id="rId2"/>
            </p:custDataLst>
          </p:nvPr>
        </p:nvSpPr>
        <p:spPr>
          <a:xfrm>
            <a:off x="1416050" y="3460777"/>
            <a:ext cx="8941150" cy="633743"/>
          </a:xfrm>
          <a:prstGeom prst="rect">
            <a:avLst/>
          </a:prstGeom>
        </p:spPr>
        <p:txBody>
          <a:bodyPr/>
          <a:lstStyle>
            <a:lvl1pPr marL="0" indent="0">
              <a:buNone/>
              <a:defRPr sz="2400">
                <a:solidFill>
                  <a:schemeClr val="tx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Klicka här för att ändra format på bakgrundstexten</a:t>
            </a:r>
          </a:p>
        </p:txBody>
      </p:sp>
    </p:spTree>
    <p:extLst>
      <p:ext uri="{BB962C8B-B14F-4D97-AF65-F5344CB8AC3E}">
        <p14:creationId xmlns:p14="http://schemas.microsoft.com/office/powerpoint/2010/main" val="29428125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pic>
        <p:nvPicPr>
          <p:cNvPr id="13" name="Bildobjekt 12" descr="MSB Logotyp">
            <a:extLst>
              <a:ext uri="{FF2B5EF4-FFF2-40B4-BE49-F238E27FC236}">
                <a16:creationId xmlns:a16="http://schemas.microsoft.com/office/drawing/2014/main" id="{CFC22A25-AABB-0FBF-11D2-E2564FAD76C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Frihandsfigur 1">
            <a:extLst>
              <a:ext uri="{FF2B5EF4-FFF2-40B4-BE49-F238E27FC236}">
                <a16:creationId xmlns:a16="http://schemas.microsoft.com/office/drawing/2014/main" id="{4D726CC7-6083-3B57-1A24-47077E70A501}"/>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3"/>
          </a:solidFill>
          <a:ln w="6327" cap="flat">
            <a:noFill/>
            <a:prstDash val="solid"/>
            <a:miter/>
          </a:ln>
        </p:spPr>
        <p:txBody>
          <a:bodyPr wrap="square" rtlCol="0" anchor="ctr">
            <a:noAutofit/>
          </a:bodyPr>
          <a:lstStyle/>
          <a:p>
            <a:pPr lvl="0"/>
            <a:endParaRPr lang="sv-SE"/>
          </a:p>
        </p:txBody>
      </p:sp>
      <p:sp>
        <p:nvSpPr>
          <p:cNvPr id="3" name="Platshållare för text 13">
            <a:extLst>
              <a:ext uri="{FF2B5EF4-FFF2-40B4-BE49-F238E27FC236}">
                <a16:creationId xmlns:a16="http://schemas.microsoft.com/office/drawing/2014/main" id="{5E40FF01-5114-1769-CD05-9B97FDA1C5D5}"/>
              </a:ext>
            </a:extLst>
          </p:cNvPr>
          <p:cNvSpPr txBox="1">
            <a:spLocks/>
          </p:cNvSpPr>
          <p:nvPr userDrawn="1"/>
        </p:nvSpPr>
        <p:spPr>
          <a:xfrm>
            <a:off x="11432" y="1222964"/>
            <a:ext cx="144177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dirty="0">
                <a:solidFill>
                  <a:schemeClr val="tx1"/>
                </a:solidFill>
              </a:rPr>
              <a:t>Checklistor och mallar</a:t>
            </a:r>
          </a:p>
        </p:txBody>
      </p:sp>
      <p:sp>
        <p:nvSpPr>
          <p:cNvPr id="4" name="Platshållare för innehåll 2">
            <a:extLst>
              <a:ext uri="{FF2B5EF4-FFF2-40B4-BE49-F238E27FC236}">
                <a16:creationId xmlns:a16="http://schemas.microsoft.com/office/drawing/2014/main" id="{F3ADD501-62EA-E285-9226-5A4FB14426C1}"/>
              </a:ext>
            </a:extLst>
          </p:cNvPr>
          <p:cNvSpPr>
            <a:spLocks noGrp="1"/>
          </p:cNvSpPr>
          <p:nvPr>
            <p:ph sz="half" idx="1" hasCustomPrompt="1"/>
            <p:custDataLst>
              <p:tags r:id="rId1"/>
            </p:custDataLst>
          </p:nvPr>
        </p:nvSpPr>
        <p:spPr>
          <a:xfrm>
            <a:off x="1905925" y="1467530"/>
            <a:ext cx="4504749" cy="3574027"/>
          </a:xfrm>
          <a:prstGeom prst="rect">
            <a:avLst/>
          </a:prstGeom>
        </p:spPr>
        <p:txBody>
          <a:bodyPr/>
          <a:lstStyle>
            <a:lvl1pPr>
              <a:defRPr>
                <a:solidFill>
                  <a:schemeClr val="tx1"/>
                </a:solidFill>
                <a:latin typeface="+mn-lt"/>
              </a:defRPr>
            </a:lvl1pPr>
            <a:lvl2pPr>
              <a:defRPr>
                <a:solidFill>
                  <a:schemeClr val="tx1"/>
                </a:solidFill>
                <a:latin typeface="+mn-lt"/>
              </a:defRPr>
            </a:lvl2pPr>
            <a:lvl3pPr>
              <a:defRPr>
                <a:solidFill>
                  <a:schemeClr val="tx1"/>
                </a:solidFill>
                <a:latin typeface="+mn-lt"/>
              </a:defRPr>
            </a:lvl3pPr>
            <a:lvl4pPr>
              <a:defRPr>
                <a:solidFill>
                  <a:schemeClr val="tx1"/>
                </a:solidFill>
                <a:latin typeface="+mn-lt"/>
              </a:defRPr>
            </a:lvl4pPr>
            <a:lvl5pPr>
              <a:defRPr>
                <a:solidFill>
                  <a:schemeClr val="tx1"/>
                </a:solidFill>
                <a:latin typeface="+mn-lt"/>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5" name="Platshållare för innehåll 3">
            <a:extLst>
              <a:ext uri="{FF2B5EF4-FFF2-40B4-BE49-F238E27FC236}">
                <a16:creationId xmlns:a16="http://schemas.microsoft.com/office/drawing/2014/main" id="{4EAAC7F3-6B45-82FA-2F28-3C4C581A1B0F}"/>
              </a:ext>
            </a:extLst>
          </p:cNvPr>
          <p:cNvSpPr>
            <a:spLocks noGrp="1"/>
          </p:cNvSpPr>
          <p:nvPr>
            <p:ph sz="half" idx="11"/>
            <p:custDataLst>
              <p:tags r:id="rId2"/>
            </p:custDataLst>
          </p:nvPr>
        </p:nvSpPr>
        <p:spPr>
          <a:xfrm>
            <a:off x="6561053" y="1467530"/>
            <a:ext cx="4504749" cy="3574027"/>
          </a:xfrm>
          <a:prstGeom prst="rect">
            <a:avLst/>
          </a:prstGeom>
        </p:spPr>
        <p:txBody>
          <a:bodyPr/>
          <a:lstStyle>
            <a:lvl1pPr>
              <a:defRPr>
                <a:solidFill>
                  <a:schemeClr val="tx1"/>
                </a:solidFill>
                <a:latin typeface="+mn-lt"/>
              </a:defRPr>
            </a:lvl1pPr>
            <a:lvl2pPr>
              <a:defRPr>
                <a:solidFill>
                  <a:schemeClr val="tx1"/>
                </a:solidFill>
                <a:latin typeface="+mn-lt"/>
              </a:defRPr>
            </a:lvl2pPr>
            <a:lvl3pPr>
              <a:defRPr>
                <a:solidFill>
                  <a:schemeClr val="tx1"/>
                </a:solidFill>
                <a:latin typeface="+mn-lt"/>
              </a:defRPr>
            </a:lvl3pPr>
            <a:lvl4pPr>
              <a:defRPr>
                <a:solidFill>
                  <a:schemeClr val="tx1"/>
                </a:solidFill>
                <a:latin typeface="+mn-lt"/>
              </a:defRPr>
            </a:lvl4pPr>
            <a:lvl5pPr>
              <a:defRPr>
                <a:solidFill>
                  <a:schemeClr val="tx1"/>
                </a:solidFill>
                <a:latin typeface="+mn-lt"/>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Rubrik 1">
            <a:extLst>
              <a:ext uri="{FF2B5EF4-FFF2-40B4-BE49-F238E27FC236}">
                <a16:creationId xmlns:a16="http://schemas.microsoft.com/office/drawing/2014/main" id="{5241D5C1-B329-022B-81DD-4D0DCD0854D4}"/>
              </a:ext>
            </a:extLst>
          </p:cNvPr>
          <p:cNvSpPr>
            <a:spLocks noGrp="1"/>
          </p:cNvSpPr>
          <p:nvPr>
            <p:ph type="title" hasCustomPrompt="1"/>
          </p:nvPr>
        </p:nvSpPr>
        <p:spPr>
          <a:xfrm>
            <a:off x="1900052" y="681038"/>
            <a:ext cx="9453748" cy="541926"/>
          </a:xfrm>
          <a:prstGeom prst="rect">
            <a:avLst/>
          </a:prstGeom>
        </p:spPr>
        <p:txBody>
          <a:bodyPr/>
          <a:lstStyle>
            <a:lvl1pPr>
              <a:defRPr sz="3200" b="1">
                <a:solidFill>
                  <a:schemeClr val="tx1"/>
                </a:solidFill>
              </a:defRPr>
            </a:lvl1pPr>
          </a:lstStyle>
          <a:p>
            <a:r>
              <a:rPr lang="sv-SE" dirty="0"/>
              <a:t>Klicka här för att ändra format</a:t>
            </a:r>
          </a:p>
        </p:txBody>
      </p:sp>
    </p:spTree>
    <p:extLst>
      <p:ext uri="{BB962C8B-B14F-4D97-AF65-F5344CB8AC3E}">
        <p14:creationId xmlns:p14="http://schemas.microsoft.com/office/powerpoint/2010/main" val="4908214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pic>
        <p:nvPicPr>
          <p:cNvPr id="11" name="Bildobjekt 10" descr="MSB Logotyp">
            <a:extLst>
              <a:ext uri="{FF2B5EF4-FFF2-40B4-BE49-F238E27FC236}">
                <a16:creationId xmlns:a16="http://schemas.microsoft.com/office/drawing/2014/main" id="{15CD85DE-21BB-55CB-D50D-B0AB48CE754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Frihandsfigur 1">
            <a:extLst>
              <a:ext uri="{FF2B5EF4-FFF2-40B4-BE49-F238E27FC236}">
                <a16:creationId xmlns:a16="http://schemas.microsoft.com/office/drawing/2014/main" id="{3FA09420-DBED-38D3-9221-48BA8B7EC72D}"/>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3"/>
          </a:solidFill>
          <a:ln w="6327" cap="flat">
            <a:noFill/>
            <a:prstDash val="solid"/>
            <a:miter/>
          </a:ln>
        </p:spPr>
        <p:txBody>
          <a:bodyPr wrap="square" rtlCol="0" anchor="ctr">
            <a:noAutofit/>
          </a:bodyPr>
          <a:lstStyle/>
          <a:p>
            <a:pPr lvl="0"/>
            <a:endParaRPr lang="sv-SE"/>
          </a:p>
        </p:txBody>
      </p:sp>
      <p:sp>
        <p:nvSpPr>
          <p:cNvPr id="3" name="Platshållare för text 13">
            <a:extLst>
              <a:ext uri="{FF2B5EF4-FFF2-40B4-BE49-F238E27FC236}">
                <a16:creationId xmlns:a16="http://schemas.microsoft.com/office/drawing/2014/main" id="{808748B0-B4BB-9DE7-5BAF-956C2C0770BC}"/>
              </a:ext>
            </a:extLst>
          </p:cNvPr>
          <p:cNvSpPr txBox="1">
            <a:spLocks/>
          </p:cNvSpPr>
          <p:nvPr userDrawn="1"/>
        </p:nvSpPr>
        <p:spPr>
          <a:xfrm>
            <a:off x="11432" y="1222964"/>
            <a:ext cx="144177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dirty="0">
                <a:solidFill>
                  <a:schemeClr val="tx1"/>
                </a:solidFill>
              </a:rPr>
              <a:t>Checklistor och mallar</a:t>
            </a:r>
          </a:p>
        </p:txBody>
      </p:sp>
      <p:sp>
        <p:nvSpPr>
          <p:cNvPr id="4" name="Rubrik 1">
            <a:extLst>
              <a:ext uri="{FF2B5EF4-FFF2-40B4-BE49-F238E27FC236}">
                <a16:creationId xmlns:a16="http://schemas.microsoft.com/office/drawing/2014/main" id="{468EC532-C04C-B787-862C-E7F9328EB52F}"/>
              </a:ext>
            </a:extLst>
          </p:cNvPr>
          <p:cNvSpPr>
            <a:spLocks noGrp="1"/>
          </p:cNvSpPr>
          <p:nvPr>
            <p:ph type="title" hasCustomPrompt="1"/>
          </p:nvPr>
        </p:nvSpPr>
        <p:spPr>
          <a:xfrm>
            <a:off x="1900052" y="681038"/>
            <a:ext cx="9453748" cy="541926"/>
          </a:xfrm>
          <a:prstGeom prst="rect">
            <a:avLst/>
          </a:prstGeom>
        </p:spPr>
        <p:txBody>
          <a:bodyPr/>
          <a:lstStyle>
            <a:lvl1pPr>
              <a:defRPr sz="3200" b="1">
                <a:solidFill>
                  <a:schemeClr val="tx1"/>
                </a:solidFill>
              </a:defRPr>
            </a:lvl1pPr>
          </a:lstStyle>
          <a:p>
            <a:r>
              <a:rPr lang="sv-SE" dirty="0"/>
              <a:t>Klicka här för att ändra format</a:t>
            </a:r>
          </a:p>
        </p:txBody>
      </p:sp>
    </p:spTree>
    <p:extLst>
      <p:ext uri="{BB962C8B-B14F-4D97-AF65-F5344CB8AC3E}">
        <p14:creationId xmlns:p14="http://schemas.microsoft.com/office/powerpoint/2010/main" val="36912056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DB5DC11-A93B-D8A7-AA2A-2B32D255951D}"/>
              </a:ext>
            </a:extLst>
          </p:cNvPr>
          <p:cNvSpPr>
            <a:spLocks noGrp="1"/>
          </p:cNvSpPr>
          <p:nvPr>
            <p:ph type="title" hasCustomPrompt="1"/>
          </p:nvPr>
        </p:nvSpPr>
        <p:spPr>
          <a:xfrm>
            <a:off x="1900052" y="681038"/>
            <a:ext cx="9453748" cy="541926"/>
          </a:xfrm>
          <a:prstGeom prst="rect">
            <a:avLst/>
          </a:prstGeom>
        </p:spPr>
        <p:txBody>
          <a:bodyPr/>
          <a:lstStyle>
            <a:lvl1pPr>
              <a:defRPr sz="3200" b="1">
                <a:solidFill>
                  <a:schemeClr val="tx1"/>
                </a:solidFill>
              </a:defRPr>
            </a:lvl1pPr>
          </a:lstStyle>
          <a:p>
            <a:r>
              <a:rPr lang="sv-SE" dirty="0"/>
              <a:t>Klicka här för att ändra format</a:t>
            </a:r>
          </a:p>
        </p:txBody>
      </p:sp>
      <p:sp>
        <p:nvSpPr>
          <p:cNvPr id="8" name="Platshållare för innehåll 2">
            <a:extLst>
              <a:ext uri="{FF2B5EF4-FFF2-40B4-BE49-F238E27FC236}">
                <a16:creationId xmlns:a16="http://schemas.microsoft.com/office/drawing/2014/main" id="{E27660E2-D759-94A7-FB17-3C96FFA14C54}"/>
              </a:ext>
            </a:extLst>
          </p:cNvPr>
          <p:cNvSpPr>
            <a:spLocks noGrp="1"/>
          </p:cNvSpPr>
          <p:nvPr>
            <p:ph idx="1"/>
          </p:nvPr>
        </p:nvSpPr>
        <p:spPr>
          <a:xfrm>
            <a:off x="1900051" y="1431577"/>
            <a:ext cx="9453749" cy="4351338"/>
          </a:xfrm>
          <a:prstGeom prst="rect">
            <a:avLst/>
          </a:prstGeo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pic>
        <p:nvPicPr>
          <p:cNvPr id="10" name="Bildobjekt 9" descr="MSB Logotyp">
            <a:extLst>
              <a:ext uri="{FF2B5EF4-FFF2-40B4-BE49-F238E27FC236}">
                <a16:creationId xmlns:a16="http://schemas.microsoft.com/office/drawing/2014/main" id="{8DE55701-67AB-54C9-8A91-EB839C143D0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715643100"/>
      </p:ext>
    </p:extLst>
  </p:cSld>
  <p:clrMapOvr>
    <a:masterClrMapping/>
  </p:clrMapOvr>
  <p:extLst>
    <p:ext uri="{DCECCB84-F9BA-43D5-87BE-67443E8EF086}">
      <p15:sldGuideLst xmlns:p15="http://schemas.microsoft.com/office/powerpoint/2012/main">
        <p15:guide id="1" pos="1186"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pic>
        <p:nvPicPr>
          <p:cNvPr id="6" name="Bildobjekt 5" descr="MSB Logotyp">
            <a:extLst>
              <a:ext uri="{FF2B5EF4-FFF2-40B4-BE49-F238E27FC236}">
                <a16:creationId xmlns:a16="http://schemas.microsoft.com/office/drawing/2014/main" id="{21CE8A2E-1C0A-6899-7C0E-A3E15E97E13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Frihandsfigur 1">
            <a:extLst>
              <a:ext uri="{FF2B5EF4-FFF2-40B4-BE49-F238E27FC236}">
                <a16:creationId xmlns:a16="http://schemas.microsoft.com/office/drawing/2014/main" id="{87987530-827D-B918-B941-00612986B544}"/>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3"/>
          </a:solidFill>
          <a:ln w="6327" cap="flat">
            <a:noFill/>
            <a:prstDash val="solid"/>
            <a:miter/>
          </a:ln>
        </p:spPr>
        <p:txBody>
          <a:bodyPr wrap="square" rtlCol="0" anchor="ctr">
            <a:noAutofit/>
          </a:bodyPr>
          <a:lstStyle/>
          <a:p>
            <a:pPr lvl="0"/>
            <a:endParaRPr lang="sv-SE"/>
          </a:p>
        </p:txBody>
      </p:sp>
      <p:sp>
        <p:nvSpPr>
          <p:cNvPr id="3" name="Platshållare för text 13">
            <a:extLst>
              <a:ext uri="{FF2B5EF4-FFF2-40B4-BE49-F238E27FC236}">
                <a16:creationId xmlns:a16="http://schemas.microsoft.com/office/drawing/2014/main" id="{AA9C202B-AFDD-B530-1DF4-F9D6E2B7E3E7}"/>
              </a:ext>
            </a:extLst>
          </p:cNvPr>
          <p:cNvSpPr txBox="1">
            <a:spLocks/>
          </p:cNvSpPr>
          <p:nvPr userDrawn="1"/>
        </p:nvSpPr>
        <p:spPr>
          <a:xfrm>
            <a:off x="11432" y="1222964"/>
            <a:ext cx="144177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dirty="0">
                <a:solidFill>
                  <a:schemeClr val="tx1"/>
                </a:solidFill>
              </a:rPr>
              <a:t>Checklistor och mallar</a:t>
            </a:r>
          </a:p>
        </p:txBody>
      </p:sp>
    </p:spTree>
    <p:extLst>
      <p:ext uri="{BB962C8B-B14F-4D97-AF65-F5344CB8AC3E}">
        <p14:creationId xmlns:p14="http://schemas.microsoft.com/office/powerpoint/2010/main" val="6584675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Tom">
    <p:bg>
      <p:bgPr>
        <a:solidFill>
          <a:schemeClr val="accent3"/>
        </a:solidFill>
        <a:effectLst/>
      </p:bgPr>
    </p:bg>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7BE9726D-5305-3AFA-F024-489C32928B07}"/>
              </a:ext>
            </a:extLst>
          </p:cNvPr>
          <p:cNvSpPr/>
          <p:nvPr userDrawn="1"/>
        </p:nvSpPr>
        <p:spPr>
          <a:xfrm>
            <a:off x="0" y="6088827"/>
            <a:ext cx="12192000" cy="76917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 name="Bildobjekt 2" descr="MSB Logotyp">
            <a:extLst>
              <a:ext uri="{FF2B5EF4-FFF2-40B4-BE49-F238E27FC236}">
                <a16:creationId xmlns:a16="http://schemas.microsoft.com/office/drawing/2014/main" id="{EB2F9DDE-E058-1F4A-1DD3-901E1C6ED9E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15721359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Rubrikbild">
    <p:bg>
      <p:bgPr>
        <a:solidFill>
          <a:schemeClr val="accent4"/>
        </a:solidFill>
        <a:effectLst/>
      </p:bgPr>
    </p:bg>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176DBD7-BB00-4A01-1B1A-E0FFC2A9A03D}"/>
              </a:ext>
            </a:extLst>
          </p:cNvPr>
          <p:cNvSpPr>
            <a:spLocks noGrp="1"/>
          </p:cNvSpPr>
          <p:nvPr>
            <p:ph type="ctrTitle" hasCustomPrompt="1"/>
          </p:nvPr>
        </p:nvSpPr>
        <p:spPr>
          <a:xfrm>
            <a:off x="1524000" y="3063813"/>
            <a:ext cx="9144000" cy="730374"/>
          </a:xfrm>
          <a:prstGeom prst="rect">
            <a:avLst/>
          </a:prstGeom>
        </p:spPr>
        <p:txBody>
          <a:bodyPr anchor="b"/>
          <a:lstStyle>
            <a:lvl1pPr algn="l">
              <a:defRPr sz="4000" b="1">
                <a:solidFill>
                  <a:schemeClr val="tx1"/>
                </a:solidFill>
              </a:defRPr>
            </a:lvl1pPr>
          </a:lstStyle>
          <a:p>
            <a:r>
              <a:rPr lang="sv-SE" dirty="0"/>
              <a:t>Namn på presentation</a:t>
            </a:r>
          </a:p>
        </p:txBody>
      </p:sp>
      <p:sp>
        <p:nvSpPr>
          <p:cNvPr id="8" name="Underrubrik 2">
            <a:extLst>
              <a:ext uri="{FF2B5EF4-FFF2-40B4-BE49-F238E27FC236}">
                <a16:creationId xmlns:a16="http://schemas.microsoft.com/office/drawing/2014/main" id="{4AF12547-0C7D-FA3D-30A4-1F03476A9AE1}"/>
              </a:ext>
            </a:extLst>
          </p:cNvPr>
          <p:cNvSpPr>
            <a:spLocks noGrp="1"/>
          </p:cNvSpPr>
          <p:nvPr>
            <p:ph type="subTitle" idx="1" hasCustomPrompt="1"/>
          </p:nvPr>
        </p:nvSpPr>
        <p:spPr>
          <a:xfrm>
            <a:off x="1524000" y="2592615"/>
            <a:ext cx="9144000" cy="471198"/>
          </a:xfrm>
          <a:prstGeom prst="rect">
            <a:avLst/>
          </a:prstGeom>
        </p:spPr>
        <p:txBody>
          <a:bodyPr/>
          <a:lstStyle>
            <a:lvl1pPr marL="0" indent="0" algn="l">
              <a:buNone/>
              <a:defRPr sz="24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Arbetssätt</a:t>
            </a:r>
          </a:p>
        </p:txBody>
      </p:sp>
      <p:sp>
        <p:nvSpPr>
          <p:cNvPr id="2" name="Rektangel 1">
            <a:extLst>
              <a:ext uri="{FF2B5EF4-FFF2-40B4-BE49-F238E27FC236}">
                <a16:creationId xmlns:a16="http://schemas.microsoft.com/office/drawing/2014/main" id="{90E908E9-E4AB-DA73-2380-64FD7541E225}"/>
              </a:ext>
            </a:extLst>
          </p:cNvPr>
          <p:cNvSpPr/>
          <p:nvPr userDrawn="1"/>
        </p:nvSpPr>
        <p:spPr>
          <a:xfrm>
            <a:off x="0" y="6088827"/>
            <a:ext cx="12192000" cy="76917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 name="Bildobjekt 2" descr="MSB Logotyp">
            <a:extLst>
              <a:ext uri="{FF2B5EF4-FFF2-40B4-BE49-F238E27FC236}">
                <a16:creationId xmlns:a16="http://schemas.microsoft.com/office/drawing/2014/main" id="{7F9E752A-4701-CAEA-D824-3A455505564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189928931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DB5DC11-A93B-D8A7-AA2A-2B32D255951D}"/>
              </a:ext>
            </a:extLst>
          </p:cNvPr>
          <p:cNvSpPr>
            <a:spLocks noGrp="1"/>
          </p:cNvSpPr>
          <p:nvPr>
            <p:ph type="title" hasCustomPrompt="1"/>
          </p:nvPr>
        </p:nvSpPr>
        <p:spPr>
          <a:xfrm>
            <a:off x="1900052" y="681038"/>
            <a:ext cx="9453748" cy="541926"/>
          </a:xfrm>
          <a:prstGeom prst="rect">
            <a:avLst/>
          </a:prstGeom>
        </p:spPr>
        <p:txBody>
          <a:bodyPr/>
          <a:lstStyle>
            <a:lvl1pPr>
              <a:defRPr sz="3200" b="1">
                <a:solidFill>
                  <a:schemeClr val="tx1"/>
                </a:solidFill>
              </a:defRPr>
            </a:lvl1pPr>
          </a:lstStyle>
          <a:p>
            <a:r>
              <a:rPr lang="sv-SE" dirty="0"/>
              <a:t>Klicka här för att ändra format</a:t>
            </a:r>
          </a:p>
        </p:txBody>
      </p:sp>
      <p:sp>
        <p:nvSpPr>
          <p:cNvPr id="8" name="Platshållare för innehåll 2">
            <a:extLst>
              <a:ext uri="{FF2B5EF4-FFF2-40B4-BE49-F238E27FC236}">
                <a16:creationId xmlns:a16="http://schemas.microsoft.com/office/drawing/2014/main" id="{E27660E2-D759-94A7-FB17-3C96FFA14C54}"/>
              </a:ext>
            </a:extLst>
          </p:cNvPr>
          <p:cNvSpPr>
            <a:spLocks noGrp="1"/>
          </p:cNvSpPr>
          <p:nvPr>
            <p:ph idx="1"/>
          </p:nvPr>
        </p:nvSpPr>
        <p:spPr>
          <a:xfrm>
            <a:off x="1900051" y="1431577"/>
            <a:ext cx="9453749" cy="4351338"/>
          </a:xfrm>
          <a:prstGeom prst="rect">
            <a:avLst/>
          </a:prstGeo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pic>
        <p:nvPicPr>
          <p:cNvPr id="10" name="Bildobjekt 9" descr="MSB Logotyp">
            <a:extLst>
              <a:ext uri="{FF2B5EF4-FFF2-40B4-BE49-F238E27FC236}">
                <a16:creationId xmlns:a16="http://schemas.microsoft.com/office/drawing/2014/main" id="{8DE55701-67AB-54C9-8A91-EB839C143D0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Frihandsfigur 1">
            <a:extLst>
              <a:ext uri="{FF2B5EF4-FFF2-40B4-BE49-F238E27FC236}">
                <a16:creationId xmlns:a16="http://schemas.microsoft.com/office/drawing/2014/main" id="{218A5A81-4E2E-92A8-31D5-21765D8774F6}"/>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4"/>
          </a:solidFill>
          <a:ln w="6327" cap="flat">
            <a:noFill/>
            <a:prstDash val="solid"/>
            <a:miter/>
          </a:ln>
        </p:spPr>
        <p:txBody>
          <a:bodyPr wrap="square" rtlCol="0" anchor="ctr">
            <a:noAutofit/>
          </a:bodyPr>
          <a:lstStyle/>
          <a:p>
            <a:pPr lvl="0"/>
            <a:endParaRPr lang="sv-SE"/>
          </a:p>
        </p:txBody>
      </p:sp>
      <p:sp>
        <p:nvSpPr>
          <p:cNvPr id="3" name="Platshållare för text 13">
            <a:extLst>
              <a:ext uri="{FF2B5EF4-FFF2-40B4-BE49-F238E27FC236}">
                <a16:creationId xmlns:a16="http://schemas.microsoft.com/office/drawing/2014/main" id="{B22A62B2-8E17-CBCF-726B-866D6771B2DF}"/>
              </a:ext>
            </a:extLst>
          </p:cNvPr>
          <p:cNvSpPr txBox="1">
            <a:spLocks/>
          </p:cNvSpPr>
          <p:nvPr userDrawn="1"/>
        </p:nvSpPr>
        <p:spPr>
          <a:xfrm>
            <a:off x="11432" y="1222964"/>
            <a:ext cx="142690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solidFill>
                  <a:schemeClr val="tx1"/>
                </a:solidFill>
              </a:rPr>
              <a:t>Arbetssätt</a:t>
            </a:r>
          </a:p>
        </p:txBody>
      </p:sp>
    </p:spTree>
    <p:extLst>
      <p:ext uri="{BB962C8B-B14F-4D97-AF65-F5344CB8AC3E}">
        <p14:creationId xmlns:p14="http://schemas.microsoft.com/office/powerpoint/2010/main" val="30431719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Avsnittsrubrik">
    <p:spTree>
      <p:nvGrpSpPr>
        <p:cNvPr id="1" name=""/>
        <p:cNvGrpSpPr/>
        <p:nvPr/>
      </p:nvGrpSpPr>
      <p:grpSpPr>
        <a:xfrm>
          <a:off x="0" y="0"/>
          <a:ext cx="0" cy="0"/>
          <a:chOff x="0" y="0"/>
          <a:chExt cx="0" cy="0"/>
        </a:xfrm>
      </p:grpSpPr>
      <p:pic>
        <p:nvPicPr>
          <p:cNvPr id="11" name="Bildobjekt 10" descr="MSB Logotyp">
            <a:extLst>
              <a:ext uri="{FF2B5EF4-FFF2-40B4-BE49-F238E27FC236}">
                <a16:creationId xmlns:a16="http://schemas.microsoft.com/office/drawing/2014/main" id="{CBD9729D-4E2C-1FB3-CAC5-9E85C02AE08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Rubrik 1">
            <a:extLst>
              <a:ext uri="{FF2B5EF4-FFF2-40B4-BE49-F238E27FC236}">
                <a16:creationId xmlns:a16="http://schemas.microsoft.com/office/drawing/2014/main" id="{02DE495B-4A58-C4D7-A4EB-2CF46F94689C}"/>
              </a:ext>
            </a:extLst>
          </p:cNvPr>
          <p:cNvSpPr>
            <a:spLocks noGrp="1"/>
          </p:cNvSpPr>
          <p:nvPr>
            <p:ph type="title"/>
            <p:custDataLst>
              <p:tags r:id="rId1"/>
            </p:custDataLst>
          </p:nvPr>
        </p:nvSpPr>
        <p:spPr>
          <a:xfrm>
            <a:off x="1416050" y="2155032"/>
            <a:ext cx="8941150" cy="1273968"/>
          </a:xfrm>
          <a:prstGeom prst="rect">
            <a:avLst/>
          </a:prstGeom>
        </p:spPr>
        <p:txBody>
          <a:bodyPr anchor="b"/>
          <a:lstStyle>
            <a:lvl1pPr>
              <a:defRPr sz="4000" b="1">
                <a:solidFill>
                  <a:schemeClr val="tx1"/>
                </a:solidFill>
                <a:latin typeface="+mj-lt"/>
              </a:defRPr>
            </a:lvl1pPr>
          </a:lstStyle>
          <a:p>
            <a:endParaRPr lang="sv-SE" dirty="0"/>
          </a:p>
        </p:txBody>
      </p:sp>
      <p:sp>
        <p:nvSpPr>
          <p:cNvPr id="3" name="Platshållare för text 2">
            <a:extLst>
              <a:ext uri="{FF2B5EF4-FFF2-40B4-BE49-F238E27FC236}">
                <a16:creationId xmlns:a16="http://schemas.microsoft.com/office/drawing/2014/main" id="{1B11D93B-ADD7-CBFE-24AC-505F81CD1D5F}"/>
              </a:ext>
            </a:extLst>
          </p:cNvPr>
          <p:cNvSpPr>
            <a:spLocks noGrp="1"/>
          </p:cNvSpPr>
          <p:nvPr>
            <p:ph type="body" idx="1"/>
            <p:custDataLst>
              <p:tags r:id="rId2"/>
            </p:custDataLst>
          </p:nvPr>
        </p:nvSpPr>
        <p:spPr>
          <a:xfrm>
            <a:off x="1416050" y="3460777"/>
            <a:ext cx="8941150" cy="633743"/>
          </a:xfrm>
          <a:prstGeom prst="rect">
            <a:avLst/>
          </a:prstGeom>
        </p:spPr>
        <p:txBody>
          <a:bodyPr/>
          <a:lstStyle>
            <a:lvl1pPr marL="0" indent="0">
              <a:buNone/>
              <a:defRPr sz="2400">
                <a:solidFill>
                  <a:schemeClr val="tx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Klicka här för att ändra format på bakgrundstexten</a:t>
            </a:r>
          </a:p>
        </p:txBody>
      </p:sp>
      <p:sp>
        <p:nvSpPr>
          <p:cNvPr id="6" name="Frihandsfigur 1">
            <a:extLst>
              <a:ext uri="{FF2B5EF4-FFF2-40B4-BE49-F238E27FC236}">
                <a16:creationId xmlns:a16="http://schemas.microsoft.com/office/drawing/2014/main" id="{EDF6B280-EF18-3B16-0A87-7021E21C88F7}"/>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4"/>
          </a:solidFill>
          <a:ln w="6327" cap="flat">
            <a:noFill/>
            <a:prstDash val="solid"/>
            <a:miter/>
          </a:ln>
        </p:spPr>
        <p:txBody>
          <a:bodyPr wrap="square" rtlCol="0" anchor="ctr">
            <a:noAutofit/>
          </a:bodyPr>
          <a:lstStyle/>
          <a:p>
            <a:pPr lvl="0"/>
            <a:endParaRPr lang="sv-SE"/>
          </a:p>
        </p:txBody>
      </p:sp>
      <p:sp>
        <p:nvSpPr>
          <p:cNvPr id="7" name="Platshållare för text 13">
            <a:extLst>
              <a:ext uri="{FF2B5EF4-FFF2-40B4-BE49-F238E27FC236}">
                <a16:creationId xmlns:a16="http://schemas.microsoft.com/office/drawing/2014/main" id="{A66C500F-3474-C873-BE36-0CE4B67352DB}"/>
              </a:ext>
            </a:extLst>
          </p:cNvPr>
          <p:cNvSpPr txBox="1">
            <a:spLocks/>
          </p:cNvSpPr>
          <p:nvPr userDrawn="1"/>
        </p:nvSpPr>
        <p:spPr>
          <a:xfrm>
            <a:off x="11432" y="1222964"/>
            <a:ext cx="142690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solidFill>
                  <a:schemeClr val="tx1"/>
                </a:solidFill>
              </a:rPr>
              <a:t>Arbetssätt</a:t>
            </a:r>
          </a:p>
        </p:txBody>
      </p:sp>
    </p:spTree>
    <p:extLst>
      <p:ext uri="{BB962C8B-B14F-4D97-AF65-F5344CB8AC3E}">
        <p14:creationId xmlns:p14="http://schemas.microsoft.com/office/powerpoint/2010/main" val="19503017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pic>
        <p:nvPicPr>
          <p:cNvPr id="13" name="Bildobjekt 12" descr="MSB Logotyp">
            <a:extLst>
              <a:ext uri="{FF2B5EF4-FFF2-40B4-BE49-F238E27FC236}">
                <a16:creationId xmlns:a16="http://schemas.microsoft.com/office/drawing/2014/main" id="{CFC22A25-AABB-0FBF-11D2-E2564FAD76C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Platshållare för innehåll 2">
            <a:extLst>
              <a:ext uri="{FF2B5EF4-FFF2-40B4-BE49-F238E27FC236}">
                <a16:creationId xmlns:a16="http://schemas.microsoft.com/office/drawing/2014/main" id="{813CFEBF-A64D-41F8-0DA9-D6D7B2E8EE99}"/>
              </a:ext>
            </a:extLst>
          </p:cNvPr>
          <p:cNvSpPr>
            <a:spLocks noGrp="1"/>
          </p:cNvSpPr>
          <p:nvPr>
            <p:ph sz="half" idx="1" hasCustomPrompt="1"/>
            <p:custDataLst>
              <p:tags r:id="rId1"/>
            </p:custDataLst>
          </p:nvPr>
        </p:nvSpPr>
        <p:spPr>
          <a:xfrm>
            <a:off x="1905925" y="1467530"/>
            <a:ext cx="4504749" cy="3574027"/>
          </a:xfrm>
          <a:prstGeom prst="rect">
            <a:avLst/>
          </a:prstGeom>
        </p:spPr>
        <p:txBody>
          <a:bodyPr/>
          <a:lstStyle>
            <a:lvl1pPr>
              <a:defRPr>
                <a:solidFill>
                  <a:schemeClr val="tx1"/>
                </a:solidFill>
                <a:latin typeface="+mn-lt"/>
              </a:defRPr>
            </a:lvl1pPr>
            <a:lvl2pPr>
              <a:defRPr>
                <a:solidFill>
                  <a:schemeClr val="tx1"/>
                </a:solidFill>
                <a:latin typeface="+mn-lt"/>
              </a:defRPr>
            </a:lvl2pPr>
            <a:lvl3pPr>
              <a:defRPr>
                <a:solidFill>
                  <a:schemeClr val="tx1"/>
                </a:solidFill>
                <a:latin typeface="+mn-lt"/>
              </a:defRPr>
            </a:lvl3pPr>
            <a:lvl4pPr>
              <a:defRPr>
                <a:solidFill>
                  <a:schemeClr val="tx1"/>
                </a:solidFill>
                <a:latin typeface="+mn-lt"/>
              </a:defRPr>
            </a:lvl4pPr>
            <a:lvl5pPr>
              <a:defRPr>
                <a:solidFill>
                  <a:schemeClr val="tx1"/>
                </a:solidFill>
                <a:latin typeface="+mn-lt"/>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3" name="Platshållare för innehåll 3">
            <a:extLst>
              <a:ext uri="{FF2B5EF4-FFF2-40B4-BE49-F238E27FC236}">
                <a16:creationId xmlns:a16="http://schemas.microsoft.com/office/drawing/2014/main" id="{D7157DA4-69FA-BE91-D97A-10C89AB46872}"/>
              </a:ext>
            </a:extLst>
          </p:cNvPr>
          <p:cNvSpPr>
            <a:spLocks noGrp="1"/>
          </p:cNvSpPr>
          <p:nvPr>
            <p:ph sz="half" idx="11"/>
            <p:custDataLst>
              <p:tags r:id="rId2"/>
            </p:custDataLst>
          </p:nvPr>
        </p:nvSpPr>
        <p:spPr>
          <a:xfrm>
            <a:off x="6561053" y="1467530"/>
            <a:ext cx="4504749" cy="3574027"/>
          </a:xfrm>
          <a:prstGeom prst="rect">
            <a:avLst/>
          </a:prstGeom>
        </p:spPr>
        <p:txBody>
          <a:bodyPr/>
          <a:lstStyle>
            <a:lvl1pPr>
              <a:defRPr>
                <a:solidFill>
                  <a:schemeClr val="tx1"/>
                </a:solidFill>
                <a:latin typeface="+mn-lt"/>
              </a:defRPr>
            </a:lvl1pPr>
            <a:lvl2pPr>
              <a:defRPr>
                <a:solidFill>
                  <a:schemeClr val="tx1"/>
                </a:solidFill>
                <a:latin typeface="+mn-lt"/>
              </a:defRPr>
            </a:lvl2pPr>
            <a:lvl3pPr>
              <a:defRPr>
                <a:solidFill>
                  <a:schemeClr val="tx1"/>
                </a:solidFill>
                <a:latin typeface="+mn-lt"/>
              </a:defRPr>
            </a:lvl3pPr>
            <a:lvl4pPr>
              <a:defRPr>
                <a:solidFill>
                  <a:schemeClr val="tx1"/>
                </a:solidFill>
                <a:latin typeface="+mn-lt"/>
              </a:defRPr>
            </a:lvl4pPr>
            <a:lvl5pPr>
              <a:defRPr>
                <a:solidFill>
                  <a:schemeClr val="tx1"/>
                </a:solidFill>
                <a:latin typeface="+mn-lt"/>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Rubrik 1">
            <a:extLst>
              <a:ext uri="{FF2B5EF4-FFF2-40B4-BE49-F238E27FC236}">
                <a16:creationId xmlns:a16="http://schemas.microsoft.com/office/drawing/2014/main" id="{DCCAA79E-0A47-B59A-E3EE-51579D7C98E5}"/>
              </a:ext>
            </a:extLst>
          </p:cNvPr>
          <p:cNvSpPr>
            <a:spLocks noGrp="1"/>
          </p:cNvSpPr>
          <p:nvPr>
            <p:ph type="title" hasCustomPrompt="1"/>
          </p:nvPr>
        </p:nvSpPr>
        <p:spPr>
          <a:xfrm>
            <a:off x="1900052" y="681038"/>
            <a:ext cx="9453748" cy="541926"/>
          </a:xfrm>
          <a:prstGeom prst="rect">
            <a:avLst/>
          </a:prstGeom>
        </p:spPr>
        <p:txBody>
          <a:bodyPr/>
          <a:lstStyle>
            <a:lvl1pPr>
              <a:defRPr sz="3200" b="1">
                <a:solidFill>
                  <a:schemeClr val="tx1"/>
                </a:solidFill>
              </a:defRPr>
            </a:lvl1pPr>
          </a:lstStyle>
          <a:p>
            <a:r>
              <a:rPr lang="sv-SE" dirty="0"/>
              <a:t>Klicka här för att ändra format</a:t>
            </a:r>
          </a:p>
        </p:txBody>
      </p:sp>
      <p:sp>
        <p:nvSpPr>
          <p:cNvPr id="7" name="Frihandsfigur 1">
            <a:extLst>
              <a:ext uri="{FF2B5EF4-FFF2-40B4-BE49-F238E27FC236}">
                <a16:creationId xmlns:a16="http://schemas.microsoft.com/office/drawing/2014/main" id="{D9DD7A34-6018-1784-BA70-BE07543D79F6}"/>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4"/>
          </a:solidFill>
          <a:ln w="6327" cap="flat">
            <a:noFill/>
            <a:prstDash val="solid"/>
            <a:miter/>
          </a:ln>
        </p:spPr>
        <p:txBody>
          <a:bodyPr wrap="square" rtlCol="0" anchor="ctr">
            <a:noAutofit/>
          </a:bodyPr>
          <a:lstStyle/>
          <a:p>
            <a:pPr lvl="0"/>
            <a:endParaRPr lang="sv-SE"/>
          </a:p>
        </p:txBody>
      </p:sp>
      <p:sp>
        <p:nvSpPr>
          <p:cNvPr id="8" name="Platshållare för text 13">
            <a:extLst>
              <a:ext uri="{FF2B5EF4-FFF2-40B4-BE49-F238E27FC236}">
                <a16:creationId xmlns:a16="http://schemas.microsoft.com/office/drawing/2014/main" id="{495AFA5F-1A56-8EC2-293F-FD7E65FD81F6}"/>
              </a:ext>
            </a:extLst>
          </p:cNvPr>
          <p:cNvSpPr txBox="1">
            <a:spLocks/>
          </p:cNvSpPr>
          <p:nvPr userDrawn="1"/>
        </p:nvSpPr>
        <p:spPr>
          <a:xfrm>
            <a:off x="11432" y="1222964"/>
            <a:ext cx="142690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solidFill>
                  <a:schemeClr val="tx1"/>
                </a:solidFill>
              </a:rPr>
              <a:t>Arbetssätt</a:t>
            </a:r>
          </a:p>
        </p:txBody>
      </p:sp>
    </p:spTree>
    <p:extLst>
      <p:ext uri="{BB962C8B-B14F-4D97-AF65-F5344CB8AC3E}">
        <p14:creationId xmlns:p14="http://schemas.microsoft.com/office/powerpoint/2010/main" val="1245487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pic>
        <p:nvPicPr>
          <p:cNvPr id="11" name="Bildobjekt 10" descr="MSB Logotyp">
            <a:extLst>
              <a:ext uri="{FF2B5EF4-FFF2-40B4-BE49-F238E27FC236}">
                <a16:creationId xmlns:a16="http://schemas.microsoft.com/office/drawing/2014/main" id="{15CD85DE-21BB-55CB-D50D-B0AB48CE754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Rubrik 1">
            <a:extLst>
              <a:ext uri="{FF2B5EF4-FFF2-40B4-BE49-F238E27FC236}">
                <a16:creationId xmlns:a16="http://schemas.microsoft.com/office/drawing/2014/main" id="{6383E39C-865A-FEDE-F3B2-B60C7EC7A203}"/>
              </a:ext>
            </a:extLst>
          </p:cNvPr>
          <p:cNvSpPr>
            <a:spLocks noGrp="1"/>
          </p:cNvSpPr>
          <p:nvPr>
            <p:ph type="title" hasCustomPrompt="1"/>
          </p:nvPr>
        </p:nvSpPr>
        <p:spPr>
          <a:xfrm>
            <a:off x="1900052" y="681038"/>
            <a:ext cx="9453748" cy="541926"/>
          </a:xfrm>
          <a:prstGeom prst="rect">
            <a:avLst/>
          </a:prstGeom>
        </p:spPr>
        <p:txBody>
          <a:bodyPr/>
          <a:lstStyle>
            <a:lvl1pPr>
              <a:defRPr sz="3200" b="1">
                <a:solidFill>
                  <a:schemeClr val="tx1"/>
                </a:solidFill>
              </a:defRPr>
            </a:lvl1pPr>
          </a:lstStyle>
          <a:p>
            <a:r>
              <a:rPr lang="sv-SE" dirty="0"/>
              <a:t>Klicka här för att ändra format</a:t>
            </a:r>
          </a:p>
        </p:txBody>
      </p:sp>
      <p:sp>
        <p:nvSpPr>
          <p:cNvPr id="3" name="Frihandsfigur 1">
            <a:extLst>
              <a:ext uri="{FF2B5EF4-FFF2-40B4-BE49-F238E27FC236}">
                <a16:creationId xmlns:a16="http://schemas.microsoft.com/office/drawing/2014/main" id="{2AAF34BA-7976-94C7-52F2-195C59272534}"/>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4"/>
          </a:solidFill>
          <a:ln w="6327" cap="flat">
            <a:noFill/>
            <a:prstDash val="solid"/>
            <a:miter/>
          </a:ln>
        </p:spPr>
        <p:txBody>
          <a:bodyPr wrap="square" rtlCol="0" anchor="ctr">
            <a:noAutofit/>
          </a:bodyPr>
          <a:lstStyle/>
          <a:p>
            <a:pPr lvl="0"/>
            <a:endParaRPr lang="sv-SE"/>
          </a:p>
        </p:txBody>
      </p:sp>
      <p:sp>
        <p:nvSpPr>
          <p:cNvPr id="6" name="Platshållare för text 13">
            <a:extLst>
              <a:ext uri="{FF2B5EF4-FFF2-40B4-BE49-F238E27FC236}">
                <a16:creationId xmlns:a16="http://schemas.microsoft.com/office/drawing/2014/main" id="{DDE8185F-7351-AAA6-BA07-1A9061040B79}"/>
              </a:ext>
            </a:extLst>
          </p:cNvPr>
          <p:cNvSpPr txBox="1">
            <a:spLocks/>
          </p:cNvSpPr>
          <p:nvPr userDrawn="1"/>
        </p:nvSpPr>
        <p:spPr>
          <a:xfrm>
            <a:off x="11432" y="1222964"/>
            <a:ext cx="142690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solidFill>
                  <a:schemeClr val="tx1"/>
                </a:solidFill>
              </a:rPr>
              <a:t>Arbetssätt</a:t>
            </a:r>
          </a:p>
        </p:txBody>
      </p:sp>
    </p:spTree>
    <p:extLst>
      <p:ext uri="{BB962C8B-B14F-4D97-AF65-F5344CB8AC3E}">
        <p14:creationId xmlns:p14="http://schemas.microsoft.com/office/powerpoint/2010/main" val="20910406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pic>
        <p:nvPicPr>
          <p:cNvPr id="6" name="Bildobjekt 5" descr="MSB Logotyp">
            <a:extLst>
              <a:ext uri="{FF2B5EF4-FFF2-40B4-BE49-F238E27FC236}">
                <a16:creationId xmlns:a16="http://schemas.microsoft.com/office/drawing/2014/main" id="{21CE8A2E-1C0A-6899-7C0E-A3E15E97E13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Frihandsfigur 1">
            <a:extLst>
              <a:ext uri="{FF2B5EF4-FFF2-40B4-BE49-F238E27FC236}">
                <a16:creationId xmlns:a16="http://schemas.microsoft.com/office/drawing/2014/main" id="{E74DFB49-A06D-8094-5F2B-1E58D12E41EF}"/>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4"/>
          </a:solidFill>
          <a:ln w="6327" cap="flat">
            <a:noFill/>
            <a:prstDash val="solid"/>
            <a:miter/>
          </a:ln>
        </p:spPr>
        <p:txBody>
          <a:bodyPr wrap="square" rtlCol="0" anchor="ctr">
            <a:noAutofit/>
          </a:bodyPr>
          <a:lstStyle/>
          <a:p>
            <a:pPr lvl="0"/>
            <a:endParaRPr lang="sv-SE"/>
          </a:p>
        </p:txBody>
      </p:sp>
      <p:sp>
        <p:nvSpPr>
          <p:cNvPr id="3" name="Platshållare för text 13">
            <a:extLst>
              <a:ext uri="{FF2B5EF4-FFF2-40B4-BE49-F238E27FC236}">
                <a16:creationId xmlns:a16="http://schemas.microsoft.com/office/drawing/2014/main" id="{6CB5CDFE-223A-6EB3-9B91-73A6A65A0517}"/>
              </a:ext>
            </a:extLst>
          </p:cNvPr>
          <p:cNvSpPr txBox="1">
            <a:spLocks/>
          </p:cNvSpPr>
          <p:nvPr userDrawn="1"/>
        </p:nvSpPr>
        <p:spPr>
          <a:xfrm>
            <a:off x="11432" y="1222964"/>
            <a:ext cx="142690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solidFill>
                  <a:schemeClr val="tx1"/>
                </a:solidFill>
              </a:rPr>
              <a:t>Arbetssätt</a:t>
            </a:r>
          </a:p>
        </p:txBody>
      </p:sp>
    </p:spTree>
    <p:extLst>
      <p:ext uri="{BB962C8B-B14F-4D97-AF65-F5344CB8AC3E}">
        <p14:creationId xmlns:p14="http://schemas.microsoft.com/office/powerpoint/2010/main" val="34499815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Tom">
    <p:bg>
      <p:bgPr>
        <a:solidFill>
          <a:schemeClr val="accent4"/>
        </a:solidFill>
        <a:effectLst/>
      </p:bgPr>
    </p:bg>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5C70ABB4-99FB-0D00-8C27-12E6CAE9832A}"/>
              </a:ext>
            </a:extLst>
          </p:cNvPr>
          <p:cNvSpPr/>
          <p:nvPr userDrawn="1"/>
        </p:nvSpPr>
        <p:spPr>
          <a:xfrm>
            <a:off x="0" y="6088827"/>
            <a:ext cx="12192000" cy="76917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 name="Bildobjekt 2" descr="MSB Logotyp">
            <a:extLst>
              <a:ext uri="{FF2B5EF4-FFF2-40B4-BE49-F238E27FC236}">
                <a16:creationId xmlns:a16="http://schemas.microsoft.com/office/drawing/2014/main" id="{1D90760A-7567-3284-3F65-85D66EA1670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20620140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Rubrikbild">
    <p:bg>
      <p:bgPr>
        <a:solidFill>
          <a:schemeClr val="accent5"/>
        </a:solidFill>
        <a:effectLst/>
      </p:bgPr>
    </p:bg>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176DBD7-BB00-4A01-1B1A-E0FFC2A9A03D}"/>
              </a:ext>
            </a:extLst>
          </p:cNvPr>
          <p:cNvSpPr>
            <a:spLocks noGrp="1"/>
          </p:cNvSpPr>
          <p:nvPr>
            <p:ph type="ctrTitle" hasCustomPrompt="1"/>
          </p:nvPr>
        </p:nvSpPr>
        <p:spPr>
          <a:xfrm>
            <a:off x="1524000" y="3063813"/>
            <a:ext cx="9144000" cy="730374"/>
          </a:xfrm>
          <a:prstGeom prst="rect">
            <a:avLst/>
          </a:prstGeom>
        </p:spPr>
        <p:txBody>
          <a:bodyPr anchor="b"/>
          <a:lstStyle>
            <a:lvl1pPr algn="l">
              <a:defRPr sz="4000" b="1">
                <a:solidFill>
                  <a:schemeClr val="tx1"/>
                </a:solidFill>
              </a:defRPr>
            </a:lvl1pPr>
          </a:lstStyle>
          <a:p>
            <a:r>
              <a:rPr lang="sv-SE" dirty="0"/>
              <a:t>Namn på presentation</a:t>
            </a:r>
          </a:p>
        </p:txBody>
      </p:sp>
      <p:sp>
        <p:nvSpPr>
          <p:cNvPr id="8" name="Underrubrik 2">
            <a:extLst>
              <a:ext uri="{FF2B5EF4-FFF2-40B4-BE49-F238E27FC236}">
                <a16:creationId xmlns:a16="http://schemas.microsoft.com/office/drawing/2014/main" id="{4AF12547-0C7D-FA3D-30A4-1F03476A9AE1}"/>
              </a:ext>
            </a:extLst>
          </p:cNvPr>
          <p:cNvSpPr>
            <a:spLocks noGrp="1"/>
          </p:cNvSpPr>
          <p:nvPr>
            <p:ph type="subTitle" idx="1" hasCustomPrompt="1"/>
          </p:nvPr>
        </p:nvSpPr>
        <p:spPr>
          <a:xfrm>
            <a:off x="1524000" y="2592615"/>
            <a:ext cx="9144000" cy="471198"/>
          </a:xfrm>
          <a:prstGeom prst="rect">
            <a:avLst/>
          </a:prstGeom>
        </p:spPr>
        <p:txBody>
          <a:bodyPr/>
          <a:lstStyle>
            <a:lvl1pPr marL="0" indent="0" algn="l">
              <a:buNone/>
              <a:defRPr sz="24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Förhållningssätt</a:t>
            </a:r>
          </a:p>
        </p:txBody>
      </p:sp>
      <p:sp>
        <p:nvSpPr>
          <p:cNvPr id="2" name="Rektangel 1">
            <a:extLst>
              <a:ext uri="{FF2B5EF4-FFF2-40B4-BE49-F238E27FC236}">
                <a16:creationId xmlns:a16="http://schemas.microsoft.com/office/drawing/2014/main" id="{9035CA9D-A2CA-81C9-CA4C-9113F3F30EB7}"/>
              </a:ext>
            </a:extLst>
          </p:cNvPr>
          <p:cNvSpPr/>
          <p:nvPr userDrawn="1"/>
        </p:nvSpPr>
        <p:spPr>
          <a:xfrm>
            <a:off x="0" y="6088827"/>
            <a:ext cx="12192000" cy="76917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 name="Bildobjekt 2" descr="MSB Logotyp">
            <a:extLst>
              <a:ext uri="{FF2B5EF4-FFF2-40B4-BE49-F238E27FC236}">
                <a16:creationId xmlns:a16="http://schemas.microsoft.com/office/drawing/2014/main" id="{715BB09B-4279-D1B2-8B6F-C24950FC61A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378927720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vsnittsrubrik">
    <p:spTree>
      <p:nvGrpSpPr>
        <p:cNvPr id="1" name=""/>
        <p:cNvGrpSpPr/>
        <p:nvPr/>
      </p:nvGrpSpPr>
      <p:grpSpPr>
        <a:xfrm>
          <a:off x="0" y="0"/>
          <a:ext cx="0" cy="0"/>
          <a:chOff x="0" y="0"/>
          <a:chExt cx="0" cy="0"/>
        </a:xfrm>
      </p:grpSpPr>
      <p:sp>
        <p:nvSpPr>
          <p:cNvPr id="9" name="Rubrik 1">
            <a:extLst>
              <a:ext uri="{FF2B5EF4-FFF2-40B4-BE49-F238E27FC236}">
                <a16:creationId xmlns:a16="http://schemas.microsoft.com/office/drawing/2014/main" id="{AF8F59A4-1FCB-30AF-A942-FDDBE513D50E}"/>
              </a:ext>
            </a:extLst>
          </p:cNvPr>
          <p:cNvSpPr>
            <a:spLocks noGrp="1"/>
          </p:cNvSpPr>
          <p:nvPr>
            <p:ph type="title"/>
            <p:custDataLst>
              <p:tags r:id="rId1"/>
            </p:custDataLst>
          </p:nvPr>
        </p:nvSpPr>
        <p:spPr>
          <a:xfrm>
            <a:off x="1416050" y="2155032"/>
            <a:ext cx="8941150" cy="1273968"/>
          </a:xfrm>
          <a:prstGeom prst="rect">
            <a:avLst/>
          </a:prstGeom>
        </p:spPr>
        <p:txBody>
          <a:bodyPr anchor="b"/>
          <a:lstStyle>
            <a:lvl1pPr>
              <a:defRPr sz="4000" b="1">
                <a:solidFill>
                  <a:schemeClr val="tx1"/>
                </a:solidFill>
                <a:latin typeface="+mj-lt"/>
              </a:defRPr>
            </a:lvl1pPr>
          </a:lstStyle>
          <a:p>
            <a:r>
              <a:rPr lang="sv-SE"/>
              <a:t>Klicka här för att ändra mall för rubrikformat</a:t>
            </a:r>
            <a:endParaRPr lang="sv-SE" dirty="0"/>
          </a:p>
        </p:txBody>
      </p:sp>
      <p:sp>
        <p:nvSpPr>
          <p:cNvPr id="10" name="Platshållare för text 2">
            <a:extLst>
              <a:ext uri="{FF2B5EF4-FFF2-40B4-BE49-F238E27FC236}">
                <a16:creationId xmlns:a16="http://schemas.microsoft.com/office/drawing/2014/main" id="{AA3F864F-1DA5-45E4-1C4C-21A3DCC59610}"/>
              </a:ext>
            </a:extLst>
          </p:cNvPr>
          <p:cNvSpPr>
            <a:spLocks noGrp="1"/>
          </p:cNvSpPr>
          <p:nvPr>
            <p:ph type="body" idx="1"/>
            <p:custDataLst>
              <p:tags r:id="rId2"/>
            </p:custDataLst>
          </p:nvPr>
        </p:nvSpPr>
        <p:spPr>
          <a:xfrm>
            <a:off x="1416050" y="3460777"/>
            <a:ext cx="8941150" cy="633743"/>
          </a:xfrm>
          <a:prstGeom prst="rect">
            <a:avLst/>
          </a:prstGeom>
        </p:spPr>
        <p:txBody>
          <a:bodyPr/>
          <a:lstStyle>
            <a:lvl1pPr marL="0" indent="0">
              <a:buNone/>
              <a:defRPr sz="2400">
                <a:solidFill>
                  <a:schemeClr val="tx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pic>
        <p:nvPicPr>
          <p:cNvPr id="11" name="Bildobjekt 10" descr="MSB Logotyp">
            <a:extLst>
              <a:ext uri="{FF2B5EF4-FFF2-40B4-BE49-F238E27FC236}">
                <a16:creationId xmlns:a16="http://schemas.microsoft.com/office/drawing/2014/main" id="{CBD9729D-4E2C-1FB3-CAC5-9E85C02AE08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83694742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DB5DC11-A93B-D8A7-AA2A-2B32D255951D}"/>
              </a:ext>
            </a:extLst>
          </p:cNvPr>
          <p:cNvSpPr>
            <a:spLocks noGrp="1"/>
          </p:cNvSpPr>
          <p:nvPr>
            <p:ph type="title" hasCustomPrompt="1"/>
          </p:nvPr>
        </p:nvSpPr>
        <p:spPr>
          <a:xfrm>
            <a:off x="1900052" y="681038"/>
            <a:ext cx="9453748" cy="541926"/>
          </a:xfrm>
          <a:prstGeom prst="rect">
            <a:avLst/>
          </a:prstGeom>
        </p:spPr>
        <p:txBody>
          <a:bodyPr/>
          <a:lstStyle>
            <a:lvl1pPr>
              <a:defRPr sz="3200" b="1">
                <a:solidFill>
                  <a:schemeClr val="tx1"/>
                </a:solidFill>
              </a:defRPr>
            </a:lvl1pPr>
          </a:lstStyle>
          <a:p>
            <a:r>
              <a:rPr lang="sv-SE" dirty="0"/>
              <a:t>Klicka här för att ändra format</a:t>
            </a:r>
          </a:p>
        </p:txBody>
      </p:sp>
      <p:sp>
        <p:nvSpPr>
          <p:cNvPr id="8" name="Platshållare för innehåll 2">
            <a:extLst>
              <a:ext uri="{FF2B5EF4-FFF2-40B4-BE49-F238E27FC236}">
                <a16:creationId xmlns:a16="http://schemas.microsoft.com/office/drawing/2014/main" id="{E27660E2-D759-94A7-FB17-3C96FFA14C54}"/>
              </a:ext>
            </a:extLst>
          </p:cNvPr>
          <p:cNvSpPr>
            <a:spLocks noGrp="1"/>
          </p:cNvSpPr>
          <p:nvPr>
            <p:ph idx="1"/>
          </p:nvPr>
        </p:nvSpPr>
        <p:spPr>
          <a:xfrm>
            <a:off x="1900051" y="1431577"/>
            <a:ext cx="9453749" cy="4351338"/>
          </a:xfrm>
          <a:prstGeom prst="rect">
            <a:avLst/>
          </a:prstGeo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pic>
        <p:nvPicPr>
          <p:cNvPr id="10" name="Bildobjekt 9" descr="MSB Logotyp">
            <a:extLst>
              <a:ext uri="{FF2B5EF4-FFF2-40B4-BE49-F238E27FC236}">
                <a16:creationId xmlns:a16="http://schemas.microsoft.com/office/drawing/2014/main" id="{8DE55701-67AB-54C9-8A91-EB839C143D0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Frihandsfigur 1">
            <a:extLst>
              <a:ext uri="{FF2B5EF4-FFF2-40B4-BE49-F238E27FC236}">
                <a16:creationId xmlns:a16="http://schemas.microsoft.com/office/drawing/2014/main" id="{218A5A81-4E2E-92A8-31D5-21765D8774F6}"/>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5"/>
          </a:solidFill>
          <a:ln w="6327" cap="flat">
            <a:noFill/>
            <a:prstDash val="solid"/>
            <a:miter/>
          </a:ln>
        </p:spPr>
        <p:txBody>
          <a:bodyPr wrap="square" rtlCol="0" anchor="ctr">
            <a:noAutofit/>
          </a:bodyPr>
          <a:lstStyle/>
          <a:p>
            <a:pPr lvl="0"/>
            <a:endParaRPr lang="sv-SE" dirty="0"/>
          </a:p>
        </p:txBody>
      </p:sp>
      <p:sp>
        <p:nvSpPr>
          <p:cNvPr id="3" name="Platshållare för text 13">
            <a:extLst>
              <a:ext uri="{FF2B5EF4-FFF2-40B4-BE49-F238E27FC236}">
                <a16:creationId xmlns:a16="http://schemas.microsoft.com/office/drawing/2014/main" id="{B22A62B2-8E17-CBCF-726B-866D6771B2DF}"/>
              </a:ext>
            </a:extLst>
          </p:cNvPr>
          <p:cNvSpPr txBox="1">
            <a:spLocks/>
          </p:cNvSpPr>
          <p:nvPr userDrawn="1"/>
        </p:nvSpPr>
        <p:spPr>
          <a:xfrm>
            <a:off x="11432" y="1222964"/>
            <a:ext cx="142690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solidFill>
                  <a:schemeClr val="tx1"/>
                </a:solidFill>
              </a:rPr>
              <a:t>Förhållningssätt</a:t>
            </a:r>
          </a:p>
        </p:txBody>
      </p:sp>
    </p:spTree>
    <p:extLst>
      <p:ext uri="{BB962C8B-B14F-4D97-AF65-F5344CB8AC3E}">
        <p14:creationId xmlns:p14="http://schemas.microsoft.com/office/powerpoint/2010/main" val="35341677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Avsnittsrubrik">
    <p:spTree>
      <p:nvGrpSpPr>
        <p:cNvPr id="1" name=""/>
        <p:cNvGrpSpPr/>
        <p:nvPr/>
      </p:nvGrpSpPr>
      <p:grpSpPr>
        <a:xfrm>
          <a:off x="0" y="0"/>
          <a:ext cx="0" cy="0"/>
          <a:chOff x="0" y="0"/>
          <a:chExt cx="0" cy="0"/>
        </a:xfrm>
      </p:grpSpPr>
      <p:pic>
        <p:nvPicPr>
          <p:cNvPr id="11" name="Bildobjekt 10" descr="MSB Logotyp">
            <a:extLst>
              <a:ext uri="{FF2B5EF4-FFF2-40B4-BE49-F238E27FC236}">
                <a16:creationId xmlns:a16="http://schemas.microsoft.com/office/drawing/2014/main" id="{CBD9729D-4E2C-1FB3-CAC5-9E85C02AE08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Frihandsfigur 1">
            <a:extLst>
              <a:ext uri="{FF2B5EF4-FFF2-40B4-BE49-F238E27FC236}">
                <a16:creationId xmlns:a16="http://schemas.microsoft.com/office/drawing/2014/main" id="{18EA8434-6742-6E8D-B621-C10D82414694}"/>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5"/>
          </a:solidFill>
          <a:ln w="6327" cap="flat">
            <a:noFill/>
            <a:prstDash val="solid"/>
            <a:miter/>
          </a:ln>
        </p:spPr>
        <p:txBody>
          <a:bodyPr wrap="square" rtlCol="0" anchor="ctr">
            <a:noAutofit/>
          </a:bodyPr>
          <a:lstStyle/>
          <a:p>
            <a:pPr lvl="0"/>
            <a:endParaRPr lang="sv-SE"/>
          </a:p>
        </p:txBody>
      </p:sp>
      <p:sp>
        <p:nvSpPr>
          <p:cNvPr id="3" name="Platshållare för text 13">
            <a:extLst>
              <a:ext uri="{FF2B5EF4-FFF2-40B4-BE49-F238E27FC236}">
                <a16:creationId xmlns:a16="http://schemas.microsoft.com/office/drawing/2014/main" id="{4A7A914B-2F55-E0AD-9ED0-2F2F333A4DCF}"/>
              </a:ext>
            </a:extLst>
          </p:cNvPr>
          <p:cNvSpPr txBox="1">
            <a:spLocks/>
          </p:cNvSpPr>
          <p:nvPr userDrawn="1"/>
        </p:nvSpPr>
        <p:spPr>
          <a:xfrm>
            <a:off x="11432" y="1222964"/>
            <a:ext cx="142690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solidFill>
                  <a:schemeClr val="tx1"/>
                </a:solidFill>
              </a:rPr>
              <a:t>Förhållningssätt</a:t>
            </a:r>
          </a:p>
        </p:txBody>
      </p:sp>
      <p:sp>
        <p:nvSpPr>
          <p:cNvPr id="4" name="Rubrik 1">
            <a:extLst>
              <a:ext uri="{FF2B5EF4-FFF2-40B4-BE49-F238E27FC236}">
                <a16:creationId xmlns:a16="http://schemas.microsoft.com/office/drawing/2014/main" id="{E1365F65-87F4-C35D-5B57-3CCB1B20142C}"/>
              </a:ext>
            </a:extLst>
          </p:cNvPr>
          <p:cNvSpPr>
            <a:spLocks noGrp="1"/>
          </p:cNvSpPr>
          <p:nvPr>
            <p:ph type="title"/>
            <p:custDataLst>
              <p:tags r:id="rId1"/>
            </p:custDataLst>
          </p:nvPr>
        </p:nvSpPr>
        <p:spPr>
          <a:xfrm>
            <a:off x="1416050" y="2155032"/>
            <a:ext cx="8941150" cy="1273968"/>
          </a:xfrm>
          <a:prstGeom prst="rect">
            <a:avLst/>
          </a:prstGeom>
        </p:spPr>
        <p:txBody>
          <a:bodyPr anchor="b"/>
          <a:lstStyle>
            <a:lvl1pPr>
              <a:defRPr sz="4000" b="1">
                <a:solidFill>
                  <a:schemeClr val="tx1"/>
                </a:solidFill>
                <a:latin typeface="+mj-lt"/>
              </a:defRPr>
            </a:lvl1pPr>
          </a:lstStyle>
          <a:p>
            <a:endParaRPr lang="sv-SE" dirty="0"/>
          </a:p>
        </p:txBody>
      </p:sp>
      <p:sp>
        <p:nvSpPr>
          <p:cNvPr id="5" name="Platshållare för text 2">
            <a:extLst>
              <a:ext uri="{FF2B5EF4-FFF2-40B4-BE49-F238E27FC236}">
                <a16:creationId xmlns:a16="http://schemas.microsoft.com/office/drawing/2014/main" id="{D697D8AF-4B56-7CC3-20B8-F99ADCDF3DD0}"/>
              </a:ext>
            </a:extLst>
          </p:cNvPr>
          <p:cNvSpPr>
            <a:spLocks noGrp="1"/>
          </p:cNvSpPr>
          <p:nvPr>
            <p:ph type="body" idx="1"/>
            <p:custDataLst>
              <p:tags r:id="rId2"/>
            </p:custDataLst>
          </p:nvPr>
        </p:nvSpPr>
        <p:spPr>
          <a:xfrm>
            <a:off x="1416050" y="3460777"/>
            <a:ext cx="8941150" cy="633743"/>
          </a:xfrm>
          <a:prstGeom prst="rect">
            <a:avLst/>
          </a:prstGeom>
        </p:spPr>
        <p:txBody>
          <a:bodyPr/>
          <a:lstStyle>
            <a:lvl1pPr marL="0" indent="0">
              <a:buNone/>
              <a:defRPr sz="2400">
                <a:solidFill>
                  <a:schemeClr val="tx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Klicka här för att ändra format på bakgrundstexten</a:t>
            </a:r>
          </a:p>
        </p:txBody>
      </p:sp>
    </p:spTree>
    <p:extLst>
      <p:ext uri="{BB962C8B-B14F-4D97-AF65-F5344CB8AC3E}">
        <p14:creationId xmlns:p14="http://schemas.microsoft.com/office/powerpoint/2010/main" val="255796014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pic>
        <p:nvPicPr>
          <p:cNvPr id="13" name="Bildobjekt 12" descr="MSB Logotyp">
            <a:extLst>
              <a:ext uri="{FF2B5EF4-FFF2-40B4-BE49-F238E27FC236}">
                <a16:creationId xmlns:a16="http://schemas.microsoft.com/office/drawing/2014/main" id="{CFC22A25-AABB-0FBF-11D2-E2564FAD76C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Frihandsfigur 1">
            <a:extLst>
              <a:ext uri="{FF2B5EF4-FFF2-40B4-BE49-F238E27FC236}">
                <a16:creationId xmlns:a16="http://schemas.microsoft.com/office/drawing/2014/main" id="{633308BF-360A-7BD1-B955-E90E04792EB7}"/>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5"/>
          </a:solidFill>
          <a:ln w="6327" cap="flat">
            <a:noFill/>
            <a:prstDash val="solid"/>
            <a:miter/>
          </a:ln>
        </p:spPr>
        <p:txBody>
          <a:bodyPr wrap="square" rtlCol="0" anchor="ctr">
            <a:noAutofit/>
          </a:bodyPr>
          <a:lstStyle/>
          <a:p>
            <a:pPr lvl="0"/>
            <a:endParaRPr lang="sv-SE"/>
          </a:p>
        </p:txBody>
      </p:sp>
      <p:sp>
        <p:nvSpPr>
          <p:cNvPr id="3" name="Platshållare för text 13">
            <a:extLst>
              <a:ext uri="{FF2B5EF4-FFF2-40B4-BE49-F238E27FC236}">
                <a16:creationId xmlns:a16="http://schemas.microsoft.com/office/drawing/2014/main" id="{DA323452-5FC7-7159-B4BD-9DC8F9CD469A}"/>
              </a:ext>
            </a:extLst>
          </p:cNvPr>
          <p:cNvSpPr txBox="1">
            <a:spLocks/>
          </p:cNvSpPr>
          <p:nvPr userDrawn="1"/>
        </p:nvSpPr>
        <p:spPr>
          <a:xfrm>
            <a:off x="11432" y="1222964"/>
            <a:ext cx="142690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solidFill>
                  <a:schemeClr val="tx1"/>
                </a:solidFill>
              </a:rPr>
              <a:t>Förhållningssätt</a:t>
            </a:r>
          </a:p>
        </p:txBody>
      </p:sp>
      <p:sp>
        <p:nvSpPr>
          <p:cNvPr id="4" name="Platshållare för innehåll 2">
            <a:extLst>
              <a:ext uri="{FF2B5EF4-FFF2-40B4-BE49-F238E27FC236}">
                <a16:creationId xmlns:a16="http://schemas.microsoft.com/office/drawing/2014/main" id="{6B6F5B3C-86BC-0326-E0A7-E0FE8DDD3B33}"/>
              </a:ext>
            </a:extLst>
          </p:cNvPr>
          <p:cNvSpPr>
            <a:spLocks noGrp="1"/>
          </p:cNvSpPr>
          <p:nvPr>
            <p:ph sz="half" idx="1" hasCustomPrompt="1"/>
            <p:custDataLst>
              <p:tags r:id="rId1"/>
            </p:custDataLst>
          </p:nvPr>
        </p:nvSpPr>
        <p:spPr>
          <a:xfrm>
            <a:off x="1905925" y="1467530"/>
            <a:ext cx="4504749" cy="3574027"/>
          </a:xfrm>
          <a:prstGeom prst="rect">
            <a:avLst/>
          </a:prstGeom>
        </p:spPr>
        <p:txBody>
          <a:bodyPr/>
          <a:lstStyle>
            <a:lvl1pPr>
              <a:defRPr>
                <a:solidFill>
                  <a:schemeClr val="tx1"/>
                </a:solidFill>
                <a:latin typeface="+mn-lt"/>
              </a:defRPr>
            </a:lvl1pPr>
            <a:lvl2pPr>
              <a:defRPr>
                <a:solidFill>
                  <a:schemeClr val="tx1"/>
                </a:solidFill>
                <a:latin typeface="+mn-lt"/>
              </a:defRPr>
            </a:lvl2pPr>
            <a:lvl3pPr>
              <a:defRPr>
                <a:solidFill>
                  <a:schemeClr val="tx1"/>
                </a:solidFill>
                <a:latin typeface="+mn-lt"/>
              </a:defRPr>
            </a:lvl3pPr>
            <a:lvl4pPr>
              <a:defRPr>
                <a:solidFill>
                  <a:schemeClr val="tx1"/>
                </a:solidFill>
                <a:latin typeface="+mn-lt"/>
              </a:defRPr>
            </a:lvl4pPr>
            <a:lvl5pPr>
              <a:defRPr>
                <a:solidFill>
                  <a:schemeClr val="tx1"/>
                </a:solidFill>
                <a:latin typeface="+mn-lt"/>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5" name="Platshållare för innehåll 3">
            <a:extLst>
              <a:ext uri="{FF2B5EF4-FFF2-40B4-BE49-F238E27FC236}">
                <a16:creationId xmlns:a16="http://schemas.microsoft.com/office/drawing/2014/main" id="{5DDDD6A4-C3CE-0514-456A-5264841D2186}"/>
              </a:ext>
            </a:extLst>
          </p:cNvPr>
          <p:cNvSpPr>
            <a:spLocks noGrp="1"/>
          </p:cNvSpPr>
          <p:nvPr>
            <p:ph sz="half" idx="11"/>
            <p:custDataLst>
              <p:tags r:id="rId2"/>
            </p:custDataLst>
          </p:nvPr>
        </p:nvSpPr>
        <p:spPr>
          <a:xfrm>
            <a:off x="6561053" y="1467530"/>
            <a:ext cx="4504749" cy="3574027"/>
          </a:xfrm>
          <a:prstGeom prst="rect">
            <a:avLst/>
          </a:prstGeom>
        </p:spPr>
        <p:txBody>
          <a:bodyPr/>
          <a:lstStyle>
            <a:lvl1pPr>
              <a:defRPr>
                <a:solidFill>
                  <a:schemeClr val="tx1"/>
                </a:solidFill>
                <a:latin typeface="+mn-lt"/>
              </a:defRPr>
            </a:lvl1pPr>
            <a:lvl2pPr>
              <a:defRPr>
                <a:solidFill>
                  <a:schemeClr val="tx1"/>
                </a:solidFill>
                <a:latin typeface="+mn-lt"/>
              </a:defRPr>
            </a:lvl2pPr>
            <a:lvl3pPr>
              <a:defRPr>
                <a:solidFill>
                  <a:schemeClr val="tx1"/>
                </a:solidFill>
                <a:latin typeface="+mn-lt"/>
              </a:defRPr>
            </a:lvl3pPr>
            <a:lvl4pPr>
              <a:defRPr>
                <a:solidFill>
                  <a:schemeClr val="tx1"/>
                </a:solidFill>
                <a:latin typeface="+mn-lt"/>
              </a:defRPr>
            </a:lvl4pPr>
            <a:lvl5pPr>
              <a:defRPr>
                <a:solidFill>
                  <a:schemeClr val="tx1"/>
                </a:solidFill>
                <a:latin typeface="+mn-lt"/>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Rubrik 1">
            <a:extLst>
              <a:ext uri="{FF2B5EF4-FFF2-40B4-BE49-F238E27FC236}">
                <a16:creationId xmlns:a16="http://schemas.microsoft.com/office/drawing/2014/main" id="{F1DB1106-32F0-C868-0680-103E3EBDF88A}"/>
              </a:ext>
            </a:extLst>
          </p:cNvPr>
          <p:cNvSpPr>
            <a:spLocks noGrp="1"/>
          </p:cNvSpPr>
          <p:nvPr>
            <p:ph type="title" hasCustomPrompt="1"/>
          </p:nvPr>
        </p:nvSpPr>
        <p:spPr>
          <a:xfrm>
            <a:off x="1900052" y="681038"/>
            <a:ext cx="9453748" cy="541926"/>
          </a:xfrm>
          <a:prstGeom prst="rect">
            <a:avLst/>
          </a:prstGeom>
        </p:spPr>
        <p:txBody>
          <a:bodyPr/>
          <a:lstStyle>
            <a:lvl1pPr>
              <a:defRPr sz="3200" b="1">
                <a:solidFill>
                  <a:schemeClr val="tx1"/>
                </a:solidFill>
              </a:defRPr>
            </a:lvl1pPr>
          </a:lstStyle>
          <a:p>
            <a:r>
              <a:rPr lang="sv-SE" dirty="0"/>
              <a:t>Klicka här för att ändra format</a:t>
            </a:r>
          </a:p>
        </p:txBody>
      </p:sp>
    </p:spTree>
    <p:extLst>
      <p:ext uri="{BB962C8B-B14F-4D97-AF65-F5344CB8AC3E}">
        <p14:creationId xmlns:p14="http://schemas.microsoft.com/office/powerpoint/2010/main" val="336101675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pic>
        <p:nvPicPr>
          <p:cNvPr id="11" name="Bildobjekt 10" descr="MSB Logotyp">
            <a:extLst>
              <a:ext uri="{FF2B5EF4-FFF2-40B4-BE49-F238E27FC236}">
                <a16:creationId xmlns:a16="http://schemas.microsoft.com/office/drawing/2014/main" id="{15CD85DE-21BB-55CB-D50D-B0AB48CE754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Frihandsfigur 1">
            <a:extLst>
              <a:ext uri="{FF2B5EF4-FFF2-40B4-BE49-F238E27FC236}">
                <a16:creationId xmlns:a16="http://schemas.microsoft.com/office/drawing/2014/main" id="{8B95510B-6DF3-479A-3D68-FD849A031D42}"/>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5"/>
          </a:solidFill>
          <a:ln w="6327" cap="flat">
            <a:noFill/>
            <a:prstDash val="solid"/>
            <a:miter/>
          </a:ln>
        </p:spPr>
        <p:txBody>
          <a:bodyPr wrap="square" rtlCol="0" anchor="ctr">
            <a:noAutofit/>
          </a:bodyPr>
          <a:lstStyle/>
          <a:p>
            <a:pPr lvl="0"/>
            <a:endParaRPr lang="sv-SE"/>
          </a:p>
        </p:txBody>
      </p:sp>
      <p:sp>
        <p:nvSpPr>
          <p:cNvPr id="3" name="Platshållare för text 13">
            <a:extLst>
              <a:ext uri="{FF2B5EF4-FFF2-40B4-BE49-F238E27FC236}">
                <a16:creationId xmlns:a16="http://schemas.microsoft.com/office/drawing/2014/main" id="{66B830F1-29AC-025D-D598-5CB81FD3E0A3}"/>
              </a:ext>
            </a:extLst>
          </p:cNvPr>
          <p:cNvSpPr txBox="1">
            <a:spLocks/>
          </p:cNvSpPr>
          <p:nvPr userDrawn="1"/>
        </p:nvSpPr>
        <p:spPr>
          <a:xfrm>
            <a:off x="11432" y="1222964"/>
            <a:ext cx="142690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solidFill>
                  <a:schemeClr val="tx1"/>
                </a:solidFill>
              </a:rPr>
              <a:t>Förhållningssätt</a:t>
            </a:r>
          </a:p>
        </p:txBody>
      </p:sp>
      <p:sp>
        <p:nvSpPr>
          <p:cNvPr id="4" name="Rubrik 1">
            <a:extLst>
              <a:ext uri="{FF2B5EF4-FFF2-40B4-BE49-F238E27FC236}">
                <a16:creationId xmlns:a16="http://schemas.microsoft.com/office/drawing/2014/main" id="{1385EBE7-77B8-A014-1CF4-5C7A1B096BC1}"/>
              </a:ext>
            </a:extLst>
          </p:cNvPr>
          <p:cNvSpPr>
            <a:spLocks noGrp="1"/>
          </p:cNvSpPr>
          <p:nvPr>
            <p:ph type="title" hasCustomPrompt="1"/>
          </p:nvPr>
        </p:nvSpPr>
        <p:spPr>
          <a:xfrm>
            <a:off x="1900052" y="681038"/>
            <a:ext cx="9453748" cy="541926"/>
          </a:xfrm>
          <a:prstGeom prst="rect">
            <a:avLst/>
          </a:prstGeom>
        </p:spPr>
        <p:txBody>
          <a:bodyPr/>
          <a:lstStyle>
            <a:lvl1pPr>
              <a:defRPr sz="3200" b="1">
                <a:solidFill>
                  <a:schemeClr val="tx1"/>
                </a:solidFill>
              </a:defRPr>
            </a:lvl1pPr>
          </a:lstStyle>
          <a:p>
            <a:r>
              <a:rPr lang="sv-SE" dirty="0"/>
              <a:t>Klicka här för att ändra format</a:t>
            </a:r>
          </a:p>
        </p:txBody>
      </p:sp>
    </p:spTree>
    <p:extLst>
      <p:ext uri="{BB962C8B-B14F-4D97-AF65-F5344CB8AC3E}">
        <p14:creationId xmlns:p14="http://schemas.microsoft.com/office/powerpoint/2010/main" val="309995044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pic>
        <p:nvPicPr>
          <p:cNvPr id="6" name="Bildobjekt 5" descr="MSB Logotyp">
            <a:extLst>
              <a:ext uri="{FF2B5EF4-FFF2-40B4-BE49-F238E27FC236}">
                <a16:creationId xmlns:a16="http://schemas.microsoft.com/office/drawing/2014/main" id="{21CE8A2E-1C0A-6899-7C0E-A3E15E97E13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Frihandsfigur 1">
            <a:extLst>
              <a:ext uri="{FF2B5EF4-FFF2-40B4-BE49-F238E27FC236}">
                <a16:creationId xmlns:a16="http://schemas.microsoft.com/office/drawing/2014/main" id="{4A7AEE95-82DE-A71C-241A-9DD593EC239B}"/>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5"/>
          </a:solidFill>
          <a:ln w="6327" cap="flat">
            <a:noFill/>
            <a:prstDash val="solid"/>
            <a:miter/>
          </a:ln>
        </p:spPr>
        <p:txBody>
          <a:bodyPr wrap="square" rtlCol="0" anchor="ctr">
            <a:noAutofit/>
          </a:bodyPr>
          <a:lstStyle/>
          <a:p>
            <a:pPr lvl="0"/>
            <a:endParaRPr lang="sv-SE"/>
          </a:p>
        </p:txBody>
      </p:sp>
      <p:sp>
        <p:nvSpPr>
          <p:cNvPr id="3" name="Platshållare för text 13">
            <a:extLst>
              <a:ext uri="{FF2B5EF4-FFF2-40B4-BE49-F238E27FC236}">
                <a16:creationId xmlns:a16="http://schemas.microsoft.com/office/drawing/2014/main" id="{E63D418E-509F-7FF9-A689-A02DAB875ACD}"/>
              </a:ext>
            </a:extLst>
          </p:cNvPr>
          <p:cNvSpPr txBox="1">
            <a:spLocks/>
          </p:cNvSpPr>
          <p:nvPr userDrawn="1"/>
        </p:nvSpPr>
        <p:spPr>
          <a:xfrm>
            <a:off x="11432" y="1222964"/>
            <a:ext cx="142690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solidFill>
                  <a:schemeClr val="tx1"/>
                </a:solidFill>
              </a:rPr>
              <a:t>Förhållningssätt</a:t>
            </a:r>
          </a:p>
        </p:txBody>
      </p:sp>
    </p:spTree>
    <p:extLst>
      <p:ext uri="{BB962C8B-B14F-4D97-AF65-F5344CB8AC3E}">
        <p14:creationId xmlns:p14="http://schemas.microsoft.com/office/powerpoint/2010/main" val="107161857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Tom">
    <p:bg>
      <p:bgPr>
        <a:solidFill>
          <a:schemeClr val="accent5"/>
        </a:solidFill>
        <a:effectLst/>
      </p:bgPr>
    </p:bg>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45CD2C74-4329-6FB1-D8E9-0CB6EAC4C312}"/>
              </a:ext>
            </a:extLst>
          </p:cNvPr>
          <p:cNvSpPr/>
          <p:nvPr userDrawn="1"/>
        </p:nvSpPr>
        <p:spPr>
          <a:xfrm>
            <a:off x="0" y="6088827"/>
            <a:ext cx="12192000" cy="76917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 name="Bildobjekt 2" descr="MSB Logotyp">
            <a:extLst>
              <a:ext uri="{FF2B5EF4-FFF2-40B4-BE49-F238E27FC236}">
                <a16:creationId xmlns:a16="http://schemas.microsoft.com/office/drawing/2014/main" id="{736C6AEC-E4E7-A6A3-4D3E-9CC22535698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89305734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Rubrikbild">
    <p:bg>
      <p:bgPr>
        <a:solidFill>
          <a:schemeClr val="accent6"/>
        </a:solidFill>
        <a:effectLst/>
      </p:bgPr>
    </p:bg>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176DBD7-BB00-4A01-1B1A-E0FFC2A9A03D}"/>
              </a:ext>
            </a:extLst>
          </p:cNvPr>
          <p:cNvSpPr>
            <a:spLocks noGrp="1"/>
          </p:cNvSpPr>
          <p:nvPr>
            <p:ph type="ctrTitle" hasCustomPrompt="1"/>
          </p:nvPr>
        </p:nvSpPr>
        <p:spPr>
          <a:xfrm>
            <a:off x="1524000" y="3063813"/>
            <a:ext cx="9144000" cy="730374"/>
          </a:xfrm>
          <a:prstGeom prst="rect">
            <a:avLst/>
          </a:prstGeom>
        </p:spPr>
        <p:txBody>
          <a:bodyPr anchor="b"/>
          <a:lstStyle>
            <a:lvl1pPr algn="l">
              <a:defRPr sz="4000" b="1">
                <a:solidFill>
                  <a:schemeClr val="tx1"/>
                </a:solidFill>
              </a:defRPr>
            </a:lvl1pPr>
          </a:lstStyle>
          <a:p>
            <a:r>
              <a:rPr lang="sv-SE" dirty="0"/>
              <a:t>Namn på presentation</a:t>
            </a:r>
          </a:p>
        </p:txBody>
      </p:sp>
      <p:sp>
        <p:nvSpPr>
          <p:cNvPr id="8" name="Underrubrik 2">
            <a:extLst>
              <a:ext uri="{FF2B5EF4-FFF2-40B4-BE49-F238E27FC236}">
                <a16:creationId xmlns:a16="http://schemas.microsoft.com/office/drawing/2014/main" id="{4AF12547-0C7D-FA3D-30A4-1F03476A9AE1}"/>
              </a:ext>
            </a:extLst>
          </p:cNvPr>
          <p:cNvSpPr>
            <a:spLocks noGrp="1"/>
          </p:cNvSpPr>
          <p:nvPr>
            <p:ph type="subTitle" idx="1" hasCustomPrompt="1"/>
          </p:nvPr>
        </p:nvSpPr>
        <p:spPr>
          <a:xfrm>
            <a:off x="1524000" y="2592615"/>
            <a:ext cx="9144000" cy="471198"/>
          </a:xfrm>
          <a:prstGeom prst="rect">
            <a:avLst/>
          </a:prstGeom>
        </p:spPr>
        <p:txBody>
          <a:bodyPr/>
          <a:lstStyle>
            <a:lvl1pPr marL="0" indent="0" algn="l">
              <a:buNone/>
              <a:defRPr sz="24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Konceptuell grund</a:t>
            </a:r>
          </a:p>
        </p:txBody>
      </p:sp>
      <p:sp>
        <p:nvSpPr>
          <p:cNvPr id="2" name="Rektangel 1">
            <a:extLst>
              <a:ext uri="{FF2B5EF4-FFF2-40B4-BE49-F238E27FC236}">
                <a16:creationId xmlns:a16="http://schemas.microsoft.com/office/drawing/2014/main" id="{387FAA35-4CC5-46DC-1729-9FA4E7393855}"/>
              </a:ext>
            </a:extLst>
          </p:cNvPr>
          <p:cNvSpPr/>
          <p:nvPr userDrawn="1"/>
        </p:nvSpPr>
        <p:spPr>
          <a:xfrm>
            <a:off x="0" y="6088827"/>
            <a:ext cx="12192000" cy="76917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 name="Bildobjekt 2" descr="MSB Logotyp">
            <a:extLst>
              <a:ext uri="{FF2B5EF4-FFF2-40B4-BE49-F238E27FC236}">
                <a16:creationId xmlns:a16="http://schemas.microsoft.com/office/drawing/2014/main" id="{04C90CFE-05D3-8CAA-F423-55E27034B83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414346008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DB5DC11-A93B-D8A7-AA2A-2B32D255951D}"/>
              </a:ext>
            </a:extLst>
          </p:cNvPr>
          <p:cNvSpPr>
            <a:spLocks noGrp="1"/>
          </p:cNvSpPr>
          <p:nvPr>
            <p:ph type="title" hasCustomPrompt="1"/>
          </p:nvPr>
        </p:nvSpPr>
        <p:spPr>
          <a:xfrm>
            <a:off x="1900052" y="681038"/>
            <a:ext cx="9453748" cy="541926"/>
          </a:xfrm>
          <a:prstGeom prst="rect">
            <a:avLst/>
          </a:prstGeom>
        </p:spPr>
        <p:txBody>
          <a:bodyPr/>
          <a:lstStyle>
            <a:lvl1pPr>
              <a:defRPr sz="3200" b="1">
                <a:solidFill>
                  <a:schemeClr val="tx1"/>
                </a:solidFill>
              </a:defRPr>
            </a:lvl1pPr>
          </a:lstStyle>
          <a:p>
            <a:r>
              <a:rPr lang="sv-SE" dirty="0"/>
              <a:t>Klicka här för att ändra format</a:t>
            </a:r>
          </a:p>
        </p:txBody>
      </p:sp>
      <p:sp>
        <p:nvSpPr>
          <p:cNvPr id="8" name="Platshållare för innehåll 2">
            <a:extLst>
              <a:ext uri="{FF2B5EF4-FFF2-40B4-BE49-F238E27FC236}">
                <a16:creationId xmlns:a16="http://schemas.microsoft.com/office/drawing/2014/main" id="{E27660E2-D759-94A7-FB17-3C96FFA14C54}"/>
              </a:ext>
            </a:extLst>
          </p:cNvPr>
          <p:cNvSpPr>
            <a:spLocks noGrp="1"/>
          </p:cNvSpPr>
          <p:nvPr>
            <p:ph idx="1"/>
          </p:nvPr>
        </p:nvSpPr>
        <p:spPr>
          <a:xfrm>
            <a:off x="1900051" y="1431577"/>
            <a:ext cx="9453749" cy="4351338"/>
          </a:xfrm>
          <a:prstGeom prst="rect">
            <a:avLst/>
          </a:prstGeo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pic>
        <p:nvPicPr>
          <p:cNvPr id="10" name="Bildobjekt 9" descr="MSB Logotyp">
            <a:extLst>
              <a:ext uri="{FF2B5EF4-FFF2-40B4-BE49-F238E27FC236}">
                <a16:creationId xmlns:a16="http://schemas.microsoft.com/office/drawing/2014/main" id="{8DE55701-67AB-54C9-8A91-EB839C143D0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Frihandsfigur 1">
            <a:extLst>
              <a:ext uri="{FF2B5EF4-FFF2-40B4-BE49-F238E27FC236}">
                <a16:creationId xmlns:a16="http://schemas.microsoft.com/office/drawing/2014/main" id="{218A5A81-4E2E-92A8-31D5-21765D8774F6}"/>
              </a:ext>
            </a:extLst>
          </p:cNvPr>
          <p:cNvSpPr/>
          <p:nvPr userDrawn="1"/>
        </p:nvSpPr>
        <p:spPr>
          <a:xfrm>
            <a:off x="0"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6"/>
          </a:solidFill>
          <a:ln w="6327" cap="flat">
            <a:noFill/>
            <a:prstDash val="solid"/>
            <a:miter/>
          </a:ln>
        </p:spPr>
        <p:txBody>
          <a:bodyPr wrap="square" rtlCol="0" anchor="ctr">
            <a:noAutofit/>
          </a:bodyPr>
          <a:lstStyle/>
          <a:p>
            <a:pPr lvl="0"/>
            <a:endParaRPr lang="sv-SE"/>
          </a:p>
        </p:txBody>
      </p:sp>
      <p:sp>
        <p:nvSpPr>
          <p:cNvPr id="3" name="Platshållare för text 13">
            <a:extLst>
              <a:ext uri="{FF2B5EF4-FFF2-40B4-BE49-F238E27FC236}">
                <a16:creationId xmlns:a16="http://schemas.microsoft.com/office/drawing/2014/main" id="{B22A62B2-8E17-CBCF-726B-866D6771B2DF}"/>
              </a:ext>
            </a:extLst>
          </p:cNvPr>
          <p:cNvSpPr txBox="1">
            <a:spLocks/>
          </p:cNvSpPr>
          <p:nvPr userDrawn="1"/>
        </p:nvSpPr>
        <p:spPr>
          <a:xfrm>
            <a:off x="11432" y="1222964"/>
            <a:ext cx="144177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dirty="0">
                <a:solidFill>
                  <a:schemeClr val="tx1"/>
                </a:solidFill>
              </a:rPr>
              <a:t>Konceptuell grund</a:t>
            </a:r>
          </a:p>
        </p:txBody>
      </p:sp>
    </p:spTree>
    <p:extLst>
      <p:ext uri="{BB962C8B-B14F-4D97-AF65-F5344CB8AC3E}">
        <p14:creationId xmlns:p14="http://schemas.microsoft.com/office/powerpoint/2010/main" val="255903754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Avsnittsrubrik">
    <p:bg>
      <p:bgPr>
        <a:solidFill>
          <a:schemeClr val="bg1"/>
        </a:solidFill>
        <a:effectLst/>
      </p:bgPr>
    </p:bg>
    <p:spTree>
      <p:nvGrpSpPr>
        <p:cNvPr id="1" name=""/>
        <p:cNvGrpSpPr/>
        <p:nvPr/>
      </p:nvGrpSpPr>
      <p:grpSpPr>
        <a:xfrm>
          <a:off x="0" y="0"/>
          <a:ext cx="0" cy="0"/>
          <a:chOff x="0" y="0"/>
          <a:chExt cx="0" cy="0"/>
        </a:xfrm>
      </p:grpSpPr>
      <p:pic>
        <p:nvPicPr>
          <p:cNvPr id="11" name="Bildobjekt 10" descr="MSB Logotyp">
            <a:extLst>
              <a:ext uri="{FF2B5EF4-FFF2-40B4-BE49-F238E27FC236}">
                <a16:creationId xmlns:a16="http://schemas.microsoft.com/office/drawing/2014/main" id="{CBD9729D-4E2C-1FB3-CAC5-9E85C02AE08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4" name="Frihandsfigur 3">
            <a:extLst>
              <a:ext uri="{FF2B5EF4-FFF2-40B4-BE49-F238E27FC236}">
                <a16:creationId xmlns:a16="http://schemas.microsoft.com/office/drawing/2014/main" id="{9B311755-39ED-0BFC-1984-2D57935E90E1}"/>
              </a:ext>
            </a:extLst>
          </p:cNvPr>
          <p:cNvSpPr/>
          <p:nvPr userDrawn="1"/>
        </p:nvSpPr>
        <p:spPr>
          <a:xfrm>
            <a:off x="0" y="1222964"/>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6"/>
          </a:solidFill>
          <a:ln w="6327" cap="flat">
            <a:noFill/>
            <a:prstDash val="solid"/>
            <a:miter/>
          </a:ln>
        </p:spPr>
        <p:txBody>
          <a:bodyPr wrap="square" rtlCol="0" anchor="ctr">
            <a:noAutofit/>
          </a:bodyPr>
          <a:lstStyle/>
          <a:p>
            <a:pPr lvl="0"/>
            <a:endParaRPr lang="sv-SE"/>
          </a:p>
        </p:txBody>
      </p:sp>
      <p:sp>
        <p:nvSpPr>
          <p:cNvPr id="5" name="Platshållare för text 13">
            <a:extLst>
              <a:ext uri="{FF2B5EF4-FFF2-40B4-BE49-F238E27FC236}">
                <a16:creationId xmlns:a16="http://schemas.microsoft.com/office/drawing/2014/main" id="{14EE9E5C-677E-6940-EA02-980AF4CB63BB}"/>
              </a:ext>
            </a:extLst>
          </p:cNvPr>
          <p:cNvSpPr txBox="1">
            <a:spLocks/>
          </p:cNvSpPr>
          <p:nvPr userDrawn="1"/>
        </p:nvSpPr>
        <p:spPr>
          <a:xfrm>
            <a:off x="11432" y="1222964"/>
            <a:ext cx="144177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dirty="0">
                <a:solidFill>
                  <a:schemeClr val="tx1"/>
                </a:solidFill>
              </a:rPr>
              <a:t>Konceptuell grund</a:t>
            </a:r>
          </a:p>
        </p:txBody>
      </p:sp>
      <p:sp>
        <p:nvSpPr>
          <p:cNvPr id="2" name="Rubrik 1">
            <a:extLst>
              <a:ext uri="{FF2B5EF4-FFF2-40B4-BE49-F238E27FC236}">
                <a16:creationId xmlns:a16="http://schemas.microsoft.com/office/drawing/2014/main" id="{23C24B14-AAEA-A3D9-32A8-E55826177920}"/>
              </a:ext>
            </a:extLst>
          </p:cNvPr>
          <p:cNvSpPr>
            <a:spLocks noGrp="1"/>
          </p:cNvSpPr>
          <p:nvPr>
            <p:ph type="title"/>
            <p:custDataLst>
              <p:tags r:id="rId1"/>
            </p:custDataLst>
          </p:nvPr>
        </p:nvSpPr>
        <p:spPr>
          <a:xfrm>
            <a:off x="1416050" y="2155032"/>
            <a:ext cx="8941150" cy="1273968"/>
          </a:xfrm>
          <a:prstGeom prst="rect">
            <a:avLst/>
          </a:prstGeom>
        </p:spPr>
        <p:txBody>
          <a:bodyPr anchor="b"/>
          <a:lstStyle>
            <a:lvl1pPr>
              <a:defRPr sz="4000" b="1">
                <a:solidFill>
                  <a:schemeClr val="tx1"/>
                </a:solidFill>
                <a:latin typeface="+mj-lt"/>
              </a:defRPr>
            </a:lvl1pPr>
          </a:lstStyle>
          <a:p>
            <a:endParaRPr lang="sv-SE" dirty="0"/>
          </a:p>
        </p:txBody>
      </p:sp>
      <p:sp>
        <p:nvSpPr>
          <p:cNvPr id="3" name="Platshållare för text 2">
            <a:extLst>
              <a:ext uri="{FF2B5EF4-FFF2-40B4-BE49-F238E27FC236}">
                <a16:creationId xmlns:a16="http://schemas.microsoft.com/office/drawing/2014/main" id="{E28E4139-87B7-5BB8-E7E9-2DCEB7D6047E}"/>
              </a:ext>
            </a:extLst>
          </p:cNvPr>
          <p:cNvSpPr>
            <a:spLocks noGrp="1"/>
          </p:cNvSpPr>
          <p:nvPr>
            <p:ph type="body" idx="1"/>
            <p:custDataLst>
              <p:tags r:id="rId2"/>
            </p:custDataLst>
          </p:nvPr>
        </p:nvSpPr>
        <p:spPr>
          <a:xfrm>
            <a:off x="1416050" y="3460777"/>
            <a:ext cx="8941150" cy="633743"/>
          </a:xfrm>
          <a:prstGeom prst="rect">
            <a:avLst/>
          </a:prstGeom>
        </p:spPr>
        <p:txBody>
          <a:bodyPr/>
          <a:lstStyle>
            <a:lvl1pPr marL="0" indent="0">
              <a:buNone/>
              <a:defRPr sz="2400">
                <a:solidFill>
                  <a:schemeClr val="tx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Klicka här för att ändra format på bakgrundstexten</a:t>
            </a:r>
          </a:p>
        </p:txBody>
      </p:sp>
    </p:spTree>
    <p:extLst>
      <p:ext uri="{BB962C8B-B14F-4D97-AF65-F5344CB8AC3E}">
        <p14:creationId xmlns:p14="http://schemas.microsoft.com/office/powerpoint/2010/main" val="346748646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pic>
        <p:nvPicPr>
          <p:cNvPr id="13" name="Bildobjekt 12" descr="MSB Logotyp">
            <a:extLst>
              <a:ext uri="{FF2B5EF4-FFF2-40B4-BE49-F238E27FC236}">
                <a16:creationId xmlns:a16="http://schemas.microsoft.com/office/drawing/2014/main" id="{CFC22A25-AABB-0FBF-11D2-E2564FAD76C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4" name="Frihandsfigur 3">
            <a:extLst>
              <a:ext uri="{FF2B5EF4-FFF2-40B4-BE49-F238E27FC236}">
                <a16:creationId xmlns:a16="http://schemas.microsoft.com/office/drawing/2014/main" id="{D2B4FE26-6217-A695-1EEA-DBE58DCF49E4}"/>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6"/>
          </a:solidFill>
          <a:ln w="6327" cap="flat">
            <a:noFill/>
            <a:prstDash val="solid"/>
            <a:miter/>
          </a:ln>
        </p:spPr>
        <p:txBody>
          <a:bodyPr wrap="square" rtlCol="0" anchor="ctr">
            <a:noAutofit/>
          </a:bodyPr>
          <a:lstStyle/>
          <a:p>
            <a:pPr lvl="0"/>
            <a:endParaRPr lang="sv-SE"/>
          </a:p>
        </p:txBody>
      </p:sp>
      <p:sp>
        <p:nvSpPr>
          <p:cNvPr id="5" name="Platshållare för text 13">
            <a:extLst>
              <a:ext uri="{FF2B5EF4-FFF2-40B4-BE49-F238E27FC236}">
                <a16:creationId xmlns:a16="http://schemas.microsoft.com/office/drawing/2014/main" id="{04E0420D-7E92-1002-B6E3-0C9B99B02A5E}"/>
              </a:ext>
            </a:extLst>
          </p:cNvPr>
          <p:cNvSpPr txBox="1">
            <a:spLocks/>
          </p:cNvSpPr>
          <p:nvPr userDrawn="1"/>
        </p:nvSpPr>
        <p:spPr>
          <a:xfrm>
            <a:off x="11432" y="1222964"/>
            <a:ext cx="144177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dirty="0">
                <a:solidFill>
                  <a:schemeClr val="tx1"/>
                </a:solidFill>
              </a:rPr>
              <a:t>Konceptuell grund</a:t>
            </a:r>
          </a:p>
        </p:txBody>
      </p:sp>
      <p:sp>
        <p:nvSpPr>
          <p:cNvPr id="2" name="Platshållare för innehåll 2">
            <a:extLst>
              <a:ext uri="{FF2B5EF4-FFF2-40B4-BE49-F238E27FC236}">
                <a16:creationId xmlns:a16="http://schemas.microsoft.com/office/drawing/2014/main" id="{9DAFDEE3-21DD-4E2F-1539-5FCA56D59E8D}"/>
              </a:ext>
            </a:extLst>
          </p:cNvPr>
          <p:cNvSpPr>
            <a:spLocks noGrp="1"/>
          </p:cNvSpPr>
          <p:nvPr>
            <p:ph sz="half" idx="1" hasCustomPrompt="1"/>
            <p:custDataLst>
              <p:tags r:id="rId1"/>
            </p:custDataLst>
          </p:nvPr>
        </p:nvSpPr>
        <p:spPr>
          <a:xfrm>
            <a:off x="1905925" y="1467530"/>
            <a:ext cx="4504749" cy="3574027"/>
          </a:xfrm>
          <a:prstGeom prst="rect">
            <a:avLst/>
          </a:prstGeom>
        </p:spPr>
        <p:txBody>
          <a:bodyPr/>
          <a:lstStyle>
            <a:lvl1pPr>
              <a:defRPr>
                <a:solidFill>
                  <a:schemeClr val="tx1"/>
                </a:solidFill>
                <a:latin typeface="+mn-lt"/>
              </a:defRPr>
            </a:lvl1pPr>
            <a:lvl2pPr>
              <a:defRPr>
                <a:solidFill>
                  <a:schemeClr val="tx1"/>
                </a:solidFill>
                <a:latin typeface="+mn-lt"/>
              </a:defRPr>
            </a:lvl2pPr>
            <a:lvl3pPr>
              <a:defRPr>
                <a:solidFill>
                  <a:schemeClr val="tx1"/>
                </a:solidFill>
                <a:latin typeface="+mn-lt"/>
              </a:defRPr>
            </a:lvl3pPr>
            <a:lvl4pPr>
              <a:defRPr>
                <a:solidFill>
                  <a:schemeClr val="tx1"/>
                </a:solidFill>
                <a:latin typeface="+mn-lt"/>
              </a:defRPr>
            </a:lvl4pPr>
            <a:lvl5pPr>
              <a:defRPr>
                <a:solidFill>
                  <a:schemeClr val="tx1"/>
                </a:solidFill>
                <a:latin typeface="+mn-lt"/>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3" name="Platshållare för innehåll 3">
            <a:extLst>
              <a:ext uri="{FF2B5EF4-FFF2-40B4-BE49-F238E27FC236}">
                <a16:creationId xmlns:a16="http://schemas.microsoft.com/office/drawing/2014/main" id="{86A07881-4D64-D9D2-569F-4D3A2C61DF17}"/>
              </a:ext>
            </a:extLst>
          </p:cNvPr>
          <p:cNvSpPr>
            <a:spLocks noGrp="1"/>
          </p:cNvSpPr>
          <p:nvPr>
            <p:ph sz="half" idx="11"/>
            <p:custDataLst>
              <p:tags r:id="rId2"/>
            </p:custDataLst>
          </p:nvPr>
        </p:nvSpPr>
        <p:spPr>
          <a:xfrm>
            <a:off x="6561053" y="1467530"/>
            <a:ext cx="4504749" cy="3574027"/>
          </a:xfrm>
          <a:prstGeom prst="rect">
            <a:avLst/>
          </a:prstGeom>
        </p:spPr>
        <p:txBody>
          <a:bodyPr/>
          <a:lstStyle>
            <a:lvl1pPr>
              <a:defRPr>
                <a:solidFill>
                  <a:schemeClr val="tx1"/>
                </a:solidFill>
                <a:latin typeface="+mn-lt"/>
              </a:defRPr>
            </a:lvl1pPr>
            <a:lvl2pPr>
              <a:defRPr>
                <a:solidFill>
                  <a:schemeClr val="tx1"/>
                </a:solidFill>
                <a:latin typeface="+mn-lt"/>
              </a:defRPr>
            </a:lvl2pPr>
            <a:lvl3pPr>
              <a:defRPr>
                <a:solidFill>
                  <a:schemeClr val="tx1"/>
                </a:solidFill>
                <a:latin typeface="+mn-lt"/>
              </a:defRPr>
            </a:lvl3pPr>
            <a:lvl4pPr>
              <a:defRPr>
                <a:solidFill>
                  <a:schemeClr val="tx1"/>
                </a:solidFill>
                <a:latin typeface="+mn-lt"/>
              </a:defRPr>
            </a:lvl4pPr>
            <a:lvl5pPr>
              <a:defRPr>
                <a:solidFill>
                  <a:schemeClr val="tx1"/>
                </a:solidFill>
                <a:latin typeface="+mn-lt"/>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Rubrik 1">
            <a:extLst>
              <a:ext uri="{FF2B5EF4-FFF2-40B4-BE49-F238E27FC236}">
                <a16:creationId xmlns:a16="http://schemas.microsoft.com/office/drawing/2014/main" id="{57BCA4C6-EC3A-F933-2C1F-1F3655369C78}"/>
              </a:ext>
            </a:extLst>
          </p:cNvPr>
          <p:cNvSpPr>
            <a:spLocks noGrp="1"/>
          </p:cNvSpPr>
          <p:nvPr>
            <p:ph type="title" hasCustomPrompt="1"/>
          </p:nvPr>
        </p:nvSpPr>
        <p:spPr>
          <a:xfrm>
            <a:off x="1900052" y="681038"/>
            <a:ext cx="9453748" cy="541926"/>
          </a:xfrm>
          <a:prstGeom prst="rect">
            <a:avLst/>
          </a:prstGeom>
        </p:spPr>
        <p:txBody>
          <a:bodyPr/>
          <a:lstStyle>
            <a:lvl1pPr>
              <a:defRPr sz="3200" b="1">
                <a:solidFill>
                  <a:schemeClr val="tx1"/>
                </a:solidFill>
              </a:defRPr>
            </a:lvl1pPr>
          </a:lstStyle>
          <a:p>
            <a:r>
              <a:rPr lang="sv-SE" dirty="0"/>
              <a:t>Klicka här för att ändra format</a:t>
            </a:r>
          </a:p>
        </p:txBody>
      </p:sp>
    </p:spTree>
    <p:extLst>
      <p:ext uri="{BB962C8B-B14F-4D97-AF65-F5344CB8AC3E}">
        <p14:creationId xmlns:p14="http://schemas.microsoft.com/office/powerpoint/2010/main" val="7534636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11" name="Platshållare för innehåll 2">
            <a:extLst>
              <a:ext uri="{FF2B5EF4-FFF2-40B4-BE49-F238E27FC236}">
                <a16:creationId xmlns:a16="http://schemas.microsoft.com/office/drawing/2014/main" id="{00698FFD-E962-8497-E2ED-DF6C6E4DFF54}"/>
              </a:ext>
            </a:extLst>
          </p:cNvPr>
          <p:cNvSpPr>
            <a:spLocks noGrp="1"/>
          </p:cNvSpPr>
          <p:nvPr>
            <p:ph sz="half" idx="1" hasCustomPrompt="1"/>
            <p:custDataLst>
              <p:tags r:id="rId1"/>
            </p:custDataLst>
          </p:nvPr>
        </p:nvSpPr>
        <p:spPr>
          <a:xfrm>
            <a:off x="1905925" y="1467530"/>
            <a:ext cx="4504749" cy="3574027"/>
          </a:xfrm>
          <a:prstGeom prst="rect">
            <a:avLst/>
          </a:prstGeom>
        </p:spPr>
        <p:txBody>
          <a:bodyPr/>
          <a:lstStyle>
            <a:lvl1pPr>
              <a:defRPr>
                <a:solidFill>
                  <a:schemeClr val="tx1"/>
                </a:solidFill>
                <a:latin typeface="+mn-lt"/>
              </a:defRPr>
            </a:lvl1pPr>
            <a:lvl2pPr>
              <a:defRPr>
                <a:solidFill>
                  <a:schemeClr val="tx1"/>
                </a:solidFill>
                <a:latin typeface="+mn-lt"/>
              </a:defRPr>
            </a:lvl2pPr>
            <a:lvl3pPr>
              <a:defRPr>
                <a:solidFill>
                  <a:schemeClr val="tx1"/>
                </a:solidFill>
                <a:latin typeface="+mn-lt"/>
              </a:defRPr>
            </a:lvl3pPr>
            <a:lvl4pPr>
              <a:defRPr>
                <a:solidFill>
                  <a:schemeClr val="tx1"/>
                </a:solidFill>
                <a:latin typeface="+mn-lt"/>
              </a:defRPr>
            </a:lvl4pPr>
            <a:lvl5pPr>
              <a:defRPr>
                <a:solidFill>
                  <a:schemeClr val="tx1"/>
                </a:solidFill>
                <a:latin typeface="+mn-lt"/>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2" name="Platshållare för innehåll 3">
            <a:extLst>
              <a:ext uri="{FF2B5EF4-FFF2-40B4-BE49-F238E27FC236}">
                <a16:creationId xmlns:a16="http://schemas.microsoft.com/office/drawing/2014/main" id="{1BAEA70A-3D37-3EEF-59B3-3A9F6F6F8D68}"/>
              </a:ext>
            </a:extLst>
          </p:cNvPr>
          <p:cNvSpPr>
            <a:spLocks noGrp="1"/>
          </p:cNvSpPr>
          <p:nvPr>
            <p:ph sz="half" idx="11"/>
            <p:custDataLst>
              <p:tags r:id="rId2"/>
            </p:custDataLst>
          </p:nvPr>
        </p:nvSpPr>
        <p:spPr>
          <a:xfrm>
            <a:off x="6561053" y="1467530"/>
            <a:ext cx="4504749" cy="3574027"/>
          </a:xfrm>
          <a:prstGeom prst="rect">
            <a:avLst/>
          </a:prstGeom>
        </p:spPr>
        <p:txBody>
          <a:bodyPr/>
          <a:lstStyle>
            <a:lvl1pPr>
              <a:defRPr>
                <a:solidFill>
                  <a:schemeClr val="tx1"/>
                </a:solidFill>
                <a:latin typeface="+mn-lt"/>
              </a:defRPr>
            </a:lvl1pPr>
            <a:lvl2pPr>
              <a:defRPr>
                <a:solidFill>
                  <a:schemeClr val="tx1"/>
                </a:solidFill>
                <a:latin typeface="+mn-lt"/>
              </a:defRPr>
            </a:lvl2pPr>
            <a:lvl3pPr>
              <a:defRPr>
                <a:solidFill>
                  <a:schemeClr val="tx1"/>
                </a:solidFill>
                <a:latin typeface="+mn-lt"/>
              </a:defRPr>
            </a:lvl3pPr>
            <a:lvl4pPr>
              <a:defRPr>
                <a:solidFill>
                  <a:schemeClr val="tx1"/>
                </a:solidFill>
                <a:latin typeface="+mn-lt"/>
              </a:defRPr>
            </a:lvl4pPr>
            <a:lvl5pPr>
              <a:defRPr>
                <a:solidFill>
                  <a:schemeClr val="tx1"/>
                </a:solidFill>
                <a:latin typeface="+mn-lt"/>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pic>
        <p:nvPicPr>
          <p:cNvPr id="13" name="Bildobjekt 12" descr="MSB Logotyp">
            <a:extLst>
              <a:ext uri="{FF2B5EF4-FFF2-40B4-BE49-F238E27FC236}">
                <a16:creationId xmlns:a16="http://schemas.microsoft.com/office/drawing/2014/main" id="{CFC22A25-AABB-0FBF-11D2-E2564FAD76C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Rubrik 1">
            <a:extLst>
              <a:ext uri="{FF2B5EF4-FFF2-40B4-BE49-F238E27FC236}">
                <a16:creationId xmlns:a16="http://schemas.microsoft.com/office/drawing/2014/main" id="{F7E69659-D1C4-7F80-93AE-05E5B1C2B538}"/>
              </a:ext>
            </a:extLst>
          </p:cNvPr>
          <p:cNvSpPr>
            <a:spLocks noGrp="1"/>
          </p:cNvSpPr>
          <p:nvPr>
            <p:ph type="title" hasCustomPrompt="1"/>
          </p:nvPr>
        </p:nvSpPr>
        <p:spPr>
          <a:xfrm>
            <a:off x="1900052" y="681038"/>
            <a:ext cx="9453748" cy="541926"/>
          </a:xfrm>
          <a:prstGeom prst="rect">
            <a:avLst/>
          </a:prstGeom>
        </p:spPr>
        <p:txBody>
          <a:bodyPr/>
          <a:lstStyle>
            <a:lvl1pPr>
              <a:defRPr sz="3200" b="1">
                <a:solidFill>
                  <a:schemeClr val="tx1"/>
                </a:solidFill>
              </a:defRPr>
            </a:lvl1pPr>
          </a:lstStyle>
          <a:p>
            <a:r>
              <a:rPr lang="sv-SE" dirty="0"/>
              <a:t>Klicka här för att ändra format</a:t>
            </a:r>
          </a:p>
        </p:txBody>
      </p:sp>
    </p:spTree>
    <p:extLst>
      <p:ext uri="{BB962C8B-B14F-4D97-AF65-F5344CB8AC3E}">
        <p14:creationId xmlns:p14="http://schemas.microsoft.com/office/powerpoint/2010/main" val="1977180681"/>
      </p:ext>
    </p:extLst>
  </p:cSld>
  <p:clrMapOvr>
    <a:masterClrMapping/>
  </p:clrMapOvr>
  <p:extLst>
    <p:ext uri="{DCECCB84-F9BA-43D5-87BE-67443E8EF086}">
      <p15:sldGuideLst xmlns:p15="http://schemas.microsoft.com/office/powerpoint/2012/main">
        <p15:guide id="1" pos="1186"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pic>
        <p:nvPicPr>
          <p:cNvPr id="11" name="Bildobjekt 10" descr="MSB Logotyp">
            <a:extLst>
              <a:ext uri="{FF2B5EF4-FFF2-40B4-BE49-F238E27FC236}">
                <a16:creationId xmlns:a16="http://schemas.microsoft.com/office/drawing/2014/main" id="{15CD85DE-21BB-55CB-D50D-B0AB48CE754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4" name="Frihandsfigur 3">
            <a:extLst>
              <a:ext uri="{FF2B5EF4-FFF2-40B4-BE49-F238E27FC236}">
                <a16:creationId xmlns:a16="http://schemas.microsoft.com/office/drawing/2014/main" id="{92FB59E6-AADF-8DBC-3E78-2A008879F9B9}"/>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6"/>
          </a:solidFill>
          <a:ln w="6327" cap="flat">
            <a:noFill/>
            <a:prstDash val="solid"/>
            <a:miter/>
          </a:ln>
        </p:spPr>
        <p:txBody>
          <a:bodyPr wrap="square" rtlCol="0" anchor="ctr">
            <a:noAutofit/>
          </a:bodyPr>
          <a:lstStyle/>
          <a:p>
            <a:pPr lvl="0"/>
            <a:endParaRPr lang="sv-SE"/>
          </a:p>
        </p:txBody>
      </p:sp>
      <p:sp>
        <p:nvSpPr>
          <p:cNvPr id="5" name="Platshållare för text 13">
            <a:extLst>
              <a:ext uri="{FF2B5EF4-FFF2-40B4-BE49-F238E27FC236}">
                <a16:creationId xmlns:a16="http://schemas.microsoft.com/office/drawing/2014/main" id="{154CF1D4-2ADA-10F4-91A2-B3F715CB9FE1}"/>
              </a:ext>
            </a:extLst>
          </p:cNvPr>
          <p:cNvSpPr txBox="1">
            <a:spLocks/>
          </p:cNvSpPr>
          <p:nvPr userDrawn="1"/>
        </p:nvSpPr>
        <p:spPr>
          <a:xfrm>
            <a:off x="11432" y="1222964"/>
            <a:ext cx="144177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dirty="0">
                <a:solidFill>
                  <a:schemeClr val="tx1"/>
                </a:solidFill>
              </a:rPr>
              <a:t>Konceptuell grund</a:t>
            </a:r>
          </a:p>
        </p:txBody>
      </p:sp>
      <p:sp>
        <p:nvSpPr>
          <p:cNvPr id="2" name="Rubrik 1">
            <a:extLst>
              <a:ext uri="{FF2B5EF4-FFF2-40B4-BE49-F238E27FC236}">
                <a16:creationId xmlns:a16="http://schemas.microsoft.com/office/drawing/2014/main" id="{7F213514-95BD-CA38-715B-2F486571E5A4}"/>
              </a:ext>
            </a:extLst>
          </p:cNvPr>
          <p:cNvSpPr>
            <a:spLocks noGrp="1"/>
          </p:cNvSpPr>
          <p:nvPr>
            <p:ph type="title" hasCustomPrompt="1"/>
          </p:nvPr>
        </p:nvSpPr>
        <p:spPr>
          <a:xfrm>
            <a:off x="1900052" y="681038"/>
            <a:ext cx="9453748" cy="541926"/>
          </a:xfrm>
          <a:prstGeom prst="rect">
            <a:avLst/>
          </a:prstGeom>
        </p:spPr>
        <p:txBody>
          <a:bodyPr/>
          <a:lstStyle>
            <a:lvl1pPr>
              <a:defRPr sz="3200" b="1">
                <a:solidFill>
                  <a:schemeClr val="tx1"/>
                </a:solidFill>
              </a:defRPr>
            </a:lvl1pPr>
          </a:lstStyle>
          <a:p>
            <a:r>
              <a:rPr lang="sv-SE" dirty="0"/>
              <a:t>Klicka här för att ändra format</a:t>
            </a:r>
          </a:p>
        </p:txBody>
      </p:sp>
    </p:spTree>
    <p:extLst>
      <p:ext uri="{BB962C8B-B14F-4D97-AF65-F5344CB8AC3E}">
        <p14:creationId xmlns:p14="http://schemas.microsoft.com/office/powerpoint/2010/main" val="355952267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pic>
        <p:nvPicPr>
          <p:cNvPr id="6" name="Bildobjekt 5" descr="MSB Logotyp">
            <a:extLst>
              <a:ext uri="{FF2B5EF4-FFF2-40B4-BE49-F238E27FC236}">
                <a16:creationId xmlns:a16="http://schemas.microsoft.com/office/drawing/2014/main" id="{21CE8A2E-1C0A-6899-7C0E-A3E15E97E13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4" name="Frihandsfigur 3">
            <a:extLst>
              <a:ext uri="{FF2B5EF4-FFF2-40B4-BE49-F238E27FC236}">
                <a16:creationId xmlns:a16="http://schemas.microsoft.com/office/drawing/2014/main" id="{813C95AA-A153-637C-4AA0-6ABAFBD3E55E}"/>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6"/>
          </a:solidFill>
          <a:ln w="6327" cap="flat">
            <a:noFill/>
            <a:prstDash val="solid"/>
            <a:miter/>
          </a:ln>
        </p:spPr>
        <p:txBody>
          <a:bodyPr wrap="square" rtlCol="0" anchor="ctr">
            <a:noAutofit/>
          </a:bodyPr>
          <a:lstStyle/>
          <a:p>
            <a:pPr lvl="0"/>
            <a:endParaRPr lang="sv-SE"/>
          </a:p>
        </p:txBody>
      </p:sp>
      <p:sp>
        <p:nvSpPr>
          <p:cNvPr id="5" name="Platshållare för text 13">
            <a:extLst>
              <a:ext uri="{FF2B5EF4-FFF2-40B4-BE49-F238E27FC236}">
                <a16:creationId xmlns:a16="http://schemas.microsoft.com/office/drawing/2014/main" id="{0AE61F92-BBB1-96DB-E33A-36AA4E3FF2FA}"/>
              </a:ext>
            </a:extLst>
          </p:cNvPr>
          <p:cNvSpPr txBox="1">
            <a:spLocks/>
          </p:cNvSpPr>
          <p:nvPr userDrawn="1"/>
        </p:nvSpPr>
        <p:spPr>
          <a:xfrm>
            <a:off x="11432" y="1222964"/>
            <a:ext cx="144177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dirty="0">
                <a:solidFill>
                  <a:schemeClr val="tx1"/>
                </a:solidFill>
              </a:rPr>
              <a:t>Konceptuell grund</a:t>
            </a:r>
          </a:p>
        </p:txBody>
      </p:sp>
    </p:spTree>
    <p:extLst>
      <p:ext uri="{BB962C8B-B14F-4D97-AF65-F5344CB8AC3E}">
        <p14:creationId xmlns:p14="http://schemas.microsoft.com/office/powerpoint/2010/main" val="134554646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Tom">
    <p:bg>
      <p:bgPr>
        <a:solidFill>
          <a:schemeClr val="accent6"/>
        </a:solidFill>
        <a:effectLst/>
      </p:bgPr>
    </p:bg>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7BE9726D-5305-3AFA-F024-489C32928B07}"/>
              </a:ext>
            </a:extLst>
          </p:cNvPr>
          <p:cNvSpPr/>
          <p:nvPr userDrawn="1"/>
        </p:nvSpPr>
        <p:spPr>
          <a:xfrm>
            <a:off x="0" y="6088827"/>
            <a:ext cx="12192000" cy="76917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 name="Bildobjekt 2" descr="MSB Logotyp">
            <a:extLst>
              <a:ext uri="{FF2B5EF4-FFF2-40B4-BE49-F238E27FC236}">
                <a16:creationId xmlns:a16="http://schemas.microsoft.com/office/drawing/2014/main" id="{EB2F9DDE-E058-1F4A-1DD3-901E1C6ED9E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8050170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pic>
        <p:nvPicPr>
          <p:cNvPr id="11" name="Bildobjekt 10" descr="MSB Logotyp">
            <a:extLst>
              <a:ext uri="{FF2B5EF4-FFF2-40B4-BE49-F238E27FC236}">
                <a16:creationId xmlns:a16="http://schemas.microsoft.com/office/drawing/2014/main" id="{15CD85DE-21BB-55CB-D50D-B0AB48CE754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Rubrik 1">
            <a:extLst>
              <a:ext uri="{FF2B5EF4-FFF2-40B4-BE49-F238E27FC236}">
                <a16:creationId xmlns:a16="http://schemas.microsoft.com/office/drawing/2014/main" id="{B27CEAA5-EB11-2675-2A7A-62A7280AD823}"/>
              </a:ext>
            </a:extLst>
          </p:cNvPr>
          <p:cNvSpPr>
            <a:spLocks noGrp="1"/>
          </p:cNvSpPr>
          <p:nvPr>
            <p:ph type="title" hasCustomPrompt="1"/>
          </p:nvPr>
        </p:nvSpPr>
        <p:spPr>
          <a:xfrm>
            <a:off x="1900052" y="681038"/>
            <a:ext cx="9453748" cy="541926"/>
          </a:xfrm>
          <a:prstGeom prst="rect">
            <a:avLst/>
          </a:prstGeom>
        </p:spPr>
        <p:txBody>
          <a:bodyPr/>
          <a:lstStyle>
            <a:lvl1pPr>
              <a:defRPr sz="3200" b="1">
                <a:solidFill>
                  <a:schemeClr val="tx1"/>
                </a:solidFill>
              </a:defRPr>
            </a:lvl1pPr>
          </a:lstStyle>
          <a:p>
            <a:r>
              <a:rPr lang="sv-SE" dirty="0"/>
              <a:t>Klicka här för att ändra format</a:t>
            </a:r>
          </a:p>
        </p:txBody>
      </p:sp>
    </p:spTree>
    <p:extLst>
      <p:ext uri="{BB962C8B-B14F-4D97-AF65-F5344CB8AC3E}">
        <p14:creationId xmlns:p14="http://schemas.microsoft.com/office/powerpoint/2010/main" val="6381274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pic>
        <p:nvPicPr>
          <p:cNvPr id="6" name="Bildobjekt 5" descr="MSB Logotyp">
            <a:extLst>
              <a:ext uri="{FF2B5EF4-FFF2-40B4-BE49-F238E27FC236}">
                <a16:creationId xmlns:a16="http://schemas.microsoft.com/office/drawing/2014/main" id="{21CE8A2E-1C0A-6899-7C0E-A3E15E97E13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26531390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Tom">
    <p:bg>
      <p:bgPr>
        <a:solidFill>
          <a:schemeClr val="accent1"/>
        </a:solidFill>
        <a:effectLst/>
      </p:bgPr>
    </p:bg>
    <p:spTree>
      <p:nvGrpSpPr>
        <p:cNvPr id="1" name=""/>
        <p:cNvGrpSpPr/>
        <p:nvPr/>
      </p:nvGrpSpPr>
      <p:grpSpPr>
        <a:xfrm>
          <a:off x="0" y="0"/>
          <a:ext cx="0" cy="0"/>
          <a:chOff x="0" y="0"/>
          <a:chExt cx="0" cy="0"/>
        </a:xfrm>
      </p:grpSpPr>
      <p:sp>
        <p:nvSpPr>
          <p:cNvPr id="4" name="Bild 7">
            <a:extLst>
              <a:ext uri="{FF2B5EF4-FFF2-40B4-BE49-F238E27FC236}">
                <a16:creationId xmlns:a16="http://schemas.microsoft.com/office/drawing/2014/main" id="{73E5ECB7-DEAF-D391-DFD8-23A0580D077A}"/>
              </a:ext>
            </a:extLst>
          </p:cNvPr>
          <p:cNvSpPr/>
          <p:nvPr userDrawn="1"/>
        </p:nvSpPr>
        <p:spPr>
          <a:xfrm>
            <a:off x="-27990" y="723310"/>
            <a:ext cx="1681750" cy="417227"/>
          </a:xfrm>
          <a:custGeom>
            <a:avLst/>
            <a:gdLst>
              <a:gd name="connsiteX0" fmla="*/ 0 w 1657197"/>
              <a:gd name="connsiteY0" fmla="*/ 0 h 417227"/>
              <a:gd name="connsiteX1" fmla="*/ 1449208 w 1657197"/>
              <a:gd name="connsiteY1" fmla="*/ 0 h 417227"/>
              <a:gd name="connsiteX2" fmla="*/ 1657198 w 1657197"/>
              <a:gd name="connsiteY2" fmla="*/ 208588 h 417227"/>
              <a:gd name="connsiteX3" fmla="*/ 1449208 w 1657197"/>
              <a:gd name="connsiteY3" fmla="*/ 417228 h 417227"/>
              <a:gd name="connsiteX4" fmla="*/ 0 w 1657197"/>
              <a:gd name="connsiteY4" fmla="*/ 417228 h 417227"/>
              <a:gd name="connsiteX5" fmla="*/ 0 w 1657197"/>
              <a:gd name="connsiteY5" fmla="*/ 0 h 417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57197" h="417227">
                <a:moveTo>
                  <a:pt x="0" y="0"/>
                </a:moveTo>
                <a:lnTo>
                  <a:pt x="1449208" y="0"/>
                </a:lnTo>
                <a:lnTo>
                  <a:pt x="1657198" y="208588"/>
                </a:lnTo>
                <a:lnTo>
                  <a:pt x="1449208" y="417228"/>
                </a:lnTo>
                <a:lnTo>
                  <a:pt x="0" y="417228"/>
                </a:lnTo>
                <a:lnTo>
                  <a:pt x="0" y="0"/>
                </a:lnTo>
                <a:close/>
              </a:path>
            </a:pathLst>
          </a:custGeom>
          <a:solidFill>
            <a:schemeClr val="accent1"/>
          </a:solidFill>
          <a:ln w="25400" cap="flat">
            <a:solidFill>
              <a:schemeClr val="bg1"/>
            </a:solidFill>
            <a:prstDash val="solid"/>
            <a:miter/>
          </a:ln>
        </p:spPr>
        <p:txBody>
          <a:bodyPr rtlCol="0" anchor="ctr"/>
          <a:lstStyle/>
          <a:p>
            <a:endParaRPr lang="sv-SE" dirty="0"/>
          </a:p>
        </p:txBody>
      </p:sp>
      <p:sp>
        <p:nvSpPr>
          <p:cNvPr id="5" name="Platshållare för text 13">
            <a:extLst>
              <a:ext uri="{FF2B5EF4-FFF2-40B4-BE49-F238E27FC236}">
                <a16:creationId xmlns:a16="http://schemas.microsoft.com/office/drawing/2014/main" id="{0730F5A3-318A-78A4-537C-5F43A9AFF9CA}"/>
              </a:ext>
            </a:extLst>
          </p:cNvPr>
          <p:cNvSpPr txBox="1">
            <a:spLocks/>
          </p:cNvSpPr>
          <p:nvPr userDrawn="1"/>
        </p:nvSpPr>
        <p:spPr>
          <a:xfrm>
            <a:off x="11432" y="723311"/>
            <a:ext cx="1636712" cy="414894"/>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t>Gemensamma grunder</a:t>
            </a:r>
          </a:p>
        </p:txBody>
      </p:sp>
      <p:sp>
        <p:nvSpPr>
          <p:cNvPr id="2" name="Rektangel 1">
            <a:extLst>
              <a:ext uri="{FF2B5EF4-FFF2-40B4-BE49-F238E27FC236}">
                <a16:creationId xmlns:a16="http://schemas.microsoft.com/office/drawing/2014/main" id="{734A5423-DD99-0BBC-7D9D-E8BFD1C7A7BB}"/>
              </a:ext>
            </a:extLst>
          </p:cNvPr>
          <p:cNvSpPr/>
          <p:nvPr userDrawn="1"/>
        </p:nvSpPr>
        <p:spPr>
          <a:xfrm>
            <a:off x="0" y="6088827"/>
            <a:ext cx="12192000" cy="76917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 name="Bildobjekt 2" descr="MSB Logotyp">
            <a:extLst>
              <a:ext uri="{FF2B5EF4-FFF2-40B4-BE49-F238E27FC236}">
                <a16:creationId xmlns:a16="http://schemas.microsoft.com/office/drawing/2014/main" id="{E940C568-6126-EB11-28A7-A72DF11936C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412507702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ubrikbild">
    <p:bg>
      <p:bgPr>
        <a:solidFill>
          <a:schemeClr val="accent2"/>
        </a:solidFill>
        <a:effectLst/>
      </p:bgPr>
    </p:bg>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176DBD7-BB00-4A01-1B1A-E0FFC2A9A03D}"/>
              </a:ext>
            </a:extLst>
          </p:cNvPr>
          <p:cNvSpPr>
            <a:spLocks noGrp="1"/>
          </p:cNvSpPr>
          <p:nvPr>
            <p:ph type="ctrTitle" hasCustomPrompt="1"/>
          </p:nvPr>
        </p:nvSpPr>
        <p:spPr>
          <a:xfrm>
            <a:off x="1524000" y="3063813"/>
            <a:ext cx="9144000" cy="730374"/>
          </a:xfrm>
          <a:prstGeom prst="rect">
            <a:avLst/>
          </a:prstGeom>
        </p:spPr>
        <p:txBody>
          <a:bodyPr anchor="b"/>
          <a:lstStyle>
            <a:lvl1pPr algn="l">
              <a:defRPr sz="4000" b="1">
                <a:solidFill>
                  <a:schemeClr val="tx1"/>
                </a:solidFill>
              </a:defRPr>
            </a:lvl1pPr>
          </a:lstStyle>
          <a:p>
            <a:r>
              <a:rPr lang="sv-SE" dirty="0"/>
              <a:t>Namn på presentation</a:t>
            </a:r>
          </a:p>
        </p:txBody>
      </p:sp>
      <p:sp>
        <p:nvSpPr>
          <p:cNvPr id="8" name="Underrubrik 2">
            <a:extLst>
              <a:ext uri="{FF2B5EF4-FFF2-40B4-BE49-F238E27FC236}">
                <a16:creationId xmlns:a16="http://schemas.microsoft.com/office/drawing/2014/main" id="{4AF12547-0C7D-FA3D-30A4-1F03476A9AE1}"/>
              </a:ext>
            </a:extLst>
          </p:cNvPr>
          <p:cNvSpPr>
            <a:spLocks noGrp="1"/>
          </p:cNvSpPr>
          <p:nvPr>
            <p:ph type="subTitle" idx="1" hasCustomPrompt="1"/>
          </p:nvPr>
        </p:nvSpPr>
        <p:spPr>
          <a:xfrm>
            <a:off x="1524000" y="2592615"/>
            <a:ext cx="9144000" cy="471198"/>
          </a:xfrm>
          <a:prstGeom prst="rect">
            <a:avLst/>
          </a:prstGeom>
        </p:spPr>
        <p:txBody>
          <a:bodyPr/>
          <a:lstStyle>
            <a:lvl1pPr marL="0" indent="0" algn="l">
              <a:buNone/>
              <a:defRPr sz="24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Utgångspunkter</a:t>
            </a:r>
          </a:p>
        </p:txBody>
      </p:sp>
      <p:sp>
        <p:nvSpPr>
          <p:cNvPr id="2" name="Rektangel 1">
            <a:extLst>
              <a:ext uri="{FF2B5EF4-FFF2-40B4-BE49-F238E27FC236}">
                <a16:creationId xmlns:a16="http://schemas.microsoft.com/office/drawing/2014/main" id="{387FAA35-4CC5-46DC-1729-9FA4E7393855}"/>
              </a:ext>
            </a:extLst>
          </p:cNvPr>
          <p:cNvSpPr/>
          <p:nvPr userDrawn="1"/>
        </p:nvSpPr>
        <p:spPr>
          <a:xfrm>
            <a:off x="0" y="6088827"/>
            <a:ext cx="12192000" cy="76917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 name="Bildobjekt 2" descr="MSB Logotyp">
            <a:extLst>
              <a:ext uri="{FF2B5EF4-FFF2-40B4-BE49-F238E27FC236}">
                <a16:creationId xmlns:a16="http://schemas.microsoft.com/office/drawing/2014/main" id="{04C90CFE-05D3-8CAA-F423-55E27034B83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228457102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DB5DC11-A93B-D8A7-AA2A-2B32D255951D}"/>
              </a:ext>
            </a:extLst>
          </p:cNvPr>
          <p:cNvSpPr>
            <a:spLocks noGrp="1"/>
          </p:cNvSpPr>
          <p:nvPr>
            <p:ph type="title" hasCustomPrompt="1"/>
          </p:nvPr>
        </p:nvSpPr>
        <p:spPr>
          <a:xfrm>
            <a:off x="1900052" y="681038"/>
            <a:ext cx="9453748" cy="541926"/>
          </a:xfrm>
          <a:prstGeom prst="rect">
            <a:avLst/>
          </a:prstGeom>
        </p:spPr>
        <p:txBody>
          <a:bodyPr/>
          <a:lstStyle>
            <a:lvl1pPr>
              <a:defRPr sz="3200" b="1">
                <a:solidFill>
                  <a:schemeClr val="tx1"/>
                </a:solidFill>
              </a:defRPr>
            </a:lvl1pPr>
          </a:lstStyle>
          <a:p>
            <a:r>
              <a:rPr lang="sv-SE" dirty="0"/>
              <a:t>Klicka här för att ändra format</a:t>
            </a:r>
          </a:p>
        </p:txBody>
      </p:sp>
      <p:sp>
        <p:nvSpPr>
          <p:cNvPr id="8" name="Platshållare för innehåll 2">
            <a:extLst>
              <a:ext uri="{FF2B5EF4-FFF2-40B4-BE49-F238E27FC236}">
                <a16:creationId xmlns:a16="http://schemas.microsoft.com/office/drawing/2014/main" id="{E27660E2-D759-94A7-FB17-3C96FFA14C54}"/>
              </a:ext>
            </a:extLst>
          </p:cNvPr>
          <p:cNvSpPr>
            <a:spLocks noGrp="1"/>
          </p:cNvSpPr>
          <p:nvPr>
            <p:ph idx="1"/>
          </p:nvPr>
        </p:nvSpPr>
        <p:spPr>
          <a:xfrm>
            <a:off x="1900051" y="1431577"/>
            <a:ext cx="9453749" cy="4351338"/>
          </a:xfrm>
          <a:prstGeom prst="rect">
            <a:avLst/>
          </a:prstGeo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pic>
        <p:nvPicPr>
          <p:cNvPr id="10" name="Bildobjekt 9" descr="MSB Logotyp">
            <a:extLst>
              <a:ext uri="{FF2B5EF4-FFF2-40B4-BE49-F238E27FC236}">
                <a16:creationId xmlns:a16="http://schemas.microsoft.com/office/drawing/2014/main" id="{8DE55701-67AB-54C9-8A91-EB839C143D0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Frihandsfigur 1">
            <a:extLst>
              <a:ext uri="{FF2B5EF4-FFF2-40B4-BE49-F238E27FC236}">
                <a16:creationId xmlns:a16="http://schemas.microsoft.com/office/drawing/2014/main" id="{218A5A81-4E2E-92A8-31D5-21765D8774F6}"/>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2"/>
          </a:solidFill>
          <a:ln w="6327" cap="flat">
            <a:noFill/>
            <a:prstDash val="solid"/>
            <a:miter/>
          </a:ln>
        </p:spPr>
        <p:txBody>
          <a:bodyPr wrap="square" rtlCol="0" anchor="ctr">
            <a:noAutofit/>
          </a:bodyPr>
          <a:lstStyle/>
          <a:p>
            <a:pPr lvl="0"/>
            <a:endParaRPr lang="sv-SE"/>
          </a:p>
        </p:txBody>
      </p:sp>
      <p:sp>
        <p:nvSpPr>
          <p:cNvPr id="3" name="Platshållare för text 13">
            <a:extLst>
              <a:ext uri="{FF2B5EF4-FFF2-40B4-BE49-F238E27FC236}">
                <a16:creationId xmlns:a16="http://schemas.microsoft.com/office/drawing/2014/main" id="{B22A62B2-8E17-CBCF-726B-866D6771B2DF}"/>
              </a:ext>
            </a:extLst>
          </p:cNvPr>
          <p:cNvSpPr txBox="1">
            <a:spLocks/>
          </p:cNvSpPr>
          <p:nvPr userDrawn="1"/>
        </p:nvSpPr>
        <p:spPr>
          <a:xfrm>
            <a:off x="11432" y="1222964"/>
            <a:ext cx="144177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dirty="0">
                <a:solidFill>
                  <a:schemeClr val="tx1"/>
                </a:solidFill>
              </a:rPr>
              <a:t>Utgångspunkter</a:t>
            </a:r>
          </a:p>
        </p:txBody>
      </p:sp>
    </p:spTree>
    <p:extLst>
      <p:ext uri="{BB962C8B-B14F-4D97-AF65-F5344CB8AC3E}">
        <p14:creationId xmlns:p14="http://schemas.microsoft.com/office/powerpoint/2010/main" val="20315320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4" Type="http://schemas.openxmlformats.org/officeDocument/2006/relationships/slideLayout" Target="../slideLayouts/slideLayout25.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31.xml"/><Relationship Id="rId7" Type="http://schemas.openxmlformats.org/officeDocument/2006/relationships/slideLayout" Target="../slideLayouts/slideLayout35.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5" Type="http://schemas.openxmlformats.org/officeDocument/2006/relationships/slideLayout" Target="../slideLayouts/slideLayout33.xml"/><Relationship Id="rId4" Type="http://schemas.openxmlformats.org/officeDocument/2006/relationships/slideLayout" Target="../slideLayouts/slideLayout32.xml"/></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38.xml"/><Relationship Id="rId7" Type="http://schemas.openxmlformats.org/officeDocument/2006/relationships/slideLayout" Target="../slideLayouts/slideLayout42.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5" Type="http://schemas.openxmlformats.org/officeDocument/2006/relationships/slideLayout" Target="../slideLayouts/slideLayout40.xml"/><Relationship Id="rId4"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Bild 7">
            <a:extLst>
              <a:ext uri="{FF2B5EF4-FFF2-40B4-BE49-F238E27FC236}">
                <a16:creationId xmlns:a16="http://schemas.microsoft.com/office/drawing/2014/main" id="{08EABCA7-66DD-7F88-CA5C-B19CEE267B13}"/>
              </a:ext>
            </a:extLst>
          </p:cNvPr>
          <p:cNvSpPr/>
          <p:nvPr userDrawn="1"/>
        </p:nvSpPr>
        <p:spPr>
          <a:xfrm>
            <a:off x="-3438" y="723310"/>
            <a:ext cx="1657197" cy="417227"/>
          </a:xfrm>
          <a:custGeom>
            <a:avLst/>
            <a:gdLst>
              <a:gd name="connsiteX0" fmla="*/ 0 w 1657197"/>
              <a:gd name="connsiteY0" fmla="*/ 0 h 417227"/>
              <a:gd name="connsiteX1" fmla="*/ 1449208 w 1657197"/>
              <a:gd name="connsiteY1" fmla="*/ 0 h 417227"/>
              <a:gd name="connsiteX2" fmla="*/ 1657198 w 1657197"/>
              <a:gd name="connsiteY2" fmla="*/ 208588 h 417227"/>
              <a:gd name="connsiteX3" fmla="*/ 1449208 w 1657197"/>
              <a:gd name="connsiteY3" fmla="*/ 417228 h 417227"/>
              <a:gd name="connsiteX4" fmla="*/ 0 w 1657197"/>
              <a:gd name="connsiteY4" fmla="*/ 417228 h 417227"/>
              <a:gd name="connsiteX5" fmla="*/ 0 w 1657197"/>
              <a:gd name="connsiteY5" fmla="*/ 0 h 417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57197" h="417227">
                <a:moveTo>
                  <a:pt x="0" y="0"/>
                </a:moveTo>
                <a:lnTo>
                  <a:pt x="1449208" y="0"/>
                </a:lnTo>
                <a:lnTo>
                  <a:pt x="1657198" y="208588"/>
                </a:lnTo>
                <a:lnTo>
                  <a:pt x="1449208" y="417228"/>
                </a:lnTo>
                <a:lnTo>
                  <a:pt x="0" y="417228"/>
                </a:lnTo>
                <a:lnTo>
                  <a:pt x="0" y="0"/>
                </a:lnTo>
                <a:close/>
              </a:path>
            </a:pathLst>
          </a:custGeom>
          <a:solidFill>
            <a:schemeClr val="accent1"/>
          </a:solidFill>
          <a:ln w="5163" cap="flat">
            <a:noFill/>
            <a:prstDash val="solid"/>
            <a:miter/>
          </a:ln>
        </p:spPr>
        <p:txBody>
          <a:bodyPr rtlCol="0" anchor="ctr"/>
          <a:lstStyle/>
          <a:p>
            <a:endParaRPr lang="sv-SE" dirty="0"/>
          </a:p>
        </p:txBody>
      </p:sp>
      <p:sp>
        <p:nvSpPr>
          <p:cNvPr id="8" name="Platshållare för text 13">
            <a:extLst>
              <a:ext uri="{FF2B5EF4-FFF2-40B4-BE49-F238E27FC236}">
                <a16:creationId xmlns:a16="http://schemas.microsoft.com/office/drawing/2014/main" id="{166A3176-1890-B0FD-AE66-1D4A6A7119B1}"/>
              </a:ext>
            </a:extLst>
          </p:cNvPr>
          <p:cNvSpPr txBox="1">
            <a:spLocks/>
          </p:cNvSpPr>
          <p:nvPr userDrawn="1"/>
        </p:nvSpPr>
        <p:spPr>
          <a:xfrm>
            <a:off x="11432" y="723311"/>
            <a:ext cx="1636712" cy="414894"/>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t>Gemensamma grunder</a:t>
            </a:r>
          </a:p>
        </p:txBody>
      </p:sp>
      <p:grpSp>
        <p:nvGrpSpPr>
          <p:cNvPr id="14" name="Grupp 13">
            <a:extLst>
              <a:ext uri="{FF2B5EF4-FFF2-40B4-BE49-F238E27FC236}">
                <a16:creationId xmlns:a16="http://schemas.microsoft.com/office/drawing/2014/main" id="{D50E4EE3-95BC-AF97-F9E1-B7CF30C6F92F}"/>
              </a:ext>
            </a:extLst>
          </p:cNvPr>
          <p:cNvGrpSpPr/>
          <p:nvPr userDrawn="1"/>
        </p:nvGrpSpPr>
        <p:grpSpPr>
          <a:xfrm>
            <a:off x="11323838" y="152021"/>
            <a:ext cx="718458" cy="720000"/>
            <a:chOff x="11271288" y="204571"/>
            <a:chExt cx="718458" cy="720000"/>
          </a:xfrm>
        </p:grpSpPr>
        <p:sp>
          <p:nvSpPr>
            <p:cNvPr id="4" name="Ellips 3">
              <a:extLst>
                <a:ext uri="{FF2B5EF4-FFF2-40B4-BE49-F238E27FC236}">
                  <a16:creationId xmlns:a16="http://schemas.microsoft.com/office/drawing/2014/main" id="{57D5BDF9-976F-6614-045B-5A6A77DB532B}"/>
                </a:ext>
              </a:extLst>
            </p:cNvPr>
            <p:cNvSpPr/>
            <p:nvPr userDrawn="1"/>
          </p:nvSpPr>
          <p:spPr>
            <a:xfrm>
              <a:off x="11271288" y="204571"/>
              <a:ext cx="718458" cy="720000"/>
            </a:xfrm>
            <a:prstGeom prst="ellipse">
              <a:avLst/>
            </a:prstGeom>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5" name="Grupp 4">
              <a:extLst>
                <a:ext uri="{FF2B5EF4-FFF2-40B4-BE49-F238E27FC236}">
                  <a16:creationId xmlns:a16="http://schemas.microsoft.com/office/drawing/2014/main" id="{7A204AFF-B0CF-AF53-80DF-D5F116A24239}"/>
                </a:ext>
              </a:extLst>
            </p:cNvPr>
            <p:cNvGrpSpPr/>
            <p:nvPr userDrawn="1"/>
          </p:nvGrpSpPr>
          <p:grpSpPr>
            <a:xfrm>
              <a:off x="11467070" y="408768"/>
              <a:ext cx="326895" cy="311606"/>
              <a:chOff x="2382579" y="1208223"/>
              <a:chExt cx="217742" cy="207114"/>
            </a:xfrm>
          </p:grpSpPr>
          <p:cxnSp>
            <p:nvCxnSpPr>
              <p:cNvPr id="6" name="Rak 5">
                <a:extLst>
                  <a:ext uri="{FF2B5EF4-FFF2-40B4-BE49-F238E27FC236}">
                    <a16:creationId xmlns:a16="http://schemas.microsoft.com/office/drawing/2014/main" id="{B239105E-655A-0E61-0ED3-74CBC772415C}"/>
                  </a:ext>
                </a:extLst>
              </p:cNvPr>
              <p:cNvCxnSpPr>
                <a:cxnSpLocks/>
              </p:cNvCxnSpPr>
              <p:nvPr userDrawn="1"/>
            </p:nvCxnSpPr>
            <p:spPr>
              <a:xfrm>
                <a:off x="2382579" y="1208223"/>
                <a:ext cx="0" cy="207114"/>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 name="Rak 8">
                <a:extLst>
                  <a:ext uri="{FF2B5EF4-FFF2-40B4-BE49-F238E27FC236}">
                    <a16:creationId xmlns:a16="http://schemas.microsoft.com/office/drawing/2014/main" id="{79A1A7FF-BFD9-C343-B5F6-A88632D28CB2}"/>
                  </a:ext>
                </a:extLst>
              </p:cNvPr>
              <p:cNvCxnSpPr>
                <a:cxnSpLocks/>
              </p:cNvCxnSpPr>
              <p:nvPr userDrawn="1"/>
            </p:nvCxnSpPr>
            <p:spPr>
              <a:xfrm>
                <a:off x="2431235" y="1397000"/>
                <a:ext cx="169086" cy="0"/>
              </a:xfrm>
              <a:prstGeom prst="line">
                <a:avLst/>
              </a:prstGeom>
              <a:ln w="508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0" name="Rak 9">
                <a:extLst>
                  <a:ext uri="{FF2B5EF4-FFF2-40B4-BE49-F238E27FC236}">
                    <a16:creationId xmlns:a16="http://schemas.microsoft.com/office/drawing/2014/main" id="{3D149087-9003-7EC1-C09C-377CA867AE47}"/>
                  </a:ext>
                </a:extLst>
              </p:cNvPr>
              <p:cNvCxnSpPr>
                <a:cxnSpLocks/>
              </p:cNvCxnSpPr>
              <p:nvPr userDrawn="1"/>
            </p:nvCxnSpPr>
            <p:spPr>
              <a:xfrm>
                <a:off x="2431235" y="1339850"/>
                <a:ext cx="169086" cy="0"/>
              </a:xfrm>
              <a:prstGeom prst="line">
                <a:avLst/>
              </a:prstGeom>
              <a:ln w="508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1" name="Rak 10">
                <a:extLst>
                  <a:ext uri="{FF2B5EF4-FFF2-40B4-BE49-F238E27FC236}">
                    <a16:creationId xmlns:a16="http://schemas.microsoft.com/office/drawing/2014/main" id="{8DA6A0ED-2E2F-E436-5EAA-71E13F9B53E9}"/>
                  </a:ext>
                </a:extLst>
              </p:cNvPr>
              <p:cNvCxnSpPr>
                <a:cxnSpLocks/>
              </p:cNvCxnSpPr>
              <p:nvPr userDrawn="1"/>
            </p:nvCxnSpPr>
            <p:spPr>
              <a:xfrm>
                <a:off x="2431235" y="1282700"/>
                <a:ext cx="169086" cy="0"/>
              </a:xfrm>
              <a:prstGeom prst="line">
                <a:avLst/>
              </a:prstGeom>
              <a:ln w="508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2" name="Rak 11">
                <a:extLst>
                  <a:ext uri="{FF2B5EF4-FFF2-40B4-BE49-F238E27FC236}">
                    <a16:creationId xmlns:a16="http://schemas.microsoft.com/office/drawing/2014/main" id="{467E8F07-4158-ECB8-B48F-E97EC0D1C75C}"/>
                  </a:ext>
                </a:extLst>
              </p:cNvPr>
              <p:cNvCxnSpPr>
                <a:cxnSpLocks/>
              </p:cNvCxnSpPr>
              <p:nvPr userDrawn="1"/>
            </p:nvCxnSpPr>
            <p:spPr>
              <a:xfrm>
                <a:off x="2431235" y="1225550"/>
                <a:ext cx="169086" cy="0"/>
              </a:xfrm>
              <a:prstGeom prst="line">
                <a:avLst/>
              </a:prstGeom>
              <a:ln w="50800">
                <a:solidFill>
                  <a:schemeClr val="accent3"/>
                </a:solidFill>
              </a:ln>
            </p:spPr>
            <p:style>
              <a:lnRef idx="1">
                <a:schemeClr val="accent1"/>
              </a:lnRef>
              <a:fillRef idx="0">
                <a:schemeClr val="accent1"/>
              </a:fillRef>
              <a:effectRef idx="0">
                <a:schemeClr val="accent1"/>
              </a:effectRef>
              <a:fontRef idx="minor">
                <a:schemeClr val="tx1"/>
              </a:fontRef>
            </p:style>
          </p:cxnSp>
        </p:grpSp>
      </p:grpSp>
      <p:sp>
        <p:nvSpPr>
          <p:cNvPr id="13" name="Ellips 12">
            <a:hlinkClick r:id="" action="ppaction://noaction"/>
            <a:extLst>
              <a:ext uri="{FF2B5EF4-FFF2-40B4-BE49-F238E27FC236}">
                <a16:creationId xmlns:a16="http://schemas.microsoft.com/office/drawing/2014/main" id="{86325AB3-2EE4-66B3-A0CF-4A7490555597}"/>
              </a:ext>
            </a:extLst>
          </p:cNvPr>
          <p:cNvSpPr>
            <a:spLocks noChangeAspect="1"/>
          </p:cNvSpPr>
          <p:nvPr userDrawn="1"/>
        </p:nvSpPr>
        <p:spPr>
          <a:xfrm>
            <a:off x="9648535" y="530391"/>
            <a:ext cx="720000" cy="720000"/>
          </a:xfrm>
          <a:prstGeom prst="ellipse">
            <a:avLst/>
          </a:prstGeom>
          <a:solidFill>
            <a:schemeClr val="accent2">
              <a:alpha val="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ektangel 1" descr="TagShapePrint">
            <a:extLst>
              <a:ext uri="{FF2B5EF4-FFF2-40B4-BE49-F238E27FC236}">
                <a16:creationId xmlns:a16="http://schemas.microsoft.com/office/drawing/2014/main" id="{A40641E0-9488-4392-9391-11005BEB9643}"/>
              </a:ext>
            </a:extLst>
          </p:cNvPr>
          <p:cNvSpPr/>
          <p:nvPr userDrawn="1"/>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442035666"/>
      </p:ext>
    </p:extLst>
  </p:cSld>
  <p:clrMap bg1="lt1" tx1="dk1" bg2="lt2" tx2="dk2" accent1="accent1" accent2="accent2" accent3="accent3" accent4="accent4" accent5="accent5" accent6="accent6" hlink="hlink" folHlink="folHlink"/>
  <p:sldLayoutIdLst>
    <p:sldLayoutId id="2147483716" r:id="rId1"/>
    <p:sldLayoutId id="2147483694" r:id="rId2"/>
    <p:sldLayoutId id="2147483695" r:id="rId3"/>
    <p:sldLayoutId id="2147483696" r:id="rId4"/>
    <p:sldLayoutId id="2147483697" r:id="rId5"/>
    <p:sldLayoutId id="2147483698" r:id="rId6"/>
    <p:sldLayoutId id="2147483699" r:id="rId7"/>
  </p:sldLayoutIdLst>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Bild 7">
            <a:extLst>
              <a:ext uri="{FF2B5EF4-FFF2-40B4-BE49-F238E27FC236}">
                <a16:creationId xmlns:a16="http://schemas.microsoft.com/office/drawing/2014/main" id="{08EABCA7-66DD-7F88-CA5C-B19CEE267B13}"/>
              </a:ext>
            </a:extLst>
          </p:cNvPr>
          <p:cNvSpPr/>
          <p:nvPr userDrawn="1"/>
        </p:nvSpPr>
        <p:spPr>
          <a:xfrm>
            <a:off x="-3438" y="723310"/>
            <a:ext cx="1657197" cy="417227"/>
          </a:xfrm>
          <a:custGeom>
            <a:avLst/>
            <a:gdLst>
              <a:gd name="connsiteX0" fmla="*/ 0 w 1657197"/>
              <a:gd name="connsiteY0" fmla="*/ 0 h 417227"/>
              <a:gd name="connsiteX1" fmla="*/ 1449208 w 1657197"/>
              <a:gd name="connsiteY1" fmla="*/ 0 h 417227"/>
              <a:gd name="connsiteX2" fmla="*/ 1657198 w 1657197"/>
              <a:gd name="connsiteY2" fmla="*/ 208588 h 417227"/>
              <a:gd name="connsiteX3" fmla="*/ 1449208 w 1657197"/>
              <a:gd name="connsiteY3" fmla="*/ 417228 h 417227"/>
              <a:gd name="connsiteX4" fmla="*/ 0 w 1657197"/>
              <a:gd name="connsiteY4" fmla="*/ 417228 h 417227"/>
              <a:gd name="connsiteX5" fmla="*/ 0 w 1657197"/>
              <a:gd name="connsiteY5" fmla="*/ 0 h 417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57197" h="417227">
                <a:moveTo>
                  <a:pt x="0" y="0"/>
                </a:moveTo>
                <a:lnTo>
                  <a:pt x="1449208" y="0"/>
                </a:lnTo>
                <a:lnTo>
                  <a:pt x="1657198" y="208588"/>
                </a:lnTo>
                <a:lnTo>
                  <a:pt x="1449208" y="417228"/>
                </a:lnTo>
                <a:lnTo>
                  <a:pt x="0" y="417228"/>
                </a:lnTo>
                <a:lnTo>
                  <a:pt x="0" y="0"/>
                </a:lnTo>
                <a:close/>
              </a:path>
            </a:pathLst>
          </a:custGeom>
          <a:solidFill>
            <a:srgbClr val="4A4944"/>
          </a:solidFill>
          <a:ln w="5163" cap="flat">
            <a:noFill/>
            <a:prstDash val="solid"/>
            <a:miter/>
          </a:ln>
        </p:spPr>
        <p:txBody>
          <a:bodyPr rtlCol="0" anchor="ctr"/>
          <a:lstStyle/>
          <a:p>
            <a:endParaRPr lang="sv-SE"/>
          </a:p>
        </p:txBody>
      </p:sp>
      <p:sp>
        <p:nvSpPr>
          <p:cNvPr id="8" name="Platshållare för text 13">
            <a:extLst>
              <a:ext uri="{FF2B5EF4-FFF2-40B4-BE49-F238E27FC236}">
                <a16:creationId xmlns:a16="http://schemas.microsoft.com/office/drawing/2014/main" id="{166A3176-1890-B0FD-AE66-1D4A6A7119B1}"/>
              </a:ext>
            </a:extLst>
          </p:cNvPr>
          <p:cNvSpPr txBox="1">
            <a:spLocks/>
          </p:cNvSpPr>
          <p:nvPr userDrawn="1"/>
        </p:nvSpPr>
        <p:spPr>
          <a:xfrm>
            <a:off x="11432" y="723311"/>
            <a:ext cx="1636712" cy="414894"/>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t>Gemensamma grunder</a:t>
            </a:r>
          </a:p>
        </p:txBody>
      </p:sp>
      <p:grpSp>
        <p:nvGrpSpPr>
          <p:cNvPr id="2" name="Grupp 1">
            <a:extLst>
              <a:ext uri="{FF2B5EF4-FFF2-40B4-BE49-F238E27FC236}">
                <a16:creationId xmlns:a16="http://schemas.microsoft.com/office/drawing/2014/main" id="{43099017-0652-3989-9DF2-7D12BFC9A0A3}"/>
              </a:ext>
            </a:extLst>
          </p:cNvPr>
          <p:cNvGrpSpPr/>
          <p:nvPr userDrawn="1"/>
        </p:nvGrpSpPr>
        <p:grpSpPr>
          <a:xfrm>
            <a:off x="11292308" y="173040"/>
            <a:ext cx="718458" cy="718458"/>
            <a:chOff x="1882151" y="1311096"/>
            <a:chExt cx="478559" cy="478559"/>
          </a:xfrm>
        </p:grpSpPr>
        <p:sp>
          <p:nvSpPr>
            <p:cNvPr id="3" name="Ellips 2">
              <a:extLst>
                <a:ext uri="{FF2B5EF4-FFF2-40B4-BE49-F238E27FC236}">
                  <a16:creationId xmlns:a16="http://schemas.microsoft.com/office/drawing/2014/main" id="{522607AD-2E31-9E1F-1763-2E1035CE4407}"/>
                </a:ext>
              </a:extLst>
            </p:cNvPr>
            <p:cNvSpPr/>
            <p:nvPr userDrawn="1"/>
          </p:nvSpPr>
          <p:spPr>
            <a:xfrm>
              <a:off x="1882151" y="1311096"/>
              <a:ext cx="478559" cy="478559"/>
            </a:xfrm>
            <a:prstGeom prst="ellipse">
              <a:avLst/>
            </a:prstGeom>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4" name="Grupp 3">
              <a:extLst>
                <a:ext uri="{FF2B5EF4-FFF2-40B4-BE49-F238E27FC236}">
                  <a16:creationId xmlns:a16="http://schemas.microsoft.com/office/drawing/2014/main" id="{96A93C07-E9A3-FC03-9110-DA1B2A7DD755}"/>
                </a:ext>
              </a:extLst>
            </p:cNvPr>
            <p:cNvGrpSpPr/>
            <p:nvPr userDrawn="1"/>
          </p:nvGrpSpPr>
          <p:grpSpPr>
            <a:xfrm>
              <a:off x="2016789" y="1447502"/>
              <a:ext cx="217742" cy="207114"/>
              <a:chOff x="2382579" y="1208223"/>
              <a:chExt cx="217742" cy="207114"/>
            </a:xfrm>
          </p:grpSpPr>
          <p:cxnSp>
            <p:nvCxnSpPr>
              <p:cNvPr id="5" name="Rak 4">
                <a:extLst>
                  <a:ext uri="{FF2B5EF4-FFF2-40B4-BE49-F238E27FC236}">
                    <a16:creationId xmlns:a16="http://schemas.microsoft.com/office/drawing/2014/main" id="{E56F38EC-75AF-2812-B51E-5336325CE746}"/>
                  </a:ext>
                </a:extLst>
              </p:cNvPr>
              <p:cNvCxnSpPr>
                <a:cxnSpLocks/>
              </p:cNvCxnSpPr>
              <p:nvPr userDrawn="1"/>
            </p:nvCxnSpPr>
            <p:spPr>
              <a:xfrm>
                <a:off x="2382579" y="1208223"/>
                <a:ext cx="0" cy="207114"/>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 name="Rak 5">
                <a:extLst>
                  <a:ext uri="{FF2B5EF4-FFF2-40B4-BE49-F238E27FC236}">
                    <a16:creationId xmlns:a16="http://schemas.microsoft.com/office/drawing/2014/main" id="{1F34199F-A64F-9E0D-35B8-6CCB87894469}"/>
                  </a:ext>
                </a:extLst>
              </p:cNvPr>
              <p:cNvCxnSpPr>
                <a:cxnSpLocks/>
              </p:cNvCxnSpPr>
              <p:nvPr userDrawn="1"/>
            </p:nvCxnSpPr>
            <p:spPr>
              <a:xfrm>
                <a:off x="2431235" y="1397000"/>
                <a:ext cx="169086" cy="0"/>
              </a:xfrm>
              <a:prstGeom prst="line">
                <a:avLst/>
              </a:prstGeom>
              <a:ln w="508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Rak 8">
                <a:extLst>
                  <a:ext uri="{FF2B5EF4-FFF2-40B4-BE49-F238E27FC236}">
                    <a16:creationId xmlns:a16="http://schemas.microsoft.com/office/drawing/2014/main" id="{D22746EA-5F56-C771-AF54-29271F7A0B98}"/>
                  </a:ext>
                </a:extLst>
              </p:cNvPr>
              <p:cNvCxnSpPr>
                <a:cxnSpLocks/>
              </p:cNvCxnSpPr>
              <p:nvPr userDrawn="1"/>
            </p:nvCxnSpPr>
            <p:spPr>
              <a:xfrm>
                <a:off x="2431235" y="1339850"/>
                <a:ext cx="169086" cy="0"/>
              </a:xfrm>
              <a:prstGeom prst="line">
                <a:avLst/>
              </a:prstGeom>
              <a:ln w="508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0" name="Rak 9">
                <a:extLst>
                  <a:ext uri="{FF2B5EF4-FFF2-40B4-BE49-F238E27FC236}">
                    <a16:creationId xmlns:a16="http://schemas.microsoft.com/office/drawing/2014/main" id="{02ACD5E5-3236-0349-CE7C-0A9E75F694E8}"/>
                  </a:ext>
                </a:extLst>
              </p:cNvPr>
              <p:cNvCxnSpPr>
                <a:cxnSpLocks/>
              </p:cNvCxnSpPr>
              <p:nvPr userDrawn="1"/>
            </p:nvCxnSpPr>
            <p:spPr>
              <a:xfrm>
                <a:off x="2431235" y="1282700"/>
                <a:ext cx="169086" cy="0"/>
              </a:xfrm>
              <a:prstGeom prst="line">
                <a:avLst/>
              </a:prstGeom>
              <a:ln w="508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1" name="Rak 10">
                <a:extLst>
                  <a:ext uri="{FF2B5EF4-FFF2-40B4-BE49-F238E27FC236}">
                    <a16:creationId xmlns:a16="http://schemas.microsoft.com/office/drawing/2014/main" id="{5639CA97-64F6-B5A0-3AD1-1C215374B6FE}"/>
                  </a:ext>
                </a:extLst>
              </p:cNvPr>
              <p:cNvCxnSpPr>
                <a:cxnSpLocks/>
              </p:cNvCxnSpPr>
              <p:nvPr userDrawn="1"/>
            </p:nvCxnSpPr>
            <p:spPr>
              <a:xfrm>
                <a:off x="2431235" y="1225550"/>
                <a:ext cx="169086" cy="0"/>
              </a:xfrm>
              <a:prstGeom prst="line">
                <a:avLst/>
              </a:prstGeom>
              <a:ln w="50800">
                <a:solidFill>
                  <a:schemeClr val="accent3"/>
                </a:solidFill>
              </a:ln>
            </p:spPr>
            <p:style>
              <a:lnRef idx="1">
                <a:schemeClr val="accent1"/>
              </a:lnRef>
              <a:fillRef idx="0">
                <a:schemeClr val="accent1"/>
              </a:fillRef>
              <a:effectRef idx="0">
                <a:schemeClr val="accent1"/>
              </a:effectRef>
              <a:fontRef idx="minor">
                <a:schemeClr val="tx1"/>
              </a:fontRef>
            </p:style>
          </p:cxnSp>
        </p:grpSp>
      </p:grpSp>
      <p:sp>
        <p:nvSpPr>
          <p:cNvPr id="12" name="Ellips 11">
            <a:hlinkClick r:id="" action="ppaction://noaction"/>
            <a:extLst>
              <a:ext uri="{FF2B5EF4-FFF2-40B4-BE49-F238E27FC236}">
                <a16:creationId xmlns:a16="http://schemas.microsoft.com/office/drawing/2014/main" id="{5B3C653C-5583-F5C4-E6CB-B80D5BC75958}"/>
              </a:ext>
            </a:extLst>
          </p:cNvPr>
          <p:cNvSpPr/>
          <p:nvPr userDrawn="1"/>
        </p:nvSpPr>
        <p:spPr>
          <a:xfrm>
            <a:off x="11298658" y="173040"/>
            <a:ext cx="718458" cy="718458"/>
          </a:xfrm>
          <a:prstGeom prst="ellipse">
            <a:avLst/>
          </a:prstGeom>
          <a:solidFill>
            <a:schemeClr val="accent2">
              <a:alpha val="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784442009"/>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Lst>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Bild 7">
            <a:extLst>
              <a:ext uri="{FF2B5EF4-FFF2-40B4-BE49-F238E27FC236}">
                <a16:creationId xmlns:a16="http://schemas.microsoft.com/office/drawing/2014/main" id="{08EABCA7-66DD-7F88-CA5C-B19CEE267B13}"/>
              </a:ext>
            </a:extLst>
          </p:cNvPr>
          <p:cNvSpPr/>
          <p:nvPr userDrawn="1"/>
        </p:nvSpPr>
        <p:spPr>
          <a:xfrm>
            <a:off x="-3438" y="723310"/>
            <a:ext cx="1657197" cy="417227"/>
          </a:xfrm>
          <a:custGeom>
            <a:avLst/>
            <a:gdLst>
              <a:gd name="connsiteX0" fmla="*/ 0 w 1657197"/>
              <a:gd name="connsiteY0" fmla="*/ 0 h 417227"/>
              <a:gd name="connsiteX1" fmla="*/ 1449208 w 1657197"/>
              <a:gd name="connsiteY1" fmla="*/ 0 h 417227"/>
              <a:gd name="connsiteX2" fmla="*/ 1657198 w 1657197"/>
              <a:gd name="connsiteY2" fmla="*/ 208588 h 417227"/>
              <a:gd name="connsiteX3" fmla="*/ 1449208 w 1657197"/>
              <a:gd name="connsiteY3" fmla="*/ 417228 h 417227"/>
              <a:gd name="connsiteX4" fmla="*/ 0 w 1657197"/>
              <a:gd name="connsiteY4" fmla="*/ 417228 h 417227"/>
              <a:gd name="connsiteX5" fmla="*/ 0 w 1657197"/>
              <a:gd name="connsiteY5" fmla="*/ 0 h 417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57197" h="417227">
                <a:moveTo>
                  <a:pt x="0" y="0"/>
                </a:moveTo>
                <a:lnTo>
                  <a:pt x="1449208" y="0"/>
                </a:lnTo>
                <a:lnTo>
                  <a:pt x="1657198" y="208588"/>
                </a:lnTo>
                <a:lnTo>
                  <a:pt x="1449208" y="417228"/>
                </a:lnTo>
                <a:lnTo>
                  <a:pt x="0" y="417228"/>
                </a:lnTo>
                <a:lnTo>
                  <a:pt x="0" y="0"/>
                </a:lnTo>
                <a:close/>
              </a:path>
            </a:pathLst>
          </a:custGeom>
          <a:solidFill>
            <a:srgbClr val="4A4944"/>
          </a:solidFill>
          <a:ln w="5163" cap="flat">
            <a:noFill/>
            <a:prstDash val="solid"/>
            <a:miter/>
          </a:ln>
        </p:spPr>
        <p:txBody>
          <a:bodyPr rtlCol="0" anchor="ctr"/>
          <a:lstStyle/>
          <a:p>
            <a:endParaRPr lang="sv-SE"/>
          </a:p>
        </p:txBody>
      </p:sp>
      <p:sp>
        <p:nvSpPr>
          <p:cNvPr id="8" name="Platshållare för text 13">
            <a:extLst>
              <a:ext uri="{FF2B5EF4-FFF2-40B4-BE49-F238E27FC236}">
                <a16:creationId xmlns:a16="http://schemas.microsoft.com/office/drawing/2014/main" id="{166A3176-1890-B0FD-AE66-1D4A6A7119B1}"/>
              </a:ext>
            </a:extLst>
          </p:cNvPr>
          <p:cNvSpPr txBox="1">
            <a:spLocks/>
          </p:cNvSpPr>
          <p:nvPr userDrawn="1"/>
        </p:nvSpPr>
        <p:spPr>
          <a:xfrm>
            <a:off x="11432" y="723311"/>
            <a:ext cx="1636712" cy="414894"/>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t>Gemensamma grunder</a:t>
            </a:r>
          </a:p>
        </p:txBody>
      </p:sp>
      <p:grpSp>
        <p:nvGrpSpPr>
          <p:cNvPr id="2" name="Grupp 1">
            <a:extLst>
              <a:ext uri="{FF2B5EF4-FFF2-40B4-BE49-F238E27FC236}">
                <a16:creationId xmlns:a16="http://schemas.microsoft.com/office/drawing/2014/main" id="{37EA5A86-21FF-11E1-9C2D-C462ABBE771A}"/>
              </a:ext>
            </a:extLst>
          </p:cNvPr>
          <p:cNvGrpSpPr/>
          <p:nvPr userDrawn="1"/>
        </p:nvGrpSpPr>
        <p:grpSpPr>
          <a:xfrm>
            <a:off x="11292308" y="173040"/>
            <a:ext cx="718458" cy="718458"/>
            <a:chOff x="1882151" y="1311096"/>
            <a:chExt cx="478559" cy="478559"/>
          </a:xfrm>
        </p:grpSpPr>
        <p:sp>
          <p:nvSpPr>
            <p:cNvPr id="3" name="Ellips 2">
              <a:extLst>
                <a:ext uri="{FF2B5EF4-FFF2-40B4-BE49-F238E27FC236}">
                  <a16:creationId xmlns:a16="http://schemas.microsoft.com/office/drawing/2014/main" id="{6AA3C56C-DC38-7267-47D4-741CD90C01EE}"/>
                </a:ext>
              </a:extLst>
            </p:cNvPr>
            <p:cNvSpPr/>
            <p:nvPr userDrawn="1"/>
          </p:nvSpPr>
          <p:spPr>
            <a:xfrm>
              <a:off x="1882151" y="1311096"/>
              <a:ext cx="478559" cy="478559"/>
            </a:xfrm>
            <a:prstGeom prst="ellipse">
              <a:avLst/>
            </a:prstGeom>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4" name="Grupp 3">
              <a:extLst>
                <a:ext uri="{FF2B5EF4-FFF2-40B4-BE49-F238E27FC236}">
                  <a16:creationId xmlns:a16="http://schemas.microsoft.com/office/drawing/2014/main" id="{4AB442C2-A6DD-204B-296D-E808384B99C1}"/>
                </a:ext>
              </a:extLst>
            </p:cNvPr>
            <p:cNvGrpSpPr/>
            <p:nvPr userDrawn="1"/>
          </p:nvGrpSpPr>
          <p:grpSpPr>
            <a:xfrm>
              <a:off x="2016789" y="1447502"/>
              <a:ext cx="217742" cy="207114"/>
              <a:chOff x="2382579" y="1208223"/>
              <a:chExt cx="217742" cy="207114"/>
            </a:xfrm>
          </p:grpSpPr>
          <p:cxnSp>
            <p:nvCxnSpPr>
              <p:cNvPr id="5" name="Rak 4">
                <a:extLst>
                  <a:ext uri="{FF2B5EF4-FFF2-40B4-BE49-F238E27FC236}">
                    <a16:creationId xmlns:a16="http://schemas.microsoft.com/office/drawing/2014/main" id="{E4A6AC45-F03B-997A-51D8-1D7A70D63934}"/>
                  </a:ext>
                </a:extLst>
              </p:cNvPr>
              <p:cNvCxnSpPr>
                <a:cxnSpLocks/>
              </p:cNvCxnSpPr>
              <p:nvPr userDrawn="1"/>
            </p:nvCxnSpPr>
            <p:spPr>
              <a:xfrm>
                <a:off x="2382579" y="1208223"/>
                <a:ext cx="0" cy="207114"/>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 name="Rak 5">
                <a:extLst>
                  <a:ext uri="{FF2B5EF4-FFF2-40B4-BE49-F238E27FC236}">
                    <a16:creationId xmlns:a16="http://schemas.microsoft.com/office/drawing/2014/main" id="{A180EE8A-193A-30FA-EC1B-6554B966E6D0}"/>
                  </a:ext>
                </a:extLst>
              </p:cNvPr>
              <p:cNvCxnSpPr>
                <a:cxnSpLocks/>
              </p:cNvCxnSpPr>
              <p:nvPr userDrawn="1"/>
            </p:nvCxnSpPr>
            <p:spPr>
              <a:xfrm>
                <a:off x="2431235" y="1397000"/>
                <a:ext cx="169086" cy="0"/>
              </a:xfrm>
              <a:prstGeom prst="line">
                <a:avLst/>
              </a:prstGeom>
              <a:ln w="508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Rak 8">
                <a:extLst>
                  <a:ext uri="{FF2B5EF4-FFF2-40B4-BE49-F238E27FC236}">
                    <a16:creationId xmlns:a16="http://schemas.microsoft.com/office/drawing/2014/main" id="{0CAE1A3C-710B-6AC7-2ED1-FA79A1E58B5B}"/>
                  </a:ext>
                </a:extLst>
              </p:cNvPr>
              <p:cNvCxnSpPr>
                <a:cxnSpLocks/>
              </p:cNvCxnSpPr>
              <p:nvPr userDrawn="1"/>
            </p:nvCxnSpPr>
            <p:spPr>
              <a:xfrm>
                <a:off x="2431235" y="1339850"/>
                <a:ext cx="169086" cy="0"/>
              </a:xfrm>
              <a:prstGeom prst="line">
                <a:avLst/>
              </a:prstGeom>
              <a:ln w="508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0" name="Rak 9">
                <a:extLst>
                  <a:ext uri="{FF2B5EF4-FFF2-40B4-BE49-F238E27FC236}">
                    <a16:creationId xmlns:a16="http://schemas.microsoft.com/office/drawing/2014/main" id="{80A5B0D1-5053-7DDB-5E51-08A515B96A2A}"/>
                  </a:ext>
                </a:extLst>
              </p:cNvPr>
              <p:cNvCxnSpPr>
                <a:cxnSpLocks/>
              </p:cNvCxnSpPr>
              <p:nvPr userDrawn="1"/>
            </p:nvCxnSpPr>
            <p:spPr>
              <a:xfrm>
                <a:off x="2431235" y="1282700"/>
                <a:ext cx="169086" cy="0"/>
              </a:xfrm>
              <a:prstGeom prst="line">
                <a:avLst/>
              </a:prstGeom>
              <a:ln w="508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1" name="Rak 10">
                <a:extLst>
                  <a:ext uri="{FF2B5EF4-FFF2-40B4-BE49-F238E27FC236}">
                    <a16:creationId xmlns:a16="http://schemas.microsoft.com/office/drawing/2014/main" id="{18A665D0-DF76-BD03-CB4D-439F1A05EF9F}"/>
                  </a:ext>
                </a:extLst>
              </p:cNvPr>
              <p:cNvCxnSpPr>
                <a:cxnSpLocks/>
              </p:cNvCxnSpPr>
              <p:nvPr userDrawn="1"/>
            </p:nvCxnSpPr>
            <p:spPr>
              <a:xfrm>
                <a:off x="2431235" y="1225550"/>
                <a:ext cx="169086" cy="0"/>
              </a:xfrm>
              <a:prstGeom prst="line">
                <a:avLst/>
              </a:prstGeom>
              <a:ln w="50800">
                <a:solidFill>
                  <a:schemeClr val="accent3"/>
                </a:solidFill>
              </a:ln>
            </p:spPr>
            <p:style>
              <a:lnRef idx="1">
                <a:schemeClr val="accent1"/>
              </a:lnRef>
              <a:fillRef idx="0">
                <a:schemeClr val="accent1"/>
              </a:fillRef>
              <a:effectRef idx="0">
                <a:schemeClr val="accent1"/>
              </a:effectRef>
              <a:fontRef idx="minor">
                <a:schemeClr val="tx1"/>
              </a:fontRef>
            </p:style>
          </p:cxnSp>
        </p:grpSp>
      </p:grpSp>
      <p:sp>
        <p:nvSpPr>
          <p:cNvPr id="12" name="Ellips 11">
            <a:hlinkClick r:id="" action="ppaction://noaction"/>
            <a:extLst>
              <a:ext uri="{FF2B5EF4-FFF2-40B4-BE49-F238E27FC236}">
                <a16:creationId xmlns:a16="http://schemas.microsoft.com/office/drawing/2014/main" id="{9A9A03AE-BFBE-AA26-90E1-6B7DD9042004}"/>
              </a:ext>
            </a:extLst>
          </p:cNvPr>
          <p:cNvSpPr/>
          <p:nvPr userDrawn="1"/>
        </p:nvSpPr>
        <p:spPr>
          <a:xfrm>
            <a:off x="11298658" y="173040"/>
            <a:ext cx="718458" cy="718458"/>
          </a:xfrm>
          <a:prstGeom prst="ellipse">
            <a:avLst/>
          </a:prstGeom>
          <a:solidFill>
            <a:schemeClr val="accent2">
              <a:alpha val="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26698260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Bild 7">
            <a:extLst>
              <a:ext uri="{FF2B5EF4-FFF2-40B4-BE49-F238E27FC236}">
                <a16:creationId xmlns:a16="http://schemas.microsoft.com/office/drawing/2014/main" id="{08EABCA7-66DD-7F88-CA5C-B19CEE267B13}"/>
              </a:ext>
            </a:extLst>
          </p:cNvPr>
          <p:cNvSpPr/>
          <p:nvPr userDrawn="1"/>
        </p:nvSpPr>
        <p:spPr>
          <a:xfrm>
            <a:off x="-3438" y="723310"/>
            <a:ext cx="1657197" cy="417227"/>
          </a:xfrm>
          <a:custGeom>
            <a:avLst/>
            <a:gdLst>
              <a:gd name="connsiteX0" fmla="*/ 0 w 1657197"/>
              <a:gd name="connsiteY0" fmla="*/ 0 h 417227"/>
              <a:gd name="connsiteX1" fmla="*/ 1449208 w 1657197"/>
              <a:gd name="connsiteY1" fmla="*/ 0 h 417227"/>
              <a:gd name="connsiteX2" fmla="*/ 1657198 w 1657197"/>
              <a:gd name="connsiteY2" fmla="*/ 208588 h 417227"/>
              <a:gd name="connsiteX3" fmla="*/ 1449208 w 1657197"/>
              <a:gd name="connsiteY3" fmla="*/ 417228 h 417227"/>
              <a:gd name="connsiteX4" fmla="*/ 0 w 1657197"/>
              <a:gd name="connsiteY4" fmla="*/ 417228 h 417227"/>
              <a:gd name="connsiteX5" fmla="*/ 0 w 1657197"/>
              <a:gd name="connsiteY5" fmla="*/ 0 h 417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57197" h="417227">
                <a:moveTo>
                  <a:pt x="0" y="0"/>
                </a:moveTo>
                <a:lnTo>
                  <a:pt x="1449208" y="0"/>
                </a:lnTo>
                <a:lnTo>
                  <a:pt x="1657198" y="208588"/>
                </a:lnTo>
                <a:lnTo>
                  <a:pt x="1449208" y="417228"/>
                </a:lnTo>
                <a:lnTo>
                  <a:pt x="0" y="417228"/>
                </a:lnTo>
                <a:lnTo>
                  <a:pt x="0" y="0"/>
                </a:lnTo>
                <a:close/>
              </a:path>
            </a:pathLst>
          </a:custGeom>
          <a:solidFill>
            <a:srgbClr val="4A4944"/>
          </a:solidFill>
          <a:ln w="5163" cap="flat">
            <a:noFill/>
            <a:prstDash val="solid"/>
            <a:miter/>
          </a:ln>
        </p:spPr>
        <p:txBody>
          <a:bodyPr rtlCol="0" anchor="ctr"/>
          <a:lstStyle/>
          <a:p>
            <a:endParaRPr lang="sv-SE"/>
          </a:p>
        </p:txBody>
      </p:sp>
      <p:sp>
        <p:nvSpPr>
          <p:cNvPr id="8" name="Platshållare för text 13">
            <a:extLst>
              <a:ext uri="{FF2B5EF4-FFF2-40B4-BE49-F238E27FC236}">
                <a16:creationId xmlns:a16="http://schemas.microsoft.com/office/drawing/2014/main" id="{166A3176-1890-B0FD-AE66-1D4A6A7119B1}"/>
              </a:ext>
            </a:extLst>
          </p:cNvPr>
          <p:cNvSpPr txBox="1">
            <a:spLocks/>
          </p:cNvSpPr>
          <p:nvPr userDrawn="1"/>
        </p:nvSpPr>
        <p:spPr>
          <a:xfrm>
            <a:off x="11432" y="723311"/>
            <a:ext cx="1636712" cy="414894"/>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t>Gemensamma grunder</a:t>
            </a:r>
          </a:p>
        </p:txBody>
      </p:sp>
      <p:grpSp>
        <p:nvGrpSpPr>
          <p:cNvPr id="2" name="Grupp 1">
            <a:extLst>
              <a:ext uri="{FF2B5EF4-FFF2-40B4-BE49-F238E27FC236}">
                <a16:creationId xmlns:a16="http://schemas.microsoft.com/office/drawing/2014/main" id="{E41F4AE2-1240-373D-1414-2CF14B9989C6}"/>
              </a:ext>
            </a:extLst>
          </p:cNvPr>
          <p:cNvGrpSpPr/>
          <p:nvPr userDrawn="1"/>
        </p:nvGrpSpPr>
        <p:grpSpPr>
          <a:xfrm>
            <a:off x="11292308" y="173040"/>
            <a:ext cx="718458" cy="718458"/>
            <a:chOff x="1882151" y="1311096"/>
            <a:chExt cx="478559" cy="478559"/>
          </a:xfrm>
        </p:grpSpPr>
        <p:sp>
          <p:nvSpPr>
            <p:cNvPr id="3" name="Ellips 2">
              <a:extLst>
                <a:ext uri="{FF2B5EF4-FFF2-40B4-BE49-F238E27FC236}">
                  <a16:creationId xmlns:a16="http://schemas.microsoft.com/office/drawing/2014/main" id="{E32619D8-897B-8C6F-9F96-0A6E688621CE}"/>
                </a:ext>
              </a:extLst>
            </p:cNvPr>
            <p:cNvSpPr/>
            <p:nvPr userDrawn="1"/>
          </p:nvSpPr>
          <p:spPr>
            <a:xfrm>
              <a:off x="1882151" y="1311096"/>
              <a:ext cx="478559" cy="478559"/>
            </a:xfrm>
            <a:prstGeom prst="ellipse">
              <a:avLst/>
            </a:prstGeom>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4" name="Grupp 3">
              <a:extLst>
                <a:ext uri="{FF2B5EF4-FFF2-40B4-BE49-F238E27FC236}">
                  <a16:creationId xmlns:a16="http://schemas.microsoft.com/office/drawing/2014/main" id="{74B5F737-A79A-BAA6-8827-8AFD3E7E1132}"/>
                </a:ext>
              </a:extLst>
            </p:cNvPr>
            <p:cNvGrpSpPr/>
            <p:nvPr userDrawn="1"/>
          </p:nvGrpSpPr>
          <p:grpSpPr>
            <a:xfrm>
              <a:off x="2016789" y="1447502"/>
              <a:ext cx="217742" cy="207114"/>
              <a:chOff x="2382579" y="1208223"/>
              <a:chExt cx="217742" cy="207114"/>
            </a:xfrm>
          </p:grpSpPr>
          <p:cxnSp>
            <p:nvCxnSpPr>
              <p:cNvPr id="5" name="Rak 4">
                <a:extLst>
                  <a:ext uri="{FF2B5EF4-FFF2-40B4-BE49-F238E27FC236}">
                    <a16:creationId xmlns:a16="http://schemas.microsoft.com/office/drawing/2014/main" id="{A968AEAB-D3E2-3FFB-4EBC-E1B7B4304FE0}"/>
                  </a:ext>
                </a:extLst>
              </p:cNvPr>
              <p:cNvCxnSpPr>
                <a:cxnSpLocks/>
              </p:cNvCxnSpPr>
              <p:nvPr userDrawn="1"/>
            </p:nvCxnSpPr>
            <p:spPr>
              <a:xfrm>
                <a:off x="2382579" y="1208223"/>
                <a:ext cx="0" cy="207114"/>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 name="Rak 5">
                <a:extLst>
                  <a:ext uri="{FF2B5EF4-FFF2-40B4-BE49-F238E27FC236}">
                    <a16:creationId xmlns:a16="http://schemas.microsoft.com/office/drawing/2014/main" id="{7EDB5786-47AD-803E-DD82-2DA44FB52095}"/>
                  </a:ext>
                </a:extLst>
              </p:cNvPr>
              <p:cNvCxnSpPr>
                <a:cxnSpLocks/>
              </p:cNvCxnSpPr>
              <p:nvPr userDrawn="1"/>
            </p:nvCxnSpPr>
            <p:spPr>
              <a:xfrm>
                <a:off x="2431235" y="1397000"/>
                <a:ext cx="169086" cy="0"/>
              </a:xfrm>
              <a:prstGeom prst="line">
                <a:avLst/>
              </a:prstGeom>
              <a:ln w="508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Rak 8">
                <a:extLst>
                  <a:ext uri="{FF2B5EF4-FFF2-40B4-BE49-F238E27FC236}">
                    <a16:creationId xmlns:a16="http://schemas.microsoft.com/office/drawing/2014/main" id="{A97EAF1F-D554-BE06-349D-57850E038FF2}"/>
                  </a:ext>
                </a:extLst>
              </p:cNvPr>
              <p:cNvCxnSpPr>
                <a:cxnSpLocks/>
              </p:cNvCxnSpPr>
              <p:nvPr userDrawn="1"/>
            </p:nvCxnSpPr>
            <p:spPr>
              <a:xfrm>
                <a:off x="2431235" y="1339850"/>
                <a:ext cx="169086" cy="0"/>
              </a:xfrm>
              <a:prstGeom prst="line">
                <a:avLst/>
              </a:prstGeom>
              <a:ln w="508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0" name="Rak 9">
                <a:extLst>
                  <a:ext uri="{FF2B5EF4-FFF2-40B4-BE49-F238E27FC236}">
                    <a16:creationId xmlns:a16="http://schemas.microsoft.com/office/drawing/2014/main" id="{A9F1133B-88A0-BFBE-0410-B0CDEFDA9533}"/>
                  </a:ext>
                </a:extLst>
              </p:cNvPr>
              <p:cNvCxnSpPr>
                <a:cxnSpLocks/>
              </p:cNvCxnSpPr>
              <p:nvPr userDrawn="1"/>
            </p:nvCxnSpPr>
            <p:spPr>
              <a:xfrm>
                <a:off x="2431235" y="1282700"/>
                <a:ext cx="169086" cy="0"/>
              </a:xfrm>
              <a:prstGeom prst="line">
                <a:avLst/>
              </a:prstGeom>
              <a:ln w="508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1" name="Rak 10">
                <a:extLst>
                  <a:ext uri="{FF2B5EF4-FFF2-40B4-BE49-F238E27FC236}">
                    <a16:creationId xmlns:a16="http://schemas.microsoft.com/office/drawing/2014/main" id="{15E28321-8013-34C7-2BAD-C3C36FC4B780}"/>
                  </a:ext>
                </a:extLst>
              </p:cNvPr>
              <p:cNvCxnSpPr>
                <a:cxnSpLocks/>
              </p:cNvCxnSpPr>
              <p:nvPr userDrawn="1"/>
            </p:nvCxnSpPr>
            <p:spPr>
              <a:xfrm>
                <a:off x="2431235" y="1225550"/>
                <a:ext cx="169086" cy="0"/>
              </a:xfrm>
              <a:prstGeom prst="line">
                <a:avLst/>
              </a:prstGeom>
              <a:ln w="50800">
                <a:solidFill>
                  <a:schemeClr val="accent3"/>
                </a:solidFill>
              </a:ln>
            </p:spPr>
            <p:style>
              <a:lnRef idx="1">
                <a:schemeClr val="accent1"/>
              </a:lnRef>
              <a:fillRef idx="0">
                <a:schemeClr val="accent1"/>
              </a:fillRef>
              <a:effectRef idx="0">
                <a:schemeClr val="accent1"/>
              </a:effectRef>
              <a:fontRef idx="minor">
                <a:schemeClr val="tx1"/>
              </a:fontRef>
            </p:style>
          </p:cxnSp>
        </p:grpSp>
      </p:grpSp>
      <p:sp>
        <p:nvSpPr>
          <p:cNvPr id="12" name="Ellips 11">
            <a:hlinkClick r:id="" action="ppaction://noaction"/>
            <a:extLst>
              <a:ext uri="{FF2B5EF4-FFF2-40B4-BE49-F238E27FC236}">
                <a16:creationId xmlns:a16="http://schemas.microsoft.com/office/drawing/2014/main" id="{A1163D6C-6EAE-54E3-B31B-9FBBAB2D36CA}"/>
              </a:ext>
            </a:extLst>
          </p:cNvPr>
          <p:cNvSpPr/>
          <p:nvPr userDrawn="1"/>
        </p:nvSpPr>
        <p:spPr>
          <a:xfrm>
            <a:off x="11298658" y="173040"/>
            <a:ext cx="718458" cy="718458"/>
          </a:xfrm>
          <a:prstGeom prst="ellipse">
            <a:avLst/>
          </a:prstGeom>
          <a:solidFill>
            <a:schemeClr val="accent2">
              <a:alpha val="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471120684"/>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Lst>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Bild 7">
            <a:extLst>
              <a:ext uri="{FF2B5EF4-FFF2-40B4-BE49-F238E27FC236}">
                <a16:creationId xmlns:a16="http://schemas.microsoft.com/office/drawing/2014/main" id="{08EABCA7-66DD-7F88-CA5C-B19CEE267B13}"/>
              </a:ext>
            </a:extLst>
          </p:cNvPr>
          <p:cNvSpPr/>
          <p:nvPr userDrawn="1"/>
        </p:nvSpPr>
        <p:spPr>
          <a:xfrm>
            <a:off x="-3438" y="723310"/>
            <a:ext cx="1657197" cy="417227"/>
          </a:xfrm>
          <a:custGeom>
            <a:avLst/>
            <a:gdLst>
              <a:gd name="connsiteX0" fmla="*/ 0 w 1657197"/>
              <a:gd name="connsiteY0" fmla="*/ 0 h 417227"/>
              <a:gd name="connsiteX1" fmla="*/ 1449208 w 1657197"/>
              <a:gd name="connsiteY1" fmla="*/ 0 h 417227"/>
              <a:gd name="connsiteX2" fmla="*/ 1657198 w 1657197"/>
              <a:gd name="connsiteY2" fmla="*/ 208588 h 417227"/>
              <a:gd name="connsiteX3" fmla="*/ 1449208 w 1657197"/>
              <a:gd name="connsiteY3" fmla="*/ 417228 h 417227"/>
              <a:gd name="connsiteX4" fmla="*/ 0 w 1657197"/>
              <a:gd name="connsiteY4" fmla="*/ 417228 h 417227"/>
              <a:gd name="connsiteX5" fmla="*/ 0 w 1657197"/>
              <a:gd name="connsiteY5" fmla="*/ 0 h 417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57197" h="417227">
                <a:moveTo>
                  <a:pt x="0" y="0"/>
                </a:moveTo>
                <a:lnTo>
                  <a:pt x="1449208" y="0"/>
                </a:lnTo>
                <a:lnTo>
                  <a:pt x="1657198" y="208588"/>
                </a:lnTo>
                <a:lnTo>
                  <a:pt x="1449208" y="417228"/>
                </a:lnTo>
                <a:lnTo>
                  <a:pt x="0" y="417228"/>
                </a:lnTo>
                <a:lnTo>
                  <a:pt x="0" y="0"/>
                </a:lnTo>
                <a:close/>
              </a:path>
            </a:pathLst>
          </a:custGeom>
          <a:solidFill>
            <a:srgbClr val="4A4944"/>
          </a:solidFill>
          <a:ln w="5163" cap="flat">
            <a:noFill/>
            <a:prstDash val="solid"/>
            <a:miter/>
          </a:ln>
        </p:spPr>
        <p:txBody>
          <a:bodyPr rtlCol="0" anchor="ctr"/>
          <a:lstStyle/>
          <a:p>
            <a:endParaRPr lang="sv-SE"/>
          </a:p>
        </p:txBody>
      </p:sp>
      <p:sp>
        <p:nvSpPr>
          <p:cNvPr id="8" name="Platshållare för text 13">
            <a:extLst>
              <a:ext uri="{FF2B5EF4-FFF2-40B4-BE49-F238E27FC236}">
                <a16:creationId xmlns:a16="http://schemas.microsoft.com/office/drawing/2014/main" id="{166A3176-1890-B0FD-AE66-1D4A6A7119B1}"/>
              </a:ext>
            </a:extLst>
          </p:cNvPr>
          <p:cNvSpPr txBox="1">
            <a:spLocks/>
          </p:cNvSpPr>
          <p:nvPr userDrawn="1"/>
        </p:nvSpPr>
        <p:spPr>
          <a:xfrm>
            <a:off x="11432" y="723311"/>
            <a:ext cx="1636712" cy="414894"/>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t>Gemensamma grunder</a:t>
            </a:r>
          </a:p>
        </p:txBody>
      </p:sp>
      <p:grpSp>
        <p:nvGrpSpPr>
          <p:cNvPr id="2" name="Grupp 1">
            <a:extLst>
              <a:ext uri="{FF2B5EF4-FFF2-40B4-BE49-F238E27FC236}">
                <a16:creationId xmlns:a16="http://schemas.microsoft.com/office/drawing/2014/main" id="{7252C2B1-5F52-A4CE-A080-A8BF24F09D88}"/>
              </a:ext>
            </a:extLst>
          </p:cNvPr>
          <p:cNvGrpSpPr/>
          <p:nvPr userDrawn="1"/>
        </p:nvGrpSpPr>
        <p:grpSpPr>
          <a:xfrm>
            <a:off x="11292308" y="173040"/>
            <a:ext cx="718458" cy="718458"/>
            <a:chOff x="1882151" y="1311096"/>
            <a:chExt cx="478559" cy="478559"/>
          </a:xfrm>
        </p:grpSpPr>
        <p:sp>
          <p:nvSpPr>
            <p:cNvPr id="3" name="Ellips 2">
              <a:extLst>
                <a:ext uri="{FF2B5EF4-FFF2-40B4-BE49-F238E27FC236}">
                  <a16:creationId xmlns:a16="http://schemas.microsoft.com/office/drawing/2014/main" id="{6542E6CA-DE35-90D7-A366-BE199C6B94A9}"/>
                </a:ext>
              </a:extLst>
            </p:cNvPr>
            <p:cNvSpPr/>
            <p:nvPr userDrawn="1"/>
          </p:nvSpPr>
          <p:spPr>
            <a:xfrm>
              <a:off x="1882151" y="1311096"/>
              <a:ext cx="478559" cy="478559"/>
            </a:xfrm>
            <a:prstGeom prst="ellipse">
              <a:avLst/>
            </a:prstGeom>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4" name="Grupp 3">
              <a:extLst>
                <a:ext uri="{FF2B5EF4-FFF2-40B4-BE49-F238E27FC236}">
                  <a16:creationId xmlns:a16="http://schemas.microsoft.com/office/drawing/2014/main" id="{A2474AD1-073D-DC5B-EACC-B3653F711E37}"/>
                </a:ext>
              </a:extLst>
            </p:cNvPr>
            <p:cNvGrpSpPr/>
            <p:nvPr userDrawn="1"/>
          </p:nvGrpSpPr>
          <p:grpSpPr>
            <a:xfrm>
              <a:off x="2016789" y="1447502"/>
              <a:ext cx="217742" cy="207114"/>
              <a:chOff x="2382579" y="1208223"/>
              <a:chExt cx="217742" cy="207114"/>
            </a:xfrm>
          </p:grpSpPr>
          <p:cxnSp>
            <p:nvCxnSpPr>
              <p:cNvPr id="5" name="Rak 4">
                <a:extLst>
                  <a:ext uri="{FF2B5EF4-FFF2-40B4-BE49-F238E27FC236}">
                    <a16:creationId xmlns:a16="http://schemas.microsoft.com/office/drawing/2014/main" id="{7907147D-F2DA-71F1-E46A-9ABAEBAE90EB}"/>
                  </a:ext>
                </a:extLst>
              </p:cNvPr>
              <p:cNvCxnSpPr>
                <a:cxnSpLocks/>
              </p:cNvCxnSpPr>
              <p:nvPr userDrawn="1"/>
            </p:nvCxnSpPr>
            <p:spPr>
              <a:xfrm>
                <a:off x="2382579" y="1208223"/>
                <a:ext cx="0" cy="207114"/>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 name="Rak 5">
                <a:extLst>
                  <a:ext uri="{FF2B5EF4-FFF2-40B4-BE49-F238E27FC236}">
                    <a16:creationId xmlns:a16="http://schemas.microsoft.com/office/drawing/2014/main" id="{CC5937E2-F392-EB48-77BB-D984E10E42CF}"/>
                  </a:ext>
                </a:extLst>
              </p:cNvPr>
              <p:cNvCxnSpPr>
                <a:cxnSpLocks/>
              </p:cNvCxnSpPr>
              <p:nvPr userDrawn="1"/>
            </p:nvCxnSpPr>
            <p:spPr>
              <a:xfrm>
                <a:off x="2431235" y="1397000"/>
                <a:ext cx="169086" cy="0"/>
              </a:xfrm>
              <a:prstGeom prst="line">
                <a:avLst/>
              </a:prstGeom>
              <a:ln w="508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Rak 8">
                <a:extLst>
                  <a:ext uri="{FF2B5EF4-FFF2-40B4-BE49-F238E27FC236}">
                    <a16:creationId xmlns:a16="http://schemas.microsoft.com/office/drawing/2014/main" id="{E525F513-2EBD-F43C-44CC-257841203B90}"/>
                  </a:ext>
                </a:extLst>
              </p:cNvPr>
              <p:cNvCxnSpPr>
                <a:cxnSpLocks/>
              </p:cNvCxnSpPr>
              <p:nvPr userDrawn="1"/>
            </p:nvCxnSpPr>
            <p:spPr>
              <a:xfrm>
                <a:off x="2431235" y="1339850"/>
                <a:ext cx="169086" cy="0"/>
              </a:xfrm>
              <a:prstGeom prst="line">
                <a:avLst/>
              </a:prstGeom>
              <a:ln w="508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0" name="Rak 9">
                <a:extLst>
                  <a:ext uri="{FF2B5EF4-FFF2-40B4-BE49-F238E27FC236}">
                    <a16:creationId xmlns:a16="http://schemas.microsoft.com/office/drawing/2014/main" id="{4DE30792-8952-B0BC-EFCE-C93D6576B1EB}"/>
                  </a:ext>
                </a:extLst>
              </p:cNvPr>
              <p:cNvCxnSpPr>
                <a:cxnSpLocks/>
              </p:cNvCxnSpPr>
              <p:nvPr userDrawn="1"/>
            </p:nvCxnSpPr>
            <p:spPr>
              <a:xfrm>
                <a:off x="2431235" y="1282700"/>
                <a:ext cx="169086" cy="0"/>
              </a:xfrm>
              <a:prstGeom prst="line">
                <a:avLst/>
              </a:prstGeom>
              <a:ln w="508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1" name="Rak 10">
                <a:extLst>
                  <a:ext uri="{FF2B5EF4-FFF2-40B4-BE49-F238E27FC236}">
                    <a16:creationId xmlns:a16="http://schemas.microsoft.com/office/drawing/2014/main" id="{8B6A42B3-9E05-40BA-D6BC-6581BA0F320C}"/>
                  </a:ext>
                </a:extLst>
              </p:cNvPr>
              <p:cNvCxnSpPr>
                <a:cxnSpLocks/>
              </p:cNvCxnSpPr>
              <p:nvPr userDrawn="1"/>
            </p:nvCxnSpPr>
            <p:spPr>
              <a:xfrm>
                <a:off x="2431235" y="1225550"/>
                <a:ext cx="169086" cy="0"/>
              </a:xfrm>
              <a:prstGeom prst="line">
                <a:avLst/>
              </a:prstGeom>
              <a:ln w="50800">
                <a:solidFill>
                  <a:schemeClr val="accent3"/>
                </a:solidFill>
              </a:ln>
            </p:spPr>
            <p:style>
              <a:lnRef idx="1">
                <a:schemeClr val="accent1"/>
              </a:lnRef>
              <a:fillRef idx="0">
                <a:schemeClr val="accent1"/>
              </a:fillRef>
              <a:effectRef idx="0">
                <a:schemeClr val="accent1"/>
              </a:effectRef>
              <a:fontRef idx="minor">
                <a:schemeClr val="tx1"/>
              </a:fontRef>
            </p:style>
          </p:cxnSp>
        </p:grpSp>
      </p:grpSp>
      <p:sp>
        <p:nvSpPr>
          <p:cNvPr id="12" name="Ellips 11">
            <a:hlinkClick r:id="" action="ppaction://noaction"/>
            <a:extLst>
              <a:ext uri="{FF2B5EF4-FFF2-40B4-BE49-F238E27FC236}">
                <a16:creationId xmlns:a16="http://schemas.microsoft.com/office/drawing/2014/main" id="{D4544310-3800-C884-177A-E5A57C5C7091}"/>
              </a:ext>
            </a:extLst>
          </p:cNvPr>
          <p:cNvSpPr/>
          <p:nvPr userDrawn="1"/>
        </p:nvSpPr>
        <p:spPr>
          <a:xfrm>
            <a:off x="11298658" y="173040"/>
            <a:ext cx="718458" cy="718458"/>
          </a:xfrm>
          <a:prstGeom prst="ellipse">
            <a:avLst/>
          </a:prstGeom>
          <a:solidFill>
            <a:schemeClr val="accent2">
              <a:alpha val="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612327514"/>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Lst>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Bild 7">
            <a:extLst>
              <a:ext uri="{FF2B5EF4-FFF2-40B4-BE49-F238E27FC236}">
                <a16:creationId xmlns:a16="http://schemas.microsoft.com/office/drawing/2014/main" id="{08EABCA7-66DD-7F88-CA5C-B19CEE267B13}"/>
              </a:ext>
            </a:extLst>
          </p:cNvPr>
          <p:cNvSpPr/>
          <p:nvPr userDrawn="1"/>
        </p:nvSpPr>
        <p:spPr>
          <a:xfrm>
            <a:off x="-3438" y="723310"/>
            <a:ext cx="1657197" cy="417227"/>
          </a:xfrm>
          <a:custGeom>
            <a:avLst/>
            <a:gdLst>
              <a:gd name="connsiteX0" fmla="*/ 0 w 1657197"/>
              <a:gd name="connsiteY0" fmla="*/ 0 h 417227"/>
              <a:gd name="connsiteX1" fmla="*/ 1449208 w 1657197"/>
              <a:gd name="connsiteY1" fmla="*/ 0 h 417227"/>
              <a:gd name="connsiteX2" fmla="*/ 1657198 w 1657197"/>
              <a:gd name="connsiteY2" fmla="*/ 208588 h 417227"/>
              <a:gd name="connsiteX3" fmla="*/ 1449208 w 1657197"/>
              <a:gd name="connsiteY3" fmla="*/ 417228 h 417227"/>
              <a:gd name="connsiteX4" fmla="*/ 0 w 1657197"/>
              <a:gd name="connsiteY4" fmla="*/ 417228 h 417227"/>
              <a:gd name="connsiteX5" fmla="*/ 0 w 1657197"/>
              <a:gd name="connsiteY5" fmla="*/ 0 h 417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57197" h="417227">
                <a:moveTo>
                  <a:pt x="0" y="0"/>
                </a:moveTo>
                <a:lnTo>
                  <a:pt x="1449208" y="0"/>
                </a:lnTo>
                <a:lnTo>
                  <a:pt x="1657198" y="208588"/>
                </a:lnTo>
                <a:lnTo>
                  <a:pt x="1449208" y="417228"/>
                </a:lnTo>
                <a:lnTo>
                  <a:pt x="0" y="417228"/>
                </a:lnTo>
                <a:lnTo>
                  <a:pt x="0" y="0"/>
                </a:lnTo>
                <a:close/>
              </a:path>
            </a:pathLst>
          </a:custGeom>
          <a:solidFill>
            <a:srgbClr val="4A4944"/>
          </a:solidFill>
          <a:ln w="5163" cap="flat">
            <a:noFill/>
            <a:prstDash val="solid"/>
            <a:miter/>
          </a:ln>
        </p:spPr>
        <p:txBody>
          <a:bodyPr rtlCol="0" anchor="ctr"/>
          <a:lstStyle/>
          <a:p>
            <a:endParaRPr lang="sv-SE"/>
          </a:p>
        </p:txBody>
      </p:sp>
      <p:sp>
        <p:nvSpPr>
          <p:cNvPr id="8" name="Platshållare för text 13">
            <a:extLst>
              <a:ext uri="{FF2B5EF4-FFF2-40B4-BE49-F238E27FC236}">
                <a16:creationId xmlns:a16="http://schemas.microsoft.com/office/drawing/2014/main" id="{166A3176-1890-B0FD-AE66-1D4A6A7119B1}"/>
              </a:ext>
            </a:extLst>
          </p:cNvPr>
          <p:cNvSpPr txBox="1">
            <a:spLocks/>
          </p:cNvSpPr>
          <p:nvPr userDrawn="1"/>
        </p:nvSpPr>
        <p:spPr>
          <a:xfrm>
            <a:off x="11432" y="723311"/>
            <a:ext cx="1636712" cy="414894"/>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t>Gemensamma grunder</a:t>
            </a:r>
          </a:p>
        </p:txBody>
      </p:sp>
      <p:grpSp>
        <p:nvGrpSpPr>
          <p:cNvPr id="2" name="Grupp 1">
            <a:extLst>
              <a:ext uri="{FF2B5EF4-FFF2-40B4-BE49-F238E27FC236}">
                <a16:creationId xmlns:a16="http://schemas.microsoft.com/office/drawing/2014/main" id="{CCFF33C5-13A5-066B-14E0-07962CD5C7F2}"/>
              </a:ext>
            </a:extLst>
          </p:cNvPr>
          <p:cNvGrpSpPr/>
          <p:nvPr userDrawn="1"/>
        </p:nvGrpSpPr>
        <p:grpSpPr>
          <a:xfrm>
            <a:off x="11292308" y="173040"/>
            <a:ext cx="718458" cy="718458"/>
            <a:chOff x="1882151" y="1311096"/>
            <a:chExt cx="478559" cy="478559"/>
          </a:xfrm>
        </p:grpSpPr>
        <p:sp>
          <p:nvSpPr>
            <p:cNvPr id="3" name="Ellips 2">
              <a:extLst>
                <a:ext uri="{FF2B5EF4-FFF2-40B4-BE49-F238E27FC236}">
                  <a16:creationId xmlns:a16="http://schemas.microsoft.com/office/drawing/2014/main" id="{746F3BC5-7774-4ECC-0BB6-9ABFC8777121}"/>
                </a:ext>
              </a:extLst>
            </p:cNvPr>
            <p:cNvSpPr/>
            <p:nvPr userDrawn="1"/>
          </p:nvSpPr>
          <p:spPr>
            <a:xfrm>
              <a:off x="1882151" y="1311096"/>
              <a:ext cx="478559" cy="478559"/>
            </a:xfrm>
            <a:prstGeom prst="ellipse">
              <a:avLst/>
            </a:prstGeom>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4" name="Grupp 3">
              <a:extLst>
                <a:ext uri="{FF2B5EF4-FFF2-40B4-BE49-F238E27FC236}">
                  <a16:creationId xmlns:a16="http://schemas.microsoft.com/office/drawing/2014/main" id="{5D521B6D-447D-6094-8489-84D672DE0454}"/>
                </a:ext>
              </a:extLst>
            </p:cNvPr>
            <p:cNvGrpSpPr/>
            <p:nvPr userDrawn="1"/>
          </p:nvGrpSpPr>
          <p:grpSpPr>
            <a:xfrm>
              <a:off x="2016789" y="1447502"/>
              <a:ext cx="217742" cy="207114"/>
              <a:chOff x="2382579" y="1208223"/>
              <a:chExt cx="217742" cy="207114"/>
            </a:xfrm>
          </p:grpSpPr>
          <p:cxnSp>
            <p:nvCxnSpPr>
              <p:cNvPr id="5" name="Rak 4">
                <a:extLst>
                  <a:ext uri="{FF2B5EF4-FFF2-40B4-BE49-F238E27FC236}">
                    <a16:creationId xmlns:a16="http://schemas.microsoft.com/office/drawing/2014/main" id="{056A78C0-4C9A-5BF4-C319-9D162EE4D826}"/>
                  </a:ext>
                </a:extLst>
              </p:cNvPr>
              <p:cNvCxnSpPr>
                <a:cxnSpLocks/>
              </p:cNvCxnSpPr>
              <p:nvPr userDrawn="1"/>
            </p:nvCxnSpPr>
            <p:spPr>
              <a:xfrm>
                <a:off x="2382579" y="1208223"/>
                <a:ext cx="0" cy="207114"/>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 name="Rak 5">
                <a:extLst>
                  <a:ext uri="{FF2B5EF4-FFF2-40B4-BE49-F238E27FC236}">
                    <a16:creationId xmlns:a16="http://schemas.microsoft.com/office/drawing/2014/main" id="{F5C44D22-D2DA-D880-0684-4E780E063F96}"/>
                  </a:ext>
                </a:extLst>
              </p:cNvPr>
              <p:cNvCxnSpPr>
                <a:cxnSpLocks/>
              </p:cNvCxnSpPr>
              <p:nvPr userDrawn="1"/>
            </p:nvCxnSpPr>
            <p:spPr>
              <a:xfrm>
                <a:off x="2431235" y="1397000"/>
                <a:ext cx="169086" cy="0"/>
              </a:xfrm>
              <a:prstGeom prst="line">
                <a:avLst/>
              </a:prstGeom>
              <a:ln w="508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Rak 8">
                <a:extLst>
                  <a:ext uri="{FF2B5EF4-FFF2-40B4-BE49-F238E27FC236}">
                    <a16:creationId xmlns:a16="http://schemas.microsoft.com/office/drawing/2014/main" id="{74B380F6-9A03-AB93-5125-B33C1E7A52D1}"/>
                  </a:ext>
                </a:extLst>
              </p:cNvPr>
              <p:cNvCxnSpPr>
                <a:cxnSpLocks/>
              </p:cNvCxnSpPr>
              <p:nvPr userDrawn="1"/>
            </p:nvCxnSpPr>
            <p:spPr>
              <a:xfrm>
                <a:off x="2431235" y="1339850"/>
                <a:ext cx="169086" cy="0"/>
              </a:xfrm>
              <a:prstGeom prst="line">
                <a:avLst/>
              </a:prstGeom>
              <a:ln w="508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0" name="Rak 9">
                <a:extLst>
                  <a:ext uri="{FF2B5EF4-FFF2-40B4-BE49-F238E27FC236}">
                    <a16:creationId xmlns:a16="http://schemas.microsoft.com/office/drawing/2014/main" id="{D05C1100-BB3C-ABAF-2207-34B61C797A65}"/>
                  </a:ext>
                </a:extLst>
              </p:cNvPr>
              <p:cNvCxnSpPr>
                <a:cxnSpLocks/>
              </p:cNvCxnSpPr>
              <p:nvPr userDrawn="1"/>
            </p:nvCxnSpPr>
            <p:spPr>
              <a:xfrm>
                <a:off x="2431235" y="1282700"/>
                <a:ext cx="169086" cy="0"/>
              </a:xfrm>
              <a:prstGeom prst="line">
                <a:avLst/>
              </a:prstGeom>
              <a:ln w="508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1" name="Rak 10">
                <a:extLst>
                  <a:ext uri="{FF2B5EF4-FFF2-40B4-BE49-F238E27FC236}">
                    <a16:creationId xmlns:a16="http://schemas.microsoft.com/office/drawing/2014/main" id="{1CA672BA-CA0C-46B6-53C8-D7BFDF7D8FB5}"/>
                  </a:ext>
                </a:extLst>
              </p:cNvPr>
              <p:cNvCxnSpPr>
                <a:cxnSpLocks/>
              </p:cNvCxnSpPr>
              <p:nvPr userDrawn="1"/>
            </p:nvCxnSpPr>
            <p:spPr>
              <a:xfrm>
                <a:off x="2431235" y="1225550"/>
                <a:ext cx="169086" cy="0"/>
              </a:xfrm>
              <a:prstGeom prst="line">
                <a:avLst/>
              </a:prstGeom>
              <a:ln w="50800">
                <a:solidFill>
                  <a:schemeClr val="accent3"/>
                </a:solidFill>
              </a:ln>
            </p:spPr>
            <p:style>
              <a:lnRef idx="1">
                <a:schemeClr val="accent1"/>
              </a:lnRef>
              <a:fillRef idx="0">
                <a:schemeClr val="accent1"/>
              </a:fillRef>
              <a:effectRef idx="0">
                <a:schemeClr val="accent1"/>
              </a:effectRef>
              <a:fontRef idx="minor">
                <a:schemeClr val="tx1"/>
              </a:fontRef>
            </p:style>
          </p:cxnSp>
        </p:grpSp>
      </p:grpSp>
      <p:sp>
        <p:nvSpPr>
          <p:cNvPr id="12" name="Ellips 11">
            <a:hlinkClick r:id="" action="ppaction://noaction"/>
            <a:extLst>
              <a:ext uri="{FF2B5EF4-FFF2-40B4-BE49-F238E27FC236}">
                <a16:creationId xmlns:a16="http://schemas.microsoft.com/office/drawing/2014/main" id="{1936203A-75F9-F8ED-D63A-202D30C8BAD5}"/>
              </a:ext>
            </a:extLst>
          </p:cNvPr>
          <p:cNvSpPr/>
          <p:nvPr userDrawn="1"/>
        </p:nvSpPr>
        <p:spPr>
          <a:xfrm>
            <a:off x="11298658" y="173040"/>
            <a:ext cx="718458" cy="718458"/>
          </a:xfrm>
          <a:prstGeom prst="ellipse">
            <a:avLst/>
          </a:prstGeom>
          <a:solidFill>
            <a:schemeClr val="accent2">
              <a:alpha val="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27369378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Lst>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3.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hyperlink" Target="https://www.msb.se/sv/amnesomraden/krisberedskap--civilt-forsvar/samverkan-och-ledning/" TargetMode="External"/><Relationship Id="rId2" Type="http://schemas.openxmlformats.org/officeDocument/2006/relationships/notesSlide" Target="../notesSlides/notesSlide16.xml"/><Relationship Id="rId1" Type="http://schemas.openxmlformats.org/officeDocument/2006/relationships/slideLayout" Target="../slideLayouts/slideLayout23.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hyperlink" Target="mailto:ledningsamverkan@msb.se" TargetMode="External"/><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3.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96F65F8-6511-2AC4-3232-6964B9E0B705}"/>
              </a:ext>
            </a:extLst>
          </p:cNvPr>
          <p:cNvSpPr>
            <a:spLocks noGrp="1"/>
          </p:cNvSpPr>
          <p:nvPr>
            <p:ph type="ctrTitle"/>
          </p:nvPr>
        </p:nvSpPr>
        <p:spPr>
          <a:xfrm>
            <a:off x="1441807" y="3505602"/>
            <a:ext cx="9144000" cy="730374"/>
          </a:xfrm>
        </p:spPr>
        <p:txBody>
          <a:bodyPr/>
          <a:lstStyle/>
          <a:p>
            <a:r>
              <a:rPr lang="sv-SE"/>
              <a:t>Aktörsgemensamt arbete – Process för aktörsgemensam inriktning och samordning</a:t>
            </a:r>
          </a:p>
        </p:txBody>
      </p:sp>
      <p:sp>
        <p:nvSpPr>
          <p:cNvPr id="3" name="Underrubrik 2">
            <a:extLst>
              <a:ext uri="{FF2B5EF4-FFF2-40B4-BE49-F238E27FC236}">
                <a16:creationId xmlns:a16="http://schemas.microsoft.com/office/drawing/2014/main" id="{443215F5-561C-CCA9-CEFB-E44B7A025C53}"/>
              </a:ext>
            </a:extLst>
          </p:cNvPr>
          <p:cNvSpPr>
            <a:spLocks noGrp="1"/>
          </p:cNvSpPr>
          <p:nvPr>
            <p:ph type="subTitle" idx="1"/>
          </p:nvPr>
        </p:nvSpPr>
        <p:spPr>
          <a:xfrm>
            <a:off x="1524000" y="2037390"/>
            <a:ext cx="9144000" cy="471198"/>
          </a:xfrm>
        </p:spPr>
        <p:txBody>
          <a:bodyPr/>
          <a:lstStyle/>
          <a:p>
            <a:r>
              <a:rPr lang="sv-SE"/>
              <a:t>En sammanfattning (version 2024-11-13) </a:t>
            </a:r>
          </a:p>
          <a:p>
            <a:endParaRPr lang="sv-SE"/>
          </a:p>
        </p:txBody>
      </p:sp>
      <p:sp>
        <p:nvSpPr>
          <p:cNvPr id="4" name="Underrubrik 4">
            <a:extLst>
              <a:ext uri="{FF2B5EF4-FFF2-40B4-BE49-F238E27FC236}">
                <a16:creationId xmlns:a16="http://schemas.microsoft.com/office/drawing/2014/main" id="{E87BF689-94BC-8454-986E-754E57F310BD}"/>
              </a:ext>
            </a:extLst>
          </p:cNvPr>
          <p:cNvSpPr txBox="1">
            <a:spLocks/>
          </p:cNvSpPr>
          <p:nvPr/>
        </p:nvSpPr>
        <p:spPr>
          <a:xfrm>
            <a:off x="1524000" y="4347783"/>
            <a:ext cx="9144000" cy="47119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j-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sv-SE" dirty="0"/>
          </a:p>
        </p:txBody>
      </p:sp>
    </p:spTree>
    <p:extLst>
      <p:ext uri="{BB962C8B-B14F-4D97-AF65-F5344CB8AC3E}">
        <p14:creationId xmlns:p14="http://schemas.microsoft.com/office/powerpoint/2010/main" val="20884589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text 4">
            <a:extLst>
              <a:ext uri="{FF2B5EF4-FFF2-40B4-BE49-F238E27FC236}">
                <a16:creationId xmlns:a16="http://schemas.microsoft.com/office/drawing/2014/main" id="{ED9A29A8-0CB8-41A4-8E49-F0E2D07FA3B2}"/>
              </a:ext>
            </a:extLst>
          </p:cNvPr>
          <p:cNvSpPr>
            <a:spLocks noGrp="1"/>
          </p:cNvSpPr>
          <p:nvPr>
            <p:ph idx="1"/>
          </p:nvPr>
        </p:nvSpPr>
        <p:spPr>
          <a:xfrm>
            <a:off x="5353701" y="1959434"/>
            <a:ext cx="5767688" cy="3095740"/>
          </a:xfrm>
        </p:spPr>
        <p:txBody>
          <a:bodyPr/>
          <a:lstStyle/>
          <a:p>
            <a:r>
              <a:rPr lang="sv-SE" sz="2400"/>
              <a:t>Om det finns behov utöver analyser som gjorts i den samlade lägesbilden</a:t>
            </a:r>
          </a:p>
          <a:p>
            <a:r>
              <a:rPr lang="sv-SE" sz="2400"/>
              <a:t>Till exempel fördjupningar, mer långsiktiga analyser eller analyser av annan karaktär</a:t>
            </a:r>
          </a:p>
          <a:p>
            <a:r>
              <a:rPr lang="sv-SE" sz="2400"/>
              <a:t>Om det behövs för att få ett tillräckligt underlag för att ta fram målbild och/eller åtgärdsplan</a:t>
            </a:r>
            <a:endParaRPr lang="sv-SE" sz="2400" dirty="0"/>
          </a:p>
        </p:txBody>
      </p:sp>
      <p:sp>
        <p:nvSpPr>
          <p:cNvPr id="6" name="Rubrik 2">
            <a:extLst>
              <a:ext uri="{FF2B5EF4-FFF2-40B4-BE49-F238E27FC236}">
                <a16:creationId xmlns:a16="http://schemas.microsoft.com/office/drawing/2014/main" id="{C7418168-B890-D7CA-2F15-4EB9BB4D234B}"/>
              </a:ext>
            </a:extLst>
          </p:cNvPr>
          <p:cNvSpPr>
            <a:spLocks noGrp="1"/>
          </p:cNvSpPr>
          <p:nvPr>
            <p:ph type="title"/>
          </p:nvPr>
        </p:nvSpPr>
        <p:spPr>
          <a:xfrm>
            <a:off x="1900052" y="681038"/>
            <a:ext cx="9453748" cy="541926"/>
          </a:xfrm>
        </p:spPr>
        <p:txBody>
          <a:bodyPr/>
          <a:lstStyle/>
          <a:p>
            <a:r>
              <a:rPr lang="sv-SE"/>
              <a:t>Ta fram kompletterande analyser</a:t>
            </a:r>
          </a:p>
        </p:txBody>
      </p:sp>
      <p:pic>
        <p:nvPicPr>
          <p:cNvPr id="3" name="Bildobjekt 2" descr="En bild som visar text, cirkel, diagram, karta&#10;&#10;Automatiskt genererad beskrivning">
            <a:extLst>
              <a:ext uri="{FF2B5EF4-FFF2-40B4-BE49-F238E27FC236}">
                <a16:creationId xmlns:a16="http://schemas.microsoft.com/office/drawing/2014/main" id="{A9323D7F-AB47-2C64-55E7-641A401DF88D}"/>
              </a:ext>
            </a:extLst>
          </p:cNvPr>
          <p:cNvPicPr>
            <a:picLocks noChangeAspect="1"/>
          </p:cNvPicPr>
          <p:nvPr/>
        </p:nvPicPr>
        <p:blipFill>
          <a:blip r:embed="rId3"/>
          <a:stretch>
            <a:fillRect/>
          </a:stretch>
        </p:blipFill>
        <p:spPr>
          <a:xfrm>
            <a:off x="851796" y="1708638"/>
            <a:ext cx="4501905" cy="4322073"/>
          </a:xfrm>
          <a:prstGeom prst="rect">
            <a:avLst/>
          </a:prstGeom>
        </p:spPr>
      </p:pic>
    </p:spTree>
    <p:extLst>
      <p:ext uri="{BB962C8B-B14F-4D97-AF65-F5344CB8AC3E}">
        <p14:creationId xmlns:p14="http://schemas.microsoft.com/office/powerpoint/2010/main" val="42463683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text 4">
            <a:extLst>
              <a:ext uri="{FF2B5EF4-FFF2-40B4-BE49-F238E27FC236}">
                <a16:creationId xmlns:a16="http://schemas.microsoft.com/office/drawing/2014/main" id="{ED9A29A8-0CB8-41A4-8E49-F0E2D07FA3B2}"/>
              </a:ext>
            </a:extLst>
          </p:cNvPr>
          <p:cNvSpPr>
            <a:spLocks noGrp="1"/>
          </p:cNvSpPr>
          <p:nvPr>
            <p:ph idx="1"/>
          </p:nvPr>
        </p:nvSpPr>
        <p:spPr>
          <a:xfrm>
            <a:off x="5397769" y="1441642"/>
            <a:ext cx="6048756" cy="3095740"/>
          </a:xfrm>
        </p:spPr>
        <p:txBody>
          <a:bodyPr/>
          <a:lstStyle/>
          <a:p>
            <a:r>
              <a:rPr lang="sv-SE" sz="2000"/>
              <a:t>Besvara frågan ”Vad ska vi åstadkomma tillsammans?”. </a:t>
            </a:r>
          </a:p>
          <a:p>
            <a:r>
              <a:rPr lang="sv-SE" sz="2000"/>
              <a:t>Behöver utöver mål även innehålla en övergripande beskrivning av vad man ska göra för att nå målen, med vilka resurser, och vilka handlingsalternativ man bör undvika i arbetet mot målet. Den behöver också inkludera kommunikativa aspekter.</a:t>
            </a:r>
          </a:p>
          <a:p>
            <a:r>
              <a:rPr lang="sv-SE" sz="2000"/>
              <a:t>Aktörerna ska tillsammans bedöma vad de ska uppnå i stort i hanteringen av en samhällsstörning.</a:t>
            </a:r>
          </a:p>
          <a:p>
            <a:r>
              <a:rPr lang="sv-SE" sz="2000"/>
              <a:t>Aktörerna behöver tillsammans göra en bedömning av vilken form av gemensamt målbildsarbete de behöver</a:t>
            </a:r>
          </a:p>
        </p:txBody>
      </p:sp>
      <p:sp>
        <p:nvSpPr>
          <p:cNvPr id="6" name="Rubrik 2">
            <a:extLst>
              <a:ext uri="{FF2B5EF4-FFF2-40B4-BE49-F238E27FC236}">
                <a16:creationId xmlns:a16="http://schemas.microsoft.com/office/drawing/2014/main" id="{C7418168-B890-D7CA-2F15-4EB9BB4D234B}"/>
              </a:ext>
            </a:extLst>
          </p:cNvPr>
          <p:cNvSpPr>
            <a:spLocks noGrp="1"/>
          </p:cNvSpPr>
          <p:nvPr>
            <p:ph type="title"/>
          </p:nvPr>
        </p:nvSpPr>
        <p:spPr>
          <a:xfrm>
            <a:off x="1900052" y="681038"/>
            <a:ext cx="9453748" cy="541926"/>
          </a:xfrm>
        </p:spPr>
        <p:txBody>
          <a:bodyPr/>
          <a:lstStyle/>
          <a:p>
            <a:r>
              <a:rPr lang="sv-SE"/>
              <a:t>Ta fram målbild</a:t>
            </a:r>
          </a:p>
        </p:txBody>
      </p:sp>
      <p:pic>
        <p:nvPicPr>
          <p:cNvPr id="4" name="Bildobjekt 3" descr="En bild som visar text, cirkel, diagram, karta&#10;&#10;Automatiskt genererad beskrivning">
            <a:extLst>
              <a:ext uri="{FF2B5EF4-FFF2-40B4-BE49-F238E27FC236}">
                <a16:creationId xmlns:a16="http://schemas.microsoft.com/office/drawing/2014/main" id="{1F3D0538-DA41-967F-F007-E863432F1793}"/>
              </a:ext>
            </a:extLst>
          </p:cNvPr>
          <p:cNvPicPr>
            <a:picLocks noChangeAspect="1"/>
          </p:cNvPicPr>
          <p:nvPr/>
        </p:nvPicPr>
        <p:blipFill>
          <a:blip r:embed="rId3"/>
          <a:stretch>
            <a:fillRect/>
          </a:stretch>
        </p:blipFill>
        <p:spPr>
          <a:xfrm>
            <a:off x="659649" y="1854889"/>
            <a:ext cx="4504953" cy="4322073"/>
          </a:xfrm>
          <a:prstGeom prst="rect">
            <a:avLst/>
          </a:prstGeom>
        </p:spPr>
      </p:pic>
    </p:spTree>
    <p:extLst>
      <p:ext uri="{BB962C8B-B14F-4D97-AF65-F5344CB8AC3E}">
        <p14:creationId xmlns:p14="http://schemas.microsoft.com/office/powerpoint/2010/main" val="8986966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text 4">
            <a:extLst>
              <a:ext uri="{FF2B5EF4-FFF2-40B4-BE49-F238E27FC236}">
                <a16:creationId xmlns:a16="http://schemas.microsoft.com/office/drawing/2014/main" id="{ED9A29A8-0CB8-41A4-8E49-F0E2D07FA3B2}"/>
              </a:ext>
            </a:extLst>
          </p:cNvPr>
          <p:cNvSpPr>
            <a:spLocks noGrp="1"/>
          </p:cNvSpPr>
          <p:nvPr>
            <p:ph idx="1"/>
          </p:nvPr>
        </p:nvSpPr>
        <p:spPr>
          <a:xfrm>
            <a:off x="5607089" y="1670622"/>
            <a:ext cx="5547484" cy="3095740"/>
          </a:xfrm>
        </p:spPr>
        <p:txBody>
          <a:bodyPr/>
          <a:lstStyle/>
          <a:p>
            <a:pPr marL="0" indent="0">
              <a:buNone/>
            </a:pPr>
            <a:r>
              <a:rPr lang="sv-SE" sz="2200"/>
              <a:t>De ansvariga aktörerna arbetar tillsammans med att konkretisera och planera åtgärder i syfte att</a:t>
            </a:r>
          </a:p>
          <a:p>
            <a:pPr marL="0" indent="0">
              <a:buNone/>
            </a:pPr>
            <a:endParaRPr lang="sv-SE" sz="2200"/>
          </a:p>
          <a:p>
            <a:r>
              <a:rPr lang="sv-SE" sz="2200"/>
              <a:t>klargöra hur de ska arbeta tillsammans</a:t>
            </a:r>
          </a:p>
          <a:p>
            <a:r>
              <a:rPr lang="sv-SE" sz="2200"/>
              <a:t>lista åtgärder, aktörsspecifika och aktörsgemensamma</a:t>
            </a:r>
          </a:p>
          <a:p>
            <a:r>
              <a:rPr lang="sv-SE" sz="2200"/>
              <a:t>identifiera och fördela ansvar för att genomföra åtgärderna och eventuella förberedelser.</a:t>
            </a:r>
          </a:p>
        </p:txBody>
      </p:sp>
      <p:sp>
        <p:nvSpPr>
          <p:cNvPr id="6" name="Rubrik 2">
            <a:extLst>
              <a:ext uri="{FF2B5EF4-FFF2-40B4-BE49-F238E27FC236}">
                <a16:creationId xmlns:a16="http://schemas.microsoft.com/office/drawing/2014/main" id="{C7418168-B890-D7CA-2F15-4EB9BB4D234B}"/>
              </a:ext>
            </a:extLst>
          </p:cNvPr>
          <p:cNvSpPr>
            <a:spLocks noGrp="1"/>
          </p:cNvSpPr>
          <p:nvPr>
            <p:ph type="title"/>
          </p:nvPr>
        </p:nvSpPr>
        <p:spPr>
          <a:xfrm>
            <a:off x="1900052" y="681038"/>
            <a:ext cx="9453748" cy="541926"/>
          </a:xfrm>
        </p:spPr>
        <p:txBody>
          <a:bodyPr/>
          <a:lstStyle/>
          <a:p>
            <a:r>
              <a:rPr lang="sv-SE"/>
              <a:t>Ta fram åtgärdsplan</a:t>
            </a:r>
          </a:p>
        </p:txBody>
      </p:sp>
      <p:pic>
        <p:nvPicPr>
          <p:cNvPr id="3" name="Bildobjekt 2" descr="En bild som visar text, cirkel, diagram, karta&#10;&#10;Automatiskt genererad beskrivning">
            <a:extLst>
              <a:ext uri="{FF2B5EF4-FFF2-40B4-BE49-F238E27FC236}">
                <a16:creationId xmlns:a16="http://schemas.microsoft.com/office/drawing/2014/main" id="{D842ED28-45B2-5D42-1236-E53728E375A9}"/>
              </a:ext>
            </a:extLst>
          </p:cNvPr>
          <p:cNvPicPr>
            <a:picLocks noChangeAspect="1"/>
          </p:cNvPicPr>
          <p:nvPr/>
        </p:nvPicPr>
        <p:blipFill>
          <a:blip r:embed="rId3"/>
          <a:stretch>
            <a:fillRect/>
          </a:stretch>
        </p:blipFill>
        <p:spPr>
          <a:xfrm>
            <a:off x="925578" y="1854889"/>
            <a:ext cx="4501905" cy="4322073"/>
          </a:xfrm>
          <a:prstGeom prst="rect">
            <a:avLst/>
          </a:prstGeom>
        </p:spPr>
      </p:pic>
    </p:spTree>
    <p:extLst>
      <p:ext uri="{BB962C8B-B14F-4D97-AF65-F5344CB8AC3E}">
        <p14:creationId xmlns:p14="http://schemas.microsoft.com/office/powerpoint/2010/main" val="14327348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text 4">
            <a:extLst>
              <a:ext uri="{FF2B5EF4-FFF2-40B4-BE49-F238E27FC236}">
                <a16:creationId xmlns:a16="http://schemas.microsoft.com/office/drawing/2014/main" id="{ED9A29A8-0CB8-41A4-8E49-F0E2D07FA3B2}"/>
              </a:ext>
            </a:extLst>
          </p:cNvPr>
          <p:cNvSpPr>
            <a:spLocks noGrp="1"/>
          </p:cNvSpPr>
          <p:nvPr>
            <p:ph idx="1"/>
          </p:nvPr>
        </p:nvSpPr>
        <p:spPr>
          <a:xfrm>
            <a:off x="5585056" y="1549436"/>
            <a:ext cx="5547484" cy="3095740"/>
          </a:xfrm>
        </p:spPr>
        <p:txBody>
          <a:bodyPr/>
          <a:lstStyle/>
          <a:p>
            <a:r>
              <a:rPr lang="sv-SE" sz="2200"/>
              <a:t>Koordinera och utföra de åtgärder som aktörerna kommit överens om.</a:t>
            </a:r>
          </a:p>
          <a:p>
            <a:r>
              <a:rPr lang="sv-SE" sz="2200"/>
              <a:t>Aktörer har olika ansvar och genomför åtgärder samtidigt. Varje aktör behöver därför förstå vad det aktörsgemensamma arbetet med åtgärdsplanering innebär för den egna verksamheten och genomföra de åtgärder som faller inom det egna ansvarsområdet. </a:t>
            </a:r>
          </a:p>
          <a:p>
            <a:r>
              <a:rPr lang="sv-SE" sz="2200"/>
              <a:t>De aktörer som bidrar med aktörsgemensamma åtgärder behöver dessutom agera så att behovet omhändertas som helhet.</a:t>
            </a:r>
          </a:p>
          <a:p>
            <a:endParaRPr lang="sv-SE" sz="2200"/>
          </a:p>
        </p:txBody>
      </p:sp>
      <p:sp>
        <p:nvSpPr>
          <p:cNvPr id="6" name="Rubrik 2">
            <a:extLst>
              <a:ext uri="{FF2B5EF4-FFF2-40B4-BE49-F238E27FC236}">
                <a16:creationId xmlns:a16="http://schemas.microsoft.com/office/drawing/2014/main" id="{C7418168-B890-D7CA-2F15-4EB9BB4D234B}"/>
              </a:ext>
            </a:extLst>
          </p:cNvPr>
          <p:cNvSpPr>
            <a:spLocks noGrp="1"/>
          </p:cNvSpPr>
          <p:nvPr>
            <p:ph type="title"/>
          </p:nvPr>
        </p:nvSpPr>
        <p:spPr>
          <a:xfrm>
            <a:off x="1900052" y="681038"/>
            <a:ext cx="9453748" cy="541926"/>
          </a:xfrm>
        </p:spPr>
        <p:txBody>
          <a:bodyPr/>
          <a:lstStyle/>
          <a:p>
            <a:r>
              <a:rPr lang="sv-SE"/>
              <a:t>Genomför åtgärder</a:t>
            </a:r>
          </a:p>
        </p:txBody>
      </p:sp>
      <p:pic>
        <p:nvPicPr>
          <p:cNvPr id="3" name="Bildobjekt 2" descr="En bild som visar text, cirkel, diagram, karta&#10;&#10;Automatiskt genererad beskrivning">
            <a:extLst>
              <a:ext uri="{FF2B5EF4-FFF2-40B4-BE49-F238E27FC236}">
                <a16:creationId xmlns:a16="http://schemas.microsoft.com/office/drawing/2014/main" id="{8B05F351-59A8-BB0E-FA58-0B12641C9CEF}"/>
              </a:ext>
            </a:extLst>
          </p:cNvPr>
          <p:cNvPicPr>
            <a:picLocks noChangeAspect="1"/>
          </p:cNvPicPr>
          <p:nvPr/>
        </p:nvPicPr>
        <p:blipFill>
          <a:blip r:embed="rId3"/>
          <a:stretch>
            <a:fillRect/>
          </a:stretch>
        </p:blipFill>
        <p:spPr>
          <a:xfrm>
            <a:off x="924053" y="1854889"/>
            <a:ext cx="4504953" cy="4322073"/>
          </a:xfrm>
          <a:prstGeom prst="rect">
            <a:avLst/>
          </a:prstGeom>
        </p:spPr>
      </p:pic>
    </p:spTree>
    <p:extLst>
      <p:ext uri="{BB962C8B-B14F-4D97-AF65-F5344CB8AC3E}">
        <p14:creationId xmlns:p14="http://schemas.microsoft.com/office/powerpoint/2010/main" val="21840614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text 4">
            <a:extLst>
              <a:ext uri="{FF2B5EF4-FFF2-40B4-BE49-F238E27FC236}">
                <a16:creationId xmlns:a16="http://schemas.microsoft.com/office/drawing/2014/main" id="{ED9A29A8-0CB8-41A4-8E49-F0E2D07FA3B2}"/>
              </a:ext>
            </a:extLst>
          </p:cNvPr>
          <p:cNvSpPr>
            <a:spLocks noGrp="1"/>
          </p:cNvSpPr>
          <p:nvPr>
            <p:ph idx="1"/>
          </p:nvPr>
        </p:nvSpPr>
        <p:spPr>
          <a:xfrm>
            <a:off x="5662174" y="1881130"/>
            <a:ext cx="5547484" cy="3095740"/>
          </a:xfrm>
        </p:spPr>
        <p:txBody>
          <a:bodyPr/>
          <a:lstStyle/>
          <a:p>
            <a:r>
              <a:rPr lang="sv-SE" sz="2000"/>
              <a:t>Följa upp hur väl de genomförda åtgärderna möter de identifierade behoven</a:t>
            </a:r>
          </a:p>
          <a:p>
            <a:r>
              <a:rPr lang="sv-SE" sz="2000"/>
              <a:t>Behöver göras löpande under en hantering</a:t>
            </a:r>
          </a:p>
          <a:p>
            <a:r>
              <a:rPr lang="sv-SE" sz="2000"/>
              <a:t>Då kan aktörerna hela tiden anpassa arbetet så att de kan skapa mesta möjliga nytta i den givna situationen, och fokusera på att åstadkomma så bra effekt som möjligt</a:t>
            </a:r>
          </a:p>
          <a:p>
            <a:r>
              <a:rPr lang="sv-SE" sz="2000"/>
              <a:t>Kan göras genom att ställa frågorna: Har vi genomfört beslutade åtgärder? Har de genomförda åtgärderna fått avsedd effekt? Är arbetet på väg åt rätt håll?</a:t>
            </a:r>
          </a:p>
          <a:p>
            <a:endParaRPr lang="sv-SE" sz="2200"/>
          </a:p>
        </p:txBody>
      </p:sp>
      <p:sp>
        <p:nvSpPr>
          <p:cNvPr id="6" name="Rubrik 2">
            <a:extLst>
              <a:ext uri="{FF2B5EF4-FFF2-40B4-BE49-F238E27FC236}">
                <a16:creationId xmlns:a16="http://schemas.microsoft.com/office/drawing/2014/main" id="{C7418168-B890-D7CA-2F15-4EB9BB4D234B}"/>
              </a:ext>
            </a:extLst>
          </p:cNvPr>
          <p:cNvSpPr>
            <a:spLocks noGrp="1"/>
          </p:cNvSpPr>
          <p:nvPr>
            <p:ph type="title"/>
          </p:nvPr>
        </p:nvSpPr>
        <p:spPr>
          <a:xfrm>
            <a:off x="1900052" y="681038"/>
            <a:ext cx="9453748" cy="541926"/>
          </a:xfrm>
        </p:spPr>
        <p:txBody>
          <a:bodyPr/>
          <a:lstStyle/>
          <a:p>
            <a:r>
              <a:rPr lang="sv-SE"/>
              <a:t>Följ upp åtgärder</a:t>
            </a:r>
          </a:p>
        </p:txBody>
      </p:sp>
      <p:pic>
        <p:nvPicPr>
          <p:cNvPr id="4" name="Bildobjekt 3" descr="En bild som visar text, cirkel, diagram, karta&#10;&#10;Automatiskt genererad beskrivning">
            <a:extLst>
              <a:ext uri="{FF2B5EF4-FFF2-40B4-BE49-F238E27FC236}">
                <a16:creationId xmlns:a16="http://schemas.microsoft.com/office/drawing/2014/main" id="{64A1147B-4FD6-1429-3DB4-A6C920846AEA}"/>
              </a:ext>
            </a:extLst>
          </p:cNvPr>
          <p:cNvPicPr>
            <a:picLocks noChangeAspect="1"/>
          </p:cNvPicPr>
          <p:nvPr/>
        </p:nvPicPr>
        <p:blipFill>
          <a:blip r:embed="rId3"/>
          <a:stretch>
            <a:fillRect/>
          </a:stretch>
        </p:blipFill>
        <p:spPr>
          <a:xfrm>
            <a:off x="837442" y="1854889"/>
            <a:ext cx="4501905" cy="4322073"/>
          </a:xfrm>
          <a:prstGeom prst="rect">
            <a:avLst/>
          </a:prstGeom>
        </p:spPr>
      </p:pic>
    </p:spTree>
    <p:extLst>
      <p:ext uri="{BB962C8B-B14F-4D97-AF65-F5344CB8AC3E}">
        <p14:creationId xmlns:p14="http://schemas.microsoft.com/office/powerpoint/2010/main" val="12499226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latshållare för innehåll 7" descr="En bild som visar clipart, hjärta, Grafik, design&#10;&#10;Automatiskt genererad beskrivning">
            <a:extLst>
              <a:ext uri="{FF2B5EF4-FFF2-40B4-BE49-F238E27FC236}">
                <a16:creationId xmlns:a16="http://schemas.microsoft.com/office/drawing/2014/main" id="{71314E85-CE9F-7415-EE2E-A8C82E3F21AF}"/>
              </a:ext>
            </a:extLst>
          </p:cNvPr>
          <p:cNvPicPr>
            <a:picLocks noChangeAspect="1"/>
          </p:cNvPicPr>
          <p:nvPr/>
        </p:nvPicPr>
        <p:blipFill>
          <a:blip r:embed="rId3"/>
          <a:stretch>
            <a:fillRect/>
          </a:stretch>
        </p:blipFill>
        <p:spPr>
          <a:xfrm>
            <a:off x="9288120" y="1131387"/>
            <a:ext cx="2221350" cy="2221350"/>
          </a:xfrm>
          <a:prstGeom prst="rect">
            <a:avLst/>
          </a:prstGeom>
        </p:spPr>
      </p:pic>
      <p:sp>
        <p:nvSpPr>
          <p:cNvPr id="6" name="Rubrik 2">
            <a:extLst>
              <a:ext uri="{FF2B5EF4-FFF2-40B4-BE49-F238E27FC236}">
                <a16:creationId xmlns:a16="http://schemas.microsoft.com/office/drawing/2014/main" id="{C7418168-B890-D7CA-2F15-4EB9BB4D234B}"/>
              </a:ext>
            </a:extLst>
          </p:cNvPr>
          <p:cNvSpPr>
            <a:spLocks noGrp="1"/>
          </p:cNvSpPr>
          <p:nvPr>
            <p:ph type="title"/>
          </p:nvPr>
        </p:nvSpPr>
        <p:spPr>
          <a:xfrm>
            <a:off x="1900052" y="681038"/>
            <a:ext cx="9453748" cy="541926"/>
          </a:xfrm>
        </p:spPr>
        <p:txBody>
          <a:bodyPr/>
          <a:lstStyle/>
          <a:p>
            <a:r>
              <a:rPr lang="sv-SE"/>
              <a:t>Integrera ett kommunikativt perspektiv</a:t>
            </a:r>
          </a:p>
        </p:txBody>
      </p:sp>
      <p:sp>
        <p:nvSpPr>
          <p:cNvPr id="4" name="Platshållare för innehåll 3">
            <a:extLst>
              <a:ext uri="{FF2B5EF4-FFF2-40B4-BE49-F238E27FC236}">
                <a16:creationId xmlns:a16="http://schemas.microsoft.com/office/drawing/2014/main" id="{DFDDE2D1-89A6-497F-C60E-81DD3E459B44}"/>
              </a:ext>
            </a:extLst>
          </p:cNvPr>
          <p:cNvSpPr>
            <a:spLocks noGrp="1"/>
          </p:cNvSpPr>
          <p:nvPr>
            <p:ph idx="1"/>
          </p:nvPr>
        </p:nvSpPr>
        <p:spPr>
          <a:xfrm>
            <a:off x="1900051" y="1431577"/>
            <a:ext cx="7116627" cy="4351338"/>
          </a:xfrm>
        </p:spPr>
        <p:txBody>
          <a:bodyPr/>
          <a:lstStyle/>
          <a:p>
            <a:r>
              <a:rPr lang="sv-SE" sz="1800" dirty="0"/>
              <a:t>Kommunikation har avgörande roll i hela hanteringen</a:t>
            </a:r>
          </a:p>
          <a:p>
            <a:pPr marL="0" indent="0">
              <a:buNone/>
            </a:pPr>
            <a:br>
              <a:rPr lang="sv-SE" sz="1800" dirty="0"/>
            </a:br>
            <a:r>
              <a:rPr lang="sv-SE" sz="1800" dirty="0"/>
              <a:t>Integrera kommunikationskompetens i alla delar av processen:</a:t>
            </a:r>
          </a:p>
        </p:txBody>
      </p:sp>
      <p:sp>
        <p:nvSpPr>
          <p:cNvPr id="5" name="textruta 4">
            <a:extLst>
              <a:ext uri="{FF2B5EF4-FFF2-40B4-BE49-F238E27FC236}">
                <a16:creationId xmlns:a16="http://schemas.microsoft.com/office/drawing/2014/main" id="{505BD062-5229-9E12-A0E5-D79C06D5863C}"/>
              </a:ext>
            </a:extLst>
          </p:cNvPr>
          <p:cNvSpPr txBox="1"/>
          <p:nvPr/>
        </p:nvSpPr>
        <p:spPr>
          <a:xfrm>
            <a:off x="1900050" y="2571073"/>
            <a:ext cx="6589767" cy="3323987"/>
          </a:xfrm>
          <a:prstGeom prst="rect">
            <a:avLst/>
          </a:prstGeom>
          <a:noFill/>
        </p:spPr>
        <p:txBody>
          <a:bodyPr wrap="square" rtlCol="0">
            <a:spAutoFit/>
          </a:bodyPr>
          <a:lstStyle/>
          <a:p>
            <a:pPr marL="285750" indent="-285750">
              <a:buFont typeface="Arial" panose="020B0604020202020204" pitchFamily="34" charset="0"/>
              <a:buChar char="•"/>
            </a:pPr>
            <a:r>
              <a:rPr lang="sv-SE" sz="1600" b="1" dirty="0"/>
              <a:t>Dela information</a:t>
            </a:r>
            <a:r>
              <a:rPr lang="sv-SE" sz="1600" dirty="0"/>
              <a:t>: Lyssna in och kommunicera aktivt</a:t>
            </a:r>
          </a:p>
          <a:p>
            <a:pPr marL="285750" indent="-285750">
              <a:buFont typeface="Arial" panose="020B0604020202020204" pitchFamily="34" charset="0"/>
              <a:buChar char="•"/>
            </a:pPr>
            <a:r>
              <a:rPr lang="sv-SE" sz="1600" b="1" dirty="0"/>
              <a:t>Samlad lägesbild</a:t>
            </a:r>
            <a:r>
              <a:rPr lang="sv-SE" sz="1600" dirty="0"/>
              <a:t>: Inkludera hur händelsen beskrivs och uppfattas.</a:t>
            </a:r>
          </a:p>
          <a:p>
            <a:pPr marL="285750" indent="-285750">
              <a:buFont typeface="Arial" panose="020B0604020202020204" pitchFamily="34" charset="0"/>
              <a:buChar char="•"/>
            </a:pPr>
            <a:r>
              <a:rPr lang="sv-SE" sz="1600" b="1" dirty="0"/>
              <a:t>Kompletterande analyser</a:t>
            </a:r>
            <a:r>
              <a:rPr lang="sv-SE" sz="1600" dirty="0"/>
              <a:t>: Analyser från kommunikationsfunktionen, exempelvis om mediabevakning och desinformation.</a:t>
            </a:r>
          </a:p>
          <a:p>
            <a:pPr marL="285750" indent="-285750">
              <a:buFont typeface="Arial" panose="020B0604020202020204" pitchFamily="34" charset="0"/>
              <a:buChar char="•"/>
            </a:pPr>
            <a:r>
              <a:rPr lang="sv-SE" sz="1600" b="1" dirty="0"/>
              <a:t>Målbild</a:t>
            </a:r>
            <a:r>
              <a:rPr lang="sv-SE" sz="1600" dirty="0"/>
              <a:t>: Komplettera med vad ni vill uppnå genom kommunikationsåtgärder. </a:t>
            </a:r>
          </a:p>
          <a:p>
            <a:pPr marL="285750" indent="-285750">
              <a:buFont typeface="Arial" panose="020B0604020202020204" pitchFamily="34" charset="0"/>
              <a:buChar char="•"/>
            </a:pPr>
            <a:r>
              <a:rPr lang="sv-SE" sz="1600" b="1" dirty="0"/>
              <a:t>Åtgärdsplan</a:t>
            </a:r>
            <a:r>
              <a:rPr lang="sv-SE" sz="1600" dirty="0"/>
              <a:t>: Inkludera kommunikationsåtgärder.</a:t>
            </a:r>
          </a:p>
          <a:p>
            <a:pPr marL="285750" indent="-285750">
              <a:buFont typeface="Arial" panose="020B0604020202020204" pitchFamily="34" charset="0"/>
              <a:buChar char="•"/>
            </a:pPr>
            <a:r>
              <a:rPr lang="sv-SE" sz="1600" b="1" dirty="0"/>
              <a:t>Genomföra åtgärder</a:t>
            </a:r>
            <a:r>
              <a:rPr lang="sv-SE" sz="1600" dirty="0"/>
              <a:t>: Synkronisera kommunikationsåtgärder med övriga åtgärder.</a:t>
            </a:r>
          </a:p>
          <a:p>
            <a:pPr marL="285750" indent="-285750">
              <a:buFont typeface="Arial" panose="020B0604020202020204" pitchFamily="34" charset="0"/>
              <a:buChar char="•"/>
            </a:pPr>
            <a:r>
              <a:rPr lang="sv-SE" sz="1600" b="1" dirty="0"/>
              <a:t>Följa upp åtgärder</a:t>
            </a:r>
            <a:r>
              <a:rPr lang="sv-SE" sz="1600" dirty="0"/>
              <a:t>: Kontrollera om kommunikationsmålen har uppnåtts, finns fortsatta informationsbehov?</a:t>
            </a:r>
          </a:p>
          <a:p>
            <a:endParaRPr lang="sv-SE" dirty="0"/>
          </a:p>
        </p:txBody>
      </p:sp>
      <p:pic>
        <p:nvPicPr>
          <p:cNvPr id="8" name="Bildobjekt 7" descr="En bild som visar text, cirkel, diagram, karta&#10;&#10;Automatiskt genererad beskrivning">
            <a:extLst>
              <a:ext uri="{FF2B5EF4-FFF2-40B4-BE49-F238E27FC236}">
                <a16:creationId xmlns:a16="http://schemas.microsoft.com/office/drawing/2014/main" id="{0DE409CF-9D24-B975-8E12-21806DFFB870}"/>
              </a:ext>
            </a:extLst>
          </p:cNvPr>
          <p:cNvPicPr>
            <a:picLocks noChangeAspect="1"/>
          </p:cNvPicPr>
          <p:nvPr/>
        </p:nvPicPr>
        <p:blipFill>
          <a:blip r:embed="rId4"/>
          <a:stretch>
            <a:fillRect/>
          </a:stretch>
        </p:blipFill>
        <p:spPr>
          <a:xfrm>
            <a:off x="8317895" y="3130269"/>
            <a:ext cx="3271849" cy="3141153"/>
          </a:xfrm>
          <a:prstGeom prst="rect">
            <a:avLst/>
          </a:prstGeom>
        </p:spPr>
      </p:pic>
    </p:spTree>
    <p:extLst>
      <p:ext uri="{BB962C8B-B14F-4D97-AF65-F5344CB8AC3E}">
        <p14:creationId xmlns:p14="http://schemas.microsoft.com/office/powerpoint/2010/main" val="39307071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innehåll 3">
            <a:extLst>
              <a:ext uri="{FF2B5EF4-FFF2-40B4-BE49-F238E27FC236}">
                <a16:creationId xmlns:a16="http://schemas.microsoft.com/office/drawing/2014/main" id="{AD561A8E-9886-2195-84F0-98F472813BD3}"/>
              </a:ext>
            </a:extLst>
          </p:cNvPr>
          <p:cNvSpPr>
            <a:spLocks noGrp="1"/>
          </p:cNvSpPr>
          <p:nvPr>
            <p:ph idx="1"/>
          </p:nvPr>
        </p:nvSpPr>
        <p:spPr>
          <a:xfrm>
            <a:off x="1900051" y="1650523"/>
            <a:ext cx="5349047" cy="4351338"/>
          </a:xfrm>
        </p:spPr>
        <p:txBody>
          <a:bodyPr/>
          <a:lstStyle/>
          <a:p>
            <a:pPr marL="0" indent="0">
              <a:buNone/>
            </a:pPr>
            <a:endParaRPr lang="sv-SE" sz="2800" b="0"/>
          </a:p>
          <a:p>
            <a:pPr marL="0" indent="0">
              <a:buNone/>
            </a:pPr>
            <a:r>
              <a:rPr lang="sv-SE" sz="2400" b="0"/>
              <a:t>Läs mer på</a:t>
            </a:r>
            <a:br>
              <a:rPr lang="sv-SE" sz="2400" b="0"/>
            </a:br>
            <a:r>
              <a:rPr lang="sv-SE" sz="2400" b="1">
                <a:hlinkClick r:id="rId3"/>
              </a:rPr>
              <a:t>msb.se/ledningsamverkan </a:t>
            </a:r>
            <a:r>
              <a:rPr lang="sv-SE" sz="2400" b="0"/>
              <a:t>under nivån arbetssätt i  ”Gemensamma grunder – Ramverk för ledning och samverkan”.</a:t>
            </a:r>
            <a:endParaRPr lang="sv-SE" sz="2400"/>
          </a:p>
        </p:txBody>
      </p:sp>
      <p:sp>
        <p:nvSpPr>
          <p:cNvPr id="10" name="Rubrik 1">
            <a:extLst>
              <a:ext uri="{FF2B5EF4-FFF2-40B4-BE49-F238E27FC236}">
                <a16:creationId xmlns:a16="http://schemas.microsoft.com/office/drawing/2014/main" id="{F04C36E8-A82F-4D9B-80BA-5C837B58F54C}"/>
              </a:ext>
            </a:extLst>
          </p:cNvPr>
          <p:cNvSpPr txBox="1">
            <a:spLocks/>
          </p:cNvSpPr>
          <p:nvPr/>
        </p:nvSpPr>
        <p:spPr>
          <a:xfrm>
            <a:off x="1900052" y="681038"/>
            <a:ext cx="9453748" cy="541926"/>
          </a:xfrm>
          <a:prstGeom prst="rect">
            <a:avLst/>
          </a:prstGeom>
        </p:spPr>
        <p:txBody>
          <a:bodyPr/>
          <a:lstStyle>
            <a:lvl1pPr marL="0" marR="0" indent="0" algn="l" defTabSz="914400" rtl="0" eaLnBrk="1" fontAlgn="auto" latinLnBrk="0" hangingPunct="1">
              <a:lnSpc>
                <a:spcPct val="90000"/>
              </a:lnSpc>
              <a:spcBef>
                <a:spcPct val="0"/>
              </a:spcBef>
              <a:spcAft>
                <a:spcPts val="0"/>
              </a:spcAft>
              <a:buClrTx/>
              <a:buSzTx/>
              <a:buFontTx/>
              <a:buNone/>
              <a:tabLst/>
              <a:defRPr sz="3200" b="1" kern="1200" spc="2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sv-SE" dirty="0"/>
              <a:t>Vill du veta mer?</a:t>
            </a:r>
          </a:p>
        </p:txBody>
      </p:sp>
      <p:pic>
        <p:nvPicPr>
          <p:cNvPr id="5" name="Bildobjekt 4">
            <a:extLst>
              <a:ext uri="{FF2B5EF4-FFF2-40B4-BE49-F238E27FC236}">
                <a16:creationId xmlns:a16="http://schemas.microsoft.com/office/drawing/2014/main" id="{76D14299-E908-3C46-8832-98B13F91AAA6}"/>
              </a:ext>
            </a:extLst>
          </p:cNvPr>
          <p:cNvPicPr>
            <a:picLocks noChangeAspect="1"/>
          </p:cNvPicPr>
          <p:nvPr/>
        </p:nvPicPr>
        <p:blipFill>
          <a:blip r:embed="rId4"/>
          <a:stretch>
            <a:fillRect/>
          </a:stretch>
        </p:blipFill>
        <p:spPr>
          <a:xfrm>
            <a:off x="7973156" y="1650523"/>
            <a:ext cx="2575116" cy="3624549"/>
          </a:xfrm>
          <a:prstGeom prst="rect">
            <a:avLst/>
          </a:prstGeom>
        </p:spPr>
      </p:pic>
    </p:spTree>
    <p:extLst>
      <p:ext uri="{BB962C8B-B14F-4D97-AF65-F5344CB8AC3E}">
        <p14:creationId xmlns:p14="http://schemas.microsoft.com/office/powerpoint/2010/main" val="2535861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540446A-E3B6-442F-ABBE-16E42B19CB15}"/>
              </a:ext>
            </a:extLst>
          </p:cNvPr>
          <p:cNvSpPr>
            <a:spLocks noGrp="1"/>
          </p:cNvSpPr>
          <p:nvPr>
            <p:ph type="title"/>
          </p:nvPr>
        </p:nvSpPr>
        <p:spPr/>
        <p:txBody>
          <a:bodyPr/>
          <a:lstStyle/>
          <a:p>
            <a:r>
              <a:rPr lang="sv-SE" dirty="0"/>
              <a:t>Om presentationen</a:t>
            </a:r>
          </a:p>
        </p:txBody>
      </p:sp>
      <p:sp>
        <p:nvSpPr>
          <p:cNvPr id="3" name="Platshållare för innehåll 2">
            <a:extLst>
              <a:ext uri="{FF2B5EF4-FFF2-40B4-BE49-F238E27FC236}">
                <a16:creationId xmlns:a16="http://schemas.microsoft.com/office/drawing/2014/main" id="{A914DE0E-5D37-4F54-A259-459CC21C549D}"/>
              </a:ext>
            </a:extLst>
          </p:cNvPr>
          <p:cNvSpPr>
            <a:spLocks noGrp="1"/>
          </p:cNvSpPr>
          <p:nvPr>
            <p:ph idx="1"/>
          </p:nvPr>
        </p:nvSpPr>
        <p:spPr/>
        <p:txBody>
          <a:bodyPr/>
          <a:lstStyle/>
          <a:p>
            <a:r>
              <a:rPr lang="sv-SE" dirty="0"/>
              <a:t>Bildspelet är framtaget för att underlätta för dig som vill </a:t>
            </a:r>
            <a:r>
              <a:rPr lang="sv-SE"/>
              <a:t>beskriva organisering och roller i det aktörsgemensamma arbetet </a:t>
            </a:r>
            <a:r>
              <a:rPr lang="sv-SE" dirty="0"/>
              <a:t>för andra, till exempel vid en utbildning. </a:t>
            </a:r>
            <a:br>
              <a:rPr lang="sv-SE" dirty="0"/>
            </a:br>
            <a:endParaRPr lang="sv-SE" dirty="0"/>
          </a:p>
          <a:p>
            <a:r>
              <a:rPr lang="sv-SE" dirty="0"/>
              <a:t>I anteckningsfältet finns det stödtext till varje bild.</a:t>
            </a:r>
            <a:br>
              <a:rPr lang="sv-SE" dirty="0"/>
            </a:br>
            <a:endParaRPr lang="sv-SE" dirty="0"/>
          </a:p>
          <a:p>
            <a:r>
              <a:rPr lang="sv-SE" dirty="0">
                <a:solidFill>
                  <a:srgbClr val="000000"/>
                </a:solidFill>
                <a:effectLst/>
                <a:ea typeface="Garamond" panose="02020404030301010803" pitchFamily="18" charset="0"/>
                <a:cs typeface="Times New Roman" panose="02020603050405020304" pitchFamily="18" charset="0"/>
              </a:rPr>
              <a:t>Har du frågor om materialet? Hör av dig till </a:t>
            </a:r>
            <a:r>
              <a:rPr lang="sv-SE" b="1" u="sng" dirty="0">
                <a:solidFill>
                  <a:srgbClr val="0563C1"/>
                </a:solidFill>
                <a:effectLst/>
                <a:ea typeface="Garamond" panose="02020404030301010803" pitchFamily="18" charset="0"/>
                <a:cs typeface="Times New Roman" panose="02020603050405020304" pitchFamily="18" charset="0"/>
                <a:hlinkClick r:id="rId3"/>
              </a:rPr>
              <a:t>ledningsamverkan@msb.se</a:t>
            </a:r>
            <a:r>
              <a:rPr lang="sv-SE" b="1" u="sng" dirty="0">
                <a:solidFill>
                  <a:srgbClr val="0563C1"/>
                </a:solidFill>
                <a:effectLst/>
                <a:ea typeface="Garamond" panose="02020404030301010803" pitchFamily="18" charset="0"/>
                <a:cs typeface="Times New Roman" panose="02020603050405020304" pitchFamily="18" charset="0"/>
              </a:rPr>
              <a:t> </a:t>
            </a:r>
            <a:endParaRPr lang="sv-SE" sz="2400" dirty="0"/>
          </a:p>
        </p:txBody>
      </p:sp>
    </p:spTree>
    <p:extLst>
      <p:ext uri="{BB962C8B-B14F-4D97-AF65-F5344CB8AC3E}">
        <p14:creationId xmlns:p14="http://schemas.microsoft.com/office/powerpoint/2010/main" val="6507511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735EDAE1-0AB5-421F-9F8C-F78A80696720}"/>
              </a:ext>
            </a:extLst>
          </p:cNvPr>
          <p:cNvSpPr>
            <a:spLocks noGrp="1"/>
          </p:cNvSpPr>
          <p:nvPr>
            <p:ph type="ctrTitle"/>
          </p:nvPr>
        </p:nvSpPr>
        <p:spPr/>
        <p:txBody>
          <a:bodyPr/>
          <a:lstStyle/>
          <a:p>
            <a:r>
              <a:rPr lang="sv-SE" dirty="0"/>
              <a:t>INTRODUKTION</a:t>
            </a:r>
          </a:p>
        </p:txBody>
      </p:sp>
    </p:spTree>
    <p:extLst>
      <p:ext uri="{BB962C8B-B14F-4D97-AF65-F5344CB8AC3E}">
        <p14:creationId xmlns:p14="http://schemas.microsoft.com/office/powerpoint/2010/main" val="3758815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AE20BD1-3D16-4017-BBEE-9BCE4C7FCA60}"/>
              </a:ext>
            </a:extLst>
          </p:cNvPr>
          <p:cNvSpPr>
            <a:spLocks noGrp="1"/>
          </p:cNvSpPr>
          <p:nvPr>
            <p:ph type="title"/>
          </p:nvPr>
        </p:nvSpPr>
        <p:spPr/>
        <p:txBody>
          <a:bodyPr/>
          <a:lstStyle/>
          <a:p>
            <a:r>
              <a:rPr lang="sv-SE"/>
              <a:t>Process för aktörsgemensam inriktning och samordning</a:t>
            </a:r>
            <a:endParaRPr lang="sv-SE" dirty="0"/>
          </a:p>
        </p:txBody>
      </p:sp>
      <p:sp>
        <p:nvSpPr>
          <p:cNvPr id="3" name="Platshållare för innehåll 2">
            <a:extLst>
              <a:ext uri="{FF2B5EF4-FFF2-40B4-BE49-F238E27FC236}">
                <a16:creationId xmlns:a16="http://schemas.microsoft.com/office/drawing/2014/main" id="{F5BC03E8-4BAC-403E-A6DE-C0BDEB53A37A}"/>
              </a:ext>
            </a:extLst>
          </p:cNvPr>
          <p:cNvSpPr>
            <a:spLocks noGrp="1"/>
          </p:cNvSpPr>
          <p:nvPr>
            <p:ph idx="1"/>
          </p:nvPr>
        </p:nvSpPr>
        <p:spPr>
          <a:xfrm>
            <a:off x="1900052" y="2018939"/>
            <a:ext cx="9314201" cy="3943841"/>
          </a:xfrm>
        </p:spPr>
        <p:txBody>
          <a:bodyPr/>
          <a:lstStyle/>
          <a:p>
            <a:endParaRPr lang="sv-SE" sz="2000" dirty="0"/>
          </a:p>
          <a:p>
            <a:pPr>
              <a:lnSpc>
                <a:spcPct val="100000"/>
              </a:lnSpc>
              <a:spcBef>
                <a:spcPts val="0"/>
              </a:spcBef>
              <a:defRPr/>
            </a:pPr>
            <a:r>
              <a:rPr kumimoji="0" lang="sv-SE" sz="2400" b="0" i="0" u="none" strike="noStrike" kern="1200" cap="none" spc="0" normalizeH="0" baseline="0" noProof="0">
                <a:ln>
                  <a:noFill/>
                </a:ln>
                <a:solidFill>
                  <a:prstClr val="black"/>
                </a:solidFill>
                <a:effectLst/>
                <a:uLnTx/>
                <a:uFillTx/>
                <a:ea typeface="+mn-ea"/>
                <a:cs typeface="+mn-cs"/>
              </a:rPr>
              <a:t>Vid inträffade eller nära förestående samhällsstörningar i fredstid </a:t>
            </a:r>
            <a:r>
              <a:rPr lang="sv-SE" sz="2400">
                <a:solidFill>
                  <a:prstClr val="black"/>
                </a:solidFill>
              </a:rPr>
              <a:t>eller</a:t>
            </a:r>
            <a:r>
              <a:rPr kumimoji="0" lang="sv-SE" sz="2400" b="0" i="0" u="none" strike="noStrike" kern="1200" cap="none" spc="0" normalizeH="0" baseline="0" noProof="0">
                <a:ln>
                  <a:noFill/>
                </a:ln>
                <a:solidFill>
                  <a:prstClr val="black"/>
                </a:solidFill>
                <a:effectLst/>
                <a:uLnTx/>
                <a:uFillTx/>
                <a:ea typeface="+mn-ea"/>
                <a:cs typeface="+mn-cs"/>
              </a:rPr>
              <a:t> höjd beredskap behövs ofta samarbete mellan flera olika aktörer</a:t>
            </a:r>
          </a:p>
          <a:p>
            <a:pPr>
              <a:lnSpc>
                <a:spcPct val="100000"/>
              </a:lnSpc>
              <a:spcBef>
                <a:spcPts val="0"/>
              </a:spcBef>
              <a:defRPr/>
            </a:pPr>
            <a:r>
              <a:rPr lang="sv-SE" sz="2400">
                <a:solidFill>
                  <a:prstClr val="black"/>
                </a:solidFill>
              </a:rPr>
              <a:t>Det aktörsgemensamma arbetet behöver ha en tydlig inriktning och samordning</a:t>
            </a:r>
          </a:p>
          <a:p>
            <a:pPr>
              <a:lnSpc>
                <a:spcPct val="100000"/>
              </a:lnSpc>
              <a:spcBef>
                <a:spcPts val="0"/>
              </a:spcBef>
              <a:defRPr/>
            </a:pPr>
            <a:r>
              <a:rPr kumimoji="0" lang="sv-SE" sz="2400" b="0" i="0" u="none" strike="noStrike" kern="1200" cap="none" spc="0" normalizeH="0" baseline="0" noProof="0">
                <a:ln>
                  <a:noFill/>
                </a:ln>
                <a:solidFill>
                  <a:prstClr val="black"/>
                </a:solidFill>
                <a:effectLst/>
                <a:uLnTx/>
                <a:uFillTx/>
                <a:ea typeface="+mn-ea"/>
                <a:cs typeface="+mn-cs"/>
              </a:rPr>
              <a:t>Process för aktörsgemensam inriktning och samordning är framtagen för att stödja detta gemensamma arbete</a:t>
            </a:r>
          </a:p>
          <a:p>
            <a:pPr marL="0" indent="0">
              <a:buNone/>
            </a:pPr>
            <a:endParaRPr lang="sv-SE" sz="2000" dirty="0"/>
          </a:p>
        </p:txBody>
      </p:sp>
    </p:spTree>
    <p:extLst>
      <p:ext uri="{BB962C8B-B14F-4D97-AF65-F5344CB8AC3E}">
        <p14:creationId xmlns:p14="http://schemas.microsoft.com/office/powerpoint/2010/main" val="14774802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AE20BD1-3D16-4017-BBEE-9BCE4C7FCA60}"/>
              </a:ext>
            </a:extLst>
          </p:cNvPr>
          <p:cNvSpPr>
            <a:spLocks noGrp="1"/>
          </p:cNvSpPr>
          <p:nvPr>
            <p:ph type="title"/>
          </p:nvPr>
        </p:nvSpPr>
        <p:spPr/>
        <p:txBody>
          <a:bodyPr/>
          <a:lstStyle/>
          <a:p>
            <a:r>
              <a:rPr lang="sv-SE"/>
              <a:t>När och hur ska processen användas?</a:t>
            </a:r>
            <a:endParaRPr lang="sv-SE" dirty="0"/>
          </a:p>
        </p:txBody>
      </p:sp>
      <p:sp>
        <p:nvSpPr>
          <p:cNvPr id="3" name="Platshållare för innehåll 2">
            <a:extLst>
              <a:ext uri="{FF2B5EF4-FFF2-40B4-BE49-F238E27FC236}">
                <a16:creationId xmlns:a16="http://schemas.microsoft.com/office/drawing/2014/main" id="{F5BC03E8-4BAC-403E-A6DE-C0BDEB53A37A}"/>
              </a:ext>
            </a:extLst>
          </p:cNvPr>
          <p:cNvSpPr>
            <a:spLocks noGrp="1"/>
          </p:cNvSpPr>
          <p:nvPr>
            <p:ph idx="1"/>
          </p:nvPr>
        </p:nvSpPr>
        <p:spPr>
          <a:xfrm>
            <a:off x="1900051" y="1839073"/>
            <a:ext cx="9453749" cy="3943841"/>
          </a:xfrm>
        </p:spPr>
        <p: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2400">
                <a:effectLst/>
                <a:ea typeface="Garamond" panose="02020404030301010803" pitchFamily="18" charset="0"/>
                <a:cs typeface="Times New Roman" panose="02020603050405020304" pitchFamily="18" charset="0"/>
              </a:rPr>
              <a:t>Som stöd för att öka graden av medvetet resonerande och beslutsfattande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2400">
                <a:ea typeface="Garamond" panose="02020404030301010803" pitchFamily="18" charset="0"/>
                <a:cs typeface="Times New Roman" panose="02020603050405020304" pitchFamily="18" charset="0"/>
              </a:rPr>
              <a:t>Som stöd för att identifiera och genomföra så effektiva åtgärder som möjligt</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2400">
                <a:ea typeface="Garamond" panose="02020404030301010803" pitchFamily="18" charset="0"/>
                <a:cs typeface="Times New Roman" panose="02020603050405020304" pitchFamily="18" charset="0"/>
              </a:rPr>
              <a:t>Ska kunna användas av alla aktörer i fredstid som under höjd beredskap</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2400">
                <a:ea typeface="Garamond" panose="02020404030301010803" pitchFamily="18" charset="0"/>
                <a:cs typeface="Times New Roman" panose="02020603050405020304" pitchFamily="18" charset="0"/>
              </a:rPr>
              <a:t>Är framtagen för aktörsgemensamt arbete, men kan även med fördel användas i aktörsinternt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2400">
                <a:ea typeface="Garamond" panose="02020404030301010803" pitchFamily="18" charset="0"/>
                <a:cs typeface="Times New Roman" panose="02020603050405020304" pitchFamily="18" charset="0"/>
              </a:rPr>
              <a:t>Kan användas på olika systemnivåer och inom olika sakfrågor.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2400"/>
              <a:t>Samverkan kan gå olika långt; dela information, aktörsgemensam målbild, gemensam åtgärdsplanering</a:t>
            </a:r>
            <a:endParaRPr lang="sv-SE" sz="2400" dirty="0"/>
          </a:p>
        </p:txBody>
      </p:sp>
    </p:spTree>
    <p:extLst>
      <p:ext uri="{BB962C8B-B14F-4D97-AF65-F5344CB8AC3E}">
        <p14:creationId xmlns:p14="http://schemas.microsoft.com/office/powerpoint/2010/main" val="9534195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4C1FB1B-D1C1-5C6B-97D4-677259C129AF}"/>
              </a:ext>
            </a:extLst>
          </p:cNvPr>
          <p:cNvSpPr>
            <a:spLocks noGrp="1"/>
          </p:cNvSpPr>
          <p:nvPr>
            <p:ph type="title"/>
          </p:nvPr>
        </p:nvSpPr>
        <p:spPr/>
        <p:txBody>
          <a:bodyPr/>
          <a:lstStyle/>
          <a:p>
            <a:r>
              <a:rPr lang="sv-SE"/>
              <a:t>Process för aktörsgemensam inriktning och samordning </a:t>
            </a:r>
          </a:p>
        </p:txBody>
      </p:sp>
      <p:pic>
        <p:nvPicPr>
          <p:cNvPr id="4" name="Bildobjekt 3" descr="En bild som visar text, cirkel, diagram, karta&#10;&#10;Automatiskt genererad beskrivning">
            <a:extLst>
              <a:ext uri="{FF2B5EF4-FFF2-40B4-BE49-F238E27FC236}">
                <a16:creationId xmlns:a16="http://schemas.microsoft.com/office/drawing/2014/main" id="{74E8636F-BB92-9A58-F7BC-FD1B6DA713C4}"/>
              </a:ext>
            </a:extLst>
          </p:cNvPr>
          <p:cNvPicPr>
            <a:picLocks noChangeAspect="1"/>
          </p:cNvPicPr>
          <p:nvPr/>
        </p:nvPicPr>
        <p:blipFill>
          <a:blip r:embed="rId3"/>
          <a:stretch>
            <a:fillRect/>
          </a:stretch>
        </p:blipFill>
        <p:spPr>
          <a:xfrm>
            <a:off x="3470473" y="1686604"/>
            <a:ext cx="4501905" cy="4322073"/>
          </a:xfrm>
          <a:prstGeom prst="rect">
            <a:avLst/>
          </a:prstGeom>
        </p:spPr>
      </p:pic>
    </p:spTree>
    <p:extLst>
      <p:ext uri="{BB962C8B-B14F-4D97-AF65-F5344CB8AC3E}">
        <p14:creationId xmlns:p14="http://schemas.microsoft.com/office/powerpoint/2010/main" val="39614617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4C1FB1B-D1C1-5C6B-97D4-677259C129AF}"/>
              </a:ext>
            </a:extLst>
          </p:cNvPr>
          <p:cNvSpPr>
            <a:spLocks noGrp="1"/>
          </p:cNvSpPr>
          <p:nvPr>
            <p:ph type="title"/>
          </p:nvPr>
        </p:nvSpPr>
        <p:spPr/>
        <p:txBody>
          <a:bodyPr/>
          <a:lstStyle/>
          <a:p>
            <a:r>
              <a:rPr lang="sv-SE"/>
              <a:t>Process för aktörsgemensam inriktning och samordning och de generella aktiviteterna</a:t>
            </a:r>
          </a:p>
        </p:txBody>
      </p:sp>
      <p:pic>
        <p:nvPicPr>
          <p:cNvPr id="4" name="Bildobjekt 3" descr="En bild som visar text, cirkel, diagram, Teckensnitt&#10;&#10;Automatiskt genererad beskrivning">
            <a:extLst>
              <a:ext uri="{FF2B5EF4-FFF2-40B4-BE49-F238E27FC236}">
                <a16:creationId xmlns:a16="http://schemas.microsoft.com/office/drawing/2014/main" id="{CEEE2E9C-5289-51C4-DFE7-8ADDD4A8A8D0}"/>
              </a:ext>
            </a:extLst>
          </p:cNvPr>
          <p:cNvPicPr>
            <a:picLocks noChangeAspect="1"/>
          </p:cNvPicPr>
          <p:nvPr/>
        </p:nvPicPr>
        <p:blipFill>
          <a:blip r:embed="rId3"/>
          <a:stretch>
            <a:fillRect/>
          </a:stretch>
        </p:blipFill>
        <p:spPr>
          <a:xfrm>
            <a:off x="3580643" y="1854889"/>
            <a:ext cx="4501905" cy="4322073"/>
          </a:xfrm>
          <a:prstGeom prst="rect">
            <a:avLst/>
          </a:prstGeom>
        </p:spPr>
      </p:pic>
    </p:spTree>
    <p:extLst>
      <p:ext uri="{BB962C8B-B14F-4D97-AF65-F5344CB8AC3E}">
        <p14:creationId xmlns:p14="http://schemas.microsoft.com/office/powerpoint/2010/main" val="32627193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text 4">
            <a:extLst>
              <a:ext uri="{FF2B5EF4-FFF2-40B4-BE49-F238E27FC236}">
                <a16:creationId xmlns:a16="http://schemas.microsoft.com/office/drawing/2014/main" id="{ED9A29A8-0CB8-41A4-8E49-F0E2D07FA3B2}"/>
              </a:ext>
            </a:extLst>
          </p:cNvPr>
          <p:cNvSpPr>
            <a:spLocks noGrp="1"/>
          </p:cNvSpPr>
          <p:nvPr>
            <p:ph idx="1"/>
          </p:nvPr>
        </p:nvSpPr>
        <p:spPr>
          <a:xfrm>
            <a:off x="5017826" y="1881130"/>
            <a:ext cx="5767688" cy="3095740"/>
          </a:xfrm>
        </p:spPr>
        <p:txBody>
          <a:bodyPr/>
          <a:lstStyle/>
          <a:p>
            <a:r>
              <a:rPr lang="sv-SE" sz="2000"/>
              <a:t>Förutsättning för att kunna hantera samhällsstörningar så effektivt som möjligt</a:t>
            </a:r>
          </a:p>
          <a:p>
            <a:r>
              <a:rPr lang="sv-SE" sz="2000"/>
              <a:t>Grund för bedömning av hur det aktörsgemensamma arbetet ska utformas i just detta fall</a:t>
            </a:r>
          </a:p>
          <a:p>
            <a:r>
              <a:rPr lang="sv-SE" sz="2000"/>
              <a:t>Skapa initial förståelse för vad som inträffat och hur aktörer behöver samarbeta</a:t>
            </a:r>
          </a:p>
          <a:p>
            <a:r>
              <a:rPr lang="sv-SE" sz="2000"/>
              <a:t>Består av att ge, efterfråga, ta emot information och att skapa infomationsunderlag</a:t>
            </a:r>
            <a:endParaRPr lang="sv-SE" sz="2000" dirty="0"/>
          </a:p>
        </p:txBody>
      </p:sp>
      <p:sp>
        <p:nvSpPr>
          <p:cNvPr id="6" name="Rubrik 2">
            <a:extLst>
              <a:ext uri="{FF2B5EF4-FFF2-40B4-BE49-F238E27FC236}">
                <a16:creationId xmlns:a16="http://schemas.microsoft.com/office/drawing/2014/main" id="{C7418168-B890-D7CA-2F15-4EB9BB4D234B}"/>
              </a:ext>
            </a:extLst>
          </p:cNvPr>
          <p:cNvSpPr>
            <a:spLocks noGrp="1"/>
          </p:cNvSpPr>
          <p:nvPr>
            <p:ph type="title"/>
          </p:nvPr>
        </p:nvSpPr>
        <p:spPr>
          <a:xfrm>
            <a:off x="1900052" y="681038"/>
            <a:ext cx="9453748" cy="541926"/>
          </a:xfrm>
        </p:spPr>
        <p:txBody>
          <a:bodyPr/>
          <a:lstStyle/>
          <a:p>
            <a:r>
              <a:rPr lang="sv-SE"/>
              <a:t>Dela information</a:t>
            </a:r>
          </a:p>
        </p:txBody>
      </p:sp>
      <p:pic>
        <p:nvPicPr>
          <p:cNvPr id="4" name="Bildobjekt 3" descr="En bild som visar text, cirkel, diagram, karta&#10;&#10;Automatiskt genererad beskrivning">
            <a:extLst>
              <a:ext uri="{FF2B5EF4-FFF2-40B4-BE49-F238E27FC236}">
                <a16:creationId xmlns:a16="http://schemas.microsoft.com/office/drawing/2014/main" id="{0D28A69F-51B6-F278-45B0-744427B5F6E7}"/>
              </a:ext>
            </a:extLst>
          </p:cNvPr>
          <p:cNvPicPr>
            <a:picLocks noChangeAspect="1"/>
          </p:cNvPicPr>
          <p:nvPr/>
        </p:nvPicPr>
        <p:blipFill>
          <a:blip r:embed="rId3"/>
          <a:stretch>
            <a:fillRect/>
          </a:stretch>
        </p:blipFill>
        <p:spPr>
          <a:xfrm>
            <a:off x="515921" y="1774739"/>
            <a:ext cx="4501905" cy="4322073"/>
          </a:xfrm>
          <a:prstGeom prst="rect">
            <a:avLst/>
          </a:prstGeom>
        </p:spPr>
      </p:pic>
    </p:spTree>
    <p:extLst>
      <p:ext uri="{BB962C8B-B14F-4D97-AF65-F5344CB8AC3E}">
        <p14:creationId xmlns:p14="http://schemas.microsoft.com/office/powerpoint/2010/main" val="34510126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descr="En bild som visar text, cirkel, diagram, karta&#10;&#10;Automatiskt genererad beskrivning">
            <a:extLst>
              <a:ext uri="{FF2B5EF4-FFF2-40B4-BE49-F238E27FC236}">
                <a16:creationId xmlns:a16="http://schemas.microsoft.com/office/drawing/2014/main" id="{62B8FB7C-2402-84C2-CB7B-A01677742751}"/>
              </a:ext>
            </a:extLst>
          </p:cNvPr>
          <p:cNvPicPr>
            <a:picLocks noChangeAspect="1"/>
          </p:cNvPicPr>
          <p:nvPr/>
        </p:nvPicPr>
        <p:blipFill>
          <a:blip r:embed="rId3"/>
          <a:stretch>
            <a:fillRect/>
          </a:stretch>
        </p:blipFill>
        <p:spPr>
          <a:xfrm>
            <a:off x="5618602" y="2486927"/>
            <a:ext cx="4320625" cy="4145228"/>
          </a:xfrm>
          <a:prstGeom prst="rect">
            <a:avLst/>
          </a:prstGeom>
        </p:spPr>
      </p:pic>
      <p:sp>
        <p:nvSpPr>
          <p:cNvPr id="5" name="Platshållare för text 4">
            <a:extLst>
              <a:ext uri="{FF2B5EF4-FFF2-40B4-BE49-F238E27FC236}">
                <a16:creationId xmlns:a16="http://schemas.microsoft.com/office/drawing/2014/main" id="{ED9A29A8-0CB8-41A4-8E49-F0E2D07FA3B2}"/>
              </a:ext>
            </a:extLst>
          </p:cNvPr>
          <p:cNvSpPr>
            <a:spLocks noGrp="1"/>
          </p:cNvSpPr>
          <p:nvPr>
            <p:ph idx="1"/>
          </p:nvPr>
        </p:nvSpPr>
        <p:spPr>
          <a:xfrm>
            <a:off x="1749133" y="2834988"/>
            <a:ext cx="4096083" cy="2545116"/>
          </a:xfrm>
        </p:spPr>
        <p:txBody>
          <a:bodyPr/>
          <a:lstStyle/>
          <a:p>
            <a:pPr marL="0" indent="0">
              <a:buNone/>
            </a:pPr>
            <a:endParaRPr lang="sv-SE" sz="1800"/>
          </a:p>
          <a:p>
            <a:pPr marL="0" indent="0">
              <a:buNone/>
            </a:pPr>
            <a:r>
              <a:rPr lang="sv-SE" sz="1800"/>
              <a:t>Arbetet kan delas in i fyra delmoment: </a:t>
            </a:r>
          </a:p>
          <a:p>
            <a:r>
              <a:rPr lang="sv-SE" sz="1800"/>
              <a:t>Behov av lägesbild.</a:t>
            </a:r>
          </a:p>
          <a:p>
            <a:r>
              <a:rPr lang="sv-SE" sz="1800"/>
              <a:t>Inramning av arbetet med lägesbild.</a:t>
            </a:r>
          </a:p>
          <a:p>
            <a:r>
              <a:rPr lang="sv-SE" sz="1800"/>
              <a:t>Skapande av lägesbild.</a:t>
            </a:r>
          </a:p>
          <a:p>
            <a:r>
              <a:rPr lang="sv-SE" sz="1800"/>
              <a:t>Användning av den färdiga lägesbilden. </a:t>
            </a:r>
          </a:p>
          <a:p>
            <a:pPr marL="0" indent="0">
              <a:buNone/>
            </a:pPr>
            <a:endParaRPr lang="sv-SE" sz="2000" dirty="0"/>
          </a:p>
        </p:txBody>
      </p:sp>
      <p:sp>
        <p:nvSpPr>
          <p:cNvPr id="6" name="Rubrik 2">
            <a:extLst>
              <a:ext uri="{FF2B5EF4-FFF2-40B4-BE49-F238E27FC236}">
                <a16:creationId xmlns:a16="http://schemas.microsoft.com/office/drawing/2014/main" id="{C7418168-B890-D7CA-2F15-4EB9BB4D234B}"/>
              </a:ext>
            </a:extLst>
          </p:cNvPr>
          <p:cNvSpPr>
            <a:spLocks noGrp="1"/>
          </p:cNvSpPr>
          <p:nvPr>
            <p:ph type="title"/>
          </p:nvPr>
        </p:nvSpPr>
        <p:spPr>
          <a:xfrm>
            <a:off x="1900052" y="681038"/>
            <a:ext cx="9453748" cy="541926"/>
          </a:xfrm>
        </p:spPr>
        <p:txBody>
          <a:bodyPr/>
          <a:lstStyle/>
          <a:p>
            <a:r>
              <a:rPr lang="sv-SE"/>
              <a:t>Ta fram samlad lägesbild</a:t>
            </a:r>
          </a:p>
        </p:txBody>
      </p:sp>
      <p:sp>
        <p:nvSpPr>
          <p:cNvPr id="9" name="textruta 8">
            <a:extLst>
              <a:ext uri="{FF2B5EF4-FFF2-40B4-BE49-F238E27FC236}">
                <a16:creationId xmlns:a16="http://schemas.microsoft.com/office/drawing/2014/main" id="{39BC8976-A299-4352-7971-E06365115047}"/>
              </a:ext>
            </a:extLst>
          </p:cNvPr>
          <p:cNvSpPr txBox="1"/>
          <p:nvPr/>
        </p:nvSpPr>
        <p:spPr>
          <a:xfrm>
            <a:off x="1749133" y="1378117"/>
            <a:ext cx="6797407" cy="1754326"/>
          </a:xfrm>
          <a:prstGeom prst="rect">
            <a:avLst/>
          </a:prstGeom>
          <a:noFill/>
        </p:spPr>
        <p:txBody>
          <a:bodyPr wrap="square" rtlCol="0">
            <a:spAutoFit/>
          </a:bodyPr>
          <a:lstStyle/>
          <a:p>
            <a:r>
              <a:rPr lang="sv-SE" sz="1800"/>
              <a:t>En samlad lägesbild är urval av information från flera aktörer och källor som analyseras och sammanställs i form av beskrivningar och bedömningar av läget. Syftet är att ge överblick, förståelse och underlag till beslut och åtgärder i det aktörsgemensamma arbetet.</a:t>
            </a:r>
          </a:p>
          <a:p>
            <a:endParaRPr lang="sv-SE"/>
          </a:p>
        </p:txBody>
      </p:sp>
      <p:pic>
        <p:nvPicPr>
          <p:cNvPr id="7" name="Bildobjekt 6">
            <a:extLst>
              <a:ext uri="{FF2B5EF4-FFF2-40B4-BE49-F238E27FC236}">
                <a16:creationId xmlns:a16="http://schemas.microsoft.com/office/drawing/2014/main" id="{60CEE9B2-0A11-3782-E980-B2D45502C375}"/>
              </a:ext>
            </a:extLst>
          </p:cNvPr>
          <p:cNvPicPr>
            <a:picLocks noChangeAspect="1"/>
          </p:cNvPicPr>
          <p:nvPr/>
        </p:nvPicPr>
        <p:blipFill>
          <a:blip r:embed="rId4"/>
          <a:stretch>
            <a:fillRect/>
          </a:stretch>
        </p:blipFill>
        <p:spPr>
          <a:xfrm>
            <a:off x="9145910" y="1072578"/>
            <a:ext cx="2790729" cy="2828698"/>
          </a:xfrm>
          <a:prstGeom prst="rect">
            <a:avLst/>
          </a:prstGeom>
        </p:spPr>
      </p:pic>
    </p:spTree>
    <p:extLst>
      <p:ext uri="{BB962C8B-B14F-4D97-AF65-F5344CB8AC3E}">
        <p14:creationId xmlns:p14="http://schemas.microsoft.com/office/powerpoint/2010/main" val="310480835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EXTCOLOR" val="0"/>
</p:tagLst>
</file>

<file path=ppt/tags/tag10.xml><?xml version="1.0" encoding="utf-8"?>
<p:tagLst xmlns:a="http://schemas.openxmlformats.org/drawingml/2006/main" xmlns:r="http://schemas.openxmlformats.org/officeDocument/2006/relationships" xmlns:p="http://schemas.openxmlformats.org/presentationml/2006/main">
  <p:tag name="TEXTCOLOR" val="0"/>
</p:tagLst>
</file>

<file path=ppt/tags/tag11.xml><?xml version="1.0" encoding="utf-8"?>
<p:tagLst xmlns:a="http://schemas.openxmlformats.org/drawingml/2006/main" xmlns:r="http://schemas.openxmlformats.org/officeDocument/2006/relationships" xmlns:p="http://schemas.openxmlformats.org/presentationml/2006/main">
  <p:tag name="TEXTCOLOR" val="0"/>
</p:tagLst>
</file>

<file path=ppt/tags/tag12.xml><?xml version="1.0" encoding="utf-8"?>
<p:tagLst xmlns:a="http://schemas.openxmlformats.org/drawingml/2006/main" xmlns:r="http://schemas.openxmlformats.org/officeDocument/2006/relationships" xmlns:p="http://schemas.openxmlformats.org/presentationml/2006/main">
  <p:tag name="TEXTCOLOR" val="0"/>
</p:tagLst>
</file>

<file path=ppt/tags/tag13.xml><?xml version="1.0" encoding="utf-8"?>
<p:tagLst xmlns:a="http://schemas.openxmlformats.org/drawingml/2006/main" xmlns:r="http://schemas.openxmlformats.org/officeDocument/2006/relationships" xmlns:p="http://schemas.openxmlformats.org/presentationml/2006/main">
  <p:tag name="TEXTCOLOR" val="0"/>
</p:tagLst>
</file>

<file path=ppt/tags/tag14.xml><?xml version="1.0" encoding="utf-8"?>
<p:tagLst xmlns:a="http://schemas.openxmlformats.org/drawingml/2006/main" xmlns:r="http://schemas.openxmlformats.org/officeDocument/2006/relationships" xmlns:p="http://schemas.openxmlformats.org/presentationml/2006/main">
  <p:tag name="TEXTCOLOR" val="0"/>
</p:tagLst>
</file>

<file path=ppt/tags/tag15.xml><?xml version="1.0" encoding="utf-8"?>
<p:tagLst xmlns:a="http://schemas.openxmlformats.org/drawingml/2006/main" xmlns:r="http://schemas.openxmlformats.org/officeDocument/2006/relationships" xmlns:p="http://schemas.openxmlformats.org/presentationml/2006/main">
  <p:tag name="TEXTCOLOR" val="0"/>
</p:tagLst>
</file>

<file path=ppt/tags/tag16.xml><?xml version="1.0" encoding="utf-8"?>
<p:tagLst xmlns:a="http://schemas.openxmlformats.org/drawingml/2006/main" xmlns:r="http://schemas.openxmlformats.org/officeDocument/2006/relationships" xmlns:p="http://schemas.openxmlformats.org/presentationml/2006/main">
  <p:tag name="TEXTCOLOR" val="0"/>
</p:tagLst>
</file>

<file path=ppt/tags/tag17.xml><?xml version="1.0" encoding="utf-8"?>
<p:tagLst xmlns:a="http://schemas.openxmlformats.org/drawingml/2006/main" xmlns:r="http://schemas.openxmlformats.org/officeDocument/2006/relationships" xmlns:p="http://schemas.openxmlformats.org/presentationml/2006/main">
  <p:tag name="TEXTCOLOR" val="0"/>
</p:tagLst>
</file>

<file path=ppt/tags/tag18.xml><?xml version="1.0" encoding="utf-8"?>
<p:tagLst xmlns:a="http://schemas.openxmlformats.org/drawingml/2006/main" xmlns:r="http://schemas.openxmlformats.org/officeDocument/2006/relationships" xmlns:p="http://schemas.openxmlformats.org/presentationml/2006/main">
  <p:tag name="TEXTCOLOR" val="0"/>
</p:tagLst>
</file>

<file path=ppt/tags/tag19.xml><?xml version="1.0" encoding="utf-8"?>
<p:tagLst xmlns:a="http://schemas.openxmlformats.org/drawingml/2006/main" xmlns:r="http://schemas.openxmlformats.org/officeDocument/2006/relationships" xmlns:p="http://schemas.openxmlformats.org/presentationml/2006/main">
  <p:tag name="TEXTCOLOR" val="0"/>
</p:tagLst>
</file>

<file path=ppt/tags/tag2.xml><?xml version="1.0" encoding="utf-8"?>
<p:tagLst xmlns:a="http://schemas.openxmlformats.org/drawingml/2006/main" xmlns:r="http://schemas.openxmlformats.org/officeDocument/2006/relationships" xmlns:p="http://schemas.openxmlformats.org/presentationml/2006/main">
  <p:tag name="TEXTCOLOR" val="0"/>
</p:tagLst>
</file>

<file path=ppt/tags/tag20.xml><?xml version="1.0" encoding="utf-8"?>
<p:tagLst xmlns:a="http://schemas.openxmlformats.org/drawingml/2006/main" xmlns:r="http://schemas.openxmlformats.org/officeDocument/2006/relationships" xmlns:p="http://schemas.openxmlformats.org/presentationml/2006/main">
  <p:tag name="TEXTCOLOR" val="0"/>
</p:tagLst>
</file>

<file path=ppt/tags/tag21.xml><?xml version="1.0" encoding="utf-8"?>
<p:tagLst xmlns:a="http://schemas.openxmlformats.org/drawingml/2006/main" xmlns:r="http://schemas.openxmlformats.org/officeDocument/2006/relationships" xmlns:p="http://schemas.openxmlformats.org/presentationml/2006/main">
  <p:tag name="TEXTCOLOR" val="0"/>
</p:tagLst>
</file>

<file path=ppt/tags/tag22.xml><?xml version="1.0" encoding="utf-8"?>
<p:tagLst xmlns:a="http://schemas.openxmlformats.org/drawingml/2006/main" xmlns:r="http://schemas.openxmlformats.org/officeDocument/2006/relationships" xmlns:p="http://schemas.openxmlformats.org/presentationml/2006/main">
  <p:tag name="TEXTCOLOR" val="0"/>
</p:tagLst>
</file>

<file path=ppt/tags/tag23.xml><?xml version="1.0" encoding="utf-8"?>
<p:tagLst xmlns:a="http://schemas.openxmlformats.org/drawingml/2006/main" xmlns:r="http://schemas.openxmlformats.org/officeDocument/2006/relationships" xmlns:p="http://schemas.openxmlformats.org/presentationml/2006/main">
  <p:tag name="TEXTCOLOR" val="0"/>
</p:tagLst>
</file>

<file path=ppt/tags/tag24.xml><?xml version="1.0" encoding="utf-8"?>
<p:tagLst xmlns:a="http://schemas.openxmlformats.org/drawingml/2006/main" xmlns:r="http://schemas.openxmlformats.org/officeDocument/2006/relationships" xmlns:p="http://schemas.openxmlformats.org/presentationml/2006/main">
  <p:tag name="TEXTCOLOR" val="0"/>
</p:tagLst>
</file>

<file path=ppt/tags/tag3.xml><?xml version="1.0" encoding="utf-8"?>
<p:tagLst xmlns:a="http://schemas.openxmlformats.org/drawingml/2006/main" xmlns:r="http://schemas.openxmlformats.org/officeDocument/2006/relationships" xmlns:p="http://schemas.openxmlformats.org/presentationml/2006/main">
  <p:tag name="TEXTCOLOR" val="0"/>
</p:tagLst>
</file>

<file path=ppt/tags/tag4.xml><?xml version="1.0" encoding="utf-8"?>
<p:tagLst xmlns:a="http://schemas.openxmlformats.org/drawingml/2006/main" xmlns:r="http://schemas.openxmlformats.org/officeDocument/2006/relationships" xmlns:p="http://schemas.openxmlformats.org/presentationml/2006/main">
  <p:tag name="TEXTCOLOR" val="0"/>
</p:tagLst>
</file>

<file path=ppt/tags/tag5.xml><?xml version="1.0" encoding="utf-8"?>
<p:tagLst xmlns:a="http://schemas.openxmlformats.org/drawingml/2006/main" xmlns:r="http://schemas.openxmlformats.org/officeDocument/2006/relationships" xmlns:p="http://schemas.openxmlformats.org/presentationml/2006/main">
  <p:tag name="TEXTCOLOR" val="0"/>
</p:tagLst>
</file>

<file path=ppt/tags/tag6.xml><?xml version="1.0" encoding="utf-8"?>
<p:tagLst xmlns:a="http://schemas.openxmlformats.org/drawingml/2006/main" xmlns:r="http://schemas.openxmlformats.org/officeDocument/2006/relationships" xmlns:p="http://schemas.openxmlformats.org/presentationml/2006/main">
  <p:tag name="TEXTCOLOR" val="0"/>
</p:tagLst>
</file>

<file path=ppt/tags/tag7.xml><?xml version="1.0" encoding="utf-8"?>
<p:tagLst xmlns:a="http://schemas.openxmlformats.org/drawingml/2006/main" xmlns:r="http://schemas.openxmlformats.org/officeDocument/2006/relationships" xmlns:p="http://schemas.openxmlformats.org/presentationml/2006/main">
  <p:tag name="TEXTCOLOR" val="0"/>
</p:tagLst>
</file>

<file path=ppt/tags/tag8.xml><?xml version="1.0" encoding="utf-8"?>
<p:tagLst xmlns:a="http://schemas.openxmlformats.org/drawingml/2006/main" xmlns:r="http://schemas.openxmlformats.org/officeDocument/2006/relationships" xmlns:p="http://schemas.openxmlformats.org/presentationml/2006/main">
  <p:tag name="TEXTCOLOR" val="0"/>
</p:tagLst>
</file>

<file path=ppt/tags/tag9.xml><?xml version="1.0" encoding="utf-8"?>
<p:tagLst xmlns:a="http://schemas.openxmlformats.org/drawingml/2006/main" xmlns:r="http://schemas.openxmlformats.org/officeDocument/2006/relationships" xmlns:p="http://schemas.openxmlformats.org/presentationml/2006/main">
  <p:tag name="TEXTCOLOR" val="0"/>
</p:tagLst>
</file>

<file path=ppt/theme/theme1.xml><?xml version="1.0" encoding="utf-8"?>
<a:theme xmlns:a="http://schemas.openxmlformats.org/drawingml/2006/main" name="Gemensamma grunder">
  <a:themeElements>
    <a:clrScheme name="GGV">
      <a:dk1>
        <a:srgbClr val="000000"/>
      </a:dk1>
      <a:lt1>
        <a:srgbClr val="FFFFFF"/>
      </a:lt1>
      <a:dk2>
        <a:srgbClr val="333333"/>
      </a:dk2>
      <a:lt2>
        <a:srgbClr val="FAFAF9"/>
      </a:lt2>
      <a:accent1>
        <a:srgbClr val="4A4944"/>
      </a:accent1>
      <a:accent2>
        <a:srgbClr val="CECECE"/>
      </a:accent2>
      <a:accent3>
        <a:srgbClr val="D9BECD"/>
      </a:accent3>
      <a:accent4>
        <a:srgbClr val="DB835A"/>
      </a:accent4>
      <a:accent5>
        <a:srgbClr val="80C2B4"/>
      </a:accent5>
      <a:accent6>
        <a:srgbClr val="FFCF00"/>
      </a:accent6>
      <a:hlink>
        <a:srgbClr val="0563C1"/>
      </a:hlink>
      <a:folHlink>
        <a:srgbClr val="954F72"/>
      </a:folHlink>
    </a:clrScheme>
    <a:fontScheme name="GGV">
      <a:majorFont>
        <a:latin typeface="Century Gothic"/>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MSB Röd 100%">
      <a:srgbClr val="CC0000"/>
    </a:custClr>
    <a:custClr name="MSB Röd 80%">
      <a:srgbClr val="D63333"/>
    </a:custClr>
    <a:custClr name="MSB Röd 60%">
      <a:srgbClr val="E06666"/>
    </a:custClr>
    <a:custClr name="MSB Röd 40%">
      <a:srgbClr val="EB9999"/>
    </a:custClr>
    <a:custClr name="MSB Röd 20%">
      <a:srgbClr val="F5CCCC"/>
    </a:custClr>
    <a:custClr>
      <a:srgbClr val="FFFFFF"/>
    </a:custClr>
    <a:custClr>
      <a:srgbClr val="FFFFFF"/>
    </a:custClr>
    <a:custClr>
      <a:srgbClr val="FFFFFF"/>
    </a:custClr>
    <a:custClr>
      <a:srgbClr val="FFFFFF"/>
    </a:custClr>
    <a:custClr>
      <a:srgbClr val="FFFFFF"/>
    </a:custClr>
    <a:custClr name="MSB Lila 100%">
      <a:srgbClr val="822757"/>
    </a:custClr>
    <a:custClr name="MSB Lila 80%">
      <a:srgbClr val="9B5279"/>
    </a:custClr>
    <a:custClr name="MSB Lila 60%">
      <a:srgbClr val="B47D9A"/>
    </a:custClr>
    <a:custClr name="MSB Lila 40%">
      <a:srgbClr val="CDA9BC"/>
    </a:custClr>
    <a:custClr name="MSB Lila 20%">
      <a:srgbClr val="E6D4DD"/>
    </a:custClr>
    <a:custClr>
      <a:srgbClr val="FFFFFF"/>
    </a:custClr>
    <a:custClr>
      <a:srgbClr val="FFFFFF"/>
    </a:custClr>
    <a:custClr>
      <a:srgbClr val="FFFFFF"/>
    </a:custClr>
    <a:custClr>
      <a:srgbClr val="FFFFFF"/>
    </a:custClr>
    <a:custClr>
      <a:srgbClr val="FFFFFF"/>
    </a:custClr>
    <a:custClr name="MSB Grå 100%">
      <a:srgbClr val="6F6E67"/>
    </a:custClr>
    <a:custClr name="MSB Grå 80%">
      <a:srgbClr val="8C8B85"/>
    </a:custClr>
    <a:custClr name="MSB Grå 60%">
      <a:srgbClr val="A9A8A4"/>
    </a:custClr>
    <a:custClr name="MSB Grå 40%">
      <a:srgbClr val="C5C5C2"/>
    </a:custClr>
    <a:custClr name="MSB Grå 20%">
      <a:srgbClr val="E2E2E1"/>
    </a:custClr>
    <a:custClr>
      <a:srgbClr val="FFFFFF"/>
    </a:custClr>
    <a:custClr>
      <a:srgbClr val="FFFFFF"/>
    </a:custClr>
    <a:custClr>
      <a:srgbClr val="FFFFFF"/>
    </a:custClr>
    <a:custClr>
      <a:srgbClr val="FFFFFF"/>
    </a:custClr>
    <a:custClr>
      <a:srgbClr val="FFFFFF"/>
    </a:custClr>
  </a:custClrLst>
  <a:extLst>
    <a:ext uri="{05A4C25C-085E-4340-85A3-A5531E510DB2}">
      <thm15:themeFamily xmlns:thm15="http://schemas.microsoft.com/office/thememl/2012/main" name="GGV_Mall" id="{0E8093CE-D4D6-4A58-AF9D-59E576AA737A}" vid="{C97AB0A6-D601-4A44-A547-71043BBF6A83}"/>
    </a:ext>
  </a:extLst>
</a:theme>
</file>

<file path=ppt/theme/theme2.xml><?xml version="1.0" encoding="utf-8"?>
<a:theme xmlns:a="http://schemas.openxmlformats.org/drawingml/2006/main" name="Utgångspunkter">
  <a:themeElements>
    <a:clrScheme name="GGV">
      <a:dk1>
        <a:srgbClr val="000000"/>
      </a:dk1>
      <a:lt1>
        <a:srgbClr val="FFFFFF"/>
      </a:lt1>
      <a:dk2>
        <a:srgbClr val="333333"/>
      </a:dk2>
      <a:lt2>
        <a:srgbClr val="FAFAF9"/>
      </a:lt2>
      <a:accent1>
        <a:srgbClr val="4A4944"/>
      </a:accent1>
      <a:accent2>
        <a:srgbClr val="CECECE"/>
      </a:accent2>
      <a:accent3>
        <a:srgbClr val="D9BECD"/>
      </a:accent3>
      <a:accent4>
        <a:srgbClr val="DB835A"/>
      </a:accent4>
      <a:accent5>
        <a:srgbClr val="80C2B4"/>
      </a:accent5>
      <a:accent6>
        <a:srgbClr val="FFCF00"/>
      </a:accent6>
      <a:hlink>
        <a:srgbClr val="0563C1"/>
      </a:hlink>
      <a:folHlink>
        <a:srgbClr val="954F72"/>
      </a:folHlink>
    </a:clrScheme>
    <a:fontScheme name="GGV">
      <a:majorFont>
        <a:latin typeface="Century Gothic"/>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MSB Röd 100%">
      <a:srgbClr val="CC0000"/>
    </a:custClr>
    <a:custClr name="MSB Röd 80%">
      <a:srgbClr val="D63333"/>
    </a:custClr>
    <a:custClr name="MSB Röd 60%">
      <a:srgbClr val="E06666"/>
    </a:custClr>
    <a:custClr name="MSB Röd 40%">
      <a:srgbClr val="EB9999"/>
    </a:custClr>
    <a:custClr name="MSB Röd 20%">
      <a:srgbClr val="F5CCCC"/>
    </a:custClr>
    <a:custClr>
      <a:srgbClr val="FFFFFF"/>
    </a:custClr>
    <a:custClr>
      <a:srgbClr val="FFFFFF"/>
    </a:custClr>
    <a:custClr>
      <a:srgbClr val="FFFFFF"/>
    </a:custClr>
    <a:custClr>
      <a:srgbClr val="FFFFFF"/>
    </a:custClr>
    <a:custClr>
      <a:srgbClr val="FFFFFF"/>
    </a:custClr>
    <a:custClr name="MSB Lila 100%">
      <a:srgbClr val="822757"/>
    </a:custClr>
    <a:custClr name="MSB Lila 80%">
      <a:srgbClr val="9B5279"/>
    </a:custClr>
    <a:custClr name="MSB Lila 60%">
      <a:srgbClr val="B47D9A"/>
    </a:custClr>
    <a:custClr name="MSB Lila 40%">
      <a:srgbClr val="CDA9BC"/>
    </a:custClr>
    <a:custClr name="MSB Lila 20%">
      <a:srgbClr val="E6D4DD"/>
    </a:custClr>
    <a:custClr>
      <a:srgbClr val="FFFFFF"/>
    </a:custClr>
    <a:custClr>
      <a:srgbClr val="FFFFFF"/>
    </a:custClr>
    <a:custClr>
      <a:srgbClr val="FFFFFF"/>
    </a:custClr>
    <a:custClr>
      <a:srgbClr val="FFFFFF"/>
    </a:custClr>
    <a:custClr>
      <a:srgbClr val="FFFFFF"/>
    </a:custClr>
    <a:custClr name="MSB Grå 100%">
      <a:srgbClr val="6F6E67"/>
    </a:custClr>
    <a:custClr name="MSB Grå 80%">
      <a:srgbClr val="8C8B85"/>
    </a:custClr>
    <a:custClr name="MSB Grå 60%">
      <a:srgbClr val="A9A8A4"/>
    </a:custClr>
    <a:custClr name="MSB Grå 40%">
      <a:srgbClr val="C5C5C2"/>
    </a:custClr>
    <a:custClr name="MSB Grå 20%">
      <a:srgbClr val="E2E2E1"/>
    </a:custClr>
    <a:custClr>
      <a:srgbClr val="FFFFFF"/>
    </a:custClr>
    <a:custClr>
      <a:srgbClr val="FFFFFF"/>
    </a:custClr>
    <a:custClr>
      <a:srgbClr val="FFFFFF"/>
    </a:custClr>
    <a:custClr>
      <a:srgbClr val="FFFFFF"/>
    </a:custClr>
    <a:custClr>
      <a:srgbClr val="FFFFFF"/>
    </a:custClr>
  </a:custClrLst>
  <a:extLst>
    <a:ext uri="{05A4C25C-085E-4340-85A3-A5531E510DB2}">
      <thm15:themeFamily xmlns:thm15="http://schemas.microsoft.com/office/thememl/2012/main" name="GGV_Mall" id="{0E8093CE-D4D6-4A58-AF9D-59E576AA737A}" vid="{13684EDB-962F-4929-AD25-8060E0055BC0}"/>
    </a:ext>
  </a:extLst>
</a:theme>
</file>

<file path=ppt/theme/theme3.xml><?xml version="1.0" encoding="utf-8"?>
<a:theme xmlns:a="http://schemas.openxmlformats.org/drawingml/2006/main" name="Rutiner och checklistor">
  <a:themeElements>
    <a:clrScheme name="GGV">
      <a:dk1>
        <a:srgbClr val="000000"/>
      </a:dk1>
      <a:lt1>
        <a:srgbClr val="FFFFFF"/>
      </a:lt1>
      <a:dk2>
        <a:srgbClr val="333333"/>
      </a:dk2>
      <a:lt2>
        <a:srgbClr val="FAFAF9"/>
      </a:lt2>
      <a:accent1>
        <a:srgbClr val="4A4944"/>
      </a:accent1>
      <a:accent2>
        <a:srgbClr val="CECECE"/>
      </a:accent2>
      <a:accent3>
        <a:srgbClr val="D9BECD"/>
      </a:accent3>
      <a:accent4>
        <a:srgbClr val="DB835A"/>
      </a:accent4>
      <a:accent5>
        <a:srgbClr val="80C2B4"/>
      </a:accent5>
      <a:accent6>
        <a:srgbClr val="FFCF00"/>
      </a:accent6>
      <a:hlink>
        <a:srgbClr val="0563C1"/>
      </a:hlink>
      <a:folHlink>
        <a:srgbClr val="954F72"/>
      </a:folHlink>
    </a:clrScheme>
    <a:fontScheme name="GGV">
      <a:majorFont>
        <a:latin typeface="Century Gothic"/>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MSB Röd 100%">
      <a:srgbClr val="CC0000"/>
    </a:custClr>
    <a:custClr name="MSB Röd 80%">
      <a:srgbClr val="D63333"/>
    </a:custClr>
    <a:custClr name="MSB Röd 60%">
      <a:srgbClr val="E06666"/>
    </a:custClr>
    <a:custClr name="MSB Röd 40%">
      <a:srgbClr val="EB9999"/>
    </a:custClr>
    <a:custClr name="MSB Röd 20%">
      <a:srgbClr val="F5CCCC"/>
    </a:custClr>
    <a:custClr>
      <a:srgbClr val="FFFFFF"/>
    </a:custClr>
    <a:custClr>
      <a:srgbClr val="FFFFFF"/>
    </a:custClr>
    <a:custClr>
      <a:srgbClr val="FFFFFF"/>
    </a:custClr>
    <a:custClr>
      <a:srgbClr val="FFFFFF"/>
    </a:custClr>
    <a:custClr>
      <a:srgbClr val="FFFFFF"/>
    </a:custClr>
    <a:custClr name="MSB Lila 100%">
      <a:srgbClr val="822757"/>
    </a:custClr>
    <a:custClr name="MSB Lila 80%">
      <a:srgbClr val="9B5279"/>
    </a:custClr>
    <a:custClr name="MSB Lila 60%">
      <a:srgbClr val="B47D9A"/>
    </a:custClr>
    <a:custClr name="MSB Lila 40%">
      <a:srgbClr val="CDA9BC"/>
    </a:custClr>
    <a:custClr name="MSB Lila 20%">
      <a:srgbClr val="E6D4DD"/>
    </a:custClr>
    <a:custClr>
      <a:srgbClr val="FFFFFF"/>
    </a:custClr>
    <a:custClr>
      <a:srgbClr val="FFFFFF"/>
    </a:custClr>
    <a:custClr>
      <a:srgbClr val="FFFFFF"/>
    </a:custClr>
    <a:custClr>
      <a:srgbClr val="FFFFFF"/>
    </a:custClr>
    <a:custClr>
      <a:srgbClr val="FFFFFF"/>
    </a:custClr>
    <a:custClr name="MSB Grå 100%">
      <a:srgbClr val="6F6E67"/>
    </a:custClr>
    <a:custClr name="MSB Grå 80%">
      <a:srgbClr val="8C8B85"/>
    </a:custClr>
    <a:custClr name="MSB Grå 60%">
      <a:srgbClr val="A9A8A4"/>
    </a:custClr>
    <a:custClr name="MSB Grå 40%">
      <a:srgbClr val="C5C5C2"/>
    </a:custClr>
    <a:custClr name="MSB Grå 20%">
      <a:srgbClr val="E2E2E1"/>
    </a:custClr>
    <a:custClr>
      <a:srgbClr val="FFFFFF"/>
    </a:custClr>
    <a:custClr>
      <a:srgbClr val="FFFFFF"/>
    </a:custClr>
    <a:custClr>
      <a:srgbClr val="FFFFFF"/>
    </a:custClr>
    <a:custClr>
      <a:srgbClr val="FFFFFF"/>
    </a:custClr>
    <a:custClr>
      <a:srgbClr val="FFFFFF"/>
    </a:custClr>
  </a:custClrLst>
  <a:extLst>
    <a:ext uri="{05A4C25C-085E-4340-85A3-A5531E510DB2}">
      <thm15:themeFamily xmlns:thm15="http://schemas.microsoft.com/office/thememl/2012/main" name="GGV_Mall" id="{0E8093CE-D4D6-4A58-AF9D-59E576AA737A}" vid="{C54A9391-626A-4E06-84E1-D8E22EFB3F8E}"/>
    </a:ext>
  </a:extLst>
</a:theme>
</file>

<file path=ppt/theme/theme4.xml><?xml version="1.0" encoding="utf-8"?>
<a:theme xmlns:a="http://schemas.openxmlformats.org/drawingml/2006/main" name="Arbetssätt">
  <a:themeElements>
    <a:clrScheme name="GGV">
      <a:dk1>
        <a:srgbClr val="000000"/>
      </a:dk1>
      <a:lt1>
        <a:srgbClr val="FFFFFF"/>
      </a:lt1>
      <a:dk2>
        <a:srgbClr val="333333"/>
      </a:dk2>
      <a:lt2>
        <a:srgbClr val="FAFAF9"/>
      </a:lt2>
      <a:accent1>
        <a:srgbClr val="4A4944"/>
      </a:accent1>
      <a:accent2>
        <a:srgbClr val="CECECE"/>
      </a:accent2>
      <a:accent3>
        <a:srgbClr val="D9BECD"/>
      </a:accent3>
      <a:accent4>
        <a:srgbClr val="DB835A"/>
      </a:accent4>
      <a:accent5>
        <a:srgbClr val="80C2B4"/>
      </a:accent5>
      <a:accent6>
        <a:srgbClr val="FFCF00"/>
      </a:accent6>
      <a:hlink>
        <a:srgbClr val="0563C1"/>
      </a:hlink>
      <a:folHlink>
        <a:srgbClr val="954F72"/>
      </a:folHlink>
    </a:clrScheme>
    <a:fontScheme name="GGV">
      <a:majorFont>
        <a:latin typeface="Century Gothic"/>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MSB Röd 100%">
      <a:srgbClr val="CC0000"/>
    </a:custClr>
    <a:custClr name="MSB Röd 80%">
      <a:srgbClr val="D63333"/>
    </a:custClr>
    <a:custClr name="MSB Röd 60%">
      <a:srgbClr val="E06666"/>
    </a:custClr>
    <a:custClr name="MSB Röd 40%">
      <a:srgbClr val="EB9999"/>
    </a:custClr>
    <a:custClr name="MSB Röd 20%">
      <a:srgbClr val="F5CCCC"/>
    </a:custClr>
    <a:custClr>
      <a:srgbClr val="FFFFFF"/>
    </a:custClr>
    <a:custClr>
      <a:srgbClr val="FFFFFF"/>
    </a:custClr>
    <a:custClr>
      <a:srgbClr val="FFFFFF"/>
    </a:custClr>
    <a:custClr>
      <a:srgbClr val="FFFFFF"/>
    </a:custClr>
    <a:custClr>
      <a:srgbClr val="FFFFFF"/>
    </a:custClr>
    <a:custClr name="MSB Lila 100%">
      <a:srgbClr val="822757"/>
    </a:custClr>
    <a:custClr name="MSB Lila 80%">
      <a:srgbClr val="9B5279"/>
    </a:custClr>
    <a:custClr name="MSB Lila 60%">
      <a:srgbClr val="B47D9A"/>
    </a:custClr>
    <a:custClr name="MSB Lila 40%">
      <a:srgbClr val="CDA9BC"/>
    </a:custClr>
    <a:custClr name="MSB Lila 20%">
      <a:srgbClr val="E6D4DD"/>
    </a:custClr>
    <a:custClr>
      <a:srgbClr val="FFFFFF"/>
    </a:custClr>
    <a:custClr>
      <a:srgbClr val="FFFFFF"/>
    </a:custClr>
    <a:custClr>
      <a:srgbClr val="FFFFFF"/>
    </a:custClr>
    <a:custClr>
      <a:srgbClr val="FFFFFF"/>
    </a:custClr>
    <a:custClr>
      <a:srgbClr val="FFFFFF"/>
    </a:custClr>
    <a:custClr name="MSB Grå 100%">
      <a:srgbClr val="6F6E67"/>
    </a:custClr>
    <a:custClr name="MSB Grå 80%">
      <a:srgbClr val="8C8B85"/>
    </a:custClr>
    <a:custClr name="MSB Grå 60%">
      <a:srgbClr val="A9A8A4"/>
    </a:custClr>
    <a:custClr name="MSB Grå 40%">
      <a:srgbClr val="C5C5C2"/>
    </a:custClr>
    <a:custClr name="MSB Grå 20%">
      <a:srgbClr val="E2E2E1"/>
    </a:custClr>
    <a:custClr>
      <a:srgbClr val="FFFFFF"/>
    </a:custClr>
    <a:custClr>
      <a:srgbClr val="FFFFFF"/>
    </a:custClr>
    <a:custClr>
      <a:srgbClr val="FFFFFF"/>
    </a:custClr>
    <a:custClr>
      <a:srgbClr val="FFFFFF"/>
    </a:custClr>
    <a:custClr>
      <a:srgbClr val="FFFFFF"/>
    </a:custClr>
  </a:custClrLst>
  <a:extLst>
    <a:ext uri="{05A4C25C-085E-4340-85A3-A5531E510DB2}">
      <thm15:themeFamily xmlns:thm15="http://schemas.microsoft.com/office/thememl/2012/main" name="GGV_Mall" id="{0E8093CE-D4D6-4A58-AF9D-59E576AA737A}" vid="{AB43A47D-18B7-417E-A9B7-53458C21C5DF}"/>
    </a:ext>
  </a:extLst>
</a:theme>
</file>

<file path=ppt/theme/theme5.xml><?xml version="1.0" encoding="utf-8"?>
<a:theme xmlns:a="http://schemas.openxmlformats.org/drawingml/2006/main" name="Förhållningssätt">
  <a:themeElements>
    <a:clrScheme name="GGV">
      <a:dk1>
        <a:srgbClr val="000000"/>
      </a:dk1>
      <a:lt1>
        <a:srgbClr val="FFFFFF"/>
      </a:lt1>
      <a:dk2>
        <a:srgbClr val="333333"/>
      </a:dk2>
      <a:lt2>
        <a:srgbClr val="FAFAF9"/>
      </a:lt2>
      <a:accent1>
        <a:srgbClr val="4A4944"/>
      </a:accent1>
      <a:accent2>
        <a:srgbClr val="CECECE"/>
      </a:accent2>
      <a:accent3>
        <a:srgbClr val="D9BECD"/>
      </a:accent3>
      <a:accent4>
        <a:srgbClr val="DB835A"/>
      </a:accent4>
      <a:accent5>
        <a:srgbClr val="80C2B4"/>
      </a:accent5>
      <a:accent6>
        <a:srgbClr val="FFCF00"/>
      </a:accent6>
      <a:hlink>
        <a:srgbClr val="0563C1"/>
      </a:hlink>
      <a:folHlink>
        <a:srgbClr val="954F72"/>
      </a:folHlink>
    </a:clrScheme>
    <a:fontScheme name="GGV">
      <a:majorFont>
        <a:latin typeface="Century Gothic"/>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MSB Röd 100%">
      <a:srgbClr val="CC0000"/>
    </a:custClr>
    <a:custClr name="MSB Röd 80%">
      <a:srgbClr val="D63333"/>
    </a:custClr>
    <a:custClr name="MSB Röd 60%">
      <a:srgbClr val="E06666"/>
    </a:custClr>
    <a:custClr name="MSB Röd 40%">
      <a:srgbClr val="EB9999"/>
    </a:custClr>
    <a:custClr name="MSB Röd 20%">
      <a:srgbClr val="F5CCCC"/>
    </a:custClr>
    <a:custClr>
      <a:srgbClr val="FFFFFF"/>
    </a:custClr>
    <a:custClr>
      <a:srgbClr val="FFFFFF"/>
    </a:custClr>
    <a:custClr>
      <a:srgbClr val="FFFFFF"/>
    </a:custClr>
    <a:custClr>
      <a:srgbClr val="FFFFFF"/>
    </a:custClr>
    <a:custClr>
      <a:srgbClr val="FFFFFF"/>
    </a:custClr>
    <a:custClr name="MSB Lila 100%">
      <a:srgbClr val="822757"/>
    </a:custClr>
    <a:custClr name="MSB Lila 80%">
      <a:srgbClr val="9B5279"/>
    </a:custClr>
    <a:custClr name="MSB Lila 60%">
      <a:srgbClr val="B47D9A"/>
    </a:custClr>
    <a:custClr name="MSB Lila 40%">
      <a:srgbClr val="CDA9BC"/>
    </a:custClr>
    <a:custClr name="MSB Lila 20%">
      <a:srgbClr val="E6D4DD"/>
    </a:custClr>
    <a:custClr>
      <a:srgbClr val="FFFFFF"/>
    </a:custClr>
    <a:custClr>
      <a:srgbClr val="FFFFFF"/>
    </a:custClr>
    <a:custClr>
      <a:srgbClr val="FFFFFF"/>
    </a:custClr>
    <a:custClr>
      <a:srgbClr val="FFFFFF"/>
    </a:custClr>
    <a:custClr>
      <a:srgbClr val="FFFFFF"/>
    </a:custClr>
    <a:custClr name="MSB Grå 100%">
      <a:srgbClr val="6F6E67"/>
    </a:custClr>
    <a:custClr name="MSB Grå 80%">
      <a:srgbClr val="8C8B85"/>
    </a:custClr>
    <a:custClr name="MSB Grå 60%">
      <a:srgbClr val="A9A8A4"/>
    </a:custClr>
    <a:custClr name="MSB Grå 40%">
      <a:srgbClr val="C5C5C2"/>
    </a:custClr>
    <a:custClr name="MSB Grå 20%">
      <a:srgbClr val="E2E2E1"/>
    </a:custClr>
    <a:custClr>
      <a:srgbClr val="FFFFFF"/>
    </a:custClr>
    <a:custClr>
      <a:srgbClr val="FFFFFF"/>
    </a:custClr>
    <a:custClr>
      <a:srgbClr val="FFFFFF"/>
    </a:custClr>
    <a:custClr>
      <a:srgbClr val="FFFFFF"/>
    </a:custClr>
    <a:custClr>
      <a:srgbClr val="FFFFFF"/>
    </a:custClr>
  </a:custClrLst>
  <a:extLst>
    <a:ext uri="{05A4C25C-085E-4340-85A3-A5531E510DB2}">
      <thm15:themeFamily xmlns:thm15="http://schemas.microsoft.com/office/thememl/2012/main" name="GGV_Mall" id="{0E8093CE-D4D6-4A58-AF9D-59E576AA737A}" vid="{4EFAF425-795B-47A9-8FA8-D66EB22548AA}"/>
    </a:ext>
  </a:extLst>
</a:theme>
</file>

<file path=ppt/theme/theme6.xml><?xml version="1.0" encoding="utf-8"?>
<a:theme xmlns:a="http://schemas.openxmlformats.org/drawingml/2006/main" name="Konceptuell grund">
  <a:themeElements>
    <a:clrScheme name="GGV">
      <a:dk1>
        <a:srgbClr val="000000"/>
      </a:dk1>
      <a:lt1>
        <a:srgbClr val="FFFFFF"/>
      </a:lt1>
      <a:dk2>
        <a:srgbClr val="333333"/>
      </a:dk2>
      <a:lt2>
        <a:srgbClr val="FAFAF9"/>
      </a:lt2>
      <a:accent1>
        <a:srgbClr val="4A4944"/>
      </a:accent1>
      <a:accent2>
        <a:srgbClr val="CECECE"/>
      </a:accent2>
      <a:accent3>
        <a:srgbClr val="D9BECD"/>
      </a:accent3>
      <a:accent4>
        <a:srgbClr val="DB835A"/>
      </a:accent4>
      <a:accent5>
        <a:srgbClr val="80C2B4"/>
      </a:accent5>
      <a:accent6>
        <a:srgbClr val="FFCF00"/>
      </a:accent6>
      <a:hlink>
        <a:srgbClr val="0563C1"/>
      </a:hlink>
      <a:folHlink>
        <a:srgbClr val="954F72"/>
      </a:folHlink>
    </a:clrScheme>
    <a:fontScheme name="GGV">
      <a:majorFont>
        <a:latin typeface="Century Gothic"/>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MSB Röd 100%">
      <a:srgbClr val="CC0000"/>
    </a:custClr>
    <a:custClr name="MSB Röd 80%">
      <a:srgbClr val="D63333"/>
    </a:custClr>
    <a:custClr name="MSB Röd 60%">
      <a:srgbClr val="E06666"/>
    </a:custClr>
    <a:custClr name="MSB Röd 40%">
      <a:srgbClr val="EB9999"/>
    </a:custClr>
    <a:custClr name="MSB Röd 20%">
      <a:srgbClr val="F5CCCC"/>
    </a:custClr>
    <a:custClr>
      <a:srgbClr val="FFFFFF"/>
    </a:custClr>
    <a:custClr>
      <a:srgbClr val="FFFFFF"/>
    </a:custClr>
    <a:custClr>
      <a:srgbClr val="FFFFFF"/>
    </a:custClr>
    <a:custClr>
      <a:srgbClr val="FFFFFF"/>
    </a:custClr>
    <a:custClr>
      <a:srgbClr val="FFFFFF"/>
    </a:custClr>
    <a:custClr name="MSB Lila 100%">
      <a:srgbClr val="822757"/>
    </a:custClr>
    <a:custClr name="MSB Lila 80%">
      <a:srgbClr val="9B5279"/>
    </a:custClr>
    <a:custClr name="MSB Lila 60%">
      <a:srgbClr val="B47D9A"/>
    </a:custClr>
    <a:custClr name="MSB Lila 40%">
      <a:srgbClr val="CDA9BC"/>
    </a:custClr>
    <a:custClr name="MSB Lila 20%">
      <a:srgbClr val="E6D4DD"/>
    </a:custClr>
    <a:custClr>
      <a:srgbClr val="FFFFFF"/>
    </a:custClr>
    <a:custClr>
      <a:srgbClr val="FFFFFF"/>
    </a:custClr>
    <a:custClr>
      <a:srgbClr val="FFFFFF"/>
    </a:custClr>
    <a:custClr>
      <a:srgbClr val="FFFFFF"/>
    </a:custClr>
    <a:custClr>
      <a:srgbClr val="FFFFFF"/>
    </a:custClr>
    <a:custClr name="MSB Grå 100%">
      <a:srgbClr val="6F6E67"/>
    </a:custClr>
    <a:custClr name="MSB Grå 80%">
      <a:srgbClr val="8C8B85"/>
    </a:custClr>
    <a:custClr name="MSB Grå 60%">
      <a:srgbClr val="A9A8A4"/>
    </a:custClr>
    <a:custClr name="MSB Grå 40%">
      <a:srgbClr val="C5C5C2"/>
    </a:custClr>
    <a:custClr name="MSB Grå 20%">
      <a:srgbClr val="E2E2E1"/>
    </a:custClr>
    <a:custClr>
      <a:srgbClr val="FFFFFF"/>
    </a:custClr>
    <a:custClr>
      <a:srgbClr val="FFFFFF"/>
    </a:custClr>
    <a:custClr>
      <a:srgbClr val="FFFFFF"/>
    </a:custClr>
    <a:custClr>
      <a:srgbClr val="FFFFFF"/>
    </a:custClr>
    <a:custClr>
      <a:srgbClr val="FFFFFF"/>
    </a:custClr>
  </a:custClrLst>
  <a:extLst>
    <a:ext uri="{05A4C25C-085E-4340-85A3-A5531E510DB2}">
      <thm15:themeFamily xmlns:thm15="http://schemas.microsoft.com/office/thememl/2012/main" name="GGV_Mall" id="{0E8093CE-D4D6-4A58-AF9D-59E576AA737A}" vid="{05E04EE9-F52C-4256-B33A-BF668E8993BC}"/>
    </a:ext>
  </a:extLst>
</a:theme>
</file>

<file path=ppt/theme/theme7.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740B55C163EB90458BDE35D4726831D6" ma:contentTypeVersion="2" ma:contentTypeDescription="Skapa ett nytt dokument." ma:contentTypeScope="" ma:versionID="d09095029e12e54bba9f5e819bd336a3">
  <xsd:schema xmlns:xsd="http://www.w3.org/2001/XMLSchema" xmlns:xs="http://www.w3.org/2001/XMLSchema" xmlns:p="http://schemas.microsoft.com/office/2006/metadata/properties" xmlns:ns2="03895b0a-d61f-4293-917f-0cd761b2cdea" targetNamespace="http://schemas.microsoft.com/office/2006/metadata/properties" ma:root="true" ma:fieldsID="55050264076c175eae4f46ad52de0e3b" ns2:_="">
    <xsd:import namespace="03895b0a-d61f-4293-917f-0cd761b2cdea"/>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3895b0a-d61f-4293-917f-0cd761b2cdea" elementFormDefault="qualified">
    <xsd:import namespace="http://schemas.microsoft.com/office/2006/documentManagement/types"/>
    <xsd:import namespace="http://schemas.microsoft.com/office/infopath/2007/PartnerControls"/>
    <xsd:element name="SharedWithUsers" ma:index="8"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Delat med informa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5147C6A-7345-48D3-ADD9-AE2812DA4F3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3895b0a-d61f-4293-917f-0cd761b2cde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8B7EF6E-8DFF-4BAF-880E-39621E4B80B0}">
  <ds:schemaRefs>
    <ds:schemaRef ds:uri="http://www.w3.org/XML/1998/namespace"/>
    <ds:schemaRef ds:uri="http://schemas.microsoft.com/office/2006/metadata/properties"/>
    <ds:schemaRef ds:uri="http://schemas.microsoft.com/office/2006/documentManagement/types"/>
    <ds:schemaRef ds:uri="http://purl.org/dc/elements/1.1/"/>
    <ds:schemaRef ds:uri="http://purl.org/dc/dcmitype/"/>
    <ds:schemaRef ds:uri="http://schemas.microsoft.com/office/infopath/2007/PartnerControls"/>
    <ds:schemaRef ds:uri="http://purl.org/dc/terms/"/>
    <ds:schemaRef ds:uri="http://schemas.openxmlformats.org/package/2006/metadata/core-properties"/>
    <ds:schemaRef ds:uri="03895b0a-d61f-4293-917f-0cd761b2cdea"/>
  </ds:schemaRefs>
</ds:datastoreItem>
</file>

<file path=customXml/itemProps3.xml><?xml version="1.0" encoding="utf-8"?>
<ds:datastoreItem xmlns:ds="http://schemas.openxmlformats.org/officeDocument/2006/customXml" ds:itemID="{61D06082-4631-4517-9637-CACE61C3018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Gemensamma grunder</Template>
  <TotalTime>929</TotalTime>
  <Words>3706</Words>
  <Application>Microsoft Office PowerPoint</Application>
  <PresentationFormat>Bredbild</PresentationFormat>
  <Paragraphs>224</Paragraphs>
  <Slides>16</Slides>
  <Notes>16</Notes>
  <HiddenSlides>1</HiddenSlides>
  <MMClips>0</MMClips>
  <ScaleCrop>false</ScaleCrop>
  <HeadingPairs>
    <vt:vector size="6" baseType="variant">
      <vt:variant>
        <vt:lpstr>Använt teckensnitt</vt:lpstr>
      </vt:variant>
      <vt:variant>
        <vt:i4>5</vt:i4>
      </vt:variant>
      <vt:variant>
        <vt:lpstr>Tema</vt:lpstr>
      </vt:variant>
      <vt:variant>
        <vt:i4>6</vt:i4>
      </vt:variant>
      <vt:variant>
        <vt:lpstr>Bildrubriker</vt:lpstr>
      </vt:variant>
      <vt:variant>
        <vt:i4>16</vt:i4>
      </vt:variant>
    </vt:vector>
  </HeadingPairs>
  <TitlesOfParts>
    <vt:vector size="27" baseType="lpstr">
      <vt:lpstr>Aptos</vt:lpstr>
      <vt:lpstr>Arial</vt:lpstr>
      <vt:lpstr>Century Gothic</vt:lpstr>
      <vt:lpstr>Garamond</vt:lpstr>
      <vt:lpstr>Symbol</vt:lpstr>
      <vt:lpstr>Gemensamma grunder</vt:lpstr>
      <vt:lpstr>Utgångspunkter</vt:lpstr>
      <vt:lpstr>Rutiner och checklistor</vt:lpstr>
      <vt:lpstr>Arbetssätt</vt:lpstr>
      <vt:lpstr>Förhållningssätt</vt:lpstr>
      <vt:lpstr>Konceptuell grund</vt:lpstr>
      <vt:lpstr>Aktörsgemensamt arbete – Process för aktörsgemensam inriktning och samordning</vt:lpstr>
      <vt:lpstr>Om presentationen</vt:lpstr>
      <vt:lpstr>INTRODUKTION</vt:lpstr>
      <vt:lpstr>Process för aktörsgemensam inriktning och samordning</vt:lpstr>
      <vt:lpstr>När och hur ska processen användas?</vt:lpstr>
      <vt:lpstr>Process för aktörsgemensam inriktning och samordning </vt:lpstr>
      <vt:lpstr>Process för aktörsgemensam inriktning och samordning och de generella aktiviteterna</vt:lpstr>
      <vt:lpstr>Dela information</vt:lpstr>
      <vt:lpstr>Ta fram samlad lägesbild</vt:lpstr>
      <vt:lpstr>Ta fram kompletterande analyser</vt:lpstr>
      <vt:lpstr>Ta fram målbild</vt:lpstr>
      <vt:lpstr>Ta fram åtgärdsplan</vt:lpstr>
      <vt:lpstr>Genomför åtgärder</vt:lpstr>
      <vt:lpstr>Följ upp åtgärder</vt:lpstr>
      <vt:lpstr>Integrera ett kommunikativt perspektiv</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Emma Nilsson</dc:creator>
  <cp:lastModifiedBy>Sara Clevensjö Lind</cp:lastModifiedBy>
  <cp:revision>12</cp:revision>
  <dcterms:created xsi:type="dcterms:W3CDTF">2024-09-05T13:52:02Z</dcterms:created>
  <dcterms:modified xsi:type="dcterms:W3CDTF">2024-11-14T14:24:27Z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0x010100740B55C163EB90458BDE35D4726831D6</vt:lpwstr>
  </property>
  <property fmtid="{D5CDD505-2E9C-101B-9397-08002B2CF9AE}" pid="3" name="MediaServiceImageTags">
    <vt:lpwstr/>
  </property>
</Properties>
</file>