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64" r:id="rId5"/>
    <p:sldMasterId id="2147483666" r:id="rId6"/>
    <p:sldMasterId id="2147483668" r:id="rId7"/>
    <p:sldMasterId id="2147483670" r:id="rId8"/>
  </p:sldMasterIdLst>
  <p:notesMasterIdLst>
    <p:notesMasterId r:id="rId23"/>
  </p:notesMasterIdLst>
  <p:sldIdLst>
    <p:sldId id="257" r:id="rId9"/>
    <p:sldId id="262" r:id="rId10"/>
    <p:sldId id="264" r:id="rId11"/>
    <p:sldId id="263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5E1C62-4BE0-C94A-992D-C34FA0B9FC26}" v="62" dt="2026-04-22T06:35:10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994"/>
    <p:restoredTop sz="86437"/>
  </p:normalViewPr>
  <p:slideViewPr>
    <p:cSldViewPr snapToGrid="0">
      <p:cViewPr varScale="1">
        <p:scale>
          <a:sx n="54" d="100"/>
          <a:sy n="54" d="100"/>
        </p:scale>
        <p:origin x="68" y="4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fer Adolfsson" userId="a7a2ed00-b771-4d93-8eb6-25b608a9b585" providerId="ADAL" clId="{B531FCED-C968-59F8-BEAB-B9B5C84570ED}"/>
    <pc:docChg chg="undo custSel modSld">
      <pc:chgData name="Christofer Adolfsson" userId="a7a2ed00-b771-4d93-8eb6-25b608a9b585" providerId="ADAL" clId="{B531FCED-C968-59F8-BEAB-B9B5C84570ED}" dt="2026-04-22T06:39:29.987" v="137" actId="1076"/>
      <pc:docMkLst>
        <pc:docMk/>
      </pc:docMkLst>
      <pc:sldChg chg="modSp mod">
        <pc:chgData name="Christofer Adolfsson" userId="a7a2ed00-b771-4d93-8eb6-25b608a9b585" providerId="ADAL" clId="{B531FCED-C968-59F8-BEAB-B9B5C84570ED}" dt="2026-04-21T12:13:04.620" v="17" actId="14100"/>
        <pc:sldMkLst>
          <pc:docMk/>
          <pc:sldMk cId="4164942551" sldId="262"/>
        </pc:sldMkLst>
        <pc:spChg chg="mod">
          <ac:chgData name="Christofer Adolfsson" userId="a7a2ed00-b771-4d93-8eb6-25b608a9b585" providerId="ADAL" clId="{B531FCED-C968-59F8-BEAB-B9B5C84570ED}" dt="2026-04-21T12:13:04.620" v="17" actId="14100"/>
          <ac:spMkLst>
            <pc:docMk/>
            <pc:sldMk cId="4164942551" sldId="262"/>
            <ac:spMk id="3" creationId="{D2259C13-DE10-6A83-CA84-19C80D306EA8}"/>
          </ac:spMkLst>
        </pc:spChg>
      </pc:sldChg>
      <pc:sldChg chg="modSp mod">
        <pc:chgData name="Christofer Adolfsson" userId="a7a2ed00-b771-4d93-8eb6-25b608a9b585" providerId="ADAL" clId="{B531FCED-C968-59F8-BEAB-B9B5C84570ED}" dt="2026-04-22T06:35:02.893" v="104" actId="14100"/>
        <pc:sldMkLst>
          <pc:docMk/>
          <pc:sldMk cId="2639143982" sldId="263"/>
        </pc:sldMkLst>
        <pc:spChg chg="mod">
          <ac:chgData name="Christofer Adolfsson" userId="a7a2ed00-b771-4d93-8eb6-25b608a9b585" providerId="ADAL" clId="{B531FCED-C968-59F8-BEAB-B9B5C84570ED}" dt="2026-04-22T06:35:02.893" v="104" actId="14100"/>
          <ac:spMkLst>
            <pc:docMk/>
            <pc:sldMk cId="2639143982" sldId="263"/>
            <ac:spMk id="2" creationId="{0A8341B2-C448-8EE8-A28E-33D34EA7B9E3}"/>
          </ac:spMkLst>
        </pc:spChg>
      </pc:sldChg>
      <pc:sldChg chg="addSp delSp modSp mod">
        <pc:chgData name="Christofer Adolfsson" userId="a7a2ed00-b771-4d93-8eb6-25b608a9b585" providerId="ADAL" clId="{B531FCED-C968-59F8-BEAB-B9B5C84570ED}" dt="2026-04-22T06:35:10.946" v="107" actId="27636"/>
        <pc:sldMkLst>
          <pc:docMk/>
          <pc:sldMk cId="4073114840" sldId="265"/>
        </pc:sldMkLst>
        <pc:spChg chg="mod">
          <ac:chgData name="Christofer Adolfsson" userId="a7a2ed00-b771-4d93-8eb6-25b608a9b585" providerId="ADAL" clId="{B531FCED-C968-59F8-BEAB-B9B5C84570ED}" dt="2026-04-22T06:32:48.440" v="81" actId="1076"/>
          <ac:spMkLst>
            <pc:docMk/>
            <pc:sldMk cId="4073114840" sldId="265"/>
            <ac:spMk id="2" creationId="{C547095A-84D1-4C26-40D3-CAB567832781}"/>
          </ac:spMkLst>
        </pc:spChg>
        <pc:spChg chg="add del mod">
          <ac:chgData name="Christofer Adolfsson" userId="a7a2ed00-b771-4d93-8eb6-25b608a9b585" providerId="ADAL" clId="{B531FCED-C968-59F8-BEAB-B9B5C84570ED}" dt="2026-04-22T06:32:44.264" v="80" actId="478"/>
          <ac:spMkLst>
            <pc:docMk/>
            <pc:sldMk cId="4073114840" sldId="265"/>
            <ac:spMk id="4" creationId="{0D01EDEF-B9F2-C474-812F-1E2678B48AB7}"/>
          </ac:spMkLst>
        </pc:spChg>
        <pc:spChg chg="add mod">
          <ac:chgData name="Christofer Adolfsson" userId="a7a2ed00-b771-4d93-8eb6-25b608a9b585" providerId="ADAL" clId="{B531FCED-C968-59F8-BEAB-B9B5C84570ED}" dt="2026-04-22T06:35:10.946" v="107" actId="27636"/>
          <ac:spMkLst>
            <pc:docMk/>
            <pc:sldMk cId="4073114840" sldId="265"/>
            <ac:spMk id="4" creationId="{7129DBD5-B964-6964-F4B7-D2232E7830C1}"/>
          </ac:spMkLst>
        </pc:spChg>
        <pc:spChg chg="add mod">
          <ac:chgData name="Christofer Adolfsson" userId="a7a2ed00-b771-4d93-8eb6-25b608a9b585" providerId="ADAL" clId="{B531FCED-C968-59F8-BEAB-B9B5C84570ED}" dt="2026-04-22T06:33:10.633" v="84"/>
          <ac:spMkLst>
            <pc:docMk/>
            <pc:sldMk cId="4073114840" sldId="265"/>
            <ac:spMk id="5" creationId="{3096D130-3F88-C6EC-2B11-D93D70BFC1C9}"/>
          </ac:spMkLst>
        </pc:spChg>
        <pc:spChg chg="add del mod">
          <ac:chgData name="Christofer Adolfsson" userId="a7a2ed00-b771-4d93-8eb6-25b608a9b585" providerId="ADAL" clId="{B531FCED-C968-59F8-BEAB-B9B5C84570ED}" dt="2026-04-22T06:35:09.097" v="105" actId="478"/>
          <ac:spMkLst>
            <pc:docMk/>
            <pc:sldMk cId="4073114840" sldId="265"/>
            <ac:spMk id="6" creationId="{3CF401CF-8A4E-D56A-658F-BB4CB319454D}"/>
          </ac:spMkLst>
        </pc:spChg>
      </pc:sldChg>
      <pc:sldChg chg="addSp delSp modSp mod">
        <pc:chgData name="Christofer Adolfsson" userId="a7a2ed00-b771-4d93-8eb6-25b608a9b585" providerId="ADAL" clId="{B531FCED-C968-59F8-BEAB-B9B5C84570ED}" dt="2026-04-22T06:39:29.987" v="137" actId="1076"/>
        <pc:sldMkLst>
          <pc:docMk/>
          <pc:sldMk cId="922393292" sldId="267"/>
        </pc:sldMkLst>
        <pc:spChg chg="add del mod">
          <ac:chgData name="Christofer Adolfsson" userId="a7a2ed00-b771-4d93-8eb6-25b608a9b585" providerId="ADAL" clId="{B531FCED-C968-59F8-BEAB-B9B5C84570ED}" dt="2026-04-22T06:35:49.271" v="108" actId="478"/>
          <ac:spMkLst>
            <pc:docMk/>
            <pc:sldMk cId="922393292" sldId="267"/>
            <ac:spMk id="2" creationId="{BB58C001-6D88-7C1F-6898-B9ABE8991B4B}"/>
          </ac:spMkLst>
        </pc:spChg>
        <pc:spChg chg="add del mod ord">
          <ac:chgData name="Christofer Adolfsson" userId="a7a2ed00-b771-4d93-8eb6-25b608a9b585" providerId="ADAL" clId="{B531FCED-C968-59F8-BEAB-B9B5C84570ED}" dt="2026-04-22T06:39:29.987" v="137" actId="1076"/>
          <ac:spMkLst>
            <pc:docMk/>
            <pc:sldMk cId="922393292" sldId="267"/>
            <ac:spMk id="4" creationId="{6D95812D-AA41-61EB-42F3-65A14031C783}"/>
          </ac:spMkLst>
        </pc:spChg>
        <pc:picChg chg="mod">
          <ac:chgData name="Christofer Adolfsson" userId="a7a2ed00-b771-4d93-8eb6-25b608a9b585" providerId="ADAL" clId="{B531FCED-C968-59F8-BEAB-B9B5C84570ED}" dt="2026-04-22T06:22:18.230" v="18" actId="962"/>
          <ac:picMkLst>
            <pc:docMk/>
            <pc:sldMk cId="922393292" sldId="267"/>
            <ac:picMk id="14" creationId="{27C244A8-6061-2CD1-233C-EEFFCFD1E0AF}"/>
          </ac:picMkLst>
        </pc:picChg>
      </pc:sldChg>
      <pc:sldChg chg="modSp mod">
        <pc:chgData name="Christofer Adolfsson" userId="a7a2ed00-b771-4d93-8eb6-25b608a9b585" providerId="ADAL" clId="{B531FCED-C968-59F8-BEAB-B9B5C84570ED}" dt="2026-04-22T06:22:27.890" v="19" actId="962"/>
        <pc:sldMkLst>
          <pc:docMk/>
          <pc:sldMk cId="2354908452" sldId="268"/>
        </pc:sldMkLst>
        <pc:picChg chg="mod">
          <ac:chgData name="Christofer Adolfsson" userId="a7a2ed00-b771-4d93-8eb6-25b608a9b585" providerId="ADAL" clId="{B531FCED-C968-59F8-BEAB-B9B5C84570ED}" dt="2026-04-22T06:22:27.890" v="19" actId="962"/>
          <ac:picMkLst>
            <pc:docMk/>
            <pc:sldMk cId="2354908452" sldId="268"/>
            <ac:picMk id="6" creationId="{CFA6A53E-A06B-9713-0E89-7C5C861AC4DF}"/>
          </ac:picMkLst>
        </pc:picChg>
      </pc:sldChg>
      <pc:sldChg chg="modSp mod">
        <pc:chgData name="Christofer Adolfsson" userId="a7a2ed00-b771-4d93-8eb6-25b608a9b585" providerId="ADAL" clId="{B531FCED-C968-59F8-BEAB-B9B5C84570ED}" dt="2026-04-22T06:22:54.922" v="20" actId="962"/>
        <pc:sldMkLst>
          <pc:docMk/>
          <pc:sldMk cId="2043252888" sldId="269"/>
        </pc:sldMkLst>
        <pc:spChg chg="mod">
          <ac:chgData name="Christofer Adolfsson" userId="a7a2ed00-b771-4d93-8eb6-25b608a9b585" providerId="ADAL" clId="{B531FCED-C968-59F8-BEAB-B9B5C84570ED}" dt="2026-04-21T12:05:56.456" v="16" actId="20577"/>
          <ac:spMkLst>
            <pc:docMk/>
            <pc:sldMk cId="2043252888" sldId="269"/>
            <ac:spMk id="3" creationId="{0F4E08C5-5F10-005B-B05F-2B32D6ABDA3B}"/>
          </ac:spMkLst>
        </pc:spChg>
        <pc:picChg chg="mod">
          <ac:chgData name="Christofer Adolfsson" userId="a7a2ed00-b771-4d93-8eb6-25b608a9b585" providerId="ADAL" clId="{B531FCED-C968-59F8-BEAB-B9B5C84570ED}" dt="2026-04-22T06:22:54.922" v="20" actId="962"/>
          <ac:picMkLst>
            <pc:docMk/>
            <pc:sldMk cId="2043252888" sldId="269"/>
            <ac:picMk id="5" creationId="{F656E2A8-34A4-F6B7-DF7A-D7409B981B94}"/>
          </ac:picMkLst>
        </pc:picChg>
      </pc:sldChg>
      <pc:sldChg chg="modSp mod">
        <pc:chgData name="Christofer Adolfsson" userId="a7a2ed00-b771-4d93-8eb6-25b608a9b585" providerId="ADAL" clId="{B531FCED-C968-59F8-BEAB-B9B5C84570ED}" dt="2026-04-22T06:22:58.644" v="21" actId="962"/>
        <pc:sldMkLst>
          <pc:docMk/>
          <pc:sldMk cId="3433071175" sldId="270"/>
        </pc:sldMkLst>
        <pc:spChg chg="mod">
          <ac:chgData name="Christofer Adolfsson" userId="a7a2ed00-b771-4d93-8eb6-25b608a9b585" providerId="ADAL" clId="{B531FCED-C968-59F8-BEAB-B9B5C84570ED}" dt="2026-04-21T12:05:51.389" v="15" actId="20577"/>
          <ac:spMkLst>
            <pc:docMk/>
            <pc:sldMk cId="3433071175" sldId="270"/>
            <ac:spMk id="3" creationId="{B4C00DC1-9619-E0EB-96FF-DDCAF97A0B5D}"/>
          </ac:spMkLst>
        </pc:spChg>
        <pc:picChg chg="mod">
          <ac:chgData name="Christofer Adolfsson" userId="a7a2ed00-b771-4d93-8eb6-25b608a9b585" providerId="ADAL" clId="{B531FCED-C968-59F8-BEAB-B9B5C84570ED}" dt="2026-04-22T06:22:58.644" v="21" actId="962"/>
          <ac:picMkLst>
            <pc:docMk/>
            <pc:sldMk cId="3433071175" sldId="270"/>
            <ac:picMk id="6" creationId="{90B28525-5403-D655-7268-FC0305D4BE18}"/>
          </ac:picMkLst>
        </pc:picChg>
      </pc:sldChg>
      <pc:sldChg chg="modSp mod">
        <pc:chgData name="Christofer Adolfsson" userId="a7a2ed00-b771-4d93-8eb6-25b608a9b585" providerId="ADAL" clId="{B531FCED-C968-59F8-BEAB-B9B5C84570ED}" dt="2026-04-22T06:24:56.590" v="28" actId="962"/>
        <pc:sldMkLst>
          <pc:docMk/>
          <pc:sldMk cId="1486859347" sldId="271"/>
        </pc:sldMkLst>
        <pc:spChg chg="mod">
          <ac:chgData name="Christofer Adolfsson" userId="a7a2ed00-b771-4d93-8eb6-25b608a9b585" providerId="ADAL" clId="{B531FCED-C968-59F8-BEAB-B9B5C84570ED}" dt="2026-04-21T12:05:39.559" v="9" actId="20577"/>
          <ac:spMkLst>
            <pc:docMk/>
            <pc:sldMk cId="1486859347" sldId="271"/>
            <ac:spMk id="3" creationId="{6AA85BFF-46F3-9649-886A-501A010F0DF8}"/>
          </ac:spMkLst>
        </pc:spChg>
        <pc:spChg chg="mod">
          <ac:chgData name="Christofer Adolfsson" userId="a7a2ed00-b771-4d93-8eb6-25b608a9b585" providerId="ADAL" clId="{B531FCED-C968-59F8-BEAB-B9B5C84570ED}" dt="2026-04-21T12:05:41.809" v="10" actId="20577"/>
          <ac:spMkLst>
            <pc:docMk/>
            <pc:sldMk cId="1486859347" sldId="271"/>
            <ac:spMk id="12" creationId="{C3E9FA01-FF88-A085-ED8F-0C5FAAEEE6D2}"/>
          </ac:spMkLst>
        </pc:spChg>
        <pc:grpChg chg="mod">
          <ac:chgData name="Christofer Adolfsson" userId="a7a2ed00-b771-4d93-8eb6-25b608a9b585" providerId="ADAL" clId="{B531FCED-C968-59F8-BEAB-B9B5C84570ED}" dt="2026-04-22T06:24:56.590" v="28" actId="962"/>
          <ac:grpSpMkLst>
            <pc:docMk/>
            <pc:sldMk cId="1486859347" sldId="271"/>
            <ac:grpSpMk id="15" creationId="{992F34A2-58CB-75FF-F8DF-86C5FD2CC09C}"/>
          </ac:grpSpMkLst>
        </pc:grpChg>
      </pc:sldChg>
      <pc:sldChg chg="delSp modSp mod">
        <pc:chgData name="Christofer Adolfsson" userId="a7a2ed00-b771-4d93-8eb6-25b608a9b585" providerId="ADAL" clId="{B531FCED-C968-59F8-BEAB-B9B5C84570ED}" dt="2026-04-22T06:25:04.350" v="30" actId="962"/>
        <pc:sldMkLst>
          <pc:docMk/>
          <pc:sldMk cId="1926081493" sldId="272"/>
        </pc:sldMkLst>
        <pc:spChg chg="mod">
          <ac:chgData name="Christofer Adolfsson" userId="a7a2ed00-b771-4d93-8eb6-25b608a9b585" providerId="ADAL" clId="{B531FCED-C968-59F8-BEAB-B9B5C84570ED}" dt="2026-04-21T12:05:15.608" v="0" actId="20577"/>
          <ac:spMkLst>
            <pc:docMk/>
            <pc:sldMk cId="1926081493" sldId="272"/>
            <ac:spMk id="3" creationId="{B81CEAE2-85DE-23D9-0201-2DECDC303F8E}"/>
          </ac:spMkLst>
        </pc:spChg>
        <pc:spChg chg="del">
          <ac:chgData name="Christofer Adolfsson" userId="a7a2ed00-b771-4d93-8eb6-25b608a9b585" providerId="ADAL" clId="{B531FCED-C968-59F8-BEAB-B9B5C84570ED}" dt="2026-04-22T06:25:02.448" v="29" actId="478"/>
          <ac:spMkLst>
            <pc:docMk/>
            <pc:sldMk cId="1926081493" sldId="272"/>
            <ac:spMk id="22" creationId="{08F4A7C1-512B-794C-D856-F4AD43162837}"/>
          </ac:spMkLst>
        </pc:spChg>
        <pc:grpChg chg="mod">
          <ac:chgData name="Christofer Adolfsson" userId="a7a2ed00-b771-4d93-8eb6-25b608a9b585" providerId="ADAL" clId="{B531FCED-C968-59F8-BEAB-B9B5C84570ED}" dt="2026-04-22T06:25:04.350" v="30" actId="962"/>
          <ac:grpSpMkLst>
            <pc:docMk/>
            <pc:sldMk cId="1926081493" sldId="272"/>
            <ac:grpSpMk id="25" creationId="{C5FBA242-2AA3-8833-6E07-FCFEF3443947}"/>
          </ac:grpSpMkLst>
        </pc:grpChg>
        <pc:picChg chg="mod">
          <ac:chgData name="Christofer Adolfsson" userId="a7a2ed00-b771-4d93-8eb6-25b608a9b585" providerId="ADAL" clId="{B531FCED-C968-59F8-BEAB-B9B5C84570ED}" dt="2026-04-22T06:23:04.114" v="22" actId="962"/>
          <ac:picMkLst>
            <pc:docMk/>
            <pc:sldMk cId="1926081493" sldId="272"/>
            <ac:picMk id="5" creationId="{3B952C5E-6483-3387-0C25-4BDAF3DB9C78}"/>
          </ac:picMkLst>
        </pc:picChg>
      </pc:sldChg>
      <pc:sldChg chg="modSp mod">
        <pc:chgData name="Christofer Adolfsson" userId="a7a2ed00-b771-4d93-8eb6-25b608a9b585" providerId="ADAL" clId="{B531FCED-C968-59F8-BEAB-B9B5C84570ED}" dt="2026-04-22T06:23:08.829" v="23" actId="962"/>
        <pc:sldMkLst>
          <pc:docMk/>
          <pc:sldMk cId="3503016736" sldId="273"/>
        </pc:sldMkLst>
        <pc:spChg chg="mod">
          <ac:chgData name="Christofer Adolfsson" userId="a7a2ed00-b771-4d93-8eb6-25b608a9b585" providerId="ADAL" clId="{B531FCED-C968-59F8-BEAB-B9B5C84570ED}" dt="2026-04-21T12:05:27.689" v="3" actId="20577"/>
          <ac:spMkLst>
            <pc:docMk/>
            <pc:sldMk cId="3503016736" sldId="273"/>
            <ac:spMk id="3" creationId="{7A4F822A-57CD-51D9-492B-F0AC728089B8}"/>
          </ac:spMkLst>
        </pc:spChg>
        <pc:picChg chg="mod">
          <ac:chgData name="Christofer Adolfsson" userId="a7a2ed00-b771-4d93-8eb6-25b608a9b585" providerId="ADAL" clId="{B531FCED-C968-59F8-BEAB-B9B5C84570ED}" dt="2026-04-22T06:23:08.829" v="23" actId="962"/>
          <ac:picMkLst>
            <pc:docMk/>
            <pc:sldMk cId="3503016736" sldId="273"/>
            <ac:picMk id="6" creationId="{83EDEBB8-CAB4-E1BF-5261-14D3AF12AD03}"/>
          </ac:picMkLst>
        </pc:picChg>
      </pc:sldChg>
      <pc:sldChg chg="modSp mod">
        <pc:chgData name="Christofer Adolfsson" userId="a7a2ed00-b771-4d93-8eb6-25b608a9b585" providerId="ADAL" clId="{B531FCED-C968-59F8-BEAB-B9B5C84570ED}" dt="2026-04-22T06:23:14.692" v="24" actId="962"/>
        <pc:sldMkLst>
          <pc:docMk/>
          <pc:sldMk cId="3535635412" sldId="274"/>
        </pc:sldMkLst>
        <pc:picChg chg="mod">
          <ac:chgData name="Christofer Adolfsson" userId="a7a2ed00-b771-4d93-8eb6-25b608a9b585" providerId="ADAL" clId="{B531FCED-C968-59F8-BEAB-B9B5C84570ED}" dt="2026-04-22T06:23:14.692" v="24" actId="962"/>
          <ac:picMkLst>
            <pc:docMk/>
            <pc:sldMk cId="3535635412" sldId="274"/>
            <ac:picMk id="5" creationId="{F0245BFC-16B2-7341-823B-E6F28E00955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9E85B-F18B-2D4B-8E63-4886A3BF1C4D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7D54D-9068-6449-9231-955A997F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0399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7D54D-9068-6449-9231-955A997F8B0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35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7D54D-9068-6449-9231-955A997F8B0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3927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7D54D-9068-6449-9231-955A997F8B05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948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7D54D-9068-6449-9231-955A997F8B05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99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7D54D-9068-6449-9231-955A997F8B05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559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7D54D-9068-6449-9231-955A997F8B05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8379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7D54D-9068-6449-9231-955A997F8B05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960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6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6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1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11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E9AC8223-3E94-E051-751D-378A72533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FE748A62-97B8-4EDC-A1EC-C59354472F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sv-SE"/>
              <a:t>Namn på presentation</a:t>
            </a:r>
            <a:endParaRPr lang="en-US"/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A09BEC07-D751-0FA9-797D-4914D52EBD4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>
            <a:no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Arbetssätt</a:t>
            </a:r>
            <a:endParaRPr lang="en-US"/>
          </a:p>
        </p:txBody>
      </p:sp>
      <p:pic>
        <p:nvPicPr>
          <p:cNvPr id="4" name="Bildobjekt 7">
            <a:extLst>
              <a:ext uri="{FF2B5EF4-FFF2-40B4-BE49-F238E27FC236}">
                <a16:creationId xmlns:a16="http://schemas.microsoft.com/office/drawing/2014/main" id="{C38F4B4A-3EC4-482A-1D82-7C81AE138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933C41A6-9701-DCD1-0965-DB931FEDB6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9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2F2BC73-4E35-E71E-D43D-18F1DFD5FF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16050" y="2155032"/>
            <a:ext cx="8806426" cy="1273968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E0C957-C07D-633A-2D93-17F207376C30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416050" y="3460777"/>
            <a:ext cx="8806426" cy="633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6152D76-6CEA-A38A-18D7-5C501DF7E15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67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" name="Rubrik 1">
            <a:extLst>
              <a:ext uri="{FF2B5EF4-FFF2-40B4-BE49-F238E27FC236}">
                <a16:creationId xmlns:a16="http://schemas.microsoft.com/office/drawing/2014/main" id="{4BFF3614-DF96-023A-53F4-CD0AB967F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1" y="681038"/>
            <a:ext cx="8597864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F2D06B1-DCB1-241D-2255-566BA6BAFCB1}"/>
              </a:ext>
            </a:extLst>
          </p:cNvPr>
          <p:cNvSpPr>
            <a:spLocks noGrp="1"/>
          </p:cNvSpPr>
          <p:nvPr>
            <p:ph sz="half" idx="1" hasCustomPrompt="1"/>
            <p:custDataLst>
              <p:tags r:id="rId1"/>
            </p:custDataLst>
          </p:nvPr>
        </p:nvSpPr>
        <p:spPr>
          <a:xfrm>
            <a:off x="1674916" y="1467530"/>
            <a:ext cx="4196495" cy="35740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4CC74606-9AC2-39F1-0619-9AC0BD35E30B}"/>
              </a:ext>
            </a:extLst>
          </p:cNvPr>
          <p:cNvSpPr>
            <a:spLocks noGrp="1"/>
          </p:cNvSpPr>
          <p:nvPr>
            <p:ph sz="half" idx="11"/>
            <p:custDataLst>
              <p:tags r:id="rId2"/>
            </p:custDataLst>
          </p:nvPr>
        </p:nvSpPr>
        <p:spPr>
          <a:xfrm>
            <a:off x="6080040" y="1467530"/>
            <a:ext cx="4196495" cy="35740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19EF720-1C97-6315-14B7-A68B29FA99C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37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" name="Rubrik 1">
            <a:extLst>
              <a:ext uri="{FF2B5EF4-FFF2-40B4-BE49-F238E27FC236}">
                <a16:creationId xmlns:a16="http://schemas.microsoft.com/office/drawing/2014/main" id="{EB09906A-9F81-C2DD-2E0C-1D4E7AC0E8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5041" y="844667"/>
            <a:ext cx="8543806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D41CF7C3-9D50-7D26-BD1B-DC20AB821D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9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66A5D4E8-8E4B-DE53-AC60-B10596F9A1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37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49DFD48-7E48-E31F-AB81-E84FE5ACAFE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C23CA8D-7027-2FDA-1B04-E0AA9845AD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A3E1ABC-EA39-D489-EC88-A962717309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Förhållningssätt</a:t>
            </a:r>
            <a:endParaRPr lang="en-US"/>
          </a:p>
          <a:p>
            <a:endParaRPr lang="en-US"/>
          </a:p>
        </p:txBody>
      </p:sp>
      <p:pic>
        <p:nvPicPr>
          <p:cNvPr id="4" name="Bildobjekt 7">
            <a:extLst>
              <a:ext uri="{FF2B5EF4-FFF2-40B4-BE49-F238E27FC236}">
                <a16:creationId xmlns:a16="http://schemas.microsoft.com/office/drawing/2014/main" id="{E2EADC11-D720-26F5-2D0D-4D5C950FD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9C4E0EA-5658-C7DA-C2F1-653C438700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27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0325564B-2A3F-A48C-FFB4-A729C6BC2E7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2F3A1AFB-1FD2-E798-0E99-4CDD88DA9C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sv-SE"/>
              <a:t>Namn på presentation</a:t>
            </a:r>
            <a:endParaRPr lang="en-US"/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9EA331CC-460A-5024-E10C-2F62FF76B7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Konceptuell grund</a:t>
            </a:r>
            <a:endParaRPr lang="en-US"/>
          </a:p>
        </p:txBody>
      </p:sp>
      <p:pic>
        <p:nvPicPr>
          <p:cNvPr id="5" name="Bildobjekt 7">
            <a:extLst>
              <a:ext uri="{FF2B5EF4-FFF2-40B4-BE49-F238E27FC236}">
                <a16:creationId xmlns:a16="http://schemas.microsoft.com/office/drawing/2014/main" id="{FF2F7BC4-6949-BFB0-C4A1-7D0EB2296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82E263AD-AAAF-A069-5FF9-EE9E21CF1E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25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" name="Rubrik 1">
            <a:extLst>
              <a:ext uri="{FF2B5EF4-FFF2-40B4-BE49-F238E27FC236}">
                <a16:creationId xmlns:a16="http://schemas.microsoft.com/office/drawing/2014/main" id="{BC346CE2-07CD-41E2-DA17-61A683C3EF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0" y="844667"/>
            <a:ext cx="8543806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1995352-94D7-3C73-AA49-CF6ADD35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669" y="1595206"/>
            <a:ext cx="8543807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C229DC0D-AC7C-B5E7-BCE0-2151B54700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85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2F2BC73-4E35-E71E-D43D-18F1DFD5FF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16050" y="2155032"/>
            <a:ext cx="8806426" cy="1273968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E0C957-C07D-633A-2D93-17F207376C30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416050" y="3460777"/>
            <a:ext cx="8806426" cy="633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219A443-97E2-D387-54CF-06187CF4729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50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" name="Rubrik 1">
            <a:extLst>
              <a:ext uri="{FF2B5EF4-FFF2-40B4-BE49-F238E27FC236}">
                <a16:creationId xmlns:a16="http://schemas.microsoft.com/office/drawing/2014/main" id="{4BFF3614-DF96-023A-53F4-CD0AB967F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1" y="681038"/>
            <a:ext cx="8597864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F2D06B1-DCB1-241D-2255-566BA6BAFCB1}"/>
              </a:ext>
            </a:extLst>
          </p:cNvPr>
          <p:cNvSpPr>
            <a:spLocks noGrp="1"/>
          </p:cNvSpPr>
          <p:nvPr>
            <p:ph sz="half" idx="1" hasCustomPrompt="1"/>
            <p:custDataLst>
              <p:tags r:id="rId1"/>
            </p:custDataLst>
          </p:nvPr>
        </p:nvSpPr>
        <p:spPr>
          <a:xfrm>
            <a:off x="1674916" y="1467530"/>
            <a:ext cx="4196495" cy="35740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4CC74606-9AC2-39F1-0619-9AC0BD35E30B}"/>
              </a:ext>
            </a:extLst>
          </p:cNvPr>
          <p:cNvSpPr>
            <a:spLocks noGrp="1"/>
          </p:cNvSpPr>
          <p:nvPr>
            <p:ph sz="half" idx="11"/>
            <p:custDataLst>
              <p:tags r:id="rId2"/>
            </p:custDataLst>
          </p:nvPr>
        </p:nvSpPr>
        <p:spPr>
          <a:xfrm>
            <a:off x="6080040" y="1467530"/>
            <a:ext cx="4196495" cy="35740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E31CA2B-F3A7-BFC5-F35C-7D1138EC796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49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" name="Rubrik 1">
            <a:extLst>
              <a:ext uri="{FF2B5EF4-FFF2-40B4-BE49-F238E27FC236}">
                <a16:creationId xmlns:a16="http://schemas.microsoft.com/office/drawing/2014/main" id="{EB09906A-9F81-C2DD-2E0C-1D4E7AC0E8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5041" y="844667"/>
            <a:ext cx="8543806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086317C4-1F0E-8773-CACB-DFFB40C409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5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" name="Rubrik 1">
            <a:extLst>
              <a:ext uri="{FF2B5EF4-FFF2-40B4-BE49-F238E27FC236}">
                <a16:creationId xmlns:a16="http://schemas.microsoft.com/office/drawing/2014/main" id="{BC346CE2-07CD-41E2-DA17-61A683C3EF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0" y="844667"/>
            <a:ext cx="8543806" cy="54192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1995352-94D7-3C73-AA49-CF6ADD35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669" y="1595206"/>
            <a:ext cx="8543807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3939D417-FD6C-0C0F-72D1-D5FA24CC9DA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681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0A4ABE62-5768-1333-7B98-F681456619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69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6AD8F76-5C97-5B60-49E6-4A2713B90D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C23CA8D-7027-2FDA-1B04-E0AA9845AD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A3E1ABC-EA39-D489-EC88-A962717309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Konceptuell grund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endParaRPr lang="en-US"/>
          </a:p>
        </p:txBody>
      </p:sp>
      <p:pic>
        <p:nvPicPr>
          <p:cNvPr id="4" name="Bildobjekt 7">
            <a:extLst>
              <a:ext uri="{FF2B5EF4-FFF2-40B4-BE49-F238E27FC236}">
                <a16:creationId xmlns:a16="http://schemas.microsoft.com/office/drawing/2014/main" id="{E2EADC11-D720-26F5-2D0D-4D5C950FD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AA7CC787-1632-4973-B72F-AC19B3E69D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74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D334E17A-103C-9D5B-F2D5-561DD0EE96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204E64FE-4AD8-F0CF-E751-081923E58B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sv-SE"/>
              <a:t>Namn på presentation</a:t>
            </a:r>
            <a:endParaRPr lang="en-US"/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C9CDF4D5-F827-25D7-600D-496C74D21A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Utgångspunkter</a:t>
            </a:r>
            <a:endParaRPr lang="en-US"/>
          </a:p>
        </p:txBody>
      </p:sp>
      <p:pic>
        <p:nvPicPr>
          <p:cNvPr id="2" name="Bildobjekt 7">
            <a:extLst>
              <a:ext uri="{FF2B5EF4-FFF2-40B4-BE49-F238E27FC236}">
                <a16:creationId xmlns:a16="http://schemas.microsoft.com/office/drawing/2014/main" id="{2ADBFBC4-8281-CE69-3160-F7354F8BE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B29A5D59-2BCA-8478-3661-2C87382D2A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7474" y="230188"/>
            <a:ext cx="711200" cy="52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006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" name="Rubrik 1">
            <a:extLst>
              <a:ext uri="{FF2B5EF4-FFF2-40B4-BE49-F238E27FC236}">
                <a16:creationId xmlns:a16="http://schemas.microsoft.com/office/drawing/2014/main" id="{BC346CE2-07CD-41E2-DA17-61A683C3EF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0" y="844667"/>
            <a:ext cx="8543806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1995352-94D7-3C73-AA49-CF6ADD35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669" y="1595206"/>
            <a:ext cx="8543807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1A8845-6958-E648-C881-E7E902DA91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7474" y="230188"/>
            <a:ext cx="711200" cy="52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34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2F2BC73-4E35-E71E-D43D-18F1DFD5FF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16050" y="2155032"/>
            <a:ext cx="8806426" cy="1273968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E0C957-C07D-633A-2D93-17F207376C30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416050" y="3460777"/>
            <a:ext cx="8806426" cy="633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3FAA4A5-9D41-6E22-67D1-0D4C1B44490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7474" y="230188"/>
            <a:ext cx="711200" cy="52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07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" name="Rubrik 1">
            <a:extLst>
              <a:ext uri="{FF2B5EF4-FFF2-40B4-BE49-F238E27FC236}">
                <a16:creationId xmlns:a16="http://schemas.microsoft.com/office/drawing/2014/main" id="{4BFF3614-DF96-023A-53F4-CD0AB967F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1" y="681038"/>
            <a:ext cx="8597864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F2D06B1-DCB1-241D-2255-566BA6BAFCB1}"/>
              </a:ext>
            </a:extLst>
          </p:cNvPr>
          <p:cNvSpPr>
            <a:spLocks noGrp="1"/>
          </p:cNvSpPr>
          <p:nvPr>
            <p:ph sz="half" idx="1" hasCustomPrompt="1"/>
            <p:custDataLst>
              <p:tags r:id="rId1"/>
            </p:custDataLst>
          </p:nvPr>
        </p:nvSpPr>
        <p:spPr>
          <a:xfrm>
            <a:off x="1674916" y="1467530"/>
            <a:ext cx="4196495" cy="35740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4CC74606-9AC2-39F1-0619-9AC0BD35E30B}"/>
              </a:ext>
            </a:extLst>
          </p:cNvPr>
          <p:cNvSpPr>
            <a:spLocks noGrp="1"/>
          </p:cNvSpPr>
          <p:nvPr>
            <p:ph sz="half" idx="11"/>
            <p:custDataLst>
              <p:tags r:id="rId2"/>
            </p:custDataLst>
          </p:nvPr>
        </p:nvSpPr>
        <p:spPr>
          <a:xfrm>
            <a:off x="6080040" y="1467530"/>
            <a:ext cx="4196495" cy="35740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C409536-088E-CF5B-1658-7219AAE745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7474" y="230188"/>
            <a:ext cx="711200" cy="52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84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" name="Rubrik 1">
            <a:extLst>
              <a:ext uri="{FF2B5EF4-FFF2-40B4-BE49-F238E27FC236}">
                <a16:creationId xmlns:a16="http://schemas.microsoft.com/office/drawing/2014/main" id="{EB09906A-9F81-C2DD-2E0C-1D4E7AC0E8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5041" y="844667"/>
            <a:ext cx="8543806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BC4AC40-D2F3-0701-80F3-6EDC908A0A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7474" y="230188"/>
            <a:ext cx="711200" cy="52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4235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0300C2A0-A629-2897-B0AE-E275DF7D5E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7474" y="230188"/>
            <a:ext cx="711200" cy="52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000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6AD8F76-5C97-5B60-49E6-4A2713B90D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C23CA8D-7027-2FDA-1B04-E0AA9845AD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A3E1ABC-EA39-D489-EC88-A962717309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Utgångspunkter</a:t>
            </a:r>
            <a:endParaRPr lang="en-US"/>
          </a:p>
          <a:p>
            <a:endParaRPr lang="en-US"/>
          </a:p>
        </p:txBody>
      </p:sp>
      <p:pic>
        <p:nvPicPr>
          <p:cNvPr id="4" name="Bildobjekt 7">
            <a:extLst>
              <a:ext uri="{FF2B5EF4-FFF2-40B4-BE49-F238E27FC236}">
                <a16:creationId xmlns:a16="http://schemas.microsoft.com/office/drawing/2014/main" id="{E2EADC11-D720-26F5-2D0D-4D5C950FD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00AE66D-A40F-1D74-B603-C1359F7A9C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7474" y="230188"/>
            <a:ext cx="711200" cy="52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975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1B49D780-51E9-418A-8B3F-96E74521DB4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0B59A520-B3C1-5E76-275E-2BCFDC6C6A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Namn på presentation</a:t>
            </a:r>
            <a:endParaRPr lang="en-US"/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A3CA9867-1E27-D223-934D-7F87F78CEA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Gemensamma grunder</a:t>
            </a:r>
            <a:endParaRPr lang="en-US"/>
          </a:p>
        </p:txBody>
      </p:sp>
      <p:pic>
        <p:nvPicPr>
          <p:cNvPr id="2" name="Bildobjekt 7">
            <a:extLst>
              <a:ext uri="{FF2B5EF4-FFF2-40B4-BE49-F238E27FC236}">
                <a16:creationId xmlns:a16="http://schemas.microsoft.com/office/drawing/2014/main" id="{E61C533E-FFDC-D5DB-E30B-C1D79DD48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AD71FB99-F32F-7144-0A37-E83A5AA09F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53800" y="300038"/>
            <a:ext cx="508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96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2F2BC73-4E35-E71E-D43D-18F1DFD5FF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16050" y="2155032"/>
            <a:ext cx="8806426" cy="127396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E0C957-C07D-633A-2D93-17F207376C30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416050" y="3460777"/>
            <a:ext cx="8806426" cy="6337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88AC386-AD4E-67D0-7841-0FD4A42096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631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9" name="Bildobjekt 8" descr="En bild som visar Rektangel, Färggrann, skärmbild, kvadrat&#10;&#10;AI-genererat innehåll kan vara felaktigt.">
            <a:extLst>
              <a:ext uri="{FF2B5EF4-FFF2-40B4-BE49-F238E27FC236}">
                <a16:creationId xmlns:a16="http://schemas.microsoft.com/office/drawing/2014/main" id="{6C38D1AF-8116-CDAB-6A60-C80C4A685F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767" y="261938"/>
            <a:ext cx="596900" cy="457200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BC346CE2-07CD-41E2-DA17-61A683C3EF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0" y="844667"/>
            <a:ext cx="8543806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1995352-94D7-3C73-AA49-CF6ADD35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669" y="1595206"/>
            <a:ext cx="8543807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178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2F2BC73-4E35-E71E-D43D-18F1DFD5FF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16050" y="2155032"/>
            <a:ext cx="8806426" cy="1273968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E0C957-C07D-633A-2D93-17F207376C30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416050" y="3460777"/>
            <a:ext cx="8806426" cy="633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3140FF2-3E14-F4BA-BF48-661619FE22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767" y="261938"/>
            <a:ext cx="596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590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" name="Rubrik 1">
            <a:extLst>
              <a:ext uri="{FF2B5EF4-FFF2-40B4-BE49-F238E27FC236}">
                <a16:creationId xmlns:a16="http://schemas.microsoft.com/office/drawing/2014/main" id="{4BFF3614-DF96-023A-53F4-CD0AB967F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1" y="681038"/>
            <a:ext cx="8597864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F2D06B1-DCB1-241D-2255-566BA6BAFCB1}"/>
              </a:ext>
            </a:extLst>
          </p:cNvPr>
          <p:cNvSpPr>
            <a:spLocks noGrp="1"/>
          </p:cNvSpPr>
          <p:nvPr>
            <p:ph sz="half" idx="1" hasCustomPrompt="1"/>
            <p:custDataLst>
              <p:tags r:id="rId1"/>
            </p:custDataLst>
          </p:nvPr>
        </p:nvSpPr>
        <p:spPr>
          <a:xfrm>
            <a:off x="1674916" y="1467530"/>
            <a:ext cx="4196495" cy="35740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4CC74606-9AC2-39F1-0619-9AC0BD35E30B}"/>
              </a:ext>
            </a:extLst>
          </p:cNvPr>
          <p:cNvSpPr>
            <a:spLocks noGrp="1"/>
          </p:cNvSpPr>
          <p:nvPr>
            <p:ph sz="half" idx="11"/>
            <p:custDataLst>
              <p:tags r:id="rId2"/>
            </p:custDataLst>
          </p:nvPr>
        </p:nvSpPr>
        <p:spPr>
          <a:xfrm>
            <a:off x="6080040" y="1467530"/>
            <a:ext cx="4196495" cy="35740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F3339DB-A857-8747-DDF1-1CDA7D08445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767" y="261938"/>
            <a:ext cx="596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41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" name="Rubrik 1">
            <a:extLst>
              <a:ext uri="{FF2B5EF4-FFF2-40B4-BE49-F238E27FC236}">
                <a16:creationId xmlns:a16="http://schemas.microsoft.com/office/drawing/2014/main" id="{EB09906A-9F81-C2DD-2E0C-1D4E7AC0E8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5041" y="844667"/>
            <a:ext cx="8543806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C6761BF5-013D-B833-5619-C7D07DB803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767" y="261938"/>
            <a:ext cx="596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793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D255432C-2C9F-852C-0480-34745C393D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767" y="261938"/>
            <a:ext cx="596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277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25F945B-3FAF-1C8D-CC7E-EBA5BCB2B8C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DD6A15B1-6BB1-6086-61BB-F14BE9B94D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Namn på presentation</a:t>
            </a:r>
            <a:endParaRPr lang="en-US"/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D7279FA8-E0F8-F508-0E4B-3550935BC0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Gemensamma grunder</a:t>
            </a:r>
            <a:endParaRPr lang="en-US"/>
          </a:p>
        </p:txBody>
      </p:sp>
      <p:pic>
        <p:nvPicPr>
          <p:cNvPr id="10" name="Bildobjekt 7">
            <a:extLst>
              <a:ext uri="{FF2B5EF4-FFF2-40B4-BE49-F238E27FC236}">
                <a16:creationId xmlns:a16="http://schemas.microsoft.com/office/drawing/2014/main" id="{40C1A17B-FFF8-E504-32AA-0206C84B5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4DD5A107-1623-5CD9-2373-A331B3C40C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767" y="261938"/>
            <a:ext cx="596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892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7">
            <a:extLst>
              <a:ext uri="{FF2B5EF4-FFF2-40B4-BE49-F238E27FC236}">
                <a16:creationId xmlns:a16="http://schemas.microsoft.com/office/drawing/2014/main" id="{88097413-362C-9CE4-F7F2-18D282DFF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90E9EA2-0F19-FE50-5040-5F8EDB7C16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767" y="261938"/>
            <a:ext cx="596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" name="Rubrik 1">
            <a:extLst>
              <a:ext uri="{FF2B5EF4-FFF2-40B4-BE49-F238E27FC236}">
                <a16:creationId xmlns:a16="http://schemas.microsoft.com/office/drawing/2014/main" id="{4BFF3614-DF96-023A-53F4-CD0AB967F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1" y="681038"/>
            <a:ext cx="8597864" cy="54192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F2D06B1-DCB1-241D-2255-566BA6BAFCB1}"/>
              </a:ext>
            </a:extLst>
          </p:cNvPr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>
          <a:xfrm>
            <a:off x="1674916" y="1467530"/>
            <a:ext cx="4196495" cy="357402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4CC74606-9AC2-39F1-0619-9AC0BD35E30B}"/>
              </a:ext>
            </a:extLst>
          </p:cNvPr>
          <p:cNvSpPr>
            <a:spLocks noGrp="1"/>
          </p:cNvSpPr>
          <p:nvPr>
            <p:ph sz="half" idx="11"/>
            <p:custDataLst>
              <p:tags r:id="rId2"/>
            </p:custDataLst>
          </p:nvPr>
        </p:nvSpPr>
        <p:spPr>
          <a:xfrm>
            <a:off x="6080040" y="1467530"/>
            <a:ext cx="4196495" cy="357402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B262E66-6103-0EB3-8DBF-26B0FBF767A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1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" name="Rubrik 1">
            <a:extLst>
              <a:ext uri="{FF2B5EF4-FFF2-40B4-BE49-F238E27FC236}">
                <a16:creationId xmlns:a16="http://schemas.microsoft.com/office/drawing/2014/main" id="{EB09906A-9F81-C2DD-2E0C-1D4E7AC0E8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5041" y="844667"/>
            <a:ext cx="8543806" cy="54192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7502E1DF-E598-8041-13FF-DB58AAB32B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1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BD396D91-1409-096A-9D2A-7139E6D5AC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33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49DFD48-7E48-E31F-AB81-E84FE5ACAFE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C23CA8D-7027-2FDA-1B04-E0AA9845AD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A3E1ABC-EA39-D489-EC88-A962717309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>
            <a:no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Arbetssätt</a:t>
            </a:r>
            <a:endParaRPr lang="en-US"/>
          </a:p>
        </p:txBody>
      </p:sp>
      <p:pic>
        <p:nvPicPr>
          <p:cNvPr id="4" name="Bildobjekt 7">
            <a:extLst>
              <a:ext uri="{FF2B5EF4-FFF2-40B4-BE49-F238E27FC236}">
                <a16:creationId xmlns:a16="http://schemas.microsoft.com/office/drawing/2014/main" id="{E2EADC11-D720-26F5-2D0D-4D5C950FD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72E0B7E-E500-6F8D-BE98-BF618A1140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81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00DC3FE5-C63A-BC15-B658-4C246E0F586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0CC2D943-5636-B269-DE11-8F598769F5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2560" y="3106759"/>
            <a:ext cx="9144000" cy="723245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sv-SE"/>
              <a:t>Namn på presentation</a:t>
            </a:r>
            <a:endParaRPr lang="en-US"/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F9431811-FBD2-E573-F62E-143472D37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2560" y="2618935"/>
            <a:ext cx="9144000" cy="48782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Förhållningssätt</a:t>
            </a:r>
            <a:endParaRPr lang="en-US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9A0A0358-EBDD-6CC7-239A-D79B053C9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A3472AE-C2CE-6032-3758-02228CD6FD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5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4376267E-D34D-F0D7-B1F4-AEC5575CF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6160EE3A-0738-E84E-63D0-35C97E5A398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18D0AA6C-EBDC-F54A-2C13-414AEF4483F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 10">
              <a:extLst>
                <a:ext uri="{FF2B5EF4-FFF2-40B4-BE49-F238E27FC236}">
                  <a16:creationId xmlns:a16="http://schemas.microsoft.com/office/drawing/2014/main" id="{09570EFA-3FBB-051F-8AF6-AACEB9E8AED3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" name="Rubrik 1">
            <a:extLst>
              <a:ext uri="{FF2B5EF4-FFF2-40B4-BE49-F238E27FC236}">
                <a16:creationId xmlns:a16="http://schemas.microsoft.com/office/drawing/2014/main" id="{BC346CE2-07CD-41E2-DA17-61A683C3EF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8670" y="844667"/>
            <a:ext cx="8543806" cy="54192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1995352-94D7-3C73-AA49-CF6ADD35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669" y="1595206"/>
            <a:ext cx="8543807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5" name="Bildobjekt 7">
            <a:extLst>
              <a:ext uri="{FF2B5EF4-FFF2-40B4-BE49-F238E27FC236}">
                <a16:creationId xmlns:a16="http://schemas.microsoft.com/office/drawing/2014/main" id="{45871DA9-5FEC-F062-F08B-1C22DBF7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666E91B7-4CC2-FBDF-82D6-72BCE2D25A6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3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8.svg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32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65BB23E-5A9E-6FEE-51A7-C705E7531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3818D68-17D8-C7C1-3E87-6954CE365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FB9081-1B99-BFDD-D18E-332B1485C1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F8789-9D8C-4E28-B1C7-E293747BD279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B5905D-D4B0-B5F5-F957-56D889FA3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Bildobjekt 7">
            <a:extLst>
              <a:ext uri="{FF2B5EF4-FFF2-40B4-BE49-F238E27FC236}">
                <a16:creationId xmlns:a16="http://schemas.microsoft.com/office/drawing/2014/main" id="{7C5A7B74-FD43-14CC-7768-1F10165AC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0782E4CB-7F65-E3C1-97D2-050E1DAAA06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2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D9813BBA-9468-E99C-001A-6794C517007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65BB23E-5A9E-6FEE-51A7-C705E7531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3818D68-17D8-C7C1-3E87-6954CE365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FB9081-1B99-BFDD-D18E-332B1485C1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F8789-9D8C-4E28-B1C7-E293747BD279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B5905D-D4B0-B5F5-F957-56D889FA3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Bildobjekt 7">
            <a:extLst>
              <a:ext uri="{FF2B5EF4-FFF2-40B4-BE49-F238E27FC236}">
                <a16:creationId xmlns:a16="http://schemas.microsoft.com/office/drawing/2014/main" id="{320CCAD5-AF81-5197-E111-6BDEBC70E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4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9E5454C3-4AEC-046F-C2EA-5875631CC3A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8424" y="232806"/>
            <a:ext cx="749300" cy="58420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65BB23E-5A9E-6FEE-51A7-C705E7531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3818D68-17D8-C7C1-3E87-6954CE365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FB9081-1B99-BFDD-D18E-332B1485C1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F8789-9D8C-4E28-B1C7-E293747BD279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B5905D-D4B0-B5F5-F957-56D889FA3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Bildobjekt 7">
            <a:extLst>
              <a:ext uri="{FF2B5EF4-FFF2-40B4-BE49-F238E27FC236}">
                <a16:creationId xmlns:a16="http://schemas.microsoft.com/office/drawing/2014/main" id="{1F819F74-CB1E-FB9B-BA20-B6A3D344E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9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65BB23E-5A9E-6FEE-51A7-C705E7531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3818D68-17D8-C7C1-3E87-6954CE365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FB9081-1B99-BFDD-D18E-332B1485C1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F8789-9D8C-4E28-B1C7-E293747BD279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B5905D-D4B0-B5F5-F957-56D889FA3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Bildobjekt 7">
            <a:extLst>
              <a:ext uri="{FF2B5EF4-FFF2-40B4-BE49-F238E27FC236}">
                <a16:creationId xmlns:a16="http://schemas.microsoft.com/office/drawing/2014/main" id="{9DEE712D-A3F0-CD6E-5803-A8F525E7F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A07CC897-340D-6814-4C6C-1BBB7816B31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7474" y="230188"/>
            <a:ext cx="711200" cy="52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92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65BB23E-5A9E-6FEE-51A7-C705E7531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3818D68-17D8-C7C1-3E87-6954CE365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FB9081-1B99-BFDD-D18E-332B1485C1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F8789-9D8C-4E28-B1C7-E293747BD279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B5905D-D4B0-B5F5-F957-56D889FA3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Bildobjekt 7">
            <a:extLst>
              <a:ext uri="{FF2B5EF4-FFF2-40B4-BE49-F238E27FC236}">
                <a16:creationId xmlns:a16="http://schemas.microsoft.com/office/drawing/2014/main" id="{BB2A32DF-3FD1-0A1E-D747-166E7F461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0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f.se/sv/amnesomraden/krisberedskap--civilt-forsvar/samverkan-och-lednin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edningsamverkan@mcf.s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95530E-E43D-2142-C6D4-D9B19D1BDC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 fontScale="90000"/>
          </a:bodyPr>
          <a:lstStyle/>
          <a:p>
            <a:r>
              <a:rPr lang="sv-SE" dirty="0"/>
              <a:t>Aktörsgemensamt arbete </a:t>
            </a:r>
            <a:br>
              <a:rPr lang="sv-SE" dirty="0"/>
            </a:br>
            <a:r>
              <a:rPr lang="sv-SE" dirty="0"/>
              <a:t>– Organisering och roller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2A97774-F99C-CF6A-0437-35718215D3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/>
              <a:t>En sammanfattning (version 2026-03-11)</a:t>
            </a:r>
          </a:p>
        </p:txBody>
      </p:sp>
    </p:spTree>
    <p:extLst>
      <p:ext uri="{BB962C8B-B14F-4D97-AF65-F5344CB8AC3E}">
        <p14:creationId xmlns:p14="http://schemas.microsoft.com/office/powerpoint/2010/main" val="77825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9A48B-F9E8-398D-1362-D680DE991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D38F54-348E-CCA6-A4AD-502659D2B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Sammankallande aktör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A85BFF-46F3-9649-886A-501A010F0D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sz="2100" dirty="0"/>
              <a:t>skapa struktur och tillvägagångssätt för det aktörsgemensamma arbetet genom att arbeta i enlighet med Processen för aktörsgemensam inriktning och samordning. </a:t>
            </a:r>
          </a:p>
          <a:p>
            <a:r>
              <a:rPr lang="sv-SE" sz="2100" dirty="0"/>
              <a:t>utse samverkansledare för det aktörsgemensamma arbetet.</a:t>
            </a:r>
          </a:p>
          <a:p>
            <a:r>
              <a:rPr lang="sv-SE" sz="2100" dirty="0"/>
              <a:t>formulera ett tydligt syfte med samverkan. </a:t>
            </a:r>
          </a:p>
          <a:p>
            <a:r>
              <a:rPr lang="sv-SE" sz="2100" dirty="0"/>
              <a:t>ta fram agenda.</a:t>
            </a:r>
          </a:p>
          <a:p>
            <a:r>
              <a:rPr lang="sv-SE" sz="2100" dirty="0"/>
              <a:t>leda arbetet med att ta fram samlad lägesbild.</a:t>
            </a:r>
          </a:p>
          <a:p>
            <a:r>
              <a:rPr lang="sv-SE" sz="2100" dirty="0"/>
              <a:t>leda arbetet för att vid behov ta fram aktörsgemensam målbild.</a:t>
            </a:r>
          </a:p>
          <a:p>
            <a:endParaRPr lang="sv-SE" sz="2100" dirty="0"/>
          </a:p>
          <a:p>
            <a:endParaRPr lang="sv-SE" sz="2100" dirty="0"/>
          </a:p>
          <a:p>
            <a:endParaRPr lang="sv-SE" sz="2100" dirty="0"/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C3E9FA01-FF88-A085-ED8F-0C5FAAEEE6D2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sv-SE" sz="2100" dirty="0"/>
              <a:t>initiera ett aktörgemensamt analys- och beslutsstöd som bidrar med analyser och underlag och vid behov, utse en koordinator för analys- och beslutsstödet för att hålla samman arbetet.</a:t>
            </a:r>
          </a:p>
          <a:p>
            <a:r>
              <a:rPr lang="sv-SE" sz="2100" dirty="0"/>
              <a:t>säkerställa att arbetet dokumenteras.</a:t>
            </a:r>
          </a:p>
          <a:p>
            <a:endParaRPr lang="sv-SE" sz="2100" dirty="0"/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992F34A2-58CB-75FF-F8DF-86C5FD2CC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05785" y="4410345"/>
            <a:ext cx="3550789" cy="1370743"/>
            <a:chOff x="1617523" y="5218545"/>
            <a:chExt cx="3550789" cy="1370743"/>
          </a:xfrm>
        </p:grpSpPr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64D3593D-4A35-645C-B20D-76358C4C80DC}"/>
                </a:ext>
              </a:extLst>
            </p:cNvPr>
            <p:cNvSpPr txBox="1"/>
            <p:nvPr/>
          </p:nvSpPr>
          <p:spPr>
            <a:xfrm>
              <a:off x="1674915" y="5286123"/>
              <a:ext cx="3432600" cy="1239346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40283"/>
              </a:schemeClr>
            </a:solidFill>
            <a:ln w="22225">
              <a:noFill/>
            </a:ln>
            <a:effectLst>
              <a:softEdge rad="0"/>
            </a:effectLst>
          </p:spPr>
          <p:txBody>
            <a:bodyPr wrap="square" lIns="180000" tIns="144000" rIns="72000" b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/>
                <a:t>Geografiskt områdesansvariga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/>
                <a:t>Sektorsansvariga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/>
                <a:t>MSB har ett särskilt </a:t>
              </a:r>
              <a:br>
                <a:rPr lang="sv-SE" sz="1600"/>
              </a:br>
              <a:r>
                <a:rPr lang="sv-SE" sz="1600"/>
                <a:t>ansvar på central nivå</a:t>
              </a: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46099603-4B3B-0B68-EFFC-8805F2F5AEAC}"/>
                </a:ext>
              </a:extLst>
            </p:cNvPr>
            <p:cNvSpPr/>
            <p:nvPr/>
          </p:nvSpPr>
          <p:spPr>
            <a:xfrm>
              <a:off x="1617523" y="5218545"/>
              <a:ext cx="3550789" cy="1370743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486859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77962-0CE2-FEA9-BC3F-2D7AD2290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7A9154-0AE1-F0A0-8BDA-C54372355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Samverkansledare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1CEAE2-85DE-23D9-0201-2DECDC303F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4915" y="1467530"/>
            <a:ext cx="4818875" cy="3574027"/>
          </a:xfrm>
        </p:spPr>
        <p:txBody>
          <a:bodyPr/>
          <a:lstStyle/>
          <a:p>
            <a:r>
              <a:rPr lang="sv-SE" sz="2100" dirty="0"/>
              <a:t>driva det gemensamma arbetet framåt mot inriktning och samordning genom att komma överens eller driva fram gemensamma prioriteringar.</a:t>
            </a:r>
          </a:p>
          <a:p>
            <a:r>
              <a:rPr lang="sv-SE" sz="2100" dirty="0"/>
              <a:t>vara en god förhandlare och ha förmåga att agera konfliktlösare. </a:t>
            </a:r>
          </a:p>
          <a:p>
            <a:r>
              <a:rPr lang="sv-SE" sz="2100" dirty="0"/>
              <a:t>ha god kunskap om svensk förvaltning, roller och ansvar inom beredskapssystemet, </a:t>
            </a:r>
          </a:p>
          <a:p>
            <a:r>
              <a:rPr lang="sv-SE" sz="2100" dirty="0"/>
              <a:t>ha goda ledaregenskaper och förmåga att skapa förtroende. </a:t>
            </a:r>
          </a:p>
          <a:p>
            <a:endParaRPr lang="sv-SE" sz="21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B952C5E-6483-3387-0C25-4BDAF3DB9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463" y="1222964"/>
            <a:ext cx="4528502" cy="4341545"/>
          </a:xfrm>
          <a:prstGeom prst="rect">
            <a:avLst/>
          </a:prstGeom>
        </p:spPr>
      </p:pic>
      <p:grpSp>
        <p:nvGrpSpPr>
          <p:cNvPr id="25" name="Grupp 24">
            <a:extLst>
              <a:ext uri="{FF2B5EF4-FFF2-40B4-BE49-F238E27FC236}">
                <a16:creationId xmlns:a16="http://schemas.microsoft.com/office/drawing/2014/main" id="{C5FBA242-2AA3-8833-6E07-FCFEF3443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37467" y="5218546"/>
            <a:ext cx="4656323" cy="1169253"/>
            <a:chOff x="1616086" y="5218546"/>
            <a:chExt cx="4656323" cy="1169253"/>
          </a:xfrm>
        </p:grpSpPr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04DA554C-AD15-AF2B-E734-49BE5B95A5AF}"/>
                </a:ext>
              </a:extLst>
            </p:cNvPr>
            <p:cNvSpPr txBox="1"/>
            <p:nvPr/>
          </p:nvSpPr>
          <p:spPr>
            <a:xfrm>
              <a:off x="1674915" y="5286123"/>
              <a:ext cx="4528502" cy="1029476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40283"/>
              </a:schemeClr>
            </a:solidFill>
            <a:ln w="22225">
              <a:noFill/>
            </a:ln>
            <a:effectLst/>
          </p:spPr>
          <p:txBody>
            <a:bodyPr wrap="square" lIns="180000" tIns="144000" rIns="72000" bIns="144000" rtlCol="0">
              <a:spAutoFit/>
            </a:bodyPr>
            <a:lstStyle/>
            <a:p>
              <a:r>
                <a:rPr lang="sv-SE" sz="1600"/>
                <a:t>Sammankallande aktörer behöver ha utpekade, utbildade, tränade och övade personer som kan agera i rollen som samverkansledare. </a:t>
              </a:r>
            </a:p>
          </p:txBody>
        </p:sp>
        <p:sp>
          <p:nvSpPr>
            <p:cNvPr id="24" name="Rektangel 23">
              <a:extLst>
                <a:ext uri="{FF2B5EF4-FFF2-40B4-BE49-F238E27FC236}">
                  <a16:creationId xmlns:a16="http://schemas.microsoft.com/office/drawing/2014/main" id="{A87BC474-CAA6-96D1-51E5-6AFBACCD960A}"/>
                </a:ext>
              </a:extLst>
            </p:cNvPr>
            <p:cNvSpPr/>
            <p:nvPr/>
          </p:nvSpPr>
          <p:spPr>
            <a:xfrm>
              <a:off x="1616086" y="5218546"/>
              <a:ext cx="4656323" cy="1169253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92608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9C43C-7EB4-520A-3DF2-FA2D6FEC2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4A53F4-7178-FBE1-49C7-7134103F2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Samverkansdeltagare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4F822A-57CD-51D9-492B-F0AC728089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4915" y="1467530"/>
            <a:ext cx="4818875" cy="3574027"/>
          </a:xfrm>
        </p:spPr>
        <p:txBody>
          <a:bodyPr/>
          <a:lstStyle/>
          <a:p>
            <a:r>
              <a:rPr lang="sv-SE" sz="2400" dirty="0"/>
              <a:t>bidra med sin organisations kunskap och perspektiv i arbetet. </a:t>
            </a:r>
          </a:p>
          <a:p>
            <a:r>
              <a:rPr lang="sv-SE" sz="2400" dirty="0"/>
              <a:t>representationen kan skifta över tid och ibland utgöras av flera individer med olika kompetenser från samma aktör.</a:t>
            </a:r>
          </a:p>
          <a:p>
            <a:r>
              <a:rPr lang="sv-SE" sz="2400" dirty="0"/>
              <a:t>beakta vad som är bäst för helheten och inte bara vad som är bäst för den egna organisationen.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3EDEBB8-CAB4-E1BF-5261-14D3AF12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305" y="1069306"/>
            <a:ext cx="5508726" cy="412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16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9E873-8060-F178-C8EF-BEEDF24B9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551540-F6F9-5DDE-585B-059DD428A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v-SE"/>
              <a:t>Koordinator för aktörsgemensamt </a:t>
            </a:r>
            <a:br>
              <a:rPr lang="sv-SE"/>
            </a:br>
            <a:r>
              <a:rPr lang="sv-SE"/>
              <a:t>analys- och beslutsstöd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C56FF8-A67D-E127-46D0-DDF37D3943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4915" y="1960052"/>
            <a:ext cx="3656502" cy="3574027"/>
          </a:xfrm>
        </p:spPr>
        <p:txBody>
          <a:bodyPr/>
          <a:lstStyle/>
          <a:p>
            <a:pPr marL="0" indent="0">
              <a:buNone/>
            </a:pPr>
            <a:r>
              <a:rPr lang="sv-SE" sz="2400"/>
              <a:t>Vid behov kan det aktörsgemensamma analys- och beslutsstödet ledas av en koordinator.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0245BFC-16B2-7341-823B-E6F28E00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90" y="454889"/>
            <a:ext cx="5172964" cy="559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35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4D48B9B-BB76-64DE-57C5-3DF01838C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2559" y="3106759"/>
            <a:ext cx="9168281" cy="723245"/>
          </a:xfrm>
        </p:spPr>
        <p:txBody>
          <a:bodyPr/>
          <a:lstStyle/>
          <a:p>
            <a:r>
              <a:rPr lang="sv-SE" dirty="0"/>
              <a:t>Vill du veta mer?</a:t>
            </a:r>
            <a:br>
              <a:rPr lang="sv-SE" dirty="0"/>
            </a:br>
            <a:r>
              <a:rPr lang="sv-SE" sz="2400" b="0" dirty="0">
                <a:latin typeface="+mn-lt"/>
              </a:rPr>
              <a:t>Läs mer på </a:t>
            </a:r>
            <a:r>
              <a:rPr lang="sv-SE" sz="2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mcf.se/ledningsamverkan</a:t>
            </a:r>
            <a:r>
              <a:rPr lang="sv-SE" sz="2400" b="0" dirty="0">
                <a:solidFill>
                  <a:srgbClr val="00B0F0"/>
                </a:solidFill>
                <a:latin typeface="+mn-lt"/>
              </a:rPr>
              <a:t> </a:t>
            </a:r>
            <a:r>
              <a:rPr lang="sv-SE" sz="2400" b="0" dirty="0">
                <a:latin typeface="+mn-lt"/>
              </a:rPr>
              <a:t>i  </a:t>
            </a:r>
            <a:br>
              <a:rPr lang="sv-SE" sz="2400" b="0" dirty="0">
                <a:latin typeface="+mn-lt"/>
              </a:rPr>
            </a:br>
            <a:r>
              <a:rPr lang="sv-SE" sz="2400" b="0" dirty="0">
                <a:latin typeface="+mn-lt"/>
              </a:rPr>
              <a:t>”Gemensamma grunder – Ramverk för ledning och samverkan”.</a:t>
            </a:r>
            <a:endParaRPr lang="sv-SE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803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9C0B8E-6503-9152-1F11-DF7F0A45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670" y="1610211"/>
            <a:ext cx="8543806" cy="541926"/>
          </a:xfrm>
        </p:spPr>
        <p:txBody>
          <a:bodyPr/>
          <a:lstStyle/>
          <a:p>
            <a:r>
              <a:rPr lang="sv-SE" dirty="0"/>
              <a:t>Om presentationen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259C13-DE10-6A83-CA84-19C80D306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670" y="2360750"/>
            <a:ext cx="8132988" cy="4351338"/>
          </a:xfrm>
        </p:spPr>
        <p:txBody>
          <a:bodyPr>
            <a:normAutofit/>
          </a:bodyPr>
          <a:lstStyle/>
          <a:p>
            <a:r>
              <a:rPr lang="sv-SE" dirty="0"/>
              <a:t>Bildspelet är framtaget för att underlätta för dig som vill beskriva organisering och roller i det aktörsgemensamma arbetet för andra, </a:t>
            </a:r>
            <a:br>
              <a:rPr lang="sv-SE" dirty="0"/>
            </a:br>
            <a:r>
              <a:rPr lang="sv-SE" dirty="0"/>
              <a:t>till exempel vid en utbildning. </a:t>
            </a:r>
          </a:p>
          <a:p>
            <a:r>
              <a:rPr lang="sv-SE" dirty="0"/>
              <a:t>I anteckningsfältet finns det stödtext till varje bild.</a:t>
            </a:r>
          </a:p>
          <a:p>
            <a:r>
              <a:rPr lang="sv-SE" dirty="0"/>
              <a:t>Har du frågor om materialet? Hör av dig till </a:t>
            </a:r>
            <a:r>
              <a:rPr lang="sv-SE" dirty="0">
                <a:hlinkClick r:id="rId3"/>
              </a:rPr>
              <a:t>ledningsamverkan@mcf.se 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494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1CDE30-AC4F-1CE0-19E4-01AF0E6E8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2560" y="2950422"/>
            <a:ext cx="9144000" cy="723245"/>
          </a:xfrm>
        </p:spPr>
        <p:txBody>
          <a:bodyPr/>
          <a:lstStyle/>
          <a:p>
            <a:r>
              <a:rPr lang="sv-SE" dirty="0"/>
              <a:t>Introduktion</a:t>
            </a:r>
          </a:p>
        </p:txBody>
      </p:sp>
    </p:spTree>
    <p:extLst>
      <p:ext uri="{BB962C8B-B14F-4D97-AF65-F5344CB8AC3E}">
        <p14:creationId xmlns:p14="http://schemas.microsoft.com/office/powerpoint/2010/main" val="125689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8341B2-C448-8EE8-A28E-33D34EA7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670" y="914400"/>
            <a:ext cx="8543806" cy="801803"/>
          </a:xfrm>
        </p:spPr>
        <p:txBody>
          <a:bodyPr anchor="b">
            <a:normAutofit fontScale="90000"/>
          </a:bodyPr>
          <a:lstStyle/>
          <a:p>
            <a:r>
              <a:rPr lang="sv-SE" dirty="0"/>
              <a:t>Organisering och roller vid </a:t>
            </a:r>
            <a:br>
              <a:rPr lang="sv-SE" dirty="0"/>
            </a:br>
            <a:r>
              <a:rPr lang="sv-SE" dirty="0"/>
              <a:t>hantering av samhällsstörningar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C6A1C7-A3BA-0987-A51D-7B6AEF2B8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669" y="1924816"/>
            <a:ext cx="8543807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>
                <a:solidFill>
                  <a:prstClr val="black"/>
                </a:solidFill>
              </a:rPr>
              <a:t>Det aktörsgemensamma arbetet inför och under samhällsstörningar i fredstid och under höjd beredskap kan genomföras med stöd av Process för aktörsgemensam inriktning och samordning.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sv-SE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>
                <a:solidFill>
                  <a:prstClr val="black"/>
                </a:solidFill>
              </a:rPr>
              <a:t>Det kan vara ett fåtal aktörer eller ett stort antal aktörer som deltar i arbetet. Händelsens komplexitet eller andra omständigheter avgör vilka behov det finns av att avsätta extra resurser och stöd.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9143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0D0D3-B3BE-FBC4-3362-2E603FA61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47095A-84D1-4C26-40D3-CAB567832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670" y="-1316182"/>
            <a:ext cx="8543806" cy="871076"/>
          </a:xfrm>
        </p:spPr>
        <p:txBody>
          <a:bodyPr anchor="b">
            <a:normAutofit fontScale="90000"/>
          </a:bodyPr>
          <a:lstStyle/>
          <a:p>
            <a:r>
              <a:rPr lang="sv-SE" dirty="0"/>
              <a:t>Organisering och roller vid </a:t>
            </a:r>
            <a:br>
              <a:rPr lang="sv-SE" dirty="0"/>
            </a:br>
            <a:r>
              <a:rPr lang="sv-SE" dirty="0"/>
              <a:t>hantering av samhällsstörningar (forts.)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7C3F62-A8D1-B8A1-B9ED-9EC50876F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669" y="1924816"/>
            <a:ext cx="8543807" cy="4351338"/>
          </a:xfrm>
        </p:spPr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defRPr/>
            </a:pPr>
            <a:r>
              <a:rPr lang="sv-SE" dirty="0">
                <a:ea typeface="Garamond" panose="02020404030301010803" pitchFamily="18" charset="0"/>
                <a:cs typeface="Times New Roman" panose="02020603050405020304" pitchFamily="18" charset="0"/>
              </a:rPr>
              <a:t>Det är viktigt att vi arbetar likartat.</a:t>
            </a:r>
          </a:p>
          <a:p>
            <a:pPr marL="342900" indent="-342900">
              <a:defRPr/>
            </a:pPr>
            <a:r>
              <a:rPr lang="sv-SE" dirty="0">
                <a:ea typeface="Garamond" panose="02020404030301010803" pitchFamily="18" charset="0"/>
                <a:cs typeface="Times New Roman" panose="02020603050405020304" pitchFamily="18" charset="0"/>
              </a:rPr>
              <a:t>Aktörsgemensam hantering initieras </a:t>
            </a:r>
            <a:br>
              <a:rPr lang="sv-SE" dirty="0">
                <a:ea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sv-SE" dirty="0">
                <a:ea typeface="Garamond" panose="02020404030301010803" pitchFamily="18" charset="0"/>
                <a:cs typeface="Times New Roman" panose="02020603050405020304" pitchFamily="18" charset="0"/>
              </a:rPr>
              <a:t>när behov uppstår.</a:t>
            </a:r>
          </a:p>
          <a:p>
            <a:pPr marL="342900" indent="-342900">
              <a:defRPr/>
            </a:pPr>
            <a:r>
              <a:rPr lang="sv-SE" dirty="0">
                <a:ea typeface="Garamond" panose="02020404030301010803" pitchFamily="18" charset="0"/>
                <a:cs typeface="Times New Roman" panose="02020603050405020304" pitchFamily="18" charset="0"/>
              </a:rPr>
              <a:t>Samtliga aktörer kan påkalla behovet </a:t>
            </a:r>
            <a:br>
              <a:rPr lang="sv-SE" dirty="0">
                <a:ea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sv-SE" dirty="0">
                <a:ea typeface="Garamond" panose="02020404030301010803" pitchFamily="18" charset="0"/>
                <a:cs typeface="Times New Roman" panose="02020603050405020304" pitchFamily="18" charset="0"/>
              </a:rPr>
              <a:t>av en aktörsgemensam hantering.</a:t>
            </a:r>
          </a:p>
          <a:p>
            <a:pPr marL="342900" indent="-342900">
              <a:defRPr/>
            </a:pPr>
            <a:r>
              <a:rPr lang="sv-SE" dirty="0">
                <a:solidFill>
                  <a:prstClr val="black"/>
                </a:solidFill>
                <a:cs typeface="Times New Roman" panose="02020603050405020304" pitchFamily="18" charset="0"/>
              </a:rPr>
              <a:t>Proaktivitet.</a:t>
            </a:r>
            <a:endParaRPr lang="sv-SE" dirty="0">
              <a:solidFill>
                <a:prstClr val="black"/>
              </a:solidFill>
            </a:endParaRPr>
          </a:p>
          <a:p>
            <a:endParaRPr lang="sv-SE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129DBD5-B964-6964-F4B7-D2232E7830C1}"/>
              </a:ext>
            </a:extLst>
          </p:cNvPr>
          <p:cNvSpPr txBox="1">
            <a:spLocks/>
          </p:cNvSpPr>
          <p:nvPr/>
        </p:nvSpPr>
        <p:spPr>
          <a:xfrm>
            <a:off x="1678670" y="914400"/>
            <a:ext cx="8543806" cy="8018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/>
              <a:t>Organisering och roller vid </a:t>
            </a:r>
            <a:br>
              <a:rPr lang="sv-SE"/>
            </a:br>
            <a:r>
              <a:rPr lang="sv-SE"/>
              <a:t>hantering av samhällsstörningar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3114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4DDD9-83A6-4D8D-085A-0A66C7C77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D95812D-AA41-61EB-42F3-65A14031C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670" y="-1029103"/>
            <a:ext cx="8543806" cy="541926"/>
          </a:xfrm>
        </p:spPr>
        <p:txBody>
          <a:bodyPr/>
          <a:lstStyle/>
          <a:p>
            <a:r>
              <a:rPr lang="sv-SE" dirty="0"/>
              <a:t>Organisering och roller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7CFB718F-65B7-11D7-C4CD-87B3181FE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669" y="1143031"/>
            <a:ext cx="5326565" cy="57916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b="1" dirty="0"/>
              <a:t>Organisering</a:t>
            </a:r>
          </a:p>
          <a:p>
            <a:pPr lvl="0">
              <a:lnSpc>
                <a:spcPct val="100000"/>
              </a:lnSpc>
              <a:spcBef>
                <a:spcPts val="400"/>
              </a:spcBef>
              <a:defRPr/>
            </a:pPr>
            <a:r>
              <a:rPr lang="sv-SE" sz="2400" dirty="0">
                <a:ea typeface="Garamond" panose="02020404030301010803" pitchFamily="18" charset="0"/>
                <a:cs typeface="Times New Roman" panose="02020603050405020304" pitchFamily="18" charset="0"/>
              </a:rPr>
              <a:t>Inriktnings- och samordningsfunktion.</a:t>
            </a:r>
          </a:p>
          <a:p>
            <a:pPr lvl="0">
              <a:lnSpc>
                <a:spcPct val="100000"/>
              </a:lnSpc>
              <a:spcBef>
                <a:spcPts val="400"/>
              </a:spcBef>
              <a:defRPr/>
            </a:pPr>
            <a:r>
              <a:rPr lang="sv-SE" sz="2400" dirty="0">
                <a:ea typeface="Garamond" panose="02020404030301010803" pitchFamily="18" charset="0"/>
                <a:cs typeface="Times New Roman" panose="02020603050405020304" pitchFamily="18" charset="0"/>
              </a:rPr>
              <a:t>Aktörsgemensamt analys- </a:t>
            </a:r>
            <a:br>
              <a:rPr lang="sv-SE" sz="2400" dirty="0">
                <a:ea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sv-SE" sz="2400" dirty="0">
                <a:ea typeface="Garamond" panose="02020404030301010803" pitchFamily="18" charset="0"/>
                <a:cs typeface="Times New Roman" panose="02020603050405020304" pitchFamily="18" charset="0"/>
              </a:rPr>
              <a:t>och beslutsstöd.</a:t>
            </a:r>
            <a:endParaRPr lang="sv-SE" sz="2400" dirty="0"/>
          </a:p>
          <a:p>
            <a:pPr marL="0" indent="0">
              <a:spcBef>
                <a:spcPts val="1600"/>
              </a:spcBef>
              <a:buNone/>
            </a:pPr>
            <a:r>
              <a:rPr lang="sv-SE" sz="2400" b="1" dirty="0"/>
              <a:t>Roller</a:t>
            </a:r>
          </a:p>
          <a:p>
            <a:pPr>
              <a:spcBef>
                <a:spcPts val="400"/>
              </a:spcBef>
              <a:defRPr/>
            </a:pPr>
            <a:r>
              <a:rPr lang="sv-SE" sz="2400" dirty="0">
                <a:ea typeface="Garamond" panose="02020404030301010803" pitchFamily="18" charset="0"/>
                <a:cs typeface="Times New Roman" panose="02020603050405020304" pitchFamily="18" charset="0"/>
              </a:rPr>
              <a:t>Inriktnings- och samordningskontakt.</a:t>
            </a:r>
          </a:p>
          <a:p>
            <a:pPr>
              <a:spcBef>
                <a:spcPts val="400"/>
              </a:spcBef>
              <a:defRPr/>
            </a:pPr>
            <a:r>
              <a:rPr lang="sv-SE" sz="2400" dirty="0">
                <a:ea typeface="Garamond" panose="02020404030301010803" pitchFamily="18" charset="0"/>
                <a:cs typeface="Times New Roman" panose="02020603050405020304" pitchFamily="18" charset="0"/>
              </a:rPr>
              <a:t>Sammankallande aktör.</a:t>
            </a:r>
          </a:p>
          <a:p>
            <a:pPr>
              <a:spcBef>
                <a:spcPts val="400"/>
              </a:spcBef>
              <a:defRPr/>
            </a:pPr>
            <a:r>
              <a:rPr lang="sv-SE" sz="2400" dirty="0">
                <a:ea typeface="Garamond" panose="02020404030301010803" pitchFamily="18" charset="0"/>
                <a:cs typeface="Times New Roman" panose="02020603050405020304" pitchFamily="18" charset="0"/>
              </a:rPr>
              <a:t>Samverkansledare.</a:t>
            </a:r>
          </a:p>
          <a:p>
            <a:pPr>
              <a:spcBef>
                <a:spcPts val="400"/>
              </a:spcBef>
              <a:defRPr/>
            </a:pPr>
            <a:r>
              <a:rPr lang="sv-SE" sz="2400" dirty="0">
                <a:ea typeface="Garamond" panose="02020404030301010803" pitchFamily="18" charset="0"/>
                <a:cs typeface="Times New Roman" panose="02020603050405020304" pitchFamily="18" charset="0"/>
              </a:rPr>
              <a:t>Samverkansdeltagare. </a:t>
            </a:r>
          </a:p>
          <a:p>
            <a:pPr>
              <a:spcBef>
                <a:spcPts val="400"/>
              </a:spcBef>
              <a:defRPr/>
            </a:pPr>
            <a:r>
              <a:rPr lang="sv-SE" sz="2400" dirty="0">
                <a:solidFill>
                  <a:prstClr val="black"/>
                </a:solidFill>
                <a:cs typeface="Times New Roman" panose="02020603050405020304" pitchFamily="18" charset="0"/>
              </a:rPr>
              <a:t>Koordinator för aktörsgemensamt </a:t>
            </a:r>
            <a:br>
              <a:rPr lang="sv-SE" sz="2400" dirty="0">
                <a:solidFill>
                  <a:prstClr val="black"/>
                </a:solidFill>
                <a:cs typeface="Times New Roman" panose="02020603050405020304" pitchFamily="18" charset="0"/>
              </a:rPr>
            </a:br>
            <a:r>
              <a:rPr lang="sv-SE" sz="2400" dirty="0">
                <a:solidFill>
                  <a:prstClr val="black"/>
                </a:solidFill>
                <a:cs typeface="Times New Roman" panose="02020603050405020304" pitchFamily="18" charset="0"/>
              </a:rPr>
              <a:t>analys- och beslutsstöd.</a:t>
            </a:r>
            <a:endParaRPr lang="sv-SE" sz="2400" dirty="0">
              <a:solidFill>
                <a:prstClr val="black"/>
              </a:solidFill>
            </a:endParaRPr>
          </a:p>
          <a:p>
            <a:endParaRPr lang="sv-SE" dirty="0"/>
          </a:p>
          <a:p>
            <a:endParaRPr lang="sv-SE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27C244A8-6061-2CD1-233C-EEFFCFD1E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896" y="1974828"/>
            <a:ext cx="3775744" cy="290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93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BC3875-5641-B47E-3214-1663A8715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Inriktnings- och samordningsfunktion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7755EA-D788-29E1-8480-0ADA5334B8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400" dirty="0"/>
              <a:t>Det aktörsgemensamma arbetet sker i en grupp aktörer som har satts samman i syfte att komma överens om hur en nära förestående eller inträffad samhällsstörning ska hanteras gemensamt. </a:t>
            </a:r>
          </a:p>
          <a:p>
            <a:endParaRPr lang="sv-SE" sz="24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FA6A53E-A06B-9713-0E89-7C5C861AC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346" y="1611825"/>
            <a:ext cx="5416925" cy="304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08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CD034-22CB-FB35-E180-41877F20B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D0831E-8CEE-1402-B25A-B393CF903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Aktörsgemensamt analys- och beslutsstöd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4E08C5-5F10-005B-B05F-2B32D6ABDA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/>
              <a:t>Vid behov kan det sättas in ytterligare resurser för att stödja det aktörs-gemensamma arbetet.</a:t>
            </a:r>
          </a:p>
          <a:p>
            <a:pPr marL="0" indent="0">
              <a:buNone/>
            </a:pPr>
            <a:r>
              <a:rPr lang="sv-SE" sz="2400" dirty="0"/>
              <a:t>Ett aktörsgemensamt analys- och beslutsstöd, oavsett hur det organiseras, handlar om att säkerställa att det aktörs-</a:t>
            </a:r>
            <a:br>
              <a:rPr lang="sv-SE" sz="2400" dirty="0"/>
            </a:br>
            <a:r>
              <a:rPr lang="sv-SE" sz="2400" dirty="0"/>
              <a:t>gemensamma perspektivet är </a:t>
            </a:r>
            <a:br>
              <a:rPr lang="sv-SE" sz="2400" dirty="0"/>
            </a:br>
            <a:r>
              <a:rPr lang="sv-SE" sz="2400" dirty="0"/>
              <a:t>i fokus för de analyser och underlag som tas fram vid hanteringen av en händelse.</a:t>
            </a:r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656E2A8-34A4-F6B7-DF7A-D7409B981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779" y="792781"/>
            <a:ext cx="3741550" cy="538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52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9777F7-92C7-3F4E-E20A-EC7AE7718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Inriktnings- och samordningskontakt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C00DC1-9619-E0EB-96FF-DDCAF97A0B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4915" y="1467530"/>
            <a:ext cx="4818875" cy="3574027"/>
          </a:xfrm>
        </p:spPr>
        <p:txBody>
          <a:bodyPr/>
          <a:lstStyle/>
          <a:p>
            <a:r>
              <a:rPr lang="sv-SE" sz="2100" dirty="0"/>
              <a:t>bedriva omvärldsbevakning utifrån organisationens ansvarsområde.</a:t>
            </a:r>
          </a:p>
          <a:p>
            <a:r>
              <a:rPr lang="sv-SE" sz="2100" dirty="0"/>
              <a:t>vara tillgänglig och lätt att kontakta för andra aktörer.</a:t>
            </a:r>
          </a:p>
          <a:p>
            <a:r>
              <a:rPr lang="sv-SE" sz="2100" dirty="0"/>
              <a:t>se till att rätt mottagare nås i den </a:t>
            </a:r>
            <a:br>
              <a:rPr lang="sv-SE" sz="2100" dirty="0"/>
            </a:br>
            <a:r>
              <a:rPr lang="sv-SE" sz="2100" dirty="0"/>
              <a:t>egna organisationen.</a:t>
            </a:r>
          </a:p>
          <a:p>
            <a:r>
              <a:rPr lang="sv-SE" sz="2100" dirty="0"/>
              <a:t>kunna initiera och delta i aktörsgemensam samverkan.</a:t>
            </a:r>
          </a:p>
          <a:p>
            <a:r>
              <a:rPr lang="sv-SE" sz="2100" dirty="0"/>
              <a:t>kunna medverka till en initial bedömning av händelser och bedöma vilka aktörer som berörs.</a:t>
            </a:r>
          </a:p>
          <a:p>
            <a:r>
              <a:rPr lang="sv-SE" sz="2100" dirty="0"/>
              <a:t>ha ett tydligt ansvar med befogenhet att vidta åtgärder i enlighet med sin egen organisations uppdrag.</a:t>
            </a:r>
          </a:p>
          <a:p>
            <a:endParaRPr lang="sv-SE" sz="21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0B28525-5403-D655-7268-FC0305D4B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766" y="952001"/>
            <a:ext cx="4302492" cy="507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711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heme/theme1.xml><?xml version="1.0" encoding="utf-8"?>
<a:theme xmlns:a="http://schemas.openxmlformats.org/drawingml/2006/main" name="Arbetssätt">
  <a:themeElements>
    <a:clrScheme name="Ramverket">
      <a:dk1>
        <a:srgbClr val="142239"/>
      </a:dk1>
      <a:lt1>
        <a:sysClr val="window" lastClr="FFFFFF"/>
      </a:lt1>
      <a:dk2>
        <a:srgbClr val="142239"/>
      </a:dk2>
      <a:lt2>
        <a:srgbClr val="F6EFE9"/>
      </a:lt2>
      <a:accent1>
        <a:srgbClr val="142239"/>
      </a:accent1>
      <a:accent2>
        <a:srgbClr val="EBA5BC"/>
      </a:accent2>
      <a:accent3>
        <a:srgbClr val="F07F39"/>
      </a:accent3>
      <a:accent4>
        <a:srgbClr val="92C1AA"/>
      </a:accent4>
      <a:accent5>
        <a:srgbClr val="FFE25F"/>
      </a:accent5>
      <a:accent6>
        <a:srgbClr val="C6DEED"/>
      </a:accent6>
      <a:hlink>
        <a:srgbClr val="F07F39"/>
      </a:hlink>
      <a:folHlink>
        <a:srgbClr val="142239"/>
      </a:folHlink>
    </a:clrScheme>
    <a:fontScheme name="Ramverket">
      <a:majorFont>
        <a:latin typeface="Arial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_mall_Korr2" id="{94E7C387-76A7-E940-9198-D5E4A8941882}" vid="{772F88E8-BC1B-CD42-A165-25B5F936C9A2}"/>
    </a:ext>
  </a:extLst>
</a:theme>
</file>

<file path=ppt/theme/theme2.xml><?xml version="1.0" encoding="utf-8"?>
<a:theme xmlns:a="http://schemas.openxmlformats.org/drawingml/2006/main" name="Förhållningssätt">
  <a:themeElements>
    <a:clrScheme name="Ramverket">
      <a:dk1>
        <a:srgbClr val="142239"/>
      </a:dk1>
      <a:lt1>
        <a:sysClr val="window" lastClr="FFFFFF"/>
      </a:lt1>
      <a:dk2>
        <a:srgbClr val="142239"/>
      </a:dk2>
      <a:lt2>
        <a:srgbClr val="F6EFE9"/>
      </a:lt2>
      <a:accent1>
        <a:srgbClr val="142239"/>
      </a:accent1>
      <a:accent2>
        <a:srgbClr val="EBA5BC"/>
      </a:accent2>
      <a:accent3>
        <a:srgbClr val="F07F39"/>
      </a:accent3>
      <a:accent4>
        <a:srgbClr val="92C1AA"/>
      </a:accent4>
      <a:accent5>
        <a:srgbClr val="FFE25F"/>
      </a:accent5>
      <a:accent6>
        <a:srgbClr val="C6DEED"/>
      </a:accent6>
      <a:hlink>
        <a:srgbClr val="F07F39"/>
      </a:hlink>
      <a:folHlink>
        <a:srgbClr val="142239"/>
      </a:folHlink>
    </a:clrScheme>
    <a:fontScheme name="Ramverket">
      <a:majorFont>
        <a:latin typeface="Arial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_mall_Korr2" id="{94E7C387-76A7-E940-9198-D5E4A8941882}" vid="{FC6B8091-B18F-C646-BE31-E2220AEE7E8F}"/>
    </a:ext>
  </a:extLst>
</a:theme>
</file>

<file path=ppt/theme/theme3.xml><?xml version="1.0" encoding="utf-8"?>
<a:theme xmlns:a="http://schemas.openxmlformats.org/drawingml/2006/main" name="Konceptuell grund">
  <a:themeElements>
    <a:clrScheme name="Ramverket">
      <a:dk1>
        <a:srgbClr val="142239"/>
      </a:dk1>
      <a:lt1>
        <a:sysClr val="window" lastClr="FFFFFF"/>
      </a:lt1>
      <a:dk2>
        <a:srgbClr val="142239"/>
      </a:dk2>
      <a:lt2>
        <a:srgbClr val="F6EFE9"/>
      </a:lt2>
      <a:accent1>
        <a:srgbClr val="142239"/>
      </a:accent1>
      <a:accent2>
        <a:srgbClr val="EBA5BC"/>
      </a:accent2>
      <a:accent3>
        <a:srgbClr val="F07F39"/>
      </a:accent3>
      <a:accent4>
        <a:srgbClr val="92C1AA"/>
      </a:accent4>
      <a:accent5>
        <a:srgbClr val="FFE25F"/>
      </a:accent5>
      <a:accent6>
        <a:srgbClr val="C6DEED"/>
      </a:accent6>
      <a:hlink>
        <a:srgbClr val="F07F39"/>
      </a:hlink>
      <a:folHlink>
        <a:srgbClr val="142239"/>
      </a:folHlink>
    </a:clrScheme>
    <a:fontScheme name="Ramverket">
      <a:majorFont>
        <a:latin typeface="Arial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_mall_Korr2" id="{94E7C387-76A7-E940-9198-D5E4A8941882}" vid="{EE6F49A3-52FD-024B-92E5-89CD8980F4B3}"/>
    </a:ext>
  </a:extLst>
</a:theme>
</file>

<file path=ppt/theme/theme4.xml><?xml version="1.0" encoding="utf-8"?>
<a:theme xmlns:a="http://schemas.openxmlformats.org/drawingml/2006/main" name="Utgångspunkter">
  <a:themeElements>
    <a:clrScheme name="Ramverket">
      <a:dk1>
        <a:srgbClr val="142239"/>
      </a:dk1>
      <a:lt1>
        <a:sysClr val="window" lastClr="FFFFFF"/>
      </a:lt1>
      <a:dk2>
        <a:srgbClr val="142239"/>
      </a:dk2>
      <a:lt2>
        <a:srgbClr val="F6EFE9"/>
      </a:lt2>
      <a:accent1>
        <a:srgbClr val="142239"/>
      </a:accent1>
      <a:accent2>
        <a:srgbClr val="EBA5BC"/>
      </a:accent2>
      <a:accent3>
        <a:srgbClr val="F07F39"/>
      </a:accent3>
      <a:accent4>
        <a:srgbClr val="92C1AA"/>
      </a:accent4>
      <a:accent5>
        <a:srgbClr val="FFE25F"/>
      </a:accent5>
      <a:accent6>
        <a:srgbClr val="C6DEED"/>
      </a:accent6>
      <a:hlink>
        <a:srgbClr val="F07F39"/>
      </a:hlink>
      <a:folHlink>
        <a:srgbClr val="142239"/>
      </a:folHlink>
    </a:clrScheme>
    <a:fontScheme name="Ramverket">
      <a:majorFont>
        <a:latin typeface="Arial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_mall_Korr2" id="{94E7C387-76A7-E940-9198-D5E4A8941882}" vid="{4636701C-194A-A04B-B0E7-3CFC5475155E}"/>
    </a:ext>
  </a:extLst>
</a:theme>
</file>

<file path=ppt/theme/theme5.xml><?xml version="1.0" encoding="utf-8"?>
<a:theme xmlns:a="http://schemas.openxmlformats.org/drawingml/2006/main" name="Gemensamma grunder">
  <a:themeElements>
    <a:clrScheme name="Ramverket">
      <a:dk1>
        <a:srgbClr val="142239"/>
      </a:dk1>
      <a:lt1>
        <a:sysClr val="window" lastClr="FFFFFF"/>
      </a:lt1>
      <a:dk2>
        <a:srgbClr val="142239"/>
      </a:dk2>
      <a:lt2>
        <a:srgbClr val="F6EFE9"/>
      </a:lt2>
      <a:accent1>
        <a:srgbClr val="142239"/>
      </a:accent1>
      <a:accent2>
        <a:srgbClr val="EBA5BC"/>
      </a:accent2>
      <a:accent3>
        <a:srgbClr val="F07F39"/>
      </a:accent3>
      <a:accent4>
        <a:srgbClr val="92C1AA"/>
      </a:accent4>
      <a:accent5>
        <a:srgbClr val="FFE25F"/>
      </a:accent5>
      <a:accent6>
        <a:srgbClr val="C6DEED"/>
      </a:accent6>
      <a:hlink>
        <a:srgbClr val="F07F39"/>
      </a:hlink>
      <a:folHlink>
        <a:srgbClr val="142239"/>
      </a:folHlink>
    </a:clrScheme>
    <a:fontScheme name="Ramverket">
      <a:majorFont>
        <a:latin typeface="Arial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_mall_Korr2" id="{94E7C387-76A7-E940-9198-D5E4A8941882}" vid="{BB4D5163-7C34-F543-B994-27BD7E692AA5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A90DCF60F35F8429B3402DEBC9C675B" ma:contentTypeVersion="2" ma:contentTypeDescription="Skapa ett nytt dokument." ma:contentTypeScope="" ma:versionID="7a1fefae01cb4bd268f98d466e345add">
  <xsd:schema xmlns:xsd="http://www.w3.org/2001/XMLSchema" xmlns:xs="http://www.w3.org/2001/XMLSchema" xmlns:p="http://schemas.microsoft.com/office/2006/metadata/properties" xmlns:ns2="03895b0a-d61f-4293-917f-0cd761b2cdea" targetNamespace="http://schemas.microsoft.com/office/2006/metadata/properties" ma:root="true" ma:fieldsID="55050264076c175eae4f46ad52de0e3b" ns2:_="">
    <xsd:import namespace="03895b0a-d61f-4293-917f-0cd761b2cde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95b0a-d61f-4293-917f-0cd761b2cde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248D45-495C-493A-BB1A-60BD4FB580A4}">
  <ds:schemaRefs>
    <ds:schemaRef ds:uri="9c950a28-eb4a-4f43-b9f9-45c02166cf8c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1d358615-c749-462e-b141-ebbf7cdbce9a"/>
    <ds:schemaRef ds:uri="http://purl.org/dc/terms/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919C1A9-D132-4D12-9132-965DD76C1E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895b0a-d61f-4293-917f-0cd761b2cd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A5782F-955A-49ED-B1B9-13A25341B1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Checklistor och mallar</Template>
  <TotalTime>22</TotalTime>
  <Words>659</Words>
  <Application>Microsoft Office PowerPoint</Application>
  <PresentationFormat>Bredbild</PresentationFormat>
  <Paragraphs>72</Paragraphs>
  <Slides>14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14</vt:i4>
      </vt:variant>
    </vt:vector>
  </HeadingPairs>
  <TitlesOfParts>
    <vt:vector size="21" baseType="lpstr">
      <vt:lpstr>Aptos</vt:lpstr>
      <vt:lpstr>Arial</vt:lpstr>
      <vt:lpstr>Arbetssätt</vt:lpstr>
      <vt:lpstr>Förhållningssätt</vt:lpstr>
      <vt:lpstr>Konceptuell grund</vt:lpstr>
      <vt:lpstr>Utgångspunkter</vt:lpstr>
      <vt:lpstr>Gemensamma grunder</vt:lpstr>
      <vt:lpstr>Aktörsgemensamt arbete  – Organisering och roller</vt:lpstr>
      <vt:lpstr>Om presentationen</vt:lpstr>
      <vt:lpstr>Introduktion</vt:lpstr>
      <vt:lpstr>Organisering och roller vid  hantering av samhällsstörningar</vt:lpstr>
      <vt:lpstr>Organisering och roller vid  hantering av samhällsstörningar (forts.)</vt:lpstr>
      <vt:lpstr>Organisering och roller</vt:lpstr>
      <vt:lpstr>Inriktnings- och samordningsfunktion</vt:lpstr>
      <vt:lpstr>Aktörsgemensamt analys- och beslutsstöd</vt:lpstr>
      <vt:lpstr>Inriktnings- och samordningskontakt</vt:lpstr>
      <vt:lpstr>Sammankallande aktör</vt:lpstr>
      <vt:lpstr>Samverkansledare</vt:lpstr>
      <vt:lpstr>Samverkansdeltagare</vt:lpstr>
      <vt:lpstr>Koordinator för aktörsgemensamt  analys- och beslutsstöd</vt:lpstr>
      <vt:lpstr>Vill du veta mer? Läs mer på mcf.se/ledningsamverkan i   ”Gemensamma grunder – Ramverk för ledning och samverkan”.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Aktörsgemensamt arbete  – Organisering och roller</dc:title>
  <dc:creator>Christofer Adolfsson</dc:creator>
  <cp:lastModifiedBy>Holmlund Jan-Anders</cp:lastModifiedBy>
  <cp:revision>3</cp:revision>
  <dcterms:created xsi:type="dcterms:W3CDTF">2026-03-10T14:46:12Z</dcterms:created>
  <dcterms:modified xsi:type="dcterms:W3CDTF">2026-04-22T14:22:31Z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0x0101001A90DCF60F35F8429B3402DEBC9C675B</vt:lpwstr>
  </property>
  <property fmtid="{D5CDD505-2E9C-101B-9397-08002B2CF9AE}" pid="3" name="MediaServiceImageTags">
    <vt:lpwstr/>
  </property>
</Properties>
</file>